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slide" Target="slides/slide20.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6fee41d9a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6fee41d9a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overall requests to shed some light on how we can increase productivity, the NSS team also created </a:t>
            </a:r>
            <a:r>
              <a:rPr lang="en"/>
              <a:t>quantitative</a:t>
            </a:r>
            <a:r>
              <a:rPr lang="en"/>
              <a:t> maps that allow you to see specifically where Covid-19 and trash service requests </a:t>
            </a:r>
            <a:r>
              <a:rPr lang="en"/>
              <a:t>are heaviest. Over to Cat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6dee8538b_6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6dee8538b_6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2"/>
                </a:solidFill>
                <a:latin typeface="Lato"/>
                <a:ea typeface="Lato"/>
                <a:cs typeface="Lato"/>
                <a:sym typeface="Lato"/>
              </a:rPr>
              <a:t>Metro Health Dept. connects cluster to essential workers.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6dee8538b_6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6dee8538b_6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6fee41d9a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6fee41d9a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other explorations the NSS school team explored were the application of how property violation inspectors could utilize the tool in real time along with animal carcass request throughout the greater nashville area.  Over to Teresa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6dee8538b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6dee8538b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6dee8538b_6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6dee8538b_6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Looking at the trends for the top 3 complaint sources, Hub Nashville does appear to have displaced some portion of property violations reported by phone - inspector-sourced reports remain fairly steady. This began even before the official integration of codes/property violations in Sept 2018.</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Looking at the datasets (hub Nashville and property violations), the systems do not appear to be fully integrated - different request number systems. Duplication of effort.</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Opportunity for closer integration of codes administration into hub Nashville by streamlining property standards violations system.</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Is there potential to implement an in-app solution for inspectors to submit reports along the same lines as Hands On Nashville volunteers after the tornado? Also see a parallel with the integration of data input by tow truck drivers as mentioned in the initial presentation.</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6dee8538b_6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6dee8538b_6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Lori and I looked at Dead Animal Pickup Requests, wondering if there was any change with the population growth and if  the city-wide shut down may have made a difference.  From this initial slide we can see that the average pickups per month has gone down noticeably in 2020. In the next two slides Lori will take a closer look.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6dee8538b_6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6dee8538b_6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takes a deeper dive into the 2020 data. We saw from Cat’s chart that the </a:t>
            </a:r>
            <a:r>
              <a:rPr lang="en" u="sng"/>
              <a:t>average pickup requests per month</a:t>
            </a:r>
            <a:r>
              <a:rPr lang="en"/>
              <a:t> were lower in 2020. This slide shows that the primary reason for that decrease was because of April, which had about 30% fewer calls than the same month in 2018 or 2019.</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6dee8538b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6dee8538b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---&gt; I also looked at 2020 Police Calls data, to see if there might be correlation between the volume of calls coming in to police for </a:t>
            </a:r>
            <a:r>
              <a:rPr b="1" lang="en">
                <a:solidFill>
                  <a:schemeClr val="dk1"/>
                </a:solidFill>
              </a:rPr>
              <a:t>Dangerous/Injured Animals</a:t>
            </a:r>
            <a:r>
              <a:rPr lang="en">
                <a:solidFill>
                  <a:schemeClr val="dk1"/>
                </a:solidFill>
              </a:rPr>
              <a:t> and requests made to hubNashville for </a:t>
            </a:r>
            <a:r>
              <a:rPr b="1" lang="en">
                <a:solidFill>
                  <a:schemeClr val="dk1"/>
                </a:solidFill>
              </a:rPr>
              <a:t>Dead Animal Pickup</a:t>
            </a:r>
            <a:r>
              <a:rPr lang="en">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---&gt; </a:t>
            </a:r>
            <a:r>
              <a:rPr lang="en">
                <a:solidFill>
                  <a:schemeClr val="dk1"/>
                </a:solidFill>
              </a:rPr>
              <a:t>There does seem to be a mid-afternoon spike, but it’s a couple hours apart. Also, the police data shows a lot more activity late at night.</a:t>
            </a:r>
            <a:endParaRPr>
              <a:solidFill>
                <a:schemeClr val="dk1"/>
              </a:solidFill>
            </a:endParaRPr>
          </a:p>
          <a:p>
            <a:pPr indent="0" lvl="0" marL="0" rtl="0" algn="l">
              <a:lnSpc>
                <a:spcPct val="115000"/>
              </a:lnSpc>
              <a:spcBef>
                <a:spcPts val="0"/>
              </a:spcBef>
              <a:spcAft>
                <a:spcPts val="0"/>
              </a:spcAft>
              <a:buNone/>
            </a:pPr>
            <a:r>
              <a:rPr lang="en">
                <a:solidFill>
                  <a:schemeClr val="dk1"/>
                </a:solidFill>
              </a:rPr>
              <a:t>---&gt; T</a:t>
            </a:r>
            <a:r>
              <a:rPr lang="en">
                <a:solidFill>
                  <a:schemeClr val="dk1"/>
                </a:solidFill>
              </a:rPr>
              <a:t>here doesn’t appear to be a connection on a high level based on hour of the day that the calls come in.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---&gt; For the final part of this presentation, a summary will be provided by Antonio.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6dee8538b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6dee8538b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the overall nature of the raw information we have narrowed our focus on a few promising observations.  Since the data has only been collected over the course of a few years we are still early in the process of determining causation.  As for now we can only see the start of trends and patterns to track in the years to follow.</a:t>
            </a:r>
            <a:endParaRPr/>
          </a:p>
          <a:p>
            <a:pPr indent="0" lvl="0" marL="0" rtl="0" algn="l">
              <a:spcBef>
                <a:spcPts val="0"/>
              </a:spcBef>
              <a:spcAft>
                <a:spcPts val="0"/>
              </a:spcAft>
              <a:buNone/>
            </a:pPr>
            <a:r>
              <a:rPr lang="en"/>
              <a:t>If </a:t>
            </a:r>
            <a:r>
              <a:rPr lang="en"/>
              <a:t>promoted</a:t>
            </a:r>
            <a:r>
              <a:rPr lang="en"/>
              <a:t> more heavily in targeted areas we hope, the web platform  in reduces strain on the call center, is more </a:t>
            </a:r>
            <a:r>
              <a:rPr lang="en"/>
              <a:t>efficient,</a:t>
            </a:r>
            <a:r>
              <a:rPr lang="en"/>
              <a:t> and possibility could address staffing forecast.</a:t>
            </a:r>
            <a:endParaRPr/>
          </a:p>
          <a:p>
            <a:pPr indent="-298450" lvl="0" marL="457200" rtl="0" algn="l">
              <a:spcBef>
                <a:spcPts val="0"/>
              </a:spcBef>
              <a:spcAft>
                <a:spcPts val="0"/>
              </a:spcAft>
              <a:buSzPts val="1100"/>
              <a:buChar char="●"/>
            </a:pPr>
            <a:r>
              <a:rPr lang="en"/>
              <a:t>Trash and litter make up the majority of request but in many different ways.  A push notification when entering the app may spotlight cart options for less  navigation to address other common issues.  We could look further into zipcode code 37219 to see if they are doing anything </a:t>
            </a:r>
            <a:r>
              <a:rPr lang="en"/>
              <a:t>particularly</a:t>
            </a:r>
            <a:r>
              <a:rPr lang="en"/>
              <a:t> persuasive since they are the single </a:t>
            </a:r>
            <a:r>
              <a:rPr lang="en"/>
              <a:t>anomaly</a:t>
            </a:r>
            <a:r>
              <a:rPr lang="en"/>
              <a:t> with more web request than phone service.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6dee8538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6dee8538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 brief discussion with hubNashville representatives, the Analytics team at Nashville Software School determined that the best course of action would be to focus primarily on developing analysis that would help the City of Nashville and Davidson County achieve greater efficiency - faster service with less manpower requirements. In order to highlight the current situation with regards to how service requests are received, we did in-depth analysis on requests made via phone and/or the Web in terms of type of request and geographically by zip code and by district.This allowed us to pinpoint areas that might benefit from further encouragement in the use of Web services to increase Davidson County productivity.</a:t>
            </a:r>
            <a:endParaRPr/>
          </a:p>
          <a:p>
            <a:pPr indent="0" lvl="0" marL="0" rtl="0" algn="l">
              <a:spcBef>
                <a:spcPts val="0"/>
              </a:spcBef>
              <a:spcAft>
                <a:spcPts val="0"/>
              </a:spcAft>
              <a:buNone/>
            </a:pPr>
            <a:r>
              <a:rPr lang="en"/>
              <a:t>We also sought to look at service requests on a temporal basis to see when the call center receives the greatest number of requests in an effort to shed some light on personnel and manning issues.</a:t>
            </a:r>
            <a:endParaRPr/>
          </a:p>
          <a:p>
            <a:pPr indent="0" lvl="0" marL="0" rtl="0" algn="l">
              <a:spcBef>
                <a:spcPts val="0"/>
              </a:spcBef>
              <a:spcAft>
                <a:spcPts val="0"/>
              </a:spcAft>
              <a:buNone/>
            </a:pPr>
            <a:r>
              <a:rPr lang="en"/>
              <a:t>To further spotlight where additional attention might be focused with regards to Trash-related service calls and Covid-19 related aid, we provided quantitative maps to indicate the hotspots of these service requests.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additional resources to allocate to some more specific analysis that may benefit the County including:</a:t>
            </a:r>
            <a:br>
              <a:rPr lang="en"/>
            </a:br>
            <a:r>
              <a:rPr lang="en"/>
              <a:t>A closer look at how incorporating Property Inspector Violations reporting could reduce that department’s need for redundant staffing;</a:t>
            </a:r>
            <a:endParaRPr/>
          </a:p>
          <a:p>
            <a:pPr indent="0" lvl="0" marL="0" rtl="0" algn="l">
              <a:spcBef>
                <a:spcPts val="0"/>
              </a:spcBef>
              <a:spcAft>
                <a:spcPts val="0"/>
              </a:spcAft>
              <a:buNone/>
            </a:pPr>
            <a:r>
              <a:rPr lang="en"/>
              <a:t>A deeper dive into the statistics behind dead animal pickups and their relationship to police dangerous animal reporting.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6fee41d9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6fee41d9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for the two years of identical </a:t>
            </a:r>
            <a:r>
              <a:rPr lang="en"/>
              <a:t>seasonal</a:t>
            </a:r>
            <a:r>
              <a:rPr lang="en"/>
              <a:t> trends with trash collection during the fall and summer.  If the trend </a:t>
            </a:r>
            <a:r>
              <a:rPr lang="en"/>
              <a:t>continues then this could to lead </a:t>
            </a:r>
            <a:r>
              <a:rPr lang="en"/>
              <a:t> to a forecasted seasonal work cycle or projection of when waste could potentially be more of a problem.</a:t>
            </a:r>
            <a:endParaRPr/>
          </a:p>
          <a:p>
            <a:pPr indent="0" lvl="0" marL="0" rtl="0" algn="l">
              <a:spcBef>
                <a:spcPts val="0"/>
              </a:spcBef>
              <a:spcAft>
                <a:spcPts val="0"/>
              </a:spcAft>
              <a:buNone/>
            </a:pPr>
            <a:r>
              <a:rPr lang="en"/>
              <a:t>Property inspection could be </a:t>
            </a:r>
            <a:r>
              <a:rPr lang="en"/>
              <a:t>integrated</a:t>
            </a:r>
            <a:r>
              <a:rPr lang="en"/>
              <a:t> for real time updates allowing for transparency and the possibility of quick correction or follow up.</a:t>
            </a:r>
            <a:endParaRPr/>
          </a:p>
          <a:p>
            <a:pPr indent="0" lvl="0" marL="0" rtl="0" algn="l">
              <a:spcBef>
                <a:spcPts val="0"/>
              </a:spcBef>
              <a:spcAft>
                <a:spcPts val="0"/>
              </a:spcAft>
              <a:buNone/>
            </a:pPr>
            <a:r>
              <a:rPr lang="en"/>
              <a:t>A detailed look may </a:t>
            </a:r>
            <a:r>
              <a:rPr lang="en"/>
              <a:t>highlight</a:t>
            </a:r>
            <a:r>
              <a:rPr lang="en"/>
              <a:t> why carcass collection spikes in the evening or is correlated with injured animal calls.</a:t>
            </a:r>
            <a:endParaRPr/>
          </a:p>
          <a:p>
            <a:pPr indent="0" lvl="0" marL="0" rtl="0" algn="l">
              <a:spcBef>
                <a:spcPts val="0"/>
              </a:spcBef>
              <a:spcAft>
                <a:spcPts val="0"/>
              </a:spcAft>
              <a:buNone/>
            </a:pPr>
            <a:r>
              <a:rPr lang="en"/>
              <a:t>And last but not least the very uncertain COVID has a focal point in Nashville.  If there is a concentrated effort or an question of where to push reinforcement, then Antioch has been identified as having such a need.  </a:t>
            </a:r>
            <a:endParaRPr/>
          </a:p>
          <a:p>
            <a:pPr indent="0" lvl="0" marL="0" rtl="0" algn="l">
              <a:spcBef>
                <a:spcPts val="0"/>
              </a:spcBef>
              <a:spcAft>
                <a:spcPts val="0"/>
              </a:spcAft>
              <a:buNone/>
            </a:pPr>
            <a:r>
              <a:rPr lang="en"/>
              <a:t>Remember links for interactive dashboards are located at the bottom of each slide. At this time feel free to ask questions or give feedback for our findings.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6fee41d9a_1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6fee41d9a_1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6dee8538b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6dee8538b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6e9553b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6e9553b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6dee8538b_6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6dee8538b_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looked at phone vs online requests by zip code. This analysis scope looks at all of the data, where we filtered the data by zip code for requests that were greater than 50. As you can see, there were more phone requests over online requests for all zip codes. The a</a:t>
            </a:r>
            <a:r>
              <a:rPr lang="en"/>
              <a:t>nomaly here was</a:t>
            </a:r>
            <a:r>
              <a:rPr lang="en"/>
              <a:t> zip code 37219 (downtown/city) where online requests were more than phone requests.  This could possibly be due to wifi access in this area and faster time </a:t>
            </a:r>
            <a:r>
              <a:rPr lang="en"/>
              <a:t>submitting</a:t>
            </a:r>
            <a:r>
              <a:rPr lang="en"/>
              <a:t> a request online vs the phone. It looks like zip codes in suburban areas lean towards phone requests. Overall, we recommend marketing the online platform to zip codes 37013, 37211, and 37209 since those zip codes have the largest number of phone requests.  Next, we will hear from Pam regarding online requests by council district.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6dee8538b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6dee8538b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Next, looking specifically at online requests from a council district perspective, you mentioned last week that some of you speak with council members and neighborhood groups about increasing their use of the website and app to resolve issues they’re having. We looked into the number of requests received online through the app and website, using the entire dataset timeframe, and created a visual to show per district usage of the online tools.</a:t>
            </a:r>
            <a:endParaRPr sz="1200"/>
          </a:p>
          <a:p>
            <a:pPr indent="0" lvl="0" marL="0" rtl="0" algn="l">
              <a:spcBef>
                <a:spcPts val="0"/>
              </a:spcBef>
              <a:spcAft>
                <a:spcPts val="0"/>
              </a:spcAft>
              <a:buNone/>
            </a:pPr>
            <a:r>
              <a:rPr lang="en" sz="1200"/>
              <a:t>- </a:t>
            </a:r>
            <a:r>
              <a:rPr lang="en" sz="1200"/>
              <a:t>Most of the hubNashville online requests come from the central district, Council District 19.</a:t>
            </a:r>
            <a:endParaRPr sz="1200"/>
          </a:p>
          <a:p>
            <a:pPr indent="0" lvl="0" marL="0" rtl="0" algn="l">
              <a:lnSpc>
                <a:spcPct val="115000"/>
              </a:lnSpc>
              <a:spcBef>
                <a:spcPts val="0"/>
              </a:spcBef>
              <a:spcAft>
                <a:spcPts val="1600"/>
              </a:spcAft>
              <a:buNone/>
            </a:pPr>
            <a:r>
              <a:rPr lang="en" sz="1200"/>
              <a:t>- </a:t>
            </a:r>
            <a:r>
              <a:rPr lang="en" sz="1200"/>
              <a:t>The district that uses the online resources the least is Council District 10, on the north central edge of this map.</a:t>
            </a:r>
            <a:br>
              <a:rPr lang="en" sz="1200"/>
            </a:br>
            <a:r>
              <a:rPr lang="en" sz="1200"/>
              <a:t>- Efforts to increase usage of the website and app might be focused on the larger council districts showing the least usage, such as 35, 1, 3, and 10, found around the western edge of the Metro Nashville council district map.</a:t>
            </a:r>
            <a:br>
              <a:rPr lang="en" sz="1200"/>
            </a:br>
            <a:r>
              <a:rPr lang="en" sz="1200">
                <a:solidFill>
                  <a:srgbClr val="1D1C1D"/>
                </a:solidFill>
                <a:highlight>
                  <a:srgbClr val="F8F8F8"/>
                </a:highlight>
              </a:rPr>
              <a:t>Next, Ness will discuss our findings about request types over time.</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6dee8538b_6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6dee8538b_6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6dee8538b_6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6dee8538b_6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a dashboard to visualize the trends of the count of request types monthly since July 2017. This is a screenshot of  looking at Trash, Recycling and Litter display the average count and its deviation of 95% </a:t>
            </a:r>
            <a:r>
              <a:rPr lang="en"/>
              <a:t>confidence</a:t>
            </a:r>
            <a:r>
              <a:rPr lang="en"/>
              <a:t> interval, which varies per request type. We noticed a similar pattern in 2018 and 2019. However, there was a higher count in 2019 may be due to the awareness of the services hubNashville offers. If you want to see the trends of the other request types, this dashboard is provided in the link below.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jp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hyperlink" Target="https://www.nashvillepost.com/business/health-care/article/21129688/covid19-update-metro-extends-shutin-order-to-may-1" TargetMode="External"/><Relationship Id="rId6" Type="http://schemas.openxmlformats.org/officeDocument/2006/relationships/hyperlink" Target="https://bit.ly/hubNashville-covid-May202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21.png"/><Relationship Id="rId6" Type="http://schemas.openxmlformats.org/officeDocument/2006/relationships/hyperlink" Target="https://bit.ly/hubNashville-trash-May202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hyperlink" Target="https://data.nashville.gov/Business-Development-Housing/Property-Standards-Violations/479w-kw2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hyperlink" Target="https://data.nashville.gov/Police/Metro-Nashville-Police-Department-Calls-for-Servic/nhhg-pnx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 Id="rId7" Type="http://schemas.openxmlformats.org/officeDocument/2006/relationships/image" Target="../media/image5.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public.tableau.com/profile/nasarin#!/vizhome/hubnash/Dashboard1?publish=yes" TargetMode="External"/><Relationship Id="rId4" Type="http://schemas.openxmlformats.org/officeDocument/2006/relationships/image" Target="../media/image6.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hyperlink" Target="https://public.tableau.com/profile/media.elmas#!/vizhome/HubNashvilleMonthlyRequestTrends/hubNashMonthlyRequestTrend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311700" y="1458375"/>
            <a:ext cx="8520600" cy="13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t/>
            </a:r>
            <a:endParaRPr sz="4700">
              <a:latin typeface="Lato"/>
              <a:ea typeface="Lato"/>
              <a:cs typeface="Lato"/>
              <a:sym typeface="Lato"/>
            </a:endParaRPr>
          </a:p>
        </p:txBody>
      </p:sp>
      <p:sp>
        <p:nvSpPr>
          <p:cNvPr id="56" name="Google Shape;56;p13"/>
          <p:cNvSpPr txBox="1"/>
          <p:nvPr>
            <p:ph idx="1" type="subTitle"/>
          </p:nvPr>
        </p:nvSpPr>
        <p:spPr>
          <a:xfrm>
            <a:off x="390125" y="3429825"/>
            <a:ext cx="8520600" cy="29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Lato"/>
                <a:ea typeface="Lato"/>
                <a:cs typeface="Lato"/>
                <a:sym typeface="Lato"/>
              </a:rPr>
              <a:t>Analysis of Service Requests Data</a:t>
            </a:r>
            <a:endParaRPr sz="1400">
              <a:solidFill>
                <a:srgbClr val="FFFFFF"/>
              </a:solidFill>
            </a:endParaRPr>
          </a:p>
        </p:txBody>
      </p:sp>
      <p:pic>
        <p:nvPicPr>
          <p:cNvPr id="57" name="Google Shape;57;p13"/>
          <p:cNvPicPr preferRelativeResize="0"/>
          <p:nvPr/>
        </p:nvPicPr>
        <p:blipFill>
          <a:blip r:embed="rId4">
            <a:alphaModFix/>
          </a:blip>
          <a:stretch>
            <a:fillRect/>
          </a:stretch>
        </p:blipFill>
        <p:spPr>
          <a:xfrm>
            <a:off x="2097673" y="2179127"/>
            <a:ext cx="4948664" cy="618150"/>
          </a:xfrm>
          <a:prstGeom prst="rect">
            <a:avLst/>
          </a:prstGeom>
          <a:noFill/>
          <a:ln>
            <a:noFill/>
          </a:ln>
        </p:spPr>
      </p:pic>
      <p:sp>
        <p:nvSpPr>
          <p:cNvPr id="58" name="Google Shape;58;p13"/>
          <p:cNvSpPr txBox="1"/>
          <p:nvPr/>
        </p:nvSpPr>
        <p:spPr>
          <a:xfrm>
            <a:off x="977100" y="3729375"/>
            <a:ext cx="7342200" cy="29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By Nashville Software School Data Analysis Team</a:t>
            </a:r>
            <a:endParaRPr sz="12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Geospatial Representations</a:t>
            </a:r>
            <a:endParaRPr sz="1800">
              <a:solidFill>
                <a:srgbClr val="434343"/>
              </a:solidFill>
              <a:latin typeface="Lato"/>
              <a:ea typeface="Lato"/>
              <a:cs typeface="Lato"/>
              <a:sym typeface="Lato"/>
            </a:endParaRPr>
          </a:p>
        </p:txBody>
      </p:sp>
      <p:sp>
        <p:nvSpPr>
          <p:cNvPr id="161" name="Google Shape;161;p22"/>
          <p:cNvSpPr txBox="1"/>
          <p:nvPr>
            <p:ph idx="1" type="body"/>
          </p:nvPr>
        </p:nvSpPr>
        <p:spPr>
          <a:xfrm>
            <a:off x="311700" y="1017725"/>
            <a:ext cx="8520600" cy="32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Lato"/>
              <a:ea typeface="Lato"/>
              <a:cs typeface="Lato"/>
              <a:sym typeface="Lato"/>
            </a:endParaRPr>
          </a:p>
          <a:p>
            <a:pPr indent="-317500" lvl="0" marL="457200" rtl="0" algn="l">
              <a:spcBef>
                <a:spcPts val="1600"/>
              </a:spcBef>
              <a:spcAft>
                <a:spcPts val="0"/>
              </a:spcAft>
              <a:buSzPts val="1400"/>
              <a:buFont typeface="Lato"/>
              <a:buChar char="●"/>
            </a:pPr>
            <a:r>
              <a:rPr lang="en" sz="1400">
                <a:latin typeface="Lato"/>
                <a:ea typeface="Lato"/>
                <a:cs typeface="Lato"/>
                <a:sym typeface="Lato"/>
              </a:rPr>
              <a:t>Covid-19</a:t>
            </a:r>
            <a:endParaRPr sz="1400">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Identify the Nashville area hotspots for Covid-19 requests</a:t>
            </a:r>
            <a:br>
              <a:rPr lang="en">
                <a:latin typeface="Lato"/>
                <a:ea typeface="Lato"/>
                <a:cs typeface="Lato"/>
                <a:sym typeface="Lato"/>
              </a:rPr>
            </a:br>
            <a:br>
              <a:rPr lang="en">
                <a:latin typeface="Lato"/>
                <a:ea typeface="Lato"/>
                <a:cs typeface="Lato"/>
                <a:sym typeface="Lato"/>
              </a:rPr>
            </a:b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 sz="1400">
                <a:latin typeface="Lato"/>
                <a:ea typeface="Lato"/>
                <a:cs typeface="Lato"/>
                <a:sym typeface="Lato"/>
              </a:rPr>
              <a:t>Trash, Recycling and Litter Requests</a:t>
            </a:r>
            <a:endParaRPr sz="1400">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Identify high-volume request areas by zip code</a:t>
            </a:r>
            <a:endParaRPr>
              <a:latin typeface="Lato"/>
              <a:ea typeface="Lato"/>
              <a:cs typeface="Lato"/>
              <a:sym typeface="Lato"/>
            </a:endParaRPr>
          </a:p>
        </p:txBody>
      </p:sp>
      <p:pic>
        <p:nvPicPr>
          <p:cNvPr id="162" name="Google Shape;162;p22"/>
          <p:cNvPicPr preferRelativeResize="0"/>
          <p:nvPr/>
        </p:nvPicPr>
        <p:blipFill>
          <a:blip r:embed="rId3">
            <a:alphaModFix/>
          </a:blip>
          <a:stretch>
            <a:fillRect/>
          </a:stretch>
        </p:blipFill>
        <p:spPr>
          <a:xfrm>
            <a:off x="7123095" y="4703625"/>
            <a:ext cx="1820104" cy="2244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3"/>
          <p:cNvPicPr preferRelativeResize="0"/>
          <p:nvPr/>
        </p:nvPicPr>
        <p:blipFill>
          <a:blip r:embed="rId3">
            <a:alphaModFix/>
          </a:blip>
          <a:stretch>
            <a:fillRect/>
          </a:stretch>
        </p:blipFill>
        <p:spPr>
          <a:xfrm>
            <a:off x="1114100" y="441375"/>
            <a:ext cx="6929550" cy="4032402"/>
          </a:xfrm>
          <a:prstGeom prst="rect">
            <a:avLst/>
          </a:prstGeom>
          <a:noFill/>
          <a:ln>
            <a:noFill/>
          </a:ln>
        </p:spPr>
      </p:pic>
      <p:sp>
        <p:nvSpPr>
          <p:cNvPr id="168" name="Google Shape;168;p23"/>
          <p:cNvSpPr txBox="1"/>
          <p:nvPr>
            <p:ph type="title"/>
          </p:nvPr>
        </p:nvSpPr>
        <p:spPr>
          <a:xfrm>
            <a:off x="7548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Covid-19 </a:t>
            </a:r>
            <a:r>
              <a:rPr lang="en" sz="1800">
                <a:solidFill>
                  <a:srgbClr val="434343"/>
                </a:solidFill>
                <a:latin typeface="Lato"/>
                <a:ea typeface="Lato"/>
                <a:cs typeface="Lato"/>
                <a:sym typeface="Lato"/>
              </a:rPr>
              <a:t>Geospatial Map</a:t>
            </a:r>
            <a:endParaRPr sz="1800">
              <a:solidFill>
                <a:srgbClr val="434343"/>
              </a:solidFill>
              <a:latin typeface="Lato"/>
              <a:ea typeface="Lato"/>
              <a:cs typeface="Lato"/>
              <a:sym typeface="Lato"/>
            </a:endParaRPr>
          </a:p>
        </p:txBody>
      </p:sp>
      <p:pic>
        <p:nvPicPr>
          <p:cNvPr id="169" name="Google Shape;169;p23"/>
          <p:cNvPicPr preferRelativeResize="0"/>
          <p:nvPr/>
        </p:nvPicPr>
        <p:blipFill>
          <a:blip r:embed="rId4">
            <a:alphaModFix/>
          </a:blip>
          <a:stretch>
            <a:fillRect/>
          </a:stretch>
        </p:blipFill>
        <p:spPr>
          <a:xfrm>
            <a:off x="7012195" y="4818450"/>
            <a:ext cx="1820104" cy="224480"/>
          </a:xfrm>
          <a:prstGeom prst="rect">
            <a:avLst/>
          </a:prstGeom>
          <a:noFill/>
          <a:ln>
            <a:noFill/>
          </a:ln>
        </p:spPr>
      </p:pic>
      <p:cxnSp>
        <p:nvCxnSpPr>
          <p:cNvPr id="170" name="Google Shape;170;p23"/>
          <p:cNvCxnSpPr>
            <a:stCxn id="171" idx="1"/>
          </p:cNvCxnSpPr>
          <p:nvPr/>
        </p:nvCxnSpPr>
        <p:spPr>
          <a:xfrm rot="10800000">
            <a:off x="4160300" y="3365675"/>
            <a:ext cx="1890300" cy="3300"/>
          </a:xfrm>
          <a:prstGeom prst="straightConnector1">
            <a:avLst/>
          </a:prstGeom>
          <a:noFill/>
          <a:ln cap="flat" cmpd="sng" w="28575">
            <a:solidFill>
              <a:schemeClr val="dk1"/>
            </a:solidFill>
            <a:prstDash val="solid"/>
            <a:round/>
            <a:headEnd len="med" w="med" type="none"/>
            <a:tailEnd len="med" w="med" type="triangle"/>
          </a:ln>
        </p:spPr>
      </p:cxnSp>
      <p:sp>
        <p:nvSpPr>
          <p:cNvPr id="171" name="Google Shape;171;p23"/>
          <p:cNvSpPr txBox="1"/>
          <p:nvPr/>
        </p:nvSpPr>
        <p:spPr>
          <a:xfrm>
            <a:off x="6050600" y="2674925"/>
            <a:ext cx="1820100" cy="1388100"/>
          </a:xfrm>
          <a:prstGeom prst="rect">
            <a:avLst/>
          </a:prstGeom>
          <a:solidFill>
            <a:schemeClr val="lt2"/>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Highest concentration of COVID-19 requests in Antioch. More essential workers live here.</a:t>
            </a:r>
            <a:endParaRPr>
              <a:latin typeface="Lato"/>
              <a:ea typeface="Lato"/>
              <a:cs typeface="Lato"/>
              <a:sym typeface="Lato"/>
            </a:endParaRPr>
          </a:p>
        </p:txBody>
      </p:sp>
      <p:sp>
        <p:nvSpPr>
          <p:cNvPr id="172" name="Google Shape;172;p23"/>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 Cat</a:t>
            </a:r>
            <a:endParaRPr sz="1200"/>
          </a:p>
        </p:txBody>
      </p:sp>
      <p:sp>
        <p:nvSpPr>
          <p:cNvPr id="173" name="Google Shape;173;p23"/>
          <p:cNvSpPr txBox="1"/>
          <p:nvPr/>
        </p:nvSpPr>
        <p:spPr>
          <a:xfrm>
            <a:off x="0" y="4473775"/>
            <a:ext cx="1496100" cy="4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Source</a:t>
            </a:r>
            <a:endParaRPr sz="1100"/>
          </a:p>
          <a:p>
            <a:pPr indent="0" lvl="0" marL="0" rtl="0" algn="l">
              <a:spcBef>
                <a:spcPts val="0"/>
              </a:spcBef>
              <a:spcAft>
                <a:spcPts val="0"/>
              </a:spcAft>
              <a:buNone/>
            </a:pPr>
            <a:r>
              <a:rPr lang="en" sz="1100" u="sng">
                <a:solidFill>
                  <a:schemeClr val="hlink"/>
                </a:solidFill>
                <a:hlinkClick r:id="rId5"/>
              </a:rPr>
              <a:t>Nashville Post Article</a:t>
            </a:r>
            <a:endParaRPr/>
          </a:p>
        </p:txBody>
      </p:sp>
      <p:sp>
        <p:nvSpPr>
          <p:cNvPr id="174" name="Google Shape;174;p23"/>
          <p:cNvSpPr txBox="1"/>
          <p:nvPr/>
        </p:nvSpPr>
        <p:spPr>
          <a:xfrm>
            <a:off x="2621450" y="4509175"/>
            <a:ext cx="49680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6"/>
              </a:rPr>
              <a:t>Covid-19 by Zipcode Map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518450" y="177350"/>
            <a:ext cx="8313600" cy="3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Trash, Recycling &amp; Litter  Geospatial Map</a:t>
            </a:r>
            <a:endParaRPr sz="1800">
              <a:solidFill>
                <a:srgbClr val="434343"/>
              </a:solidFill>
              <a:latin typeface="Lato"/>
              <a:ea typeface="Lato"/>
              <a:cs typeface="Lato"/>
              <a:sym typeface="Lato"/>
            </a:endParaRPr>
          </a:p>
        </p:txBody>
      </p:sp>
      <p:sp>
        <p:nvSpPr>
          <p:cNvPr id="180" name="Google Shape;180;p24"/>
          <p:cNvSpPr txBox="1"/>
          <p:nvPr>
            <p:ph idx="2" type="body"/>
          </p:nvPr>
        </p:nvSpPr>
        <p:spPr>
          <a:xfrm flipH="1" rot="10800000">
            <a:off x="2851425" y="1528050"/>
            <a:ext cx="1077900" cy="71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4"/>
          <p:cNvPicPr preferRelativeResize="0"/>
          <p:nvPr/>
        </p:nvPicPr>
        <p:blipFill>
          <a:blip r:embed="rId3">
            <a:alphaModFix/>
          </a:blip>
          <a:stretch>
            <a:fillRect/>
          </a:stretch>
        </p:blipFill>
        <p:spPr>
          <a:xfrm>
            <a:off x="7123120" y="4790700"/>
            <a:ext cx="1820104" cy="224480"/>
          </a:xfrm>
          <a:prstGeom prst="rect">
            <a:avLst/>
          </a:prstGeom>
          <a:noFill/>
          <a:ln>
            <a:noFill/>
          </a:ln>
        </p:spPr>
      </p:pic>
      <p:sp>
        <p:nvSpPr>
          <p:cNvPr id="182" name="Google Shape;182;p24"/>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 Cristina</a:t>
            </a:r>
            <a:endParaRPr sz="1200"/>
          </a:p>
        </p:txBody>
      </p:sp>
      <p:pic>
        <p:nvPicPr>
          <p:cNvPr id="183" name="Google Shape;183;p24"/>
          <p:cNvPicPr preferRelativeResize="0"/>
          <p:nvPr/>
        </p:nvPicPr>
        <p:blipFill>
          <a:blip r:embed="rId4">
            <a:alphaModFix/>
          </a:blip>
          <a:stretch>
            <a:fillRect/>
          </a:stretch>
        </p:blipFill>
        <p:spPr>
          <a:xfrm>
            <a:off x="977000" y="703775"/>
            <a:ext cx="7190001" cy="3735950"/>
          </a:xfrm>
          <a:prstGeom prst="rect">
            <a:avLst/>
          </a:prstGeom>
          <a:noFill/>
          <a:ln>
            <a:noFill/>
          </a:ln>
        </p:spPr>
      </p:pic>
      <p:pic>
        <p:nvPicPr>
          <p:cNvPr id="184" name="Google Shape;184;p24"/>
          <p:cNvPicPr preferRelativeResize="0"/>
          <p:nvPr/>
        </p:nvPicPr>
        <p:blipFill>
          <a:blip r:embed="rId5">
            <a:alphaModFix/>
          </a:blip>
          <a:stretch>
            <a:fillRect/>
          </a:stretch>
        </p:blipFill>
        <p:spPr>
          <a:xfrm>
            <a:off x="626550" y="562800"/>
            <a:ext cx="7890901" cy="4017900"/>
          </a:xfrm>
          <a:prstGeom prst="rect">
            <a:avLst/>
          </a:prstGeom>
          <a:noFill/>
          <a:ln>
            <a:noFill/>
          </a:ln>
        </p:spPr>
      </p:pic>
      <p:sp>
        <p:nvSpPr>
          <p:cNvPr id="185" name="Google Shape;185;p24"/>
          <p:cNvSpPr txBox="1"/>
          <p:nvPr/>
        </p:nvSpPr>
        <p:spPr>
          <a:xfrm>
            <a:off x="5621075" y="3656400"/>
            <a:ext cx="2896500" cy="924300"/>
          </a:xfrm>
          <a:prstGeom prst="rect">
            <a:avLst/>
          </a:prstGeom>
          <a:solidFill>
            <a:srgbClr val="EFEFEF"/>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latin typeface="Lato"/>
                <a:ea typeface="Lato"/>
                <a:cs typeface="Lato"/>
                <a:sym typeface="Lato"/>
              </a:rPr>
              <a:t>Zip Codes</a:t>
            </a:r>
            <a:r>
              <a:rPr lang="en" sz="1000">
                <a:solidFill>
                  <a:srgbClr val="434343"/>
                </a:solidFill>
                <a:latin typeface="Lato"/>
                <a:ea typeface="Lato"/>
                <a:cs typeface="Lato"/>
                <a:sym typeface="Lato"/>
              </a:rPr>
              <a:t>/ N</a:t>
            </a:r>
            <a:r>
              <a:rPr lang="en" sz="1000">
                <a:solidFill>
                  <a:srgbClr val="434343"/>
                </a:solidFill>
                <a:latin typeface="Lato"/>
                <a:ea typeface="Lato"/>
                <a:cs typeface="Lato"/>
                <a:sym typeface="Lato"/>
              </a:rPr>
              <a:t>eighborhoods with highest number of requests for Trash, Recycling &amp; Litter</a:t>
            </a:r>
            <a:r>
              <a:rPr lang="en" sz="1000">
                <a:solidFill>
                  <a:srgbClr val="434343"/>
                </a:solidFill>
                <a:latin typeface="Lato"/>
                <a:ea typeface="Lato"/>
                <a:cs typeface="Lato"/>
                <a:sym typeface="Lato"/>
              </a:rPr>
              <a:t>:</a:t>
            </a:r>
            <a:endParaRPr sz="1000">
              <a:solidFill>
                <a:srgbClr val="434343"/>
              </a:solidFill>
              <a:latin typeface="Lato"/>
              <a:ea typeface="Lato"/>
              <a:cs typeface="Lato"/>
              <a:sym typeface="Lato"/>
            </a:endParaRPr>
          </a:p>
          <a:p>
            <a:pPr indent="0" lvl="0" marL="0" rtl="0" algn="l">
              <a:spcBef>
                <a:spcPts val="0"/>
              </a:spcBef>
              <a:spcAft>
                <a:spcPts val="0"/>
              </a:spcAft>
              <a:buNone/>
            </a:pPr>
            <a:r>
              <a:rPr lang="en" sz="1000">
                <a:solidFill>
                  <a:srgbClr val="434343"/>
                </a:solidFill>
              </a:rPr>
              <a:t>37013 Antioch</a:t>
            </a:r>
            <a:endParaRPr sz="1000">
              <a:solidFill>
                <a:srgbClr val="434343"/>
              </a:solidFill>
            </a:endParaRPr>
          </a:p>
          <a:p>
            <a:pPr indent="0" lvl="0" marL="0" rtl="0" algn="l">
              <a:spcBef>
                <a:spcPts val="0"/>
              </a:spcBef>
              <a:spcAft>
                <a:spcPts val="0"/>
              </a:spcAft>
              <a:buNone/>
            </a:pPr>
            <a:r>
              <a:rPr lang="en" sz="1000">
                <a:solidFill>
                  <a:srgbClr val="434343"/>
                </a:solidFill>
              </a:rPr>
              <a:t>37211 Berry Hill</a:t>
            </a:r>
            <a:endParaRPr sz="1000">
              <a:solidFill>
                <a:srgbClr val="434343"/>
              </a:solidFill>
            </a:endParaRPr>
          </a:p>
          <a:p>
            <a:pPr indent="0" lvl="0" marL="0" rtl="0" algn="l">
              <a:spcBef>
                <a:spcPts val="0"/>
              </a:spcBef>
              <a:spcAft>
                <a:spcPts val="0"/>
              </a:spcAft>
              <a:buNone/>
            </a:pPr>
            <a:r>
              <a:rPr lang="en" sz="1000">
                <a:solidFill>
                  <a:srgbClr val="434343"/>
                </a:solidFill>
              </a:rPr>
              <a:t>37209 Bells Bend / Bordeaux-Whites Creek</a:t>
            </a:r>
            <a:endParaRPr sz="1000">
              <a:solidFill>
                <a:srgbClr val="434343"/>
              </a:solidFill>
            </a:endParaRPr>
          </a:p>
          <a:p>
            <a:pPr indent="0" lvl="0" marL="0" rtl="0" algn="l">
              <a:spcBef>
                <a:spcPts val="0"/>
              </a:spcBef>
              <a:spcAft>
                <a:spcPts val="0"/>
              </a:spcAft>
              <a:buNone/>
            </a:pPr>
            <a:r>
              <a:t/>
            </a:r>
            <a:endParaRPr/>
          </a:p>
        </p:txBody>
      </p:sp>
      <p:sp>
        <p:nvSpPr>
          <p:cNvPr id="186" name="Google Shape;186;p24"/>
          <p:cNvSpPr txBox="1"/>
          <p:nvPr/>
        </p:nvSpPr>
        <p:spPr>
          <a:xfrm>
            <a:off x="2701825" y="4693275"/>
            <a:ext cx="2896500" cy="9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8F8F8"/>
                </a:highlight>
              </a:rPr>
              <a:t> </a:t>
            </a:r>
            <a:r>
              <a:rPr lang="en" sz="1150" u="sng">
                <a:solidFill>
                  <a:schemeClr val="hlink"/>
                </a:solidFill>
                <a:highlight>
                  <a:srgbClr val="F8F8F8"/>
                </a:highlight>
                <a:hlinkClick r:id="rId6"/>
              </a:rPr>
              <a:t>Trash, Recycling &amp; Litter by Zipcode Map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Additional </a:t>
            </a:r>
            <a:r>
              <a:rPr lang="en" sz="1800">
                <a:solidFill>
                  <a:srgbClr val="434343"/>
                </a:solidFill>
                <a:latin typeface="Lato"/>
                <a:ea typeface="Lato"/>
                <a:cs typeface="Lato"/>
                <a:sym typeface="Lato"/>
              </a:rPr>
              <a:t>Analyses </a:t>
            </a:r>
            <a:endParaRPr sz="1800">
              <a:solidFill>
                <a:srgbClr val="434343"/>
              </a:solidFill>
              <a:latin typeface="Lato"/>
              <a:ea typeface="Lato"/>
              <a:cs typeface="Lato"/>
              <a:sym typeface="Lato"/>
            </a:endParaRPr>
          </a:p>
        </p:txBody>
      </p:sp>
      <p:sp>
        <p:nvSpPr>
          <p:cNvPr id="192" name="Google Shape;19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latin typeface="Lato"/>
              <a:ea typeface="Lato"/>
              <a:cs typeface="Lato"/>
              <a:sym typeface="Lato"/>
            </a:endParaRPr>
          </a:p>
          <a:p>
            <a:pPr indent="-317500" lvl="0" marL="457200" rtl="0" algn="l">
              <a:spcBef>
                <a:spcPts val="1600"/>
              </a:spcBef>
              <a:spcAft>
                <a:spcPts val="0"/>
              </a:spcAft>
              <a:buSzPts val="1400"/>
              <a:buFont typeface="Lato"/>
              <a:buChar char="●"/>
            </a:pPr>
            <a:r>
              <a:rPr lang="en" sz="1400">
                <a:latin typeface="Lato"/>
                <a:ea typeface="Lato"/>
                <a:cs typeface="Lato"/>
                <a:sym typeface="Lato"/>
              </a:rPr>
              <a:t>Exploring further application of hubNashville to Property Violation Inspectors</a:t>
            </a:r>
            <a:endParaRPr sz="1400">
              <a:latin typeface="Lato"/>
              <a:ea typeface="Lato"/>
              <a:cs typeface="Lato"/>
              <a:sym typeface="Lato"/>
            </a:endParaRPr>
          </a:p>
          <a:p>
            <a:pPr indent="0" lvl="0" marL="457200" rtl="0" algn="l">
              <a:spcBef>
                <a:spcPts val="1600"/>
              </a:spcBef>
              <a:spcAft>
                <a:spcPts val="0"/>
              </a:spcAft>
              <a:buNone/>
            </a:pPr>
            <a:r>
              <a:t/>
            </a:r>
            <a:endParaRPr sz="1400">
              <a:latin typeface="Lato"/>
              <a:ea typeface="Lato"/>
              <a:cs typeface="Lato"/>
              <a:sym typeface="Lato"/>
            </a:endParaRPr>
          </a:p>
          <a:p>
            <a:pPr indent="-317500" lvl="0" marL="457200" rtl="0" algn="l">
              <a:spcBef>
                <a:spcPts val="1600"/>
              </a:spcBef>
              <a:spcAft>
                <a:spcPts val="0"/>
              </a:spcAft>
              <a:buSzPts val="1400"/>
              <a:buFont typeface="Lato"/>
              <a:buChar char="●"/>
            </a:pPr>
            <a:r>
              <a:rPr lang="en" sz="1400">
                <a:latin typeface="Lato"/>
                <a:ea typeface="Lato"/>
                <a:cs typeface="Lato"/>
                <a:sym typeface="Lato"/>
              </a:rPr>
              <a:t>Deeper analysis of Dead Animal Pickups over time and correlated with Police Dangerous/Injured Animal Reporting</a:t>
            </a:r>
            <a:endParaRPr sz="1400">
              <a:latin typeface="Lato"/>
              <a:ea typeface="Lato"/>
              <a:cs typeface="Lato"/>
              <a:sym typeface="Lato"/>
            </a:endParaRPr>
          </a:p>
        </p:txBody>
      </p:sp>
      <p:pic>
        <p:nvPicPr>
          <p:cNvPr id="193" name="Google Shape;193;p25"/>
          <p:cNvPicPr preferRelativeResize="0"/>
          <p:nvPr/>
        </p:nvPicPr>
        <p:blipFill>
          <a:blip r:embed="rId3">
            <a:alphaModFix/>
          </a:blip>
          <a:stretch>
            <a:fillRect/>
          </a:stretch>
        </p:blipFill>
        <p:spPr>
          <a:xfrm>
            <a:off x="7068520" y="4703625"/>
            <a:ext cx="1820104" cy="2244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Further Integration of Property Standards Reporting</a:t>
            </a:r>
            <a:endParaRPr sz="1800">
              <a:solidFill>
                <a:srgbClr val="434343"/>
              </a:solidFill>
              <a:latin typeface="Lato"/>
              <a:ea typeface="Lato"/>
              <a:cs typeface="Lato"/>
              <a:sym typeface="Lato"/>
            </a:endParaRPr>
          </a:p>
        </p:txBody>
      </p:sp>
      <p:sp>
        <p:nvSpPr>
          <p:cNvPr id="199" name="Google Shape;19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Lato"/>
              <a:buChar char="●"/>
            </a:pPr>
            <a:r>
              <a:rPr lang="en" sz="1400">
                <a:solidFill>
                  <a:srgbClr val="434343"/>
                </a:solidFill>
                <a:latin typeface="Lato"/>
                <a:ea typeface="Lato"/>
                <a:cs typeface="Lato"/>
                <a:sym typeface="Lato"/>
              </a:rPr>
              <a:t>Analyzed complaint sources from Property Standards Violation data to assess potential for further integration into hubNashville</a:t>
            </a:r>
            <a:endParaRPr sz="1400">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sz="1400">
                <a:solidFill>
                  <a:srgbClr val="434343"/>
                </a:solidFill>
                <a:latin typeface="Lato"/>
                <a:ea typeface="Lato"/>
                <a:cs typeface="Lato"/>
                <a:sym typeface="Lato"/>
              </a:rPr>
              <a:t>Top 3 complaint source types accounted for 80% of property violation reports over the last 3 years</a:t>
            </a:r>
            <a:endParaRPr sz="1400">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sz="1400">
                <a:solidFill>
                  <a:srgbClr val="434343"/>
                </a:solidFill>
                <a:latin typeface="Lato"/>
                <a:ea typeface="Lato"/>
                <a:cs typeface="Lato"/>
                <a:sym typeface="Lato"/>
              </a:rPr>
              <a:t>hubNashville has been effective in shifting complaint volume from phone calls to online reporting</a:t>
            </a:r>
            <a:endParaRPr sz="1400">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sz="1400">
                <a:solidFill>
                  <a:srgbClr val="434343"/>
                </a:solidFill>
                <a:latin typeface="Lato"/>
                <a:ea typeface="Lato"/>
                <a:cs typeface="Lato"/>
                <a:sym typeface="Lato"/>
              </a:rPr>
              <a:t>Further integration could result in greater efficiency and utilization of the hubNashville system</a:t>
            </a:r>
            <a:endParaRPr sz="1400">
              <a:solidFill>
                <a:srgbClr val="434343"/>
              </a:solidFill>
              <a:latin typeface="Lato"/>
              <a:ea typeface="Lato"/>
              <a:cs typeface="Lato"/>
              <a:sym typeface="Lato"/>
            </a:endParaRPr>
          </a:p>
          <a:p>
            <a:pPr indent="-317500" lvl="1" marL="9144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Potential for unifying reporting system between hubNashville/Public Works and Codes Administration to reduce duplication of work</a:t>
            </a:r>
            <a:endParaRPr>
              <a:solidFill>
                <a:srgbClr val="434343"/>
              </a:solidFill>
              <a:latin typeface="Lato"/>
              <a:ea typeface="Lato"/>
              <a:cs typeface="Lato"/>
              <a:sym typeface="Lato"/>
            </a:endParaRPr>
          </a:p>
          <a:p>
            <a:pPr indent="-317500" lvl="1" marL="9144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Potential for in-app solution to assist codes inspectors</a:t>
            </a:r>
            <a:endParaRPr>
              <a:solidFill>
                <a:srgbClr val="434343"/>
              </a:solidFill>
              <a:latin typeface="Lato"/>
              <a:ea typeface="Lato"/>
              <a:cs typeface="Lato"/>
              <a:sym typeface="Lato"/>
            </a:endParaRPr>
          </a:p>
          <a:p>
            <a:pPr indent="0" lvl="0" marL="0" rtl="0" algn="l">
              <a:spcBef>
                <a:spcPts val="1600"/>
              </a:spcBef>
              <a:spcAft>
                <a:spcPts val="1600"/>
              </a:spcAft>
              <a:buNone/>
            </a:pPr>
            <a:r>
              <a:t/>
            </a:r>
            <a:endParaRPr sz="1000">
              <a:solidFill>
                <a:srgbClr val="000000"/>
              </a:solidFill>
              <a:latin typeface="Lato"/>
              <a:ea typeface="Lato"/>
              <a:cs typeface="Lato"/>
              <a:sym typeface="Lato"/>
            </a:endParaRPr>
          </a:p>
        </p:txBody>
      </p:sp>
      <p:pic>
        <p:nvPicPr>
          <p:cNvPr id="200" name="Google Shape;200;p26"/>
          <p:cNvPicPr preferRelativeResize="0"/>
          <p:nvPr/>
        </p:nvPicPr>
        <p:blipFill>
          <a:blip r:embed="rId3">
            <a:alphaModFix/>
          </a:blip>
          <a:stretch>
            <a:fillRect/>
          </a:stretch>
        </p:blipFill>
        <p:spPr>
          <a:xfrm>
            <a:off x="7012200" y="4697196"/>
            <a:ext cx="1820100" cy="224479"/>
          </a:xfrm>
          <a:prstGeom prst="rect">
            <a:avLst/>
          </a:prstGeom>
          <a:noFill/>
          <a:ln>
            <a:noFill/>
          </a:ln>
        </p:spPr>
      </p:pic>
      <p:sp>
        <p:nvSpPr>
          <p:cNvPr id="201" name="Google Shape;201;p26"/>
          <p:cNvSpPr txBox="1"/>
          <p:nvPr/>
        </p:nvSpPr>
        <p:spPr>
          <a:xfrm>
            <a:off x="235100" y="4263950"/>
            <a:ext cx="6371700" cy="6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3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300">
                <a:solidFill>
                  <a:schemeClr val="dk1"/>
                </a:solidFill>
                <a:latin typeface="Lato"/>
                <a:ea typeface="Lato"/>
                <a:cs typeface="Lato"/>
                <a:sym typeface="Lato"/>
              </a:rPr>
              <a:t>Source:</a:t>
            </a:r>
            <a:endParaRPr sz="1300">
              <a:solidFill>
                <a:schemeClr val="dk1"/>
              </a:solidFill>
              <a:latin typeface="Lato"/>
              <a:ea typeface="Lato"/>
              <a:cs typeface="Lato"/>
              <a:sym typeface="Lato"/>
            </a:endParaRPr>
          </a:p>
          <a:p>
            <a:pPr indent="0" lvl="0" marL="0" rtl="0" algn="l">
              <a:lnSpc>
                <a:spcPct val="115000"/>
              </a:lnSpc>
              <a:spcBef>
                <a:spcPts val="0"/>
              </a:spcBef>
              <a:spcAft>
                <a:spcPts val="1600"/>
              </a:spcAft>
              <a:buClr>
                <a:schemeClr val="dk1"/>
              </a:buClr>
              <a:buSzPts val="1100"/>
              <a:buFont typeface="Arial"/>
              <a:buNone/>
            </a:pPr>
            <a:r>
              <a:rPr lang="en" sz="900" u="sng">
                <a:solidFill>
                  <a:schemeClr val="hlink"/>
                </a:solidFill>
                <a:hlinkClick r:id="rId4"/>
              </a:rPr>
              <a:t>Property Standards Violations</a:t>
            </a:r>
            <a:endParaRPr sz="900">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1678150" y="431375"/>
            <a:ext cx="726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Property Standards Violations - Top 3 Complaint Sources</a:t>
            </a:r>
            <a:endParaRPr sz="1800">
              <a:solidFill>
                <a:srgbClr val="434343"/>
              </a:solidFill>
              <a:latin typeface="Lato"/>
              <a:ea typeface="Lato"/>
              <a:cs typeface="Lato"/>
              <a:sym typeface="Lato"/>
            </a:endParaRPr>
          </a:p>
        </p:txBody>
      </p:sp>
      <p:sp>
        <p:nvSpPr>
          <p:cNvPr id="207" name="Google Shape;207;p27"/>
          <p:cNvSpPr txBox="1"/>
          <p:nvPr/>
        </p:nvSpPr>
        <p:spPr>
          <a:xfrm>
            <a:off x="104700" y="4824850"/>
            <a:ext cx="26241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 Teresa</a:t>
            </a:r>
            <a:endParaRPr sz="1200"/>
          </a:p>
        </p:txBody>
      </p:sp>
      <p:pic>
        <p:nvPicPr>
          <p:cNvPr id="208" name="Google Shape;208;p27"/>
          <p:cNvPicPr preferRelativeResize="0"/>
          <p:nvPr/>
        </p:nvPicPr>
        <p:blipFill>
          <a:blip r:embed="rId3">
            <a:alphaModFix/>
          </a:blip>
          <a:stretch>
            <a:fillRect/>
          </a:stretch>
        </p:blipFill>
        <p:spPr>
          <a:xfrm>
            <a:off x="7121345" y="4763850"/>
            <a:ext cx="1820104" cy="224480"/>
          </a:xfrm>
          <a:prstGeom prst="rect">
            <a:avLst/>
          </a:prstGeom>
          <a:noFill/>
          <a:ln>
            <a:noFill/>
          </a:ln>
        </p:spPr>
      </p:pic>
      <p:pic>
        <p:nvPicPr>
          <p:cNvPr id="209" name="Google Shape;209;p27"/>
          <p:cNvPicPr preferRelativeResize="0"/>
          <p:nvPr/>
        </p:nvPicPr>
        <p:blipFill>
          <a:blip r:embed="rId4">
            <a:alphaModFix/>
          </a:blip>
          <a:stretch>
            <a:fillRect/>
          </a:stretch>
        </p:blipFill>
        <p:spPr>
          <a:xfrm>
            <a:off x="1499675" y="856525"/>
            <a:ext cx="6168975" cy="3907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311700" y="573025"/>
            <a:ext cx="4090500" cy="4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            </a:t>
            </a:r>
            <a:r>
              <a:rPr lang="en" sz="1800">
                <a:solidFill>
                  <a:srgbClr val="434343"/>
                </a:solidFill>
                <a:latin typeface="Lato"/>
                <a:ea typeface="Lato"/>
                <a:cs typeface="Lato"/>
                <a:sym typeface="Lato"/>
              </a:rPr>
              <a:t>Animal Pickup Requests</a:t>
            </a:r>
            <a:endParaRPr sz="1800">
              <a:latin typeface="Lato"/>
              <a:ea typeface="Lato"/>
              <a:cs typeface="Lato"/>
              <a:sym typeface="Lato"/>
            </a:endParaRPr>
          </a:p>
        </p:txBody>
      </p:sp>
      <p:sp>
        <p:nvSpPr>
          <p:cNvPr id="215" name="Google Shape;215;p28"/>
          <p:cNvSpPr txBox="1"/>
          <p:nvPr>
            <p:ph idx="1" type="body"/>
          </p:nvPr>
        </p:nvSpPr>
        <p:spPr>
          <a:xfrm>
            <a:off x="311700" y="1152475"/>
            <a:ext cx="3999900" cy="2926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Lato"/>
              <a:buChar char="●"/>
            </a:pPr>
            <a:r>
              <a:rPr lang="en">
                <a:latin typeface="Lato"/>
                <a:ea typeface="Lato"/>
                <a:cs typeface="Lato"/>
                <a:sym typeface="Lato"/>
              </a:rPr>
              <a:t>2017 and 2020 were partial years of data, while 2018  and 2019 were full years.</a:t>
            </a:r>
            <a:br>
              <a:rPr lang="en">
                <a:latin typeface="Lato"/>
                <a:ea typeface="Lato"/>
                <a:cs typeface="Lato"/>
                <a:sym typeface="Lato"/>
              </a:rPr>
            </a:br>
            <a:endParaRPr>
              <a:latin typeface="Lato"/>
              <a:ea typeface="Lato"/>
              <a:cs typeface="Lato"/>
              <a:sym typeface="Lato"/>
            </a:endParaRPr>
          </a:p>
          <a:p>
            <a:pPr indent="-317500" lvl="0" marL="457200" rtl="0" algn="l">
              <a:lnSpc>
                <a:spcPct val="100000"/>
              </a:lnSpc>
              <a:spcBef>
                <a:spcPts val="0"/>
              </a:spcBef>
              <a:spcAft>
                <a:spcPts val="0"/>
              </a:spcAft>
              <a:buSzPts val="1400"/>
              <a:buFont typeface="Lato"/>
              <a:buChar char="●"/>
            </a:pPr>
            <a:r>
              <a:rPr lang="en">
                <a:latin typeface="Lato"/>
                <a:ea typeface="Lato"/>
                <a:cs typeface="Lato"/>
                <a:sym typeface="Lato"/>
              </a:rPr>
              <a:t>Created a  monthly average to keep comparison consistent.</a:t>
            </a:r>
            <a:br>
              <a:rPr lang="en">
                <a:latin typeface="Lato"/>
                <a:ea typeface="Lato"/>
                <a:cs typeface="Lato"/>
                <a:sym typeface="Lato"/>
              </a:rPr>
            </a:br>
            <a:endParaRPr>
              <a:latin typeface="Lato"/>
              <a:ea typeface="Lato"/>
              <a:cs typeface="Lato"/>
              <a:sym typeface="Lato"/>
            </a:endParaRPr>
          </a:p>
          <a:p>
            <a:pPr indent="-317500" lvl="0" marL="457200" rtl="0" algn="l">
              <a:lnSpc>
                <a:spcPct val="100000"/>
              </a:lnSpc>
              <a:spcBef>
                <a:spcPts val="0"/>
              </a:spcBef>
              <a:spcAft>
                <a:spcPts val="0"/>
              </a:spcAft>
              <a:buSzPts val="1400"/>
              <a:buFont typeface="Lato"/>
              <a:buChar char="●"/>
            </a:pPr>
            <a:r>
              <a:rPr lang="en">
                <a:latin typeface="Lato"/>
                <a:ea typeface="Lato"/>
                <a:cs typeface="Lato"/>
                <a:sym typeface="Lato"/>
              </a:rPr>
              <a:t>We can see a noticeable drop in the monthly average for 2020.</a:t>
            </a:r>
            <a:endParaRPr>
              <a:latin typeface="Lato"/>
              <a:ea typeface="Lato"/>
              <a:cs typeface="Lato"/>
              <a:sym typeface="Lato"/>
            </a:endParaRPr>
          </a:p>
          <a:p>
            <a:pPr indent="0" lvl="0" marL="0" rtl="0" algn="l">
              <a:lnSpc>
                <a:spcPct val="200000"/>
              </a:lnSpc>
              <a:spcBef>
                <a:spcPts val="1600"/>
              </a:spcBef>
              <a:spcAft>
                <a:spcPts val="1600"/>
              </a:spcAft>
              <a:buNone/>
            </a:pPr>
            <a:r>
              <a:t/>
            </a:r>
            <a:endParaRPr sz="1500">
              <a:latin typeface="Lato"/>
              <a:ea typeface="Lato"/>
              <a:cs typeface="Lato"/>
              <a:sym typeface="Lato"/>
            </a:endParaRPr>
          </a:p>
        </p:txBody>
      </p:sp>
      <p:pic>
        <p:nvPicPr>
          <p:cNvPr id="216" name="Google Shape;216;p28"/>
          <p:cNvPicPr preferRelativeResize="0"/>
          <p:nvPr/>
        </p:nvPicPr>
        <p:blipFill>
          <a:blip r:embed="rId3">
            <a:alphaModFix/>
          </a:blip>
          <a:stretch>
            <a:fillRect/>
          </a:stretch>
        </p:blipFill>
        <p:spPr>
          <a:xfrm>
            <a:off x="7123095" y="4790675"/>
            <a:ext cx="1820104" cy="224480"/>
          </a:xfrm>
          <a:prstGeom prst="rect">
            <a:avLst/>
          </a:prstGeom>
          <a:noFill/>
          <a:ln>
            <a:noFill/>
          </a:ln>
        </p:spPr>
      </p:pic>
      <p:sp>
        <p:nvSpPr>
          <p:cNvPr id="217" name="Google Shape;217;p28"/>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 Cat </a:t>
            </a:r>
            <a:endParaRPr sz="1200"/>
          </a:p>
        </p:txBody>
      </p:sp>
      <p:pic>
        <p:nvPicPr>
          <p:cNvPr id="218" name="Google Shape;218;p28"/>
          <p:cNvPicPr preferRelativeResize="0"/>
          <p:nvPr/>
        </p:nvPicPr>
        <p:blipFill>
          <a:blip r:embed="rId4">
            <a:alphaModFix/>
          </a:blip>
          <a:stretch>
            <a:fillRect/>
          </a:stretch>
        </p:blipFill>
        <p:spPr>
          <a:xfrm>
            <a:off x="4346025" y="378175"/>
            <a:ext cx="4372000" cy="4123301"/>
          </a:xfrm>
          <a:prstGeom prst="rect">
            <a:avLst/>
          </a:prstGeom>
          <a:noFill/>
          <a:ln>
            <a:noFill/>
          </a:ln>
        </p:spPr>
      </p:pic>
      <p:sp>
        <p:nvSpPr>
          <p:cNvPr id="219" name="Google Shape;219;p28"/>
          <p:cNvSpPr txBox="1"/>
          <p:nvPr/>
        </p:nvSpPr>
        <p:spPr>
          <a:xfrm>
            <a:off x="5036350" y="839875"/>
            <a:ext cx="705600" cy="3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167</a:t>
            </a:r>
            <a:endParaRPr>
              <a:solidFill>
                <a:srgbClr val="FFFFFF"/>
              </a:solidFill>
              <a:latin typeface="Lato"/>
              <a:ea typeface="Lato"/>
              <a:cs typeface="Lato"/>
              <a:sym typeface="Lato"/>
            </a:endParaRPr>
          </a:p>
        </p:txBody>
      </p:sp>
      <p:sp>
        <p:nvSpPr>
          <p:cNvPr id="220" name="Google Shape;220;p28"/>
          <p:cNvSpPr txBox="1"/>
          <p:nvPr/>
        </p:nvSpPr>
        <p:spPr>
          <a:xfrm>
            <a:off x="5907600" y="1063150"/>
            <a:ext cx="705600" cy="3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157</a:t>
            </a:r>
            <a:endParaRPr>
              <a:solidFill>
                <a:srgbClr val="FFFFFF"/>
              </a:solidFill>
              <a:latin typeface="Lato"/>
              <a:ea typeface="Lato"/>
              <a:cs typeface="Lato"/>
              <a:sym typeface="Lato"/>
            </a:endParaRPr>
          </a:p>
        </p:txBody>
      </p:sp>
      <p:sp>
        <p:nvSpPr>
          <p:cNvPr id="221" name="Google Shape;221;p28"/>
          <p:cNvSpPr txBox="1"/>
          <p:nvPr/>
        </p:nvSpPr>
        <p:spPr>
          <a:xfrm>
            <a:off x="6778850" y="911325"/>
            <a:ext cx="705600" cy="3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164</a:t>
            </a:r>
            <a:endParaRPr>
              <a:solidFill>
                <a:srgbClr val="FFFFFF"/>
              </a:solidFill>
              <a:latin typeface="Lato"/>
              <a:ea typeface="Lato"/>
              <a:cs typeface="Lato"/>
              <a:sym typeface="Lato"/>
            </a:endParaRPr>
          </a:p>
        </p:txBody>
      </p:sp>
      <p:sp>
        <p:nvSpPr>
          <p:cNvPr id="222" name="Google Shape;222;p28"/>
          <p:cNvSpPr txBox="1"/>
          <p:nvPr/>
        </p:nvSpPr>
        <p:spPr>
          <a:xfrm>
            <a:off x="7592025" y="1422075"/>
            <a:ext cx="705600" cy="3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139</a:t>
            </a:r>
            <a:endParaRPr>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311700" y="445025"/>
            <a:ext cx="8520600" cy="85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Lato"/>
                <a:ea typeface="Lato"/>
                <a:cs typeface="Lato"/>
                <a:sym typeface="Lato"/>
              </a:rPr>
              <a:t>Did the city-wide shutdown impact </a:t>
            </a:r>
            <a:endParaRPr sz="1800">
              <a:solidFill>
                <a:srgbClr val="434343"/>
              </a:solidFill>
              <a:latin typeface="Lato"/>
              <a:ea typeface="Lato"/>
              <a:cs typeface="Lato"/>
              <a:sym typeface="Lato"/>
            </a:endParaRPr>
          </a:p>
          <a:p>
            <a:pPr indent="0" lvl="0" marL="0" rtl="0" algn="ctr">
              <a:spcBef>
                <a:spcPts val="0"/>
              </a:spcBef>
              <a:spcAft>
                <a:spcPts val="0"/>
              </a:spcAft>
              <a:buNone/>
            </a:pPr>
            <a:r>
              <a:rPr lang="en" sz="1800">
                <a:solidFill>
                  <a:srgbClr val="434343"/>
                </a:solidFill>
                <a:latin typeface="Lato"/>
                <a:ea typeface="Lato"/>
                <a:cs typeface="Lato"/>
                <a:sym typeface="Lato"/>
              </a:rPr>
              <a:t>“Dead </a:t>
            </a:r>
            <a:r>
              <a:rPr lang="en" sz="1800">
                <a:solidFill>
                  <a:srgbClr val="434343"/>
                </a:solidFill>
                <a:latin typeface="Lato"/>
                <a:ea typeface="Lato"/>
                <a:cs typeface="Lato"/>
                <a:sym typeface="Lato"/>
              </a:rPr>
              <a:t>Animal Pickup” in 2020?</a:t>
            </a:r>
            <a:endParaRPr sz="1800">
              <a:solidFill>
                <a:srgbClr val="434343"/>
              </a:solidFill>
              <a:latin typeface="Lato"/>
              <a:ea typeface="Lato"/>
              <a:cs typeface="Lato"/>
              <a:sym typeface="Lato"/>
            </a:endParaRPr>
          </a:p>
          <a:p>
            <a:pPr indent="0" lvl="0" marL="0" rtl="0" algn="l">
              <a:spcBef>
                <a:spcPts val="0"/>
              </a:spcBef>
              <a:spcAft>
                <a:spcPts val="0"/>
              </a:spcAft>
              <a:buNone/>
            </a:pPr>
            <a:r>
              <a:t/>
            </a:r>
            <a:endParaRPr sz="2100"/>
          </a:p>
        </p:txBody>
      </p:sp>
      <p:pic>
        <p:nvPicPr>
          <p:cNvPr id="228" name="Google Shape;228;p29"/>
          <p:cNvPicPr preferRelativeResize="0"/>
          <p:nvPr/>
        </p:nvPicPr>
        <p:blipFill>
          <a:blip r:embed="rId3">
            <a:alphaModFix/>
          </a:blip>
          <a:stretch>
            <a:fillRect/>
          </a:stretch>
        </p:blipFill>
        <p:spPr>
          <a:xfrm>
            <a:off x="7164695" y="4790700"/>
            <a:ext cx="1820104" cy="224480"/>
          </a:xfrm>
          <a:prstGeom prst="rect">
            <a:avLst/>
          </a:prstGeom>
          <a:noFill/>
          <a:ln>
            <a:noFill/>
          </a:ln>
        </p:spPr>
      </p:pic>
      <p:sp>
        <p:nvSpPr>
          <p:cNvPr id="229" name="Google Shape;229;p29"/>
          <p:cNvSpPr txBox="1"/>
          <p:nvPr/>
        </p:nvSpPr>
        <p:spPr>
          <a:xfrm>
            <a:off x="39175" y="4790700"/>
            <a:ext cx="14820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  Lori</a:t>
            </a:r>
            <a:endParaRPr sz="1200">
              <a:solidFill>
                <a:schemeClr val="dk1"/>
              </a:solidFill>
            </a:endParaRPr>
          </a:p>
        </p:txBody>
      </p:sp>
      <p:grpSp>
        <p:nvGrpSpPr>
          <p:cNvPr id="230" name="Google Shape;230;p29"/>
          <p:cNvGrpSpPr/>
          <p:nvPr/>
        </p:nvGrpSpPr>
        <p:grpSpPr>
          <a:xfrm>
            <a:off x="463132" y="2160619"/>
            <a:ext cx="8217725" cy="2221554"/>
            <a:chOff x="614426" y="2676800"/>
            <a:chExt cx="7716174" cy="1895200"/>
          </a:xfrm>
        </p:grpSpPr>
        <p:pic>
          <p:nvPicPr>
            <p:cNvPr id="231" name="Google Shape;231;p29"/>
            <p:cNvPicPr preferRelativeResize="0"/>
            <p:nvPr/>
          </p:nvPicPr>
          <p:blipFill>
            <a:blip r:embed="rId4">
              <a:alphaModFix/>
            </a:blip>
            <a:stretch>
              <a:fillRect/>
            </a:stretch>
          </p:blipFill>
          <p:spPr>
            <a:xfrm>
              <a:off x="614426" y="2676800"/>
              <a:ext cx="7716174" cy="1895200"/>
            </a:xfrm>
            <a:prstGeom prst="rect">
              <a:avLst/>
            </a:prstGeom>
            <a:noFill/>
            <a:ln>
              <a:noFill/>
            </a:ln>
          </p:spPr>
        </p:pic>
        <p:sp>
          <p:nvSpPr>
            <p:cNvPr id="232" name="Google Shape;232;p29"/>
            <p:cNvSpPr txBox="1"/>
            <p:nvPr/>
          </p:nvSpPr>
          <p:spPr>
            <a:xfrm>
              <a:off x="2221075" y="2959400"/>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192</a:t>
              </a:r>
              <a:endParaRPr sz="900">
                <a:solidFill>
                  <a:srgbClr val="FFFFFF"/>
                </a:solidFill>
              </a:endParaRPr>
            </a:p>
          </p:txBody>
        </p:sp>
        <p:sp>
          <p:nvSpPr>
            <p:cNvPr id="233" name="Google Shape;233;p29"/>
            <p:cNvSpPr txBox="1"/>
            <p:nvPr/>
          </p:nvSpPr>
          <p:spPr>
            <a:xfrm>
              <a:off x="4080725" y="3422875"/>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120</a:t>
              </a:r>
              <a:endParaRPr sz="900">
                <a:solidFill>
                  <a:srgbClr val="FFFFFF"/>
                </a:solidFill>
              </a:endParaRPr>
            </a:p>
          </p:txBody>
        </p:sp>
        <p:sp>
          <p:nvSpPr>
            <p:cNvPr id="234" name="Google Shape;234;p29"/>
            <p:cNvSpPr txBox="1"/>
            <p:nvPr/>
          </p:nvSpPr>
          <p:spPr>
            <a:xfrm>
              <a:off x="5911475" y="3524625"/>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103</a:t>
              </a:r>
              <a:endParaRPr sz="900">
                <a:solidFill>
                  <a:srgbClr val="FFFFFF"/>
                </a:solidFill>
              </a:endParaRPr>
            </a:p>
          </p:txBody>
        </p:sp>
        <p:sp>
          <p:nvSpPr>
            <p:cNvPr id="235" name="Google Shape;235;p29"/>
            <p:cNvSpPr txBox="1"/>
            <p:nvPr/>
          </p:nvSpPr>
          <p:spPr>
            <a:xfrm>
              <a:off x="7778375" y="3554050"/>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101</a:t>
              </a:r>
              <a:endParaRPr sz="900">
                <a:solidFill>
                  <a:srgbClr val="FFFFFF"/>
                </a:solidFill>
              </a:endParaRPr>
            </a:p>
          </p:txBody>
        </p:sp>
        <p:sp>
          <p:nvSpPr>
            <p:cNvPr id="236" name="Google Shape;236;p29"/>
            <p:cNvSpPr txBox="1"/>
            <p:nvPr/>
          </p:nvSpPr>
          <p:spPr>
            <a:xfrm>
              <a:off x="1114725" y="3282500"/>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rPr>
                <a:t>143</a:t>
              </a:r>
              <a:endParaRPr sz="800">
                <a:solidFill>
                  <a:srgbClr val="FFFFFF"/>
                </a:solidFill>
              </a:endParaRPr>
            </a:p>
          </p:txBody>
        </p:sp>
        <p:sp>
          <p:nvSpPr>
            <p:cNvPr id="237" name="Google Shape;237;p29"/>
            <p:cNvSpPr txBox="1"/>
            <p:nvPr/>
          </p:nvSpPr>
          <p:spPr>
            <a:xfrm>
              <a:off x="1667900" y="3230950"/>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149</a:t>
              </a:r>
              <a:endParaRPr sz="900">
                <a:solidFill>
                  <a:srgbClr val="FFFFFF"/>
                </a:solidFill>
              </a:endParaRPr>
            </a:p>
          </p:txBody>
        </p:sp>
        <p:sp>
          <p:nvSpPr>
            <p:cNvPr id="238" name="Google Shape;238;p29"/>
            <p:cNvSpPr txBox="1"/>
            <p:nvPr/>
          </p:nvSpPr>
          <p:spPr>
            <a:xfrm>
              <a:off x="2945475" y="3462850"/>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117</a:t>
              </a:r>
              <a:endParaRPr sz="900">
                <a:solidFill>
                  <a:srgbClr val="FFFFFF"/>
                </a:solidFill>
              </a:endParaRPr>
            </a:p>
          </p:txBody>
        </p:sp>
        <p:sp>
          <p:nvSpPr>
            <p:cNvPr id="239" name="Google Shape;239;p29"/>
            <p:cNvSpPr txBox="1"/>
            <p:nvPr/>
          </p:nvSpPr>
          <p:spPr>
            <a:xfrm>
              <a:off x="3513100" y="3282500"/>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140</a:t>
              </a:r>
              <a:endParaRPr sz="900">
                <a:solidFill>
                  <a:srgbClr val="FFFFFF"/>
                </a:solidFill>
              </a:endParaRPr>
            </a:p>
          </p:txBody>
        </p:sp>
        <p:sp>
          <p:nvSpPr>
            <p:cNvPr id="240" name="Google Shape;240;p29"/>
            <p:cNvSpPr txBox="1"/>
            <p:nvPr/>
          </p:nvSpPr>
          <p:spPr>
            <a:xfrm>
              <a:off x="5366263" y="3524625"/>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110</a:t>
              </a:r>
              <a:endParaRPr sz="900">
                <a:solidFill>
                  <a:srgbClr val="FFFFFF"/>
                </a:solidFill>
              </a:endParaRPr>
            </a:p>
          </p:txBody>
        </p:sp>
        <p:sp>
          <p:nvSpPr>
            <p:cNvPr id="241" name="Google Shape;241;p29"/>
            <p:cNvSpPr txBox="1"/>
            <p:nvPr/>
          </p:nvSpPr>
          <p:spPr>
            <a:xfrm>
              <a:off x="4821050" y="3338450"/>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135</a:t>
              </a:r>
              <a:endParaRPr sz="900">
                <a:solidFill>
                  <a:srgbClr val="FFFFFF"/>
                </a:solidFill>
              </a:endParaRPr>
            </a:p>
          </p:txBody>
        </p:sp>
        <p:sp>
          <p:nvSpPr>
            <p:cNvPr id="242" name="Google Shape;242;p29"/>
            <p:cNvSpPr txBox="1"/>
            <p:nvPr/>
          </p:nvSpPr>
          <p:spPr>
            <a:xfrm>
              <a:off x="7194325" y="3099775"/>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168</a:t>
              </a:r>
              <a:endParaRPr sz="900">
                <a:solidFill>
                  <a:srgbClr val="FFFFFF"/>
                </a:solidFill>
              </a:endParaRPr>
            </a:p>
          </p:txBody>
        </p:sp>
        <p:sp>
          <p:nvSpPr>
            <p:cNvPr id="243" name="Google Shape;243;p29"/>
            <p:cNvSpPr txBox="1"/>
            <p:nvPr/>
          </p:nvSpPr>
          <p:spPr>
            <a:xfrm>
              <a:off x="6651825" y="3282500"/>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143</a:t>
              </a:r>
              <a:endParaRPr sz="900">
                <a:solidFill>
                  <a:srgbClr val="FFFFFF"/>
                </a:solidFill>
              </a:endParaRPr>
            </a:p>
          </p:txBody>
        </p:sp>
      </p:grpSp>
      <p:sp>
        <p:nvSpPr>
          <p:cNvPr id="244" name="Google Shape;244;p29"/>
          <p:cNvSpPr txBox="1"/>
          <p:nvPr>
            <p:ph idx="1" type="body"/>
          </p:nvPr>
        </p:nvSpPr>
        <p:spPr>
          <a:xfrm>
            <a:off x="6815750" y="1677625"/>
            <a:ext cx="1865100" cy="483000"/>
          </a:xfrm>
          <a:prstGeom prst="rect">
            <a:avLst/>
          </a:prstGeom>
          <a:solidFill>
            <a:srgbClr val="DFEBF6"/>
          </a:solidFill>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latin typeface="Lato"/>
                <a:ea typeface="Lato"/>
                <a:cs typeface="Lato"/>
                <a:sym typeface="Lato"/>
              </a:rPr>
              <a:t>~ 30% f</a:t>
            </a:r>
            <a:r>
              <a:rPr lang="en" sz="1100">
                <a:latin typeface="Lato"/>
                <a:ea typeface="Lato"/>
                <a:cs typeface="Lato"/>
                <a:sym typeface="Lato"/>
              </a:rPr>
              <a:t>ewer dead animal </a:t>
            </a:r>
            <a:endParaRPr sz="1100">
              <a:latin typeface="Lato"/>
              <a:ea typeface="Lato"/>
              <a:cs typeface="Lato"/>
              <a:sym typeface="Lato"/>
            </a:endParaRPr>
          </a:p>
          <a:p>
            <a:pPr indent="0" lvl="0" marL="0" rtl="0" algn="ctr">
              <a:lnSpc>
                <a:spcPct val="100000"/>
              </a:lnSpc>
              <a:spcBef>
                <a:spcPts val="0"/>
              </a:spcBef>
              <a:spcAft>
                <a:spcPts val="0"/>
              </a:spcAft>
              <a:buNone/>
            </a:pPr>
            <a:r>
              <a:rPr lang="en" sz="1100">
                <a:latin typeface="Lato"/>
                <a:ea typeface="Lato"/>
                <a:cs typeface="Lato"/>
                <a:sym typeface="Lato"/>
              </a:rPr>
              <a:t>pickups in April in 2020</a:t>
            </a:r>
            <a:endParaRPr>
              <a:latin typeface="Lato"/>
              <a:ea typeface="Lato"/>
              <a:cs typeface="Lato"/>
              <a:sym typeface="Lato"/>
            </a:endParaRPr>
          </a:p>
          <a:p>
            <a:pPr indent="0" lvl="0" marL="0" rtl="0" algn="l">
              <a:spcBef>
                <a:spcPts val="0"/>
              </a:spcBef>
              <a:spcAft>
                <a:spcPts val="1600"/>
              </a:spcAft>
              <a:buNone/>
            </a:pPr>
            <a:r>
              <a:t/>
            </a:r>
            <a:endParaRPr>
              <a:latin typeface="Lato"/>
              <a:ea typeface="Lato"/>
              <a:cs typeface="Lato"/>
              <a:sym typeface="Lato"/>
            </a:endParaRPr>
          </a:p>
        </p:txBody>
      </p:sp>
      <p:sp>
        <p:nvSpPr>
          <p:cNvPr id="245" name="Google Shape;245;p29"/>
          <p:cNvSpPr txBox="1"/>
          <p:nvPr>
            <p:ph idx="1" type="body"/>
          </p:nvPr>
        </p:nvSpPr>
        <p:spPr>
          <a:xfrm>
            <a:off x="902200" y="1469125"/>
            <a:ext cx="2016900" cy="691500"/>
          </a:xfrm>
          <a:prstGeom prst="rect">
            <a:avLst/>
          </a:prstGeom>
          <a:solidFill>
            <a:srgbClr val="DFEBF6"/>
          </a:solidFill>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latin typeface="Lato"/>
                <a:ea typeface="Lato"/>
                <a:cs typeface="Lato"/>
                <a:sym typeface="Lato"/>
              </a:rPr>
              <a:t>Unusual increase in 2020.</a:t>
            </a:r>
            <a:endParaRPr sz="1100">
              <a:latin typeface="Lato"/>
              <a:ea typeface="Lato"/>
              <a:cs typeface="Lato"/>
              <a:sym typeface="Lato"/>
            </a:endParaRPr>
          </a:p>
          <a:p>
            <a:pPr indent="0" lvl="0" marL="0" rtl="0" algn="ctr">
              <a:lnSpc>
                <a:spcPct val="100000"/>
              </a:lnSpc>
              <a:spcBef>
                <a:spcPts val="0"/>
              </a:spcBef>
              <a:spcAft>
                <a:spcPts val="0"/>
              </a:spcAft>
              <a:buNone/>
            </a:pPr>
            <a:r>
              <a:rPr lang="en" sz="1100">
                <a:latin typeface="Lato"/>
                <a:ea typeface="Lato"/>
                <a:cs typeface="Lato"/>
                <a:sym typeface="Lato"/>
              </a:rPr>
              <a:t>Maybe due to warmer weather?</a:t>
            </a:r>
            <a:endParaRPr sz="1100">
              <a:latin typeface="Lato"/>
              <a:ea typeface="Lato"/>
              <a:cs typeface="Lato"/>
              <a:sym typeface="Lato"/>
            </a:endParaRPr>
          </a:p>
        </p:txBody>
      </p:sp>
      <p:sp>
        <p:nvSpPr>
          <p:cNvPr id="246" name="Google Shape;246;p29"/>
          <p:cNvSpPr/>
          <p:nvPr/>
        </p:nvSpPr>
        <p:spPr>
          <a:xfrm>
            <a:off x="8228975" y="2637025"/>
            <a:ext cx="177900" cy="483000"/>
          </a:xfrm>
          <a:prstGeom prst="downArrow">
            <a:avLst>
              <a:gd fmla="val 50000" name="adj1"/>
              <a:gd fmla="val 5000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311700" y="68225"/>
            <a:ext cx="8520600" cy="92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Lato"/>
                <a:ea typeface="Lato"/>
                <a:cs typeface="Lato"/>
                <a:sym typeface="Lato"/>
              </a:rPr>
              <a:t>hubNashville  Dead Animal Pickup</a:t>
            </a:r>
            <a:endParaRPr sz="1800">
              <a:solidFill>
                <a:srgbClr val="434343"/>
              </a:solidFill>
              <a:latin typeface="Lato"/>
              <a:ea typeface="Lato"/>
              <a:cs typeface="Lato"/>
              <a:sym typeface="Lato"/>
            </a:endParaRPr>
          </a:p>
          <a:p>
            <a:pPr indent="0" lvl="0" marL="0" rtl="0" algn="ctr">
              <a:spcBef>
                <a:spcPts val="0"/>
              </a:spcBef>
              <a:spcAft>
                <a:spcPts val="0"/>
              </a:spcAft>
              <a:buNone/>
            </a:pPr>
            <a:r>
              <a:rPr lang="en" sz="1800">
                <a:solidFill>
                  <a:srgbClr val="434343"/>
                </a:solidFill>
                <a:latin typeface="Lato"/>
                <a:ea typeface="Lato"/>
                <a:cs typeface="Lato"/>
                <a:sym typeface="Lato"/>
              </a:rPr>
              <a:t>versus</a:t>
            </a:r>
            <a:endParaRPr sz="1800">
              <a:solidFill>
                <a:srgbClr val="434343"/>
              </a:solidFill>
              <a:latin typeface="Lato"/>
              <a:ea typeface="Lato"/>
              <a:cs typeface="Lato"/>
              <a:sym typeface="Lato"/>
            </a:endParaRPr>
          </a:p>
          <a:p>
            <a:pPr indent="0" lvl="0" marL="0" rtl="0" algn="ctr">
              <a:spcBef>
                <a:spcPts val="0"/>
              </a:spcBef>
              <a:spcAft>
                <a:spcPts val="0"/>
              </a:spcAft>
              <a:buClr>
                <a:schemeClr val="dk1"/>
              </a:buClr>
              <a:buSzPts val="1100"/>
              <a:buFont typeface="Arial"/>
              <a:buNone/>
            </a:pPr>
            <a:r>
              <a:rPr lang="en" sz="1800">
                <a:solidFill>
                  <a:srgbClr val="434343"/>
                </a:solidFill>
                <a:latin typeface="Lato"/>
                <a:ea typeface="Lato"/>
                <a:cs typeface="Lato"/>
                <a:sym typeface="Lato"/>
              </a:rPr>
              <a:t>Police Dept.  Dangerous/Injured Animal</a:t>
            </a:r>
            <a:endParaRPr sz="1800">
              <a:solidFill>
                <a:srgbClr val="434343"/>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52" name="Google Shape;252;p30"/>
          <p:cNvPicPr preferRelativeResize="0"/>
          <p:nvPr/>
        </p:nvPicPr>
        <p:blipFill>
          <a:blip r:embed="rId3">
            <a:alphaModFix/>
          </a:blip>
          <a:stretch>
            <a:fillRect/>
          </a:stretch>
        </p:blipFill>
        <p:spPr>
          <a:xfrm>
            <a:off x="7124545" y="4742738"/>
            <a:ext cx="1820104" cy="224480"/>
          </a:xfrm>
          <a:prstGeom prst="rect">
            <a:avLst/>
          </a:prstGeom>
          <a:noFill/>
          <a:ln>
            <a:noFill/>
          </a:ln>
        </p:spPr>
      </p:pic>
      <p:sp>
        <p:nvSpPr>
          <p:cNvPr id="253" name="Google Shape;253;p30"/>
          <p:cNvSpPr txBox="1"/>
          <p:nvPr/>
        </p:nvSpPr>
        <p:spPr>
          <a:xfrm>
            <a:off x="39175" y="4790700"/>
            <a:ext cx="14820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  Lori</a:t>
            </a:r>
            <a:endParaRPr sz="1200">
              <a:solidFill>
                <a:schemeClr val="dk1"/>
              </a:solidFill>
            </a:endParaRPr>
          </a:p>
        </p:txBody>
      </p:sp>
      <p:sp>
        <p:nvSpPr>
          <p:cNvPr id="254" name="Google Shape;254;p30"/>
          <p:cNvSpPr txBox="1"/>
          <p:nvPr>
            <p:ph type="title"/>
          </p:nvPr>
        </p:nvSpPr>
        <p:spPr>
          <a:xfrm>
            <a:off x="6004650" y="1105100"/>
            <a:ext cx="2940000" cy="34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latin typeface="Lato"/>
                <a:ea typeface="Lato"/>
                <a:cs typeface="Lato"/>
                <a:sym typeface="Lato"/>
              </a:rPr>
              <a:t>Is there a relationship between Dead Animal Pickups and Dangerous/Injured Anima</a:t>
            </a:r>
            <a:r>
              <a:rPr i="1" lang="en" sz="1400">
                <a:solidFill>
                  <a:srgbClr val="434343"/>
                </a:solidFill>
                <a:latin typeface="Lato"/>
                <a:ea typeface="Lato"/>
                <a:cs typeface="Lato"/>
                <a:sym typeface="Lato"/>
              </a:rPr>
              <a:t>l</a:t>
            </a:r>
            <a:r>
              <a:rPr lang="en" sz="1400">
                <a:solidFill>
                  <a:srgbClr val="434343"/>
                </a:solidFill>
                <a:latin typeface="Lato"/>
                <a:ea typeface="Lato"/>
                <a:cs typeface="Lato"/>
                <a:sym typeface="Lato"/>
              </a:rPr>
              <a:t> reports to police?</a:t>
            </a:r>
            <a:br>
              <a:rPr lang="en" sz="1400">
                <a:solidFill>
                  <a:srgbClr val="434343"/>
                </a:solidFill>
                <a:latin typeface="Lato"/>
                <a:ea typeface="Lato"/>
                <a:cs typeface="Lato"/>
                <a:sym typeface="Lato"/>
              </a:rPr>
            </a:br>
            <a:endParaRPr sz="1000">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sz="1400">
                <a:solidFill>
                  <a:srgbClr val="434343"/>
                </a:solidFill>
                <a:latin typeface="Lato"/>
                <a:ea typeface="Lato"/>
                <a:cs typeface="Lato"/>
                <a:sym typeface="Lato"/>
              </a:rPr>
              <a:t>Both have highest number of requests in mid-afternoon</a:t>
            </a:r>
            <a:endParaRPr sz="1400">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sz="1400">
                <a:solidFill>
                  <a:srgbClr val="434343"/>
                </a:solidFill>
                <a:latin typeface="Lato"/>
                <a:ea typeface="Lato"/>
                <a:cs typeface="Lato"/>
                <a:sym typeface="Lato"/>
              </a:rPr>
              <a:t>Police data shows more late-night activity</a:t>
            </a:r>
            <a:endParaRPr sz="1400">
              <a:solidFill>
                <a:srgbClr val="434343"/>
              </a:solidFill>
              <a:latin typeface="Lato"/>
              <a:ea typeface="Lato"/>
              <a:cs typeface="Lato"/>
              <a:sym typeface="Lato"/>
            </a:endParaRPr>
          </a:p>
          <a:p>
            <a:pPr indent="0" lvl="0" marL="0" rtl="0" algn="l">
              <a:spcBef>
                <a:spcPts val="0"/>
              </a:spcBef>
              <a:spcAft>
                <a:spcPts val="0"/>
              </a:spcAft>
              <a:buNone/>
            </a:pPr>
            <a:r>
              <a:t/>
            </a:r>
            <a:endParaRPr sz="1000">
              <a:solidFill>
                <a:srgbClr val="434343"/>
              </a:solidFill>
              <a:latin typeface="Lato"/>
              <a:ea typeface="Lato"/>
              <a:cs typeface="Lato"/>
              <a:sym typeface="Lato"/>
            </a:endParaRPr>
          </a:p>
          <a:p>
            <a:pPr indent="0" lvl="0" marL="0" rtl="0" algn="l">
              <a:spcBef>
                <a:spcPts val="0"/>
              </a:spcBef>
              <a:spcAft>
                <a:spcPts val="0"/>
              </a:spcAft>
              <a:buNone/>
            </a:pPr>
            <a:r>
              <a:rPr lang="en" sz="1400">
                <a:solidFill>
                  <a:srgbClr val="434343"/>
                </a:solidFill>
                <a:latin typeface="Lato"/>
                <a:ea typeface="Lato"/>
                <a:cs typeface="Lato"/>
                <a:sym typeface="Lato"/>
              </a:rPr>
              <a:t>Other interesting patterns?</a:t>
            </a:r>
            <a:br>
              <a:rPr lang="en" sz="1400">
                <a:solidFill>
                  <a:srgbClr val="434343"/>
                </a:solidFill>
                <a:latin typeface="Lato"/>
                <a:ea typeface="Lato"/>
                <a:cs typeface="Lato"/>
                <a:sym typeface="Lato"/>
              </a:rPr>
            </a:br>
            <a:endParaRPr sz="1000">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sz="1400">
                <a:solidFill>
                  <a:srgbClr val="434343"/>
                </a:solidFill>
                <a:latin typeface="Lato"/>
                <a:ea typeface="Lato"/>
                <a:cs typeface="Lato"/>
                <a:sym typeface="Lato"/>
              </a:rPr>
              <a:t>High activity mid-day in Jan. &amp; Feb in Dead Animal Pickups, but not March. </a:t>
            </a:r>
            <a:endParaRPr sz="1400">
              <a:solidFill>
                <a:srgbClr val="434343"/>
              </a:solidFill>
              <a:latin typeface="Lato"/>
              <a:ea typeface="Lato"/>
              <a:cs typeface="Lato"/>
              <a:sym typeface="Lato"/>
            </a:endParaRPr>
          </a:p>
        </p:txBody>
      </p:sp>
      <p:sp>
        <p:nvSpPr>
          <p:cNvPr id="255" name="Google Shape;255;p30"/>
          <p:cNvSpPr txBox="1"/>
          <p:nvPr>
            <p:ph type="title"/>
          </p:nvPr>
        </p:nvSpPr>
        <p:spPr>
          <a:xfrm>
            <a:off x="311750" y="1209300"/>
            <a:ext cx="5461500" cy="1791300"/>
          </a:xfrm>
          <a:prstGeom prst="rect">
            <a:avLst/>
          </a:prstGeom>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Lato"/>
                <a:ea typeface="Lato"/>
                <a:cs typeface="Lato"/>
                <a:sym typeface="Lato"/>
              </a:rPr>
              <a:t>hubNashville:  Dead Animal Pickup</a:t>
            </a:r>
            <a:endParaRPr b="1" sz="1100">
              <a:solidFill>
                <a:srgbClr val="434343"/>
              </a:solidFill>
              <a:latin typeface="Lato"/>
              <a:ea typeface="Lato"/>
              <a:cs typeface="Lato"/>
              <a:sym typeface="Lato"/>
            </a:endParaRPr>
          </a:p>
        </p:txBody>
      </p:sp>
      <p:sp>
        <p:nvSpPr>
          <p:cNvPr id="256" name="Google Shape;256;p30"/>
          <p:cNvSpPr txBox="1"/>
          <p:nvPr>
            <p:ph type="title"/>
          </p:nvPr>
        </p:nvSpPr>
        <p:spPr>
          <a:xfrm>
            <a:off x="311775" y="3000675"/>
            <a:ext cx="5461500" cy="1791300"/>
          </a:xfrm>
          <a:prstGeom prst="rect">
            <a:avLst/>
          </a:prstGeom>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Lato"/>
                <a:ea typeface="Lato"/>
                <a:cs typeface="Lato"/>
                <a:sym typeface="Lato"/>
              </a:rPr>
              <a:t>Police:  Dangerous / Injured Animal</a:t>
            </a:r>
            <a:endParaRPr b="1" sz="1100">
              <a:solidFill>
                <a:srgbClr val="434343"/>
              </a:solidFill>
              <a:latin typeface="Lato"/>
              <a:ea typeface="Lato"/>
              <a:cs typeface="Lato"/>
              <a:sym typeface="Lato"/>
            </a:endParaRPr>
          </a:p>
        </p:txBody>
      </p:sp>
      <p:pic>
        <p:nvPicPr>
          <p:cNvPr id="257" name="Google Shape;257;p30"/>
          <p:cNvPicPr preferRelativeResize="0"/>
          <p:nvPr/>
        </p:nvPicPr>
        <p:blipFill>
          <a:blip r:embed="rId4">
            <a:alphaModFix/>
          </a:blip>
          <a:stretch>
            <a:fillRect/>
          </a:stretch>
        </p:blipFill>
        <p:spPr>
          <a:xfrm>
            <a:off x="311700" y="1481475"/>
            <a:ext cx="5461500" cy="1510950"/>
          </a:xfrm>
          <a:prstGeom prst="rect">
            <a:avLst/>
          </a:prstGeom>
          <a:noFill/>
          <a:ln>
            <a:noFill/>
          </a:ln>
        </p:spPr>
      </p:pic>
      <p:pic>
        <p:nvPicPr>
          <p:cNvPr id="258" name="Google Shape;258;p30"/>
          <p:cNvPicPr preferRelativeResize="0"/>
          <p:nvPr/>
        </p:nvPicPr>
        <p:blipFill>
          <a:blip r:embed="rId5">
            <a:alphaModFix/>
          </a:blip>
          <a:stretch>
            <a:fillRect/>
          </a:stretch>
        </p:blipFill>
        <p:spPr>
          <a:xfrm>
            <a:off x="311775" y="3281050"/>
            <a:ext cx="5461500" cy="1461700"/>
          </a:xfrm>
          <a:prstGeom prst="rect">
            <a:avLst/>
          </a:prstGeom>
          <a:noFill/>
          <a:ln>
            <a:noFill/>
          </a:ln>
        </p:spPr>
      </p:pic>
      <p:sp>
        <p:nvSpPr>
          <p:cNvPr id="259" name="Google Shape;259;p30"/>
          <p:cNvSpPr txBox="1"/>
          <p:nvPr/>
        </p:nvSpPr>
        <p:spPr>
          <a:xfrm>
            <a:off x="1597021" y="4894082"/>
            <a:ext cx="2006400" cy="1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Source </a:t>
            </a:r>
            <a:r>
              <a:rPr lang="en" sz="900" u="sng">
                <a:solidFill>
                  <a:schemeClr val="hlink"/>
                </a:solidFill>
                <a:hlinkClick r:id="rId6"/>
              </a:rPr>
              <a:t> Police Call Data</a:t>
            </a:r>
            <a:endParaRPr sz="1200"/>
          </a:p>
        </p:txBody>
      </p:sp>
      <p:sp>
        <p:nvSpPr>
          <p:cNvPr id="260" name="Google Shape;260;p30"/>
          <p:cNvSpPr txBox="1"/>
          <p:nvPr/>
        </p:nvSpPr>
        <p:spPr>
          <a:xfrm>
            <a:off x="1597032" y="1626350"/>
            <a:ext cx="645000" cy="1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2:00 p.m.</a:t>
            </a:r>
            <a:endParaRPr sz="700">
              <a:latin typeface="Lato"/>
              <a:ea typeface="Lato"/>
              <a:cs typeface="Lato"/>
              <a:sym typeface="Lato"/>
            </a:endParaRPr>
          </a:p>
        </p:txBody>
      </p:sp>
      <p:sp>
        <p:nvSpPr>
          <p:cNvPr id="261" name="Google Shape;261;p30"/>
          <p:cNvSpPr txBox="1"/>
          <p:nvPr/>
        </p:nvSpPr>
        <p:spPr>
          <a:xfrm>
            <a:off x="3328707" y="2047361"/>
            <a:ext cx="645000" cy="1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2:00 p.m.</a:t>
            </a:r>
            <a:endParaRPr sz="7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1"/>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Summary of Observations</a:t>
            </a:r>
            <a:endParaRPr sz="1800">
              <a:solidFill>
                <a:srgbClr val="434343"/>
              </a:solidFill>
              <a:latin typeface="Lato"/>
              <a:ea typeface="Lato"/>
              <a:cs typeface="Lato"/>
              <a:sym typeface="Lato"/>
            </a:endParaRPr>
          </a:p>
        </p:txBody>
      </p:sp>
      <p:sp>
        <p:nvSpPr>
          <p:cNvPr id="267" name="Google Shape;267;p31"/>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Font typeface="Lato"/>
              <a:buChar char="●"/>
            </a:pPr>
            <a:r>
              <a:rPr lang="en" sz="1400">
                <a:solidFill>
                  <a:srgbClr val="666666"/>
                </a:solidFill>
                <a:latin typeface="Lato"/>
                <a:ea typeface="Lato"/>
                <a:cs typeface="Lato"/>
                <a:sym typeface="Lato"/>
              </a:rPr>
              <a:t>Funneling phone calls to the Web to provide information such as that provided by quick requests would be more efficient and reduce the need for manpower.</a:t>
            </a:r>
            <a:endParaRPr sz="1400">
              <a:solidFill>
                <a:srgbClr val="666666"/>
              </a:solidFill>
              <a:latin typeface="Lato"/>
              <a:ea typeface="Lato"/>
              <a:cs typeface="Lato"/>
              <a:sym typeface="Lato"/>
            </a:endParaRPr>
          </a:p>
          <a:p>
            <a:pPr indent="-304800" lvl="1" marL="914400" rtl="0" algn="l">
              <a:lnSpc>
                <a:spcPct val="100000"/>
              </a:lnSpc>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Assigning sub requests to Quick Requests in the future could lead to more in depth analysis</a:t>
            </a:r>
            <a:endParaRPr sz="1200">
              <a:solidFill>
                <a:srgbClr val="666666"/>
              </a:solidFill>
              <a:latin typeface="Lato"/>
              <a:ea typeface="Lato"/>
              <a:cs typeface="Lato"/>
              <a:sym typeface="Lato"/>
            </a:endParaRPr>
          </a:p>
          <a:p>
            <a:pPr indent="0" lvl="0" marL="457200" rtl="0" algn="l">
              <a:lnSpc>
                <a:spcPct val="100000"/>
              </a:lnSpc>
              <a:spcBef>
                <a:spcPts val="0"/>
              </a:spcBef>
              <a:spcAft>
                <a:spcPts val="0"/>
              </a:spcAft>
              <a:buNone/>
            </a:pPr>
            <a:r>
              <a:t/>
            </a:r>
            <a:endParaRPr sz="1200">
              <a:solidFill>
                <a:srgbClr val="666666"/>
              </a:solidFill>
              <a:latin typeface="Lato"/>
              <a:ea typeface="Lato"/>
              <a:cs typeface="Lato"/>
              <a:sym typeface="Lato"/>
            </a:endParaRPr>
          </a:p>
          <a:p>
            <a:pPr indent="-317500" lvl="0" marL="457200" rtl="0" algn="l">
              <a:lnSpc>
                <a:spcPct val="100000"/>
              </a:lnSpc>
              <a:spcBef>
                <a:spcPts val="0"/>
              </a:spcBef>
              <a:spcAft>
                <a:spcPts val="0"/>
              </a:spcAft>
              <a:buClr>
                <a:srgbClr val="666666"/>
              </a:buClr>
              <a:buSzPts val="1400"/>
              <a:buFont typeface="Lato"/>
              <a:buChar char="●"/>
            </a:pPr>
            <a:r>
              <a:rPr lang="en" sz="1400">
                <a:solidFill>
                  <a:srgbClr val="666666"/>
                </a:solidFill>
                <a:latin typeface="Lato"/>
                <a:ea typeface="Lato"/>
                <a:cs typeface="Lato"/>
                <a:sym typeface="Lato"/>
              </a:rPr>
              <a:t>Trash and Litter Service Requests still account for the majority of the service requests (phone and online) - are there ways to more efficiently address these requests (specifically Cart Service Requests)?</a:t>
            </a:r>
            <a:endParaRPr sz="1400">
              <a:solidFill>
                <a:srgbClr val="666666"/>
              </a:solidFill>
              <a:latin typeface="Lato"/>
              <a:ea typeface="Lato"/>
              <a:cs typeface="Lato"/>
              <a:sym typeface="Lato"/>
            </a:endParaRPr>
          </a:p>
          <a:p>
            <a:pPr indent="0" lvl="0" marL="0" rtl="0" algn="l">
              <a:lnSpc>
                <a:spcPct val="100000"/>
              </a:lnSpc>
              <a:spcBef>
                <a:spcPts val="0"/>
              </a:spcBef>
              <a:spcAft>
                <a:spcPts val="0"/>
              </a:spcAft>
              <a:buNone/>
            </a:pPr>
            <a:r>
              <a:t/>
            </a:r>
            <a:endParaRPr sz="1600">
              <a:solidFill>
                <a:srgbClr val="666666"/>
              </a:solidFill>
              <a:latin typeface="Lato"/>
              <a:ea typeface="Lato"/>
              <a:cs typeface="Lato"/>
              <a:sym typeface="Lato"/>
            </a:endParaRPr>
          </a:p>
          <a:p>
            <a:pPr indent="-317500" lvl="0" marL="457200" rtl="0" algn="l">
              <a:lnSpc>
                <a:spcPct val="100000"/>
              </a:lnSpc>
              <a:spcBef>
                <a:spcPts val="0"/>
              </a:spcBef>
              <a:spcAft>
                <a:spcPts val="0"/>
              </a:spcAft>
              <a:buClr>
                <a:srgbClr val="666666"/>
              </a:buClr>
              <a:buSzPts val="1400"/>
              <a:buFont typeface="Lato"/>
              <a:buChar char="●"/>
            </a:pPr>
            <a:r>
              <a:rPr lang="en" sz="1400">
                <a:solidFill>
                  <a:srgbClr val="666666"/>
                </a:solidFill>
                <a:latin typeface="Lato"/>
                <a:ea typeface="Lato"/>
                <a:cs typeface="Lato"/>
                <a:sym typeface="Lato"/>
              </a:rPr>
              <a:t>Zip codes 37013, 37211, 37209 and Council District 10 have a higher proportion of phone requests vs. online requests and may benefit from some marketing regarding advantages of using hubNashville online</a:t>
            </a:r>
            <a:endParaRPr sz="1000">
              <a:solidFill>
                <a:srgbClr val="000000"/>
              </a:solidFill>
              <a:latin typeface="Lato"/>
              <a:ea typeface="Lato"/>
              <a:cs typeface="Lato"/>
              <a:sym typeface="Lato"/>
            </a:endParaRPr>
          </a:p>
          <a:p>
            <a:pPr indent="0" lvl="0" marL="0" rtl="0" algn="l">
              <a:spcBef>
                <a:spcPts val="0"/>
              </a:spcBef>
              <a:spcAft>
                <a:spcPts val="1600"/>
              </a:spcAft>
              <a:buNone/>
            </a:pPr>
            <a:r>
              <a:t/>
            </a:r>
            <a:endParaRPr>
              <a:latin typeface="Lato"/>
              <a:ea typeface="Lato"/>
              <a:cs typeface="Lato"/>
              <a:sym typeface="Lato"/>
            </a:endParaRPr>
          </a:p>
        </p:txBody>
      </p:sp>
      <p:pic>
        <p:nvPicPr>
          <p:cNvPr id="268" name="Google Shape;268;p31"/>
          <p:cNvPicPr preferRelativeResize="0"/>
          <p:nvPr/>
        </p:nvPicPr>
        <p:blipFill>
          <a:blip r:embed="rId3">
            <a:alphaModFix/>
          </a:blip>
          <a:stretch>
            <a:fillRect/>
          </a:stretch>
        </p:blipFill>
        <p:spPr>
          <a:xfrm>
            <a:off x="7012195" y="4703625"/>
            <a:ext cx="1820104" cy="2244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Objectives</a:t>
            </a:r>
            <a:endParaRPr sz="1800">
              <a:solidFill>
                <a:srgbClr val="434343"/>
              </a:solidFill>
              <a:latin typeface="Lato"/>
              <a:ea typeface="Lato"/>
              <a:cs typeface="Lato"/>
              <a:sym typeface="Lato"/>
            </a:endParaRPr>
          </a:p>
        </p:txBody>
      </p:sp>
      <p:sp>
        <p:nvSpPr>
          <p:cNvPr id="64" name="Google Shape;64;p14"/>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Based on discussions with hubNashville representatives, the NSS Data Analytics Team investigated the following:</a:t>
            </a:r>
            <a:endParaRPr sz="1400">
              <a:latin typeface="Lato"/>
              <a:ea typeface="Lato"/>
              <a:cs typeface="Lato"/>
              <a:sym typeface="Lato"/>
            </a:endParaRPr>
          </a:p>
          <a:p>
            <a:pPr indent="-317500" lvl="0" marL="457200" rtl="0" algn="l">
              <a:spcBef>
                <a:spcPts val="1600"/>
              </a:spcBef>
              <a:spcAft>
                <a:spcPts val="0"/>
              </a:spcAft>
              <a:buSzPts val="1400"/>
              <a:buFont typeface="Lato"/>
              <a:buChar char="●"/>
            </a:pPr>
            <a:r>
              <a:rPr lang="en" sz="1400">
                <a:latin typeface="Lato"/>
                <a:ea typeface="Lato"/>
                <a:cs typeface="Lato"/>
                <a:sym typeface="Lato"/>
              </a:rPr>
              <a:t>Where resources might be allocated to encourage greater online engagement with the public by looking at current trends in phone/online requests</a:t>
            </a:r>
            <a:endParaRPr sz="1400">
              <a:latin typeface="Lato"/>
              <a:ea typeface="Lato"/>
              <a:cs typeface="Lato"/>
              <a:sym typeface="Lato"/>
            </a:endParaRPr>
          </a:p>
          <a:p>
            <a:pPr indent="-330200" lvl="0" marL="457200" rtl="0" algn="l">
              <a:spcBef>
                <a:spcPts val="0"/>
              </a:spcBef>
              <a:spcAft>
                <a:spcPts val="0"/>
              </a:spcAft>
              <a:buSzPts val="1600"/>
              <a:buFont typeface="Lato"/>
              <a:buChar char="●"/>
            </a:pPr>
            <a:r>
              <a:rPr lang="en" sz="1400">
                <a:latin typeface="Lato"/>
                <a:ea typeface="Lato"/>
                <a:cs typeface="Lato"/>
                <a:sym typeface="Lato"/>
              </a:rPr>
              <a:t>Current trends in service requests on a temporal basis to provide insight into appropriate staffing </a:t>
            </a: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 sz="1400">
                <a:latin typeface="Lato"/>
                <a:ea typeface="Lato"/>
                <a:cs typeface="Lato"/>
                <a:sym typeface="Lato"/>
              </a:rPr>
              <a:t>Geospatial Analyses of Trash and Covid-19 service requests</a:t>
            </a:r>
            <a:endParaRPr sz="1400">
              <a:latin typeface="Lato"/>
              <a:ea typeface="Lato"/>
              <a:cs typeface="Lato"/>
              <a:sym typeface="Lato"/>
            </a:endParaRPr>
          </a:p>
          <a:p>
            <a:pPr indent="0" lvl="0" marL="0" rtl="0" algn="l">
              <a:lnSpc>
                <a:spcPct val="100000"/>
              </a:lnSpc>
              <a:spcBef>
                <a:spcPts val="1600"/>
              </a:spcBef>
              <a:spcAft>
                <a:spcPts val="0"/>
              </a:spcAft>
              <a:buNone/>
            </a:pPr>
            <a:r>
              <a:rPr lang="en" sz="1400">
                <a:latin typeface="Lato"/>
                <a:ea typeface="Lato"/>
                <a:cs typeface="Lato"/>
                <a:sym typeface="Lato"/>
              </a:rPr>
              <a:t>Other interesting analyses:</a:t>
            </a:r>
            <a:endParaRPr sz="1400">
              <a:latin typeface="Lato"/>
              <a:ea typeface="Lato"/>
              <a:cs typeface="Lato"/>
              <a:sym typeface="Lato"/>
            </a:endParaRPr>
          </a:p>
          <a:p>
            <a:pPr indent="-317500" lvl="0" marL="457200" rtl="0" algn="l">
              <a:spcBef>
                <a:spcPts val="1600"/>
              </a:spcBef>
              <a:spcAft>
                <a:spcPts val="0"/>
              </a:spcAft>
              <a:buSzPts val="1400"/>
              <a:buFont typeface="Lato"/>
              <a:buChar char="●"/>
            </a:pPr>
            <a:r>
              <a:rPr lang="en" sz="1400">
                <a:latin typeface="Lato"/>
                <a:ea typeface="Lato"/>
                <a:cs typeface="Lato"/>
                <a:sym typeface="Lato"/>
              </a:rPr>
              <a:t>Analysis on Property Inspector Violations reporting</a:t>
            </a: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 sz="1400">
                <a:latin typeface="Lato"/>
                <a:ea typeface="Lato"/>
                <a:cs typeface="Lato"/>
                <a:sym typeface="Lato"/>
              </a:rPr>
              <a:t>Analysis of Dead Animal Pickups</a:t>
            </a: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 sz="1400">
                <a:latin typeface="Lato"/>
                <a:ea typeface="Lato"/>
                <a:cs typeface="Lato"/>
                <a:sym typeface="Lato"/>
              </a:rPr>
              <a:t>Correlation to Police Dangerous Animal Reports</a:t>
            </a:r>
            <a:endParaRPr sz="1400">
              <a:latin typeface="Lato"/>
              <a:ea typeface="Lato"/>
              <a:cs typeface="Lato"/>
              <a:sym typeface="Lato"/>
            </a:endParaRPr>
          </a:p>
        </p:txBody>
      </p:sp>
      <p:pic>
        <p:nvPicPr>
          <p:cNvPr id="65" name="Google Shape;65;p14"/>
          <p:cNvPicPr preferRelativeResize="0"/>
          <p:nvPr/>
        </p:nvPicPr>
        <p:blipFill>
          <a:blip r:embed="rId3">
            <a:alphaModFix/>
          </a:blip>
          <a:stretch>
            <a:fillRect/>
          </a:stretch>
        </p:blipFill>
        <p:spPr>
          <a:xfrm>
            <a:off x="7123095" y="4703625"/>
            <a:ext cx="1820104" cy="2244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2"/>
          <p:cNvSpPr txBox="1"/>
          <p:nvPr>
            <p:ph idx="4294967295" type="title"/>
          </p:nvPr>
        </p:nvSpPr>
        <p:spPr>
          <a:xfrm>
            <a:off x="311700" y="313800"/>
            <a:ext cx="8520600" cy="4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Summary of </a:t>
            </a:r>
            <a:r>
              <a:rPr lang="en" sz="1800">
                <a:solidFill>
                  <a:srgbClr val="434343"/>
                </a:solidFill>
                <a:latin typeface="Lato"/>
                <a:ea typeface="Lato"/>
                <a:cs typeface="Lato"/>
                <a:sym typeface="Lato"/>
              </a:rPr>
              <a:t>Observations </a:t>
            </a:r>
            <a:endParaRPr sz="1800">
              <a:solidFill>
                <a:srgbClr val="434343"/>
              </a:solidFill>
              <a:latin typeface="Lato"/>
              <a:ea typeface="Lato"/>
              <a:cs typeface="Lato"/>
              <a:sym typeface="Lato"/>
            </a:endParaRPr>
          </a:p>
        </p:txBody>
      </p:sp>
      <p:sp>
        <p:nvSpPr>
          <p:cNvPr id="274" name="Google Shape;274;p32"/>
          <p:cNvSpPr txBox="1"/>
          <p:nvPr>
            <p:ph idx="4294967295" type="body"/>
          </p:nvPr>
        </p:nvSpPr>
        <p:spPr>
          <a:xfrm>
            <a:off x="217700" y="802850"/>
            <a:ext cx="8520600" cy="34164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666666"/>
              </a:buClr>
              <a:buSzPts val="1400"/>
              <a:buFont typeface="Lato"/>
              <a:buChar char="●"/>
            </a:pPr>
            <a:r>
              <a:rPr lang="en" sz="1400">
                <a:solidFill>
                  <a:srgbClr val="666666"/>
                </a:solidFill>
                <a:latin typeface="Lato"/>
                <a:ea typeface="Lato"/>
                <a:cs typeface="Lato"/>
                <a:sym typeface="Lato"/>
              </a:rPr>
              <a:t>Statistical Process Chart provided unusual information regarding seasonal variations in trash related requests - spike in the fall and drop off near the winter </a:t>
            </a:r>
            <a:endParaRPr sz="1400">
              <a:solidFill>
                <a:srgbClr val="666666"/>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rgbClr val="666666"/>
                </a:solidFill>
                <a:latin typeface="Lato"/>
                <a:ea typeface="Lato"/>
                <a:cs typeface="Lato"/>
                <a:sym typeface="Lato"/>
              </a:rPr>
              <a:t>Could lead to a seasonal work schedule for additional manpower</a:t>
            </a:r>
            <a:endParaRPr>
              <a:solidFill>
                <a:srgbClr val="666666"/>
              </a:solidFill>
              <a:latin typeface="Lato"/>
              <a:ea typeface="Lato"/>
              <a:cs typeface="Lato"/>
              <a:sym typeface="Lato"/>
            </a:endParaRPr>
          </a:p>
          <a:p>
            <a:pPr indent="-317500" lvl="0" marL="457200" rtl="0" algn="l">
              <a:spcBef>
                <a:spcPts val="0"/>
              </a:spcBef>
              <a:spcAft>
                <a:spcPts val="0"/>
              </a:spcAft>
              <a:buClr>
                <a:srgbClr val="666666"/>
              </a:buClr>
              <a:buSzPts val="1400"/>
              <a:buFont typeface="Lato"/>
              <a:buChar char="●"/>
            </a:pPr>
            <a:r>
              <a:rPr lang="en" sz="1400">
                <a:solidFill>
                  <a:srgbClr val="666666"/>
                </a:solidFill>
                <a:latin typeface="Lato"/>
                <a:ea typeface="Lato"/>
                <a:cs typeface="Lato"/>
                <a:sym typeface="Lato"/>
              </a:rPr>
              <a:t>Call center manpower based on forecast dashboard establishing the appropriate employee’s monitoring the most frequently requested correspondence types</a:t>
            </a:r>
            <a:endParaRPr sz="1400">
              <a:solidFill>
                <a:srgbClr val="666666"/>
              </a:solidFill>
              <a:latin typeface="Lato"/>
              <a:ea typeface="Lato"/>
              <a:cs typeface="Lato"/>
              <a:sym typeface="Lato"/>
            </a:endParaRPr>
          </a:p>
          <a:p>
            <a:pPr indent="-317500" lvl="0" marL="457200" rtl="0" algn="l">
              <a:spcBef>
                <a:spcPts val="0"/>
              </a:spcBef>
              <a:spcAft>
                <a:spcPts val="0"/>
              </a:spcAft>
              <a:buClr>
                <a:srgbClr val="666666"/>
              </a:buClr>
              <a:buSzPts val="1400"/>
              <a:buFont typeface="Lato"/>
              <a:buChar char="●"/>
            </a:pPr>
            <a:r>
              <a:rPr lang="en" sz="1400">
                <a:solidFill>
                  <a:srgbClr val="666666"/>
                </a:solidFill>
                <a:latin typeface="Lato"/>
                <a:ea typeface="Lato"/>
                <a:cs typeface="Lato"/>
                <a:sym typeface="Lato"/>
              </a:rPr>
              <a:t>Opportunities for further integration with Property Inspector Violations Team</a:t>
            </a:r>
            <a:endParaRPr sz="1400">
              <a:solidFill>
                <a:srgbClr val="666666"/>
              </a:solidFill>
              <a:latin typeface="Lato"/>
              <a:ea typeface="Lato"/>
              <a:cs typeface="Lato"/>
              <a:sym typeface="Lato"/>
            </a:endParaRPr>
          </a:p>
          <a:p>
            <a:pPr indent="-317500" lvl="0" marL="457200" marR="0" rtl="0" algn="l">
              <a:lnSpc>
                <a:spcPct val="115000"/>
              </a:lnSpc>
              <a:spcBef>
                <a:spcPts val="0"/>
              </a:spcBef>
              <a:spcAft>
                <a:spcPts val="0"/>
              </a:spcAft>
              <a:buClr>
                <a:srgbClr val="666666"/>
              </a:buClr>
              <a:buSzPts val="1400"/>
              <a:buFont typeface="Lato"/>
              <a:buChar char="●"/>
            </a:pPr>
            <a:r>
              <a:rPr lang="en" sz="1400">
                <a:solidFill>
                  <a:srgbClr val="666666"/>
                </a:solidFill>
                <a:latin typeface="Lato"/>
                <a:ea typeface="Lato"/>
                <a:cs typeface="Lato"/>
                <a:sym typeface="Lato"/>
              </a:rPr>
              <a:t>Dead animal disposal requests experience higher reporting throughout the afternoon with a spike at 2pm.</a:t>
            </a:r>
            <a:endParaRPr sz="1400">
              <a:solidFill>
                <a:srgbClr val="666666"/>
              </a:solidFill>
              <a:latin typeface="Lato"/>
              <a:ea typeface="Lato"/>
              <a:cs typeface="Lato"/>
              <a:sym typeface="Lato"/>
            </a:endParaRPr>
          </a:p>
          <a:p>
            <a:pPr indent="-317500" lvl="0" marL="457200" marR="0" rtl="0" algn="l">
              <a:lnSpc>
                <a:spcPct val="115000"/>
              </a:lnSpc>
              <a:spcBef>
                <a:spcPts val="0"/>
              </a:spcBef>
              <a:spcAft>
                <a:spcPts val="0"/>
              </a:spcAft>
              <a:buClr>
                <a:srgbClr val="666666"/>
              </a:buClr>
              <a:buSzPts val="1400"/>
              <a:buFont typeface="Lato"/>
              <a:buChar char="●"/>
            </a:pPr>
            <a:r>
              <a:rPr lang="en" sz="1400">
                <a:solidFill>
                  <a:srgbClr val="666666"/>
                </a:solidFill>
                <a:latin typeface="Lato"/>
                <a:ea typeface="Lato"/>
                <a:cs typeface="Lato"/>
                <a:sym typeface="Lato"/>
              </a:rPr>
              <a:t>COVID service requests heaviest in Antioch  </a:t>
            </a:r>
            <a:endParaRPr sz="1400">
              <a:solidFill>
                <a:srgbClr val="666666"/>
              </a:solidFill>
              <a:latin typeface="Lato"/>
              <a:ea typeface="Lato"/>
              <a:cs typeface="Lato"/>
              <a:sym typeface="Lato"/>
            </a:endParaRPr>
          </a:p>
          <a:p>
            <a:pPr indent="-317500" lvl="1" marL="914400" marR="0" rtl="0" algn="l">
              <a:lnSpc>
                <a:spcPct val="115000"/>
              </a:lnSpc>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Possible testing sites or additional resources could start with placement here</a:t>
            </a:r>
            <a:endParaRPr>
              <a:solidFill>
                <a:srgbClr val="666666"/>
              </a:solidFill>
              <a:latin typeface="Lato"/>
              <a:ea typeface="Lato"/>
              <a:cs typeface="Lato"/>
              <a:sym typeface="Lato"/>
            </a:endParaRPr>
          </a:p>
          <a:p>
            <a:pPr indent="0" lvl="0" marL="0" marR="0" rtl="0" algn="l">
              <a:lnSpc>
                <a:spcPct val="115000"/>
              </a:lnSpc>
              <a:spcBef>
                <a:spcPts val="1600"/>
              </a:spcBef>
              <a:spcAft>
                <a:spcPts val="0"/>
              </a:spcAft>
              <a:buNone/>
            </a:pPr>
            <a:r>
              <a:t/>
            </a:r>
            <a:endParaRPr>
              <a:solidFill>
                <a:srgbClr val="666666"/>
              </a:solidFill>
              <a:latin typeface="Lato"/>
              <a:ea typeface="Lato"/>
              <a:cs typeface="Lato"/>
              <a:sym typeface="Lato"/>
            </a:endParaRPr>
          </a:p>
          <a:p>
            <a:pPr indent="0" lvl="0" marL="0" marR="0" rtl="0" algn="l">
              <a:lnSpc>
                <a:spcPct val="115000"/>
              </a:lnSpc>
              <a:spcBef>
                <a:spcPts val="1600"/>
              </a:spcBef>
              <a:spcAft>
                <a:spcPts val="1600"/>
              </a:spcAft>
              <a:buNone/>
            </a:pPr>
            <a:r>
              <a:t/>
            </a:r>
            <a:endParaRPr>
              <a:solidFill>
                <a:srgbClr val="666666"/>
              </a:solidFill>
              <a:latin typeface="Lato"/>
              <a:ea typeface="Lato"/>
              <a:cs typeface="Lato"/>
              <a:sym typeface="Lato"/>
            </a:endParaRPr>
          </a:p>
        </p:txBody>
      </p:sp>
      <p:pic>
        <p:nvPicPr>
          <p:cNvPr id="275" name="Google Shape;275;p32"/>
          <p:cNvPicPr preferRelativeResize="0"/>
          <p:nvPr/>
        </p:nvPicPr>
        <p:blipFill>
          <a:blip r:embed="rId3">
            <a:alphaModFix/>
          </a:blip>
          <a:stretch>
            <a:fillRect/>
          </a:stretch>
        </p:blipFill>
        <p:spPr>
          <a:xfrm>
            <a:off x="7012195" y="4763850"/>
            <a:ext cx="1820104" cy="2244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rPr>
              <a:t>Phone vs Online Request Comparison</a:t>
            </a:r>
            <a:endParaRPr sz="1800">
              <a:solidFill>
                <a:srgbClr val="434343"/>
              </a:solidFill>
            </a:endParaRPr>
          </a:p>
        </p:txBody>
      </p:sp>
      <p:sp>
        <p:nvSpPr>
          <p:cNvPr id="71" name="Google Shape;71;p15"/>
          <p:cNvSpPr txBox="1"/>
          <p:nvPr>
            <p:ph idx="1" type="body"/>
          </p:nvPr>
        </p:nvSpPr>
        <p:spPr>
          <a:xfrm>
            <a:off x="311700" y="1152475"/>
            <a:ext cx="8137500" cy="34164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latin typeface="Lato"/>
                <a:ea typeface="Lato"/>
                <a:cs typeface="Lato"/>
                <a:sym typeface="Lato"/>
              </a:rPr>
              <a:t>Purpose</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 sz="1400">
                <a:latin typeface="Lato"/>
                <a:ea typeface="Lato"/>
                <a:cs typeface="Lato"/>
                <a:sym typeface="Lato"/>
              </a:rPr>
              <a:t>Identify areas of opportunity to reduce number of phone requests received by hubNashville</a:t>
            </a:r>
            <a:endParaRPr sz="1400">
              <a:latin typeface="Lato"/>
              <a:ea typeface="Lato"/>
              <a:cs typeface="Lato"/>
              <a:sym typeface="Lato"/>
            </a:endParaRPr>
          </a:p>
          <a:p>
            <a:pPr indent="0" lvl="0" marL="0" rtl="0" algn="l">
              <a:lnSpc>
                <a:spcPct val="100000"/>
              </a:lnSpc>
              <a:spcBef>
                <a:spcPts val="0"/>
              </a:spcBef>
              <a:spcAft>
                <a:spcPts val="0"/>
              </a:spcAft>
              <a:buNone/>
            </a:pPr>
            <a:r>
              <a:t/>
            </a:r>
            <a:endParaRPr>
              <a:latin typeface="Lato"/>
              <a:ea typeface="Lato"/>
              <a:cs typeface="Lato"/>
              <a:sym typeface="Lato"/>
            </a:endParaRPr>
          </a:p>
          <a:p>
            <a:pPr indent="-317500" lvl="0" marL="457200" rtl="0" algn="l">
              <a:lnSpc>
                <a:spcPct val="100000"/>
              </a:lnSpc>
              <a:spcBef>
                <a:spcPts val="0"/>
              </a:spcBef>
              <a:spcAft>
                <a:spcPts val="0"/>
              </a:spcAft>
              <a:buSzPts val="1400"/>
              <a:buFont typeface="Lato"/>
              <a:buChar char="●"/>
            </a:pPr>
            <a:r>
              <a:rPr lang="en">
                <a:latin typeface="Lato"/>
                <a:ea typeface="Lato"/>
                <a:cs typeface="Lato"/>
                <a:sym typeface="Lato"/>
              </a:rPr>
              <a:t>Methodology</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 sz="1400">
                <a:latin typeface="Lato"/>
                <a:ea typeface="Lato"/>
                <a:cs typeface="Lato"/>
                <a:sym typeface="Lato"/>
              </a:rPr>
              <a:t>Compare the distribution of phone request and online requests (website and mobile app) by request type</a:t>
            </a:r>
            <a:endParaRPr sz="1400">
              <a:latin typeface="Lato"/>
              <a:ea typeface="Lato"/>
              <a:cs typeface="Lato"/>
              <a:sym typeface="Lato"/>
            </a:endParaRPr>
          </a:p>
          <a:p>
            <a:pPr indent="-317500" lvl="2" marL="1371600" rtl="0" algn="l">
              <a:lnSpc>
                <a:spcPct val="100000"/>
              </a:lnSpc>
              <a:spcBef>
                <a:spcPts val="0"/>
              </a:spcBef>
              <a:spcAft>
                <a:spcPts val="0"/>
              </a:spcAft>
              <a:buSzPts val="1400"/>
              <a:buFont typeface="Lato"/>
              <a:buChar char="■"/>
            </a:pPr>
            <a:r>
              <a:rPr lang="en" sz="1400">
                <a:latin typeface="Lato"/>
                <a:ea typeface="Lato"/>
                <a:cs typeface="Lato"/>
                <a:sym typeface="Lato"/>
              </a:rPr>
              <a:t>Removed other request origins as each accounts for</a:t>
            </a:r>
            <a:r>
              <a:rPr lang="en" sz="1400">
                <a:latin typeface="Lato"/>
                <a:ea typeface="Lato"/>
                <a:cs typeface="Lato"/>
                <a:sym typeface="Lato"/>
              </a:rPr>
              <a:t> 0.5% of data or less</a:t>
            </a:r>
            <a:endParaRPr sz="1400">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 sz="1400">
                <a:latin typeface="Lato"/>
                <a:ea typeface="Lato"/>
                <a:cs typeface="Lato"/>
                <a:sym typeface="Lato"/>
              </a:rPr>
              <a:t>Used d</a:t>
            </a:r>
            <a:r>
              <a:rPr lang="en" sz="1400">
                <a:latin typeface="Lato"/>
                <a:ea typeface="Lato"/>
                <a:cs typeface="Lato"/>
                <a:sym typeface="Lato"/>
              </a:rPr>
              <a:t>ata for 2020, focusing on current state</a:t>
            </a:r>
            <a:endParaRPr sz="1100"/>
          </a:p>
        </p:txBody>
      </p:sp>
      <p:sp>
        <p:nvSpPr>
          <p:cNvPr id="72" name="Google Shape;72;p15"/>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Analysts: John, Diego, Amanda</a:t>
            </a:r>
            <a:endParaRPr sz="1200"/>
          </a:p>
        </p:txBody>
      </p:sp>
      <p:pic>
        <p:nvPicPr>
          <p:cNvPr id="73" name="Google Shape;73;p15"/>
          <p:cNvPicPr preferRelativeResize="0"/>
          <p:nvPr/>
        </p:nvPicPr>
        <p:blipFill>
          <a:blip r:embed="rId3">
            <a:alphaModFix/>
          </a:blip>
          <a:stretch>
            <a:fillRect/>
          </a:stretch>
        </p:blipFill>
        <p:spPr>
          <a:xfrm>
            <a:off x="7066770" y="4703625"/>
            <a:ext cx="1820104" cy="2244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b="5231" l="0" r="0" t="0"/>
          <a:stretch/>
        </p:blipFill>
        <p:spPr>
          <a:xfrm>
            <a:off x="159450" y="950450"/>
            <a:ext cx="5670077" cy="3671711"/>
          </a:xfrm>
          <a:prstGeom prst="rect">
            <a:avLst/>
          </a:prstGeom>
          <a:noFill/>
          <a:ln>
            <a:noFill/>
          </a:ln>
        </p:spPr>
      </p:pic>
      <p:pic>
        <p:nvPicPr>
          <p:cNvPr id="79" name="Google Shape;79;p16"/>
          <p:cNvPicPr preferRelativeResize="0"/>
          <p:nvPr/>
        </p:nvPicPr>
        <p:blipFill>
          <a:blip r:embed="rId4">
            <a:alphaModFix/>
          </a:blip>
          <a:stretch>
            <a:fillRect/>
          </a:stretch>
        </p:blipFill>
        <p:spPr>
          <a:xfrm>
            <a:off x="7164595" y="4721275"/>
            <a:ext cx="1820104" cy="224480"/>
          </a:xfrm>
          <a:prstGeom prst="rect">
            <a:avLst/>
          </a:prstGeom>
          <a:noFill/>
          <a:ln>
            <a:noFill/>
          </a:ln>
        </p:spPr>
      </p:pic>
      <p:sp>
        <p:nvSpPr>
          <p:cNvPr id="80" name="Google Shape;80;p16"/>
          <p:cNvSpPr txBox="1"/>
          <p:nvPr>
            <p:ph type="title"/>
          </p:nvPr>
        </p:nvSpPr>
        <p:spPr>
          <a:xfrm>
            <a:off x="2305700" y="206100"/>
            <a:ext cx="352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Online vs Phone Request Counts</a:t>
            </a:r>
            <a:endParaRPr sz="1800">
              <a:solidFill>
                <a:srgbClr val="434343"/>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81" name="Google Shape;81;p16"/>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Analysts: </a:t>
            </a:r>
            <a:r>
              <a:rPr lang="en" sz="1200">
                <a:solidFill>
                  <a:schemeClr val="dk1"/>
                </a:solidFill>
                <a:latin typeface="Lato"/>
                <a:ea typeface="Lato"/>
                <a:cs typeface="Lato"/>
                <a:sym typeface="Lato"/>
              </a:rPr>
              <a:t>John, Diego, Amanda</a:t>
            </a:r>
            <a:endParaRPr sz="1200"/>
          </a:p>
        </p:txBody>
      </p:sp>
      <p:cxnSp>
        <p:nvCxnSpPr>
          <p:cNvPr id="82" name="Google Shape;82;p16"/>
          <p:cNvCxnSpPr/>
          <p:nvPr/>
        </p:nvCxnSpPr>
        <p:spPr>
          <a:xfrm rot="10800000">
            <a:off x="3537750" y="1527350"/>
            <a:ext cx="2544300" cy="740100"/>
          </a:xfrm>
          <a:prstGeom prst="straightConnector1">
            <a:avLst/>
          </a:prstGeom>
          <a:noFill/>
          <a:ln cap="flat" cmpd="sng" w="19050">
            <a:solidFill>
              <a:schemeClr val="dk2"/>
            </a:solidFill>
            <a:prstDash val="solid"/>
            <a:round/>
            <a:headEnd len="med" w="med" type="none"/>
            <a:tailEnd len="med" w="med" type="triangle"/>
          </a:ln>
        </p:spPr>
      </p:cxnSp>
      <p:cxnSp>
        <p:nvCxnSpPr>
          <p:cNvPr id="83" name="Google Shape;83;p16"/>
          <p:cNvCxnSpPr/>
          <p:nvPr/>
        </p:nvCxnSpPr>
        <p:spPr>
          <a:xfrm rot="10800000">
            <a:off x="5353300" y="1158550"/>
            <a:ext cx="542700" cy="223800"/>
          </a:xfrm>
          <a:prstGeom prst="straightConnector1">
            <a:avLst/>
          </a:prstGeom>
          <a:noFill/>
          <a:ln cap="flat" cmpd="sng" w="19050">
            <a:solidFill>
              <a:schemeClr val="dk2"/>
            </a:solidFill>
            <a:prstDash val="solid"/>
            <a:round/>
            <a:headEnd len="med" w="med" type="none"/>
            <a:tailEnd len="med" w="med" type="triangle"/>
          </a:ln>
        </p:spPr>
      </p:cxnSp>
      <p:sp>
        <p:nvSpPr>
          <p:cNvPr id="84" name="Google Shape;84;p16"/>
          <p:cNvSpPr txBox="1"/>
          <p:nvPr/>
        </p:nvSpPr>
        <p:spPr>
          <a:xfrm>
            <a:off x="5896000" y="1003525"/>
            <a:ext cx="2767200" cy="635700"/>
          </a:xfrm>
          <a:prstGeom prst="rect">
            <a:avLst/>
          </a:prstGeom>
          <a:noFill/>
          <a:ln cap="flat" cmpd="sng" w="1905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solidFill>
                  <a:srgbClr val="434343"/>
                </a:solidFill>
                <a:latin typeface="Lato"/>
                <a:ea typeface="Lato"/>
                <a:cs typeface="Lato"/>
                <a:sym typeface="Lato"/>
              </a:rPr>
              <a:t>Quick requests are exclusively by phone - manpower intensive</a:t>
            </a:r>
            <a:endParaRPr>
              <a:solidFill>
                <a:srgbClr val="434343"/>
              </a:solidFill>
              <a:latin typeface="Lato"/>
              <a:ea typeface="Lato"/>
              <a:cs typeface="Lato"/>
              <a:sym typeface="Lato"/>
            </a:endParaRPr>
          </a:p>
        </p:txBody>
      </p:sp>
      <p:sp>
        <p:nvSpPr>
          <p:cNvPr id="85" name="Google Shape;85;p16"/>
          <p:cNvSpPr txBox="1"/>
          <p:nvPr/>
        </p:nvSpPr>
        <p:spPr>
          <a:xfrm>
            <a:off x="5924300" y="2057325"/>
            <a:ext cx="2529300" cy="572700"/>
          </a:xfrm>
          <a:prstGeom prst="rect">
            <a:avLst/>
          </a:prstGeom>
          <a:solidFill>
            <a:schemeClr val="lt1"/>
          </a:solidFill>
          <a:ln cap="flat" cmpd="sng" w="1905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Lato"/>
                <a:ea typeface="Lato"/>
                <a:cs typeface="Lato"/>
                <a:sym typeface="Lato"/>
              </a:rPr>
              <a:t>Trash, Recycling &amp; Litter requests still largely by phone</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2231450" y="177350"/>
            <a:ext cx="5586000" cy="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rPr>
              <a:t>Trash, Recycling &amp; Litter by Subrequest Type</a:t>
            </a:r>
            <a:endParaRPr sz="1800">
              <a:solidFill>
                <a:srgbClr val="434343"/>
              </a:solidFill>
            </a:endParaRPr>
          </a:p>
        </p:txBody>
      </p:sp>
      <p:sp>
        <p:nvSpPr>
          <p:cNvPr id="91" name="Google Shape;91;p17"/>
          <p:cNvSpPr txBox="1"/>
          <p:nvPr>
            <p:ph idx="2" type="body"/>
          </p:nvPr>
        </p:nvSpPr>
        <p:spPr>
          <a:xfrm>
            <a:off x="6327400" y="1104125"/>
            <a:ext cx="2465100" cy="593700"/>
          </a:xfrm>
          <a:prstGeom prst="rect">
            <a:avLst/>
          </a:prstGeom>
          <a:noFill/>
          <a:ln cap="flat" cmpd="sng" w="1905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Lato"/>
                <a:ea typeface="Lato"/>
                <a:cs typeface="Lato"/>
                <a:sym typeface="Lato"/>
              </a:rPr>
              <a:t>66% of phone requests are related to Cart Service</a:t>
            </a:r>
            <a:endParaRPr>
              <a:solidFill>
                <a:srgbClr val="434343"/>
              </a:solidFill>
              <a:latin typeface="Lato"/>
              <a:ea typeface="Lato"/>
              <a:cs typeface="Lato"/>
              <a:sym typeface="Lato"/>
            </a:endParaRPr>
          </a:p>
        </p:txBody>
      </p:sp>
      <p:sp>
        <p:nvSpPr>
          <p:cNvPr id="92" name="Google Shape;92;p17"/>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Analysts: John, Diego, Amanda</a:t>
            </a:r>
            <a:endParaRPr sz="1200"/>
          </a:p>
        </p:txBody>
      </p:sp>
      <p:pic>
        <p:nvPicPr>
          <p:cNvPr id="93" name="Google Shape;93;p17"/>
          <p:cNvPicPr preferRelativeResize="0"/>
          <p:nvPr/>
        </p:nvPicPr>
        <p:blipFill>
          <a:blip r:embed="rId3">
            <a:alphaModFix/>
          </a:blip>
          <a:stretch>
            <a:fillRect/>
          </a:stretch>
        </p:blipFill>
        <p:spPr>
          <a:xfrm>
            <a:off x="78250" y="824075"/>
            <a:ext cx="5905201" cy="4090432"/>
          </a:xfrm>
          <a:prstGeom prst="rect">
            <a:avLst/>
          </a:prstGeom>
          <a:noFill/>
          <a:ln>
            <a:noFill/>
          </a:ln>
        </p:spPr>
      </p:pic>
      <p:sp>
        <p:nvSpPr>
          <p:cNvPr id="94" name="Google Shape;94;p17"/>
          <p:cNvSpPr/>
          <p:nvPr/>
        </p:nvSpPr>
        <p:spPr>
          <a:xfrm>
            <a:off x="78250" y="824075"/>
            <a:ext cx="5905200" cy="12033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7"/>
          <p:cNvCxnSpPr>
            <a:stCxn id="91" idx="1"/>
            <a:endCxn id="94" idx="3"/>
          </p:cNvCxnSpPr>
          <p:nvPr/>
        </p:nvCxnSpPr>
        <p:spPr>
          <a:xfrm flipH="1">
            <a:off x="5983600" y="1400975"/>
            <a:ext cx="343800" cy="24900"/>
          </a:xfrm>
          <a:prstGeom prst="straightConnector1">
            <a:avLst/>
          </a:prstGeom>
          <a:noFill/>
          <a:ln cap="flat" cmpd="sng" w="19050">
            <a:solidFill>
              <a:schemeClr val="dk2"/>
            </a:solidFill>
            <a:prstDash val="solid"/>
            <a:round/>
            <a:headEnd len="med" w="med" type="none"/>
            <a:tailEnd len="med" w="med" type="triangle"/>
          </a:ln>
        </p:spPr>
      </p:cxnSp>
      <p:pic>
        <p:nvPicPr>
          <p:cNvPr id="96" name="Google Shape;96;p17"/>
          <p:cNvPicPr preferRelativeResize="0"/>
          <p:nvPr/>
        </p:nvPicPr>
        <p:blipFill>
          <a:blip r:embed="rId4">
            <a:alphaModFix/>
          </a:blip>
          <a:stretch>
            <a:fillRect/>
          </a:stretch>
        </p:blipFill>
        <p:spPr>
          <a:xfrm>
            <a:off x="7123095" y="4811163"/>
            <a:ext cx="1820104" cy="2244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939550" y="300150"/>
            <a:ext cx="4127100" cy="5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Phone vs Online Requests by Zip Code</a:t>
            </a:r>
            <a:endParaRPr sz="1800">
              <a:solidFill>
                <a:srgbClr val="434343"/>
              </a:solidFill>
              <a:latin typeface="Lato"/>
              <a:ea typeface="Lato"/>
              <a:cs typeface="Lato"/>
              <a:sym typeface="Lato"/>
            </a:endParaRPr>
          </a:p>
        </p:txBody>
      </p:sp>
      <p:sp>
        <p:nvSpPr>
          <p:cNvPr id="102" name="Google Shape;102;p18"/>
          <p:cNvSpPr txBox="1"/>
          <p:nvPr>
            <p:ph idx="1" type="body"/>
          </p:nvPr>
        </p:nvSpPr>
        <p:spPr>
          <a:xfrm>
            <a:off x="4665950" y="779325"/>
            <a:ext cx="4318800" cy="160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Included zip codes where requests are greater than 50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Zip codes in suburban areas lean towards phone requests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Urban Nashville zip codes request via online (37219)</a:t>
            </a:r>
            <a:endParaRPr>
              <a:latin typeface="Lato"/>
              <a:ea typeface="Lato"/>
              <a:cs typeface="Lato"/>
              <a:sym typeface="Lato"/>
            </a:endParaRPr>
          </a:p>
        </p:txBody>
      </p:sp>
      <p:pic>
        <p:nvPicPr>
          <p:cNvPr id="103" name="Google Shape;103;p18"/>
          <p:cNvPicPr preferRelativeResize="0"/>
          <p:nvPr/>
        </p:nvPicPr>
        <p:blipFill>
          <a:blip r:embed="rId3">
            <a:alphaModFix/>
          </a:blip>
          <a:stretch>
            <a:fillRect/>
          </a:stretch>
        </p:blipFill>
        <p:spPr>
          <a:xfrm>
            <a:off x="7164595" y="4721275"/>
            <a:ext cx="1820104" cy="224480"/>
          </a:xfrm>
          <a:prstGeom prst="rect">
            <a:avLst/>
          </a:prstGeom>
          <a:noFill/>
          <a:ln>
            <a:noFill/>
          </a:ln>
        </p:spPr>
      </p:pic>
      <p:pic>
        <p:nvPicPr>
          <p:cNvPr id="104" name="Google Shape;104;p18"/>
          <p:cNvPicPr preferRelativeResize="0"/>
          <p:nvPr/>
        </p:nvPicPr>
        <p:blipFill>
          <a:blip r:embed="rId4">
            <a:alphaModFix/>
          </a:blip>
          <a:stretch>
            <a:fillRect/>
          </a:stretch>
        </p:blipFill>
        <p:spPr>
          <a:xfrm>
            <a:off x="355850" y="133350"/>
            <a:ext cx="4446575" cy="4876800"/>
          </a:xfrm>
          <a:prstGeom prst="rect">
            <a:avLst/>
          </a:prstGeom>
          <a:noFill/>
          <a:ln>
            <a:noFill/>
          </a:ln>
        </p:spPr>
      </p:pic>
      <p:sp>
        <p:nvSpPr>
          <p:cNvPr id="105" name="Google Shape;105;p18"/>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Analysts: Nicole, Ari</a:t>
            </a:r>
            <a:endParaRPr sz="1200"/>
          </a:p>
        </p:txBody>
      </p:sp>
      <p:cxnSp>
        <p:nvCxnSpPr>
          <p:cNvPr id="106" name="Google Shape;106;p18"/>
          <p:cNvCxnSpPr/>
          <p:nvPr/>
        </p:nvCxnSpPr>
        <p:spPr>
          <a:xfrm rot="10800000">
            <a:off x="1205025" y="1019775"/>
            <a:ext cx="795000" cy="5700"/>
          </a:xfrm>
          <a:prstGeom prst="straightConnector1">
            <a:avLst/>
          </a:prstGeom>
          <a:noFill/>
          <a:ln cap="flat" cmpd="sng" w="19050">
            <a:solidFill>
              <a:schemeClr val="dk2"/>
            </a:solidFill>
            <a:prstDash val="solid"/>
            <a:round/>
            <a:headEnd len="med" w="med" type="none"/>
            <a:tailEnd len="med" w="med" type="triangle"/>
          </a:ln>
        </p:spPr>
      </p:cxnSp>
      <p:sp>
        <p:nvSpPr>
          <p:cNvPr id="107" name="Google Shape;107;p18"/>
          <p:cNvSpPr/>
          <p:nvPr/>
        </p:nvSpPr>
        <p:spPr>
          <a:xfrm>
            <a:off x="328725" y="4183175"/>
            <a:ext cx="4318800" cy="486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txBox="1"/>
          <p:nvPr/>
        </p:nvSpPr>
        <p:spPr>
          <a:xfrm>
            <a:off x="4939550" y="2496700"/>
            <a:ext cx="3955800" cy="73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Recommend marketing the online platform to zip codes 37013, 37211, 37209</a:t>
            </a:r>
            <a:endParaRPr/>
          </a:p>
        </p:txBody>
      </p:sp>
      <p:sp>
        <p:nvSpPr>
          <p:cNvPr id="109" name="Google Shape;109;p18"/>
          <p:cNvSpPr txBox="1"/>
          <p:nvPr/>
        </p:nvSpPr>
        <p:spPr>
          <a:xfrm>
            <a:off x="2000025" y="779325"/>
            <a:ext cx="887100" cy="486600"/>
          </a:xfrm>
          <a:prstGeom prst="rect">
            <a:avLst/>
          </a:prstGeom>
          <a:noFill/>
          <a:ln cap="flat" cmpd="sng" w="1905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34343"/>
                </a:solidFill>
              </a:rPr>
              <a:t>Downtown Nashville</a:t>
            </a:r>
            <a:endParaRPr b="1" sz="10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1589700" y="97150"/>
            <a:ext cx="6269400" cy="56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Lato"/>
                <a:ea typeface="Lato"/>
                <a:cs typeface="Lato"/>
                <a:sym typeface="Lato"/>
              </a:rPr>
              <a:t>Online Requests by Council District</a:t>
            </a:r>
            <a:endParaRPr sz="1800">
              <a:solidFill>
                <a:srgbClr val="434343"/>
              </a:solidFill>
              <a:latin typeface="Lato"/>
              <a:ea typeface="Lato"/>
              <a:cs typeface="Lato"/>
              <a:sym typeface="Lato"/>
            </a:endParaRPr>
          </a:p>
        </p:txBody>
      </p:sp>
      <p:pic>
        <p:nvPicPr>
          <p:cNvPr id="115" name="Google Shape;115;p19"/>
          <p:cNvPicPr preferRelativeResize="0"/>
          <p:nvPr/>
        </p:nvPicPr>
        <p:blipFill>
          <a:blip r:embed="rId3">
            <a:alphaModFix/>
          </a:blip>
          <a:stretch>
            <a:fillRect/>
          </a:stretch>
        </p:blipFill>
        <p:spPr>
          <a:xfrm>
            <a:off x="6987645" y="4790675"/>
            <a:ext cx="1820104" cy="224480"/>
          </a:xfrm>
          <a:prstGeom prst="rect">
            <a:avLst/>
          </a:prstGeom>
          <a:noFill/>
          <a:ln>
            <a:noFill/>
          </a:ln>
        </p:spPr>
      </p:pic>
      <p:sp>
        <p:nvSpPr>
          <p:cNvPr id="116" name="Google Shape;116;p19"/>
          <p:cNvSpPr txBox="1"/>
          <p:nvPr/>
        </p:nvSpPr>
        <p:spPr>
          <a:xfrm>
            <a:off x="6511400" y="1535375"/>
            <a:ext cx="2175000" cy="13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txBox="1"/>
          <p:nvPr/>
        </p:nvSpPr>
        <p:spPr>
          <a:xfrm>
            <a:off x="152400" y="4778750"/>
            <a:ext cx="30000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Analysts: Ben, Jacob, Pam</a:t>
            </a:r>
            <a:endParaRPr sz="1200">
              <a:solidFill>
                <a:schemeClr val="dk1"/>
              </a:solidFill>
            </a:endParaRPr>
          </a:p>
        </p:txBody>
      </p:sp>
      <p:pic>
        <p:nvPicPr>
          <p:cNvPr id="118" name="Google Shape;118;p19"/>
          <p:cNvPicPr preferRelativeResize="0"/>
          <p:nvPr/>
        </p:nvPicPr>
        <p:blipFill>
          <a:blip r:embed="rId4">
            <a:alphaModFix/>
          </a:blip>
          <a:stretch>
            <a:fillRect/>
          </a:stretch>
        </p:blipFill>
        <p:spPr>
          <a:xfrm>
            <a:off x="411563" y="660500"/>
            <a:ext cx="4571999" cy="3822507"/>
          </a:xfrm>
          <a:prstGeom prst="rect">
            <a:avLst/>
          </a:prstGeom>
          <a:noFill/>
          <a:ln>
            <a:noFill/>
          </a:ln>
        </p:spPr>
      </p:pic>
      <p:pic>
        <p:nvPicPr>
          <p:cNvPr id="119" name="Google Shape;119;p19"/>
          <p:cNvPicPr preferRelativeResize="0"/>
          <p:nvPr/>
        </p:nvPicPr>
        <p:blipFill>
          <a:blip r:embed="rId5">
            <a:alphaModFix/>
          </a:blip>
          <a:stretch>
            <a:fillRect/>
          </a:stretch>
        </p:blipFill>
        <p:spPr>
          <a:xfrm>
            <a:off x="2726700" y="1404550"/>
            <a:ext cx="161015" cy="130825"/>
          </a:xfrm>
          <a:prstGeom prst="rect">
            <a:avLst/>
          </a:prstGeom>
          <a:noFill/>
          <a:ln>
            <a:noFill/>
          </a:ln>
        </p:spPr>
      </p:pic>
      <p:pic>
        <p:nvPicPr>
          <p:cNvPr id="120" name="Google Shape;120;p19"/>
          <p:cNvPicPr preferRelativeResize="0"/>
          <p:nvPr/>
        </p:nvPicPr>
        <p:blipFill>
          <a:blip r:embed="rId6">
            <a:alphaModFix/>
          </a:blip>
          <a:stretch>
            <a:fillRect/>
          </a:stretch>
        </p:blipFill>
        <p:spPr>
          <a:xfrm>
            <a:off x="5014125" y="744800"/>
            <a:ext cx="2312250" cy="327600"/>
          </a:xfrm>
          <a:prstGeom prst="rect">
            <a:avLst/>
          </a:prstGeom>
          <a:noFill/>
          <a:ln>
            <a:noFill/>
          </a:ln>
        </p:spPr>
      </p:pic>
      <p:sp>
        <p:nvSpPr>
          <p:cNvPr id="121" name="Google Shape;121;p19"/>
          <p:cNvSpPr txBox="1"/>
          <p:nvPr/>
        </p:nvSpPr>
        <p:spPr>
          <a:xfrm>
            <a:off x="5173050" y="591801"/>
            <a:ext cx="5997300" cy="6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Council Districts</a:t>
            </a:r>
            <a:endParaRPr sz="1200">
              <a:latin typeface="Lato"/>
              <a:ea typeface="Lato"/>
              <a:cs typeface="Lato"/>
              <a:sym typeface="Lato"/>
            </a:endParaRPr>
          </a:p>
        </p:txBody>
      </p:sp>
      <p:pic>
        <p:nvPicPr>
          <p:cNvPr id="122" name="Google Shape;122;p19"/>
          <p:cNvPicPr preferRelativeResize="0"/>
          <p:nvPr/>
        </p:nvPicPr>
        <p:blipFill>
          <a:blip r:embed="rId5">
            <a:alphaModFix/>
          </a:blip>
          <a:stretch>
            <a:fillRect/>
          </a:stretch>
        </p:blipFill>
        <p:spPr>
          <a:xfrm>
            <a:off x="1244900" y="3449225"/>
            <a:ext cx="161000" cy="130813"/>
          </a:xfrm>
          <a:prstGeom prst="rect">
            <a:avLst/>
          </a:prstGeom>
          <a:noFill/>
          <a:ln>
            <a:noFill/>
          </a:ln>
        </p:spPr>
      </p:pic>
      <p:pic>
        <p:nvPicPr>
          <p:cNvPr id="123" name="Google Shape;123;p19"/>
          <p:cNvPicPr preferRelativeResize="0"/>
          <p:nvPr/>
        </p:nvPicPr>
        <p:blipFill>
          <a:blip r:embed="rId7">
            <a:alphaModFix/>
          </a:blip>
          <a:stretch>
            <a:fillRect/>
          </a:stretch>
        </p:blipFill>
        <p:spPr>
          <a:xfrm>
            <a:off x="381000" y="4486950"/>
            <a:ext cx="4633125" cy="396500"/>
          </a:xfrm>
          <a:prstGeom prst="rect">
            <a:avLst/>
          </a:prstGeom>
          <a:noFill/>
          <a:ln>
            <a:noFill/>
          </a:ln>
        </p:spPr>
      </p:pic>
      <p:sp>
        <p:nvSpPr>
          <p:cNvPr id="124" name="Google Shape;124;p19"/>
          <p:cNvSpPr txBox="1"/>
          <p:nvPr/>
        </p:nvSpPr>
        <p:spPr>
          <a:xfrm>
            <a:off x="2771125" y="1697400"/>
            <a:ext cx="2916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Lato"/>
                <a:ea typeface="Lato"/>
                <a:cs typeface="Lato"/>
                <a:sym typeface="Lato"/>
              </a:rPr>
              <a:t>10</a:t>
            </a:r>
            <a:endParaRPr sz="500">
              <a:latin typeface="Lato"/>
              <a:ea typeface="Lato"/>
              <a:cs typeface="Lato"/>
              <a:sym typeface="Lato"/>
            </a:endParaRPr>
          </a:p>
        </p:txBody>
      </p:sp>
      <p:sp>
        <p:nvSpPr>
          <p:cNvPr id="125" name="Google Shape;125;p19"/>
          <p:cNvSpPr txBox="1"/>
          <p:nvPr/>
        </p:nvSpPr>
        <p:spPr>
          <a:xfrm>
            <a:off x="1207925" y="3131900"/>
            <a:ext cx="2916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Lato"/>
                <a:ea typeface="Lato"/>
                <a:cs typeface="Lato"/>
                <a:sym typeface="Lato"/>
              </a:rPr>
              <a:t>35</a:t>
            </a:r>
            <a:endParaRPr sz="500">
              <a:latin typeface="Lato"/>
              <a:ea typeface="Lato"/>
              <a:cs typeface="Lato"/>
              <a:sym typeface="Lato"/>
            </a:endParaRPr>
          </a:p>
          <a:p>
            <a:pPr indent="0" lvl="0" marL="0" rtl="0" algn="l">
              <a:spcBef>
                <a:spcPts val="0"/>
              </a:spcBef>
              <a:spcAft>
                <a:spcPts val="0"/>
              </a:spcAft>
              <a:buNone/>
            </a:pPr>
            <a:r>
              <a:t/>
            </a:r>
            <a:endParaRPr sz="500">
              <a:latin typeface="Lato"/>
              <a:ea typeface="Lato"/>
              <a:cs typeface="Lato"/>
              <a:sym typeface="Lato"/>
            </a:endParaRPr>
          </a:p>
        </p:txBody>
      </p:sp>
      <p:pic>
        <p:nvPicPr>
          <p:cNvPr id="126" name="Google Shape;126;p19"/>
          <p:cNvPicPr preferRelativeResize="0"/>
          <p:nvPr/>
        </p:nvPicPr>
        <p:blipFill>
          <a:blip r:embed="rId8">
            <a:alphaModFix/>
          </a:blip>
          <a:stretch>
            <a:fillRect/>
          </a:stretch>
        </p:blipFill>
        <p:spPr>
          <a:xfrm>
            <a:off x="5014126" y="918975"/>
            <a:ext cx="3548850" cy="3612075"/>
          </a:xfrm>
          <a:prstGeom prst="rect">
            <a:avLst/>
          </a:prstGeom>
          <a:noFill/>
          <a:ln>
            <a:noFill/>
          </a:ln>
        </p:spPr>
      </p:pic>
      <p:sp>
        <p:nvSpPr>
          <p:cNvPr id="127" name="Google Shape;127;p19"/>
          <p:cNvSpPr txBox="1"/>
          <p:nvPr/>
        </p:nvSpPr>
        <p:spPr>
          <a:xfrm>
            <a:off x="7356950" y="744800"/>
            <a:ext cx="1450800" cy="1653000"/>
          </a:xfrm>
          <a:prstGeom prst="rect">
            <a:avLst/>
          </a:prstGeom>
          <a:noFill/>
          <a:ln cap="flat" cmpd="sng" w="1905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ato"/>
                <a:ea typeface="Lato"/>
                <a:cs typeface="Lato"/>
                <a:sym typeface="Lato"/>
              </a:rPr>
              <a:t>May want to promote use of app/website to lower-use</a:t>
            </a:r>
            <a:endParaRPr>
              <a:solidFill>
                <a:srgbClr val="434343"/>
              </a:solidFill>
              <a:latin typeface="Lato"/>
              <a:ea typeface="Lato"/>
              <a:cs typeface="Lato"/>
              <a:sym typeface="Lato"/>
            </a:endParaRPr>
          </a:p>
          <a:p>
            <a:pPr indent="0" lvl="0" marL="0" rtl="0" algn="l">
              <a:spcBef>
                <a:spcPts val="0"/>
              </a:spcBef>
              <a:spcAft>
                <a:spcPts val="0"/>
              </a:spcAft>
              <a:buNone/>
            </a:pPr>
            <a:r>
              <a:rPr lang="en">
                <a:solidFill>
                  <a:srgbClr val="434343"/>
                </a:solidFill>
                <a:latin typeface="Lato"/>
                <a:ea typeface="Lato"/>
                <a:cs typeface="Lato"/>
                <a:sym typeface="Lato"/>
              </a:rPr>
              <a:t>council districts via council leadership</a:t>
            </a:r>
            <a:endParaRPr>
              <a:solidFill>
                <a:srgbClr val="434343"/>
              </a:solidFill>
              <a:latin typeface="Lato"/>
              <a:ea typeface="Lato"/>
              <a:cs typeface="Lato"/>
              <a:sym typeface="Lato"/>
            </a:endParaRPr>
          </a:p>
        </p:txBody>
      </p:sp>
      <p:pic>
        <p:nvPicPr>
          <p:cNvPr id="128" name="Google Shape;128;p19"/>
          <p:cNvPicPr preferRelativeResize="0"/>
          <p:nvPr/>
        </p:nvPicPr>
        <p:blipFill>
          <a:blip r:embed="rId9">
            <a:alphaModFix/>
          </a:blip>
          <a:stretch>
            <a:fillRect/>
          </a:stretch>
        </p:blipFill>
        <p:spPr>
          <a:xfrm>
            <a:off x="2887725" y="1310900"/>
            <a:ext cx="308653" cy="224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0550" y="0"/>
            <a:ext cx="9144000" cy="1602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434343"/>
                </a:solidFill>
                <a:latin typeface="Lato"/>
                <a:ea typeface="Lato"/>
                <a:cs typeface="Lato"/>
                <a:sym typeface="Lato"/>
              </a:rPr>
              <a:t>           </a:t>
            </a:r>
            <a:endParaRPr sz="1800">
              <a:solidFill>
                <a:srgbClr val="434343"/>
              </a:solidFill>
              <a:latin typeface="Lato"/>
              <a:ea typeface="Lato"/>
              <a:cs typeface="Lato"/>
              <a:sym typeface="Lato"/>
            </a:endParaRPr>
          </a:p>
          <a:p>
            <a:pPr indent="457200" lvl="0" marL="0" marR="0" rtl="0" algn="l">
              <a:lnSpc>
                <a:spcPct val="100000"/>
              </a:lnSpc>
              <a:spcBef>
                <a:spcPts val="0"/>
              </a:spcBef>
              <a:spcAft>
                <a:spcPts val="0"/>
              </a:spcAft>
              <a:buNone/>
            </a:pPr>
            <a:r>
              <a:rPr lang="en" sz="1800">
                <a:solidFill>
                  <a:srgbClr val="434343"/>
                </a:solidFill>
                <a:latin typeface="Lato"/>
                <a:ea typeface="Lato"/>
                <a:cs typeface="Lato"/>
                <a:sym typeface="Lato"/>
              </a:rPr>
              <a:t>Request </a:t>
            </a:r>
            <a:r>
              <a:rPr lang="en" sz="1800">
                <a:solidFill>
                  <a:srgbClr val="434343"/>
                </a:solidFill>
                <a:latin typeface="Lato"/>
                <a:ea typeface="Lato"/>
                <a:cs typeface="Lato"/>
                <a:sym typeface="Lato"/>
              </a:rPr>
              <a:t>Types Over Time</a:t>
            </a:r>
            <a:r>
              <a:rPr lang="en" sz="1400">
                <a:solidFill>
                  <a:srgbClr val="434343"/>
                </a:solidFill>
                <a:latin typeface="Lato"/>
                <a:ea typeface="Lato"/>
                <a:cs typeface="Lato"/>
                <a:sym typeface="Lato"/>
              </a:rPr>
              <a:t> - </a:t>
            </a:r>
            <a:r>
              <a:rPr lang="en" sz="1800">
                <a:solidFill>
                  <a:srgbClr val="434343"/>
                </a:solidFill>
                <a:latin typeface="Lato"/>
                <a:ea typeface="Lato"/>
                <a:cs typeface="Lato"/>
                <a:sym typeface="Lato"/>
              </a:rPr>
              <a:t>Tableau</a:t>
            </a:r>
            <a:endParaRPr sz="1800">
              <a:solidFill>
                <a:srgbClr val="434343"/>
              </a:solidFill>
              <a:latin typeface="Lato"/>
              <a:ea typeface="Lato"/>
              <a:cs typeface="Lato"/>
              <a:sym typeface="Lato"/>
            </a:endParaRPr>
          </a:p>
        </p:txBody>
      </p:sp>
      <p:sp>
        <p:nvSpPr>
          <p:cNvPr id="134" name="Google Shape;134;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a:p>
            <a:pPr indent="0" lvl="0" marL="0" rtl="0" algn="l">
              <a:spcBef>
                <a:spcPts val="1600"/>
              </a:spcBef>
              <a:spcAft>
                <a:spcPts val="1600"/>
              </a:spcAft>
              <a:buNone/>
            </a:pPr>
            <a:r>
              <a:t/>
            </a:r>
            <a:endParaRPr>
              <a:latin typeface="Lato"/>
              <a:ea typeface="Lato"/>
              <a:cs typeface="Lato"/>
              <a:sym typeface="Lato"/>
            </a:endParaRPr>
          </a:p>
        </p:txBody>
      </p:sp>
      <p:sp>
        <p:nvSpPr>
          <p:cNvPr id="135" name="Google Shape;135;p20"/>
          <p:cNvSpPr txBox="1"/>
          <p:nvPr>
            <p:ph idx="2" type="body"/>
          </p:nvPr>
        </p:nvSpPr>
        <p:spPr>
          <a:xfrm>
            <a:off x="0" y="4568875"/>
            <a:ext cx="3639300" cy="3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3"/>
              </a:rPr>
              <a:t>To View More of This Visualization: Click Here</a:t>
            </a:r>
            <a:endParaRPr sz="4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700"/>
          </a:p>
        </p:txBody>
      </p:sp>
      <p:pic>
        <p:nvPicPr>
          <p:cNvPr id="136" name="Google Shape;136;p20"/>
          <p:cNvPicPr preferRelativeResize="0"/>
          <p:nvPr/>
        </p:nvPicPr>
        <p:blipFill>
          <a:blip r:embed="rId4">
            <a:alphaModFix/>
          </a:blip>
          <a:stretch>
            <a:fillRect/>
          </a:stretch>
        </p:blipFill>
        <p:spPr>
          <a:xfrm>
            <a:off x="7081520" y="4804550"/>
            <a:ext cx="1820104" cy="224480"/>
          </a:xfrm>
          <a:prstGeom prst="rect">
            <a:avLst/>
          </a:prstGeom>
          <a:noFill/>
          <a:ln>
            <a:noFill/>
          </a:ln>
        </p:spPr>
      </p:pic>
      <p:sp>
        <p:nvSpPr>
          <p:cNvPr id="137" name="Google Shape;137;p20"/>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 Ness</a:t>
            </a:r>
            <a:endParaRPr sz="1200"/>
          </a:p>
        </p:txBody>
      </p:sp>
      <p:pic>
        <p:nvPicPr>
          <p:cNvPr id="138" name="Google Shape;138;p20"/>
          <p:cNvPicPr preferRelativeResize="0"/>
          <p:nvPr/>
        </p:nvPicPr>
        <p:blipFill>
          <a:blip r:embed="rId5">
            <a:alphaModFix/>
          </a:blip>
          <a:stretch>
            <a:fillRect/>
          </a:stretch>
        </p:blipFill>
        <p:spPr>
          <a:xfrm>
            <a:off x="1042229" y="675663"/>
            <a:ext cx="6361874" cy="3792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77675" y="286500"/>
            <a:ext cx="80544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Request Types - </a:t>
            </a:r>
            <a:r>
              <a:rPr lang="en" sz="1800">
                <a:solidFill>
                  <a:srgbClr val="434343"/>
                </a:solidFill>
                <a:latin typeface="Lato"/>
                <a:ea typeface="Lato"/>
                <a:cs typeface="Lato"/>
                <a:sym typeface="Lato"/>
              </a:rPr>
              <a:t>Monthly Trends - Tableau</a:t>
            </a:r>
            <a:endParaRPr sz="1800">
              <a:solidFill>
                <a:srgbClr val="434343"/>
              </a:solidFill>
              <a:latin typeface="Lato"/>
              <a:ea typeface="Lato"/>
              <a:cs typeface="Lato"/>
              <a:sym typeface="Lato"/>
            </a:endParaRPr>
          </a:p>
        </p:txBody>
      </p:sp>
      <p:pic>
        <p:nvPicPr>
          <p:cNvPr id="144" name="Google Shape;144;p21"/>
          <p:cNvPicPr preferRelativeResize="0"/>
          <p:nvPr/>
        </p:nvPicPr>
        <p:blipFill>
          <a:blip r:embed="rId3">
            <a:alphaModFix/>
          </a:blip>
          <a:stretch>
            <a:fillRect/>
          </a:stretch>
        </p:blipFill>
        <p:spPr>
          <a:xfrm>
            <a:off x="7067670" y="4818425"/>
            <a:ext cx="1820104" cy="224480"/>
          </a:xfrm>
          <a:prstGeom prst="rect">
            <a:avLst/>
          </a:prstGeom>
          <a:noFill/>
          <a:ln>
            <a:noFill/>
          </a:ln>
        </p:spPr>
      </p:pic>
      <p:pic>
        <p:nvPicPr>
          <p:cNvPr id="145" name="Google Shape;145;p21"/>
          <p:cNvPicPr preferRelativeResize="0"/>
          <p:nvPr/>
        </p:nvPicPr>
        <p:blipFill rotWithShape="1">
          <a:blip r:embed="rId4">
            <a:alphaModFix/>
          </a:blip>
          <a:srcRect b="0" l="0" r="0" t="9288"/>
          <a:stretch/>
        </p:blipFill>
        <p:spPr>
          <a:xfrm>
            <a:off x="395975" y="954350"/>
            <a:ext cx="8343950" cy="3369401"/>
          </a:xfrm>
          <a:prstGeom prst="rect">
            <a:avLst/>
          </a:prstGeom>
          <a:noFill/>
          <a:ln>
            <a:noFill/>
          </a:ln>
        </p:spPr>
      </p:pic>
      <p:sp>
        <p:nvSpPr>
          <p:cNvPr id="146" name="Google Shape;146;p21"/>
          <p:cNvSpPr/>
          <p:nvPr/>
        </p:nvSpPr>
        <p:spPr>
          <a:xfrm>
            <a:off x="2028850" y="1768500"/>
            <a:ext cx="2334600" cy="1010100"/>
          </a:xfrm>
          <a:prstGeom prst="rect">
            <a:avLst/>
          </a:prstGeom>
          <a:noFill/>
          <a:ln cap="flat" cmpd="sng" w="19050">
            <a:solidFill>
              <a:srgbClr val="2E3A9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txBox="1"/>
          <p:nvPr/>
        </p:nvSpPr>
        <p:spPr>
          <a:xfrm>
            <a:off x="446025" y="4367900"/>
            <a:ext cx="83862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5"/>
              </a:rPr>
              <a:t>To View More of This Visualization: Click Here</a:t>
            </a:r>
            <a:endParaRPr sz="1300"/>
          </a:p>
        </p:txBody>
      </p:sp>
      <p:sp>
        <p:nvSpPr>
          <p:cNvPr id="148" name="Google Shape;148;p21"/>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 Media</a:t>
            </a:r>
            <a:endParaRPr sz="1200"/>
          </a:p>
        </p:txBody>
      </p:sp>
      <p:sp>
        <p:nvSpPr>
          <p:cNvPr id="149" name="Google Shape;149;p21"/>
          <p:cNvSpPr/>
          <p:nvPr/>
        </p:nvSpPr>
        <p:spPr>
          <a:xfrm>
            <a:off x="4363450" y="1124600"/>
            <a:ext cx="2261400" cy="1447200"/>
          </a:xfrm>
          <a:prstGeom prst="rect">
            <a:avLst/>
          </a:prstGeom>
          <a:noFill/>
          <a:ln cap="flat" cmpd="sng" w="19050">
            <a:solidFill>
              <a:srgbClr val="2E3A9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21"/>
          <p:cNvCxnSpPr>
            <a:stCxn id="151" idx="0"/>
          </p:cNvCxnSpPr>
          <p:nvPr/>
        </p:nvCxnSpPr>
        <p:spPr>
          <a:xfrm rot="10800000">
            <a:off x="4240200" y="2839050"/>
            <a:ext cx="331800" cy="236100"/>
          </a:xfrm>
          <a:prstGeom prst="straightConnector1">
            <a:avLst/>
          </a:prstGeom>
          <a:noFill/>
          <a:ln cap="flat" cmpd="sng" w="19050">
            <a:solidFill>
              <a:srgbClr val="000000"/>
            </a:solidFill>
            <a:prstDash val="solid"/>
            <a:round/>
            <a:headEnd len="med" w="med" type="none"/>
            <a:tailEnd len="med" w="med" type="triangle"/>
          </a:ln>
        </p:spPr>
      </p:cxnSp>
      <p:cxnSp>
        <p:nvCxnSpPr>
          <p:cNvPr id="152" name="Google Shape;152;p21"/>
          <p:cNvCxnSpPr>
            <a:stCxn id="151" idx="0"/>
          </p:cNvCxnSpPr>
          <p:nvPr/>
        </p:nvCxnSpPr>
        <p:spPr>
          <a:xfrm flipH="1" rot="10800000">
            <a:off x="4572000" y="2518950"/>
            <a:ext cx="241200" cy="556200"/>
          </a:xfrm>
          <a:prstGeom prst="straightConnector1">
            <a:avLst/>
          </a:prstGeom>
          <a:noFill/>
          <a:ln cap="flat" cmpd="sng" w="19050">
            <a:solidFill>
              <a:srgbClr val="000000"/>
            </a:solidFill>
            <a:prstDash val="solid"/>
            <a:round/>
            <a:headEnd len="med" w="med" type="none"/>
            <a:tailEnd len="med" w="med" type="triangle"/>
          </a:ln>
        </p:spPr>
      </p:cxnSp>
      <p:sp>
        <p:nvSpPr>
          <p:cNvPr id="153" name="Google Shape;153;p21"/>
          <p:cNvSpPr txBox="1"/>
          <p:nvPr/>
        </p:nvSpPr>
        <p:spPr>
          <a:xfrm>
            <a:off x="446025" y="712925"/>
            <a:ext cx="3819000" cy="310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nvSpPr>
        <p:spPr>
          <a:xfrm>
            <a:off x="2884200" y="3075150"/>
            <a:ext cx="3375600" cy="572700"/>
          </a:xfrm>
          <a:prstGeom prst="rect">
            <a:avLst/>
          </a:prstGeom>
          <a:solidFill>
            <a:schemeClr val="lt2"/>
          </a:solidFill>
          <a:ln cap="flat" cmpd="sng" w="19050">
            <a:solidFill>
              <a:srgbClr val="2E3A9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2E3A90"/>
                </a:solidFill>
                <a:latin typeface="Lato"/>
                <a:ea typeface="Lato"/>
                <a:cs typeface="Lato"/>
                <a:sym typeface="Lato"/>
              </a:rPr>
              <a:t>Similar</a:t>
            </a:r>
            <a:r>
              <a:rPr lang="en">
                <a:solidFill>
                  <a:srgbClr val="2E3A90"/>
                </a:solidFill>
              </a:rPr>
              <a:t> shape in trash requests - peak in Aug/Sep and large drop Nov/Dec</a:t>
            </a:r>
            <a:endParaRPr>
              <a:solidFill>
                <a:srgbClr val="2E3A90"/>
              </a:solidFill>
            </a:endParaRPr>
          </a:p>
        </p:txBody>
      </p:sp>
      <p:sp>
        <p:nvSpPr>
          <p:cNvPr id="154" name="Google Shape;154;p21"/>
          <p:cNvSpPr txBox="1"/>
          <p:nvPr/>
        </p:nvSpPr>
        <p:spPr>
          <a:xfrm>
            <a:off x="2907700" y="1822700"/>
            <a:ext cx="509100" cy="310200"/>
          </a:xfrm>
          <a:prstGeom prst="rect">
            <a:avLst/>
          </a:prstGeom>
          <a:solidFill>
            <a:srgbClr val="D9D9D9"/>
          </a:solidFill>
          <a:ln cap="flat" cmpd="sng" w="9525">
            <a:solidFill>
              <a:srgbClr val="2E3A9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sz="1000">
                <a:solidFill>
                  <a:srgbClr val="2E3A90"/>
                </a:solidFill>
                <a:latin typeface="Lato"/>
                <a:ea typeface="Lato"/>
                <a:cs typeface="Lato"/>
                <a:sym typeface="Lato"/>
              </a:rPr>
              <a:t>2018</a:t>
            </a:r>
            <a:endParaRPr sz="800">
              <a:solidFill>
                <a:srgbClr val="2E3A90"/>
              </a:solidFill>
            </a:endParaRPr>
          </a:p>
        </p:txBody>
      </p:sp>
      <p:sp>
        <p:nvSpPr>
          <p:cNvPr id="155" name="Google Shape;155;p21"/>
          <p:cNvSpPr txBox="1"/>
          <p:nvPr/>
        </p:nvSpPr>
        <p:spPr>
          <a:xfrm>
            <a:off x="5183875" y="1185675"/>
            <a:ext cx="509100" cy="310200"/>
          </a:xfrm>
          <a:prstGeom prst="rect">
            <a:avLst/>
          </a:prstGeom>
          <a:solidFill>
            <a:srgbClr val="D9D9D9"/>
          </a:solidFill>
          <a:ln cap="flat" cmpd="sng" w="9525">
            <a:solidFill>
              <a:srgbClr val="2E3A9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sz="1000">
                <a:solidFill>
                  <a:srgbClr val="2E3A90"/>
                </a:solidFill>
                <a:latin typeface="Lato"/>
                <a:ea typeface="Lato"/>
                <a:cs typeface="Lato"/>
                <a:sym typeface="Lato"/>
              </a:rPr>
              <a:t>2019</a:t>
            </a:r>
            <a:endParaRPr sz="800">
              <a:solidFill>
                <a:srgbClr val="2E3A9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