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A99643-1362-4A96-9654-33482C136952}">
  <a:tblStyle styleId="{AFA99643-1362-4A96-9654-33482C1369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6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aaf81451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aaf81451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faaf81451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faaf81451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aaf81451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faaf81451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aaf81451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aaf81451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aaf8145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faaf8145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aaf81451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aaf81451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aaf81451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aaf81451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aaf81451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faaf81451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aaf81451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aaf81451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faaf81451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faaf81451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f95bc0e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df95bc0e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faaf81451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faaf81451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aaf81451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aaf81451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faaf81451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faaf81451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faaf81451_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faaf81451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f95bc0e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df95bc0e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df95bc0e3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df95bc0e3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aaf81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dfaaf81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faaf814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dfaaf814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aaf8145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faaf8145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aaf8145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faaf8145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faaf814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faaf814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928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200400" y="285750"/>
            <a:ext cx="5562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i="0" sz="3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00400" y="2457450"/>
            <a:ext cx="55626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8006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&amp; Text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rtl="0">
              <a:spcBef>
                <a:spcPts val="52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rtl="0">
              <a:spcBef>
                <a:spcPts val="46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1000"/>
            </a:lvl8pPr>
            <a:lvl9pPr indent="-279400" lvl="8" marL="4114800" rtl="0"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cus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2860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143000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48006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3200400" y="285750"/>
            <a:ext cx="5562600" cy="24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Learning Indirect Memory Access Patterns of GPU Applications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3200400" y="3062550"/>
            <a:ext cx="5562600" cy="11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latin typeface="Montserrat SemiBold"/>
                <a:ea typeface="Montserrat SemiBold"/>
                <a:cs typeface="Montserrat SemiBold"/>
                <a:sym typeface="Montserrat SemiBold"/>
              </a:rPr>
              <a:t>Nafis Mustakin</a:t>
            </a:r>
            <a:br>
              <a:rPr lang="en" sz="23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2300">
                <a:latin typeface="Montserrat SemiBold"/>
                <a:ea typeface="Montserrat SemiBold"/>
                <a:cs typeface="Montserrat SemiBold"/>
                <a:sym typeface="Montserrat SemiBold"/>
              </a:rPr>
              <a:t>Sakshar Chakravarty</a:t>
            </a:r>
            <a:endParaRPr sz="23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Indirect Access Detection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00" y="1417139"/>
            <a:ext cx="7315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3288900" y="4472225"/>
            <a:ext cx="24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2: Outlier Addresses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Addresses accessed by TB 0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90" y="1417150"/>
            <a:ext cx="7315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346338" y="4519200"/>
            <a:ext cx="23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3: TB 0 addresses                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Deltas of TB 0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2339"/>
            <a:ext cx="4389119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75" y="1112339"/>
            <a:ext cx="4389119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492413" y="4108350"/>
            <a:ext cx="20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4a: TB 0 deltas                        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5013088" y="4108350"/>
            <a:ext cx="32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4b: TB 0 indirect access deltas                    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25" y="1532925"/>
            <a:ext cx="7416950" cy="25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267750" y="4155275"/>
            <a:ext cx="25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5: Model Architecture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297475" y="2539600"/>
            <a:ext cx="1937100" cy="955500"/>
          </a:xfrm>
          <a:prstGeom prst="wedgeRectCallout">
            <a:avLst>
              <a:gd fmla="val -44595" name="adj1"/>
              <a:gd fmla="val -71915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Choice of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 vs SimpleRNN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Motivation &amp; Background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Related Works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Objective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Data Visualization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Model Architecture</a:t>
            </a:r>
            <a:endParaRPr>
              <a:solidFill>
                <a:srgbClr val="CCCCCC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Char char="•"/>
            </a:pPr>
            <a:r>
              <a:rPr lang="en">
                <a:solidFill>
                  <a:srgbClr val="CCCCCC"/>
                </a:solidFill>
              </a:rPr>
              <a:t>Indirect Access detection</a:t>
            </a:r>
            <a:endParaRPr>
              <a:solidFill>
                <a:srgbClr val="CCCCCC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200"/>
              <a:buChar char="•"/>
            </a:pPr>
            <a:r>
              <a:rPr lang="en">
                <a:solidFill>
                  <a:srgbClr val="CCCCCC"/>
                </a:solidFill>
              </a:rPr>
              <a:t>Indirect Access prediction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Evaluation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Conclusion and Future Work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Hashemi et. al. uses Precision-at-10 and Recall-at-10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don’t limit our vocabulary so our model is not that specific.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RMSE instead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RMSE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952500" y="135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{AFA99643-1362-4A96-9654-33482C136952}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Lookback\Block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436748.12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493503.58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548773.77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49054.5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50828.75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34289.67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30842.73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64119.81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52505.42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21"/>
          <p:cNvGraphicFramePr/>
          <p:nvPr/>
        </p:nvGraphicFramePr>
        <p:xfrm>
          <a:off x="952500" y="34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{AFA99643-1362-4A96-9654-33482C136952}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Lookback\Block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301290.21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423956.36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406741.53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41620.78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43696.74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28968.93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22818.1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67755.01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49233.47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1"/>
          <p:cNvSpPr txBox="1"/>
          <p:nvPr/>
        </p:nvSpPr>
        <p:spPr>
          <a:xfrm>
            <a:off x="6489300" y="9533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Training Data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6489300" y="29696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Test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 for simple RNN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00" y="1417139"/>
            <a:ext cx="7315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2035200" y="4519200"/>
            <a:ext cx="50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6: Performance of 512 block, 8 lookback Simple RNN                    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RMSE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952500" y="135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{AFA99643-1362-4A96-9654-33482C136952}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Lookback\Block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350968.9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346503.4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299282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289597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37256.3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59766.6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41899.5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32688.9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56655.3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42484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38053.4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50439.3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" name="Google Shape;151;p23"/>
          <p:cNvGraphicFramePr/>
          <p:nvPr/>
        </p:nvGraphicFramePr>
        <p:xfrm>
          <a:off x="952500" y="332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{AFA99643-1362-4A96-9654-33482C136952}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Lookback\Block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158036.5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200604.3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61028.9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69049.8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23048.8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54652.5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29783.4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21352.7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37845.6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38706.6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20984.4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34171.6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3"/>
          <p:cNvSpPr txBox="1"/>
          <p:nvPr/>
        </p:nvSpPr>
        <p:spPr>
          <a:xfrm>
            <a:off x="6489300" y="9533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Training Data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6489300" y="29696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Test Data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 for LSTM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00" y="1417139"/>
            <a:ext cx="7315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2271900" y="4519200"/>
            <a:ext cx="46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7: Performance of 220 block, 3 lookback LSTM 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Motivation &amp; Background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Related Works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Objective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Data Visualization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Model Architecture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Indirect Access detection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Indirect Access prediction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Evaluation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Conclusion and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High RMSE? No problem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We can tolerate some error, we are looking for a range of address to check kernel </a:t>
            </a:r>
            <a:r>
              <a:rPr lang="en"/>
              <a:t>dependency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Small dataset, complex model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Is it memorizing?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1353550"/>
            <a:ext cx="36453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Test for more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If it doesn’t work, use PC as additional context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275" y="1353550"/>
            <a:ext cx="5005724" cy="30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5128838" y="4280950"/>
            <a:ext cx="26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8: TB 0 PC vs Address                      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[1</a:t>
            </a:r>
            <a:r>
              <a:rPr b="1" lang="en" sz="1500"/>
              <a:t>] </a:t>
            </a:r>
            <a:r>
              <a:rPr b="1" i="1" lang="en" sz="1500"/>
              <a:t>AmirAli Abdolrashidi, Devashree Tripathy, Mehmet Esat Belviranli, Laxmi Narayan Bhuyan, and Daniel Wong</a:t>
            </a:r>
            <a:r>
              <a:rPr lang="en" sz="1500"/>
              <a:t>. 2017.</a:t>
            </a:r>
            <a:r>
              <a:rPr i="1" lang="en" sz="1500"/>
              <a:t> Wireframe: supporting data-dependent parallelism through dependency graph execution in GPUs.</a:t>
            </a:r>
            <a:r>
              <a:rPr lang="en" sz="1500"/>
              <a:t> In Proceedings of the 50th Annual IEEE/ACM International Symposium on Microarchitecture (MICRO-50 '17). Association for Computing Machinery, New York, NY, USA, 600–611. DOI:https://doi.org/10.1145/3123939.3123976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[2]</a:t>
            </a:r>
            <a:r>
              <a:rPr b="1" lang="en" sz="1500"/>
              <a:t> </a:t>
            </a:r>
            <a:r>
              <a:rPr b="1" i="1" lang="en" sz="1500"/>
              <a:t>Neal C. Crago, Mark Stephenson, and Stephen W. Keckler</a:t>
            </a:r>
            <a:r>
              <a:rPr lang="en" sz="1500"/>
              <a:t>. 2018. </a:t>
            </a:r>
            <a:r>
              <a:rPr i="1" lang="en" sz="1500"/>
              <a:t>Exposing Memory Access Patterns to Improve Instruction and Memory Efficiency in GPUs.</a:t>
            </a:r>
            <a:r>
              <a:rPr lang="en" sz="1500"/>
              <a:t> ACM Trans. Archit. Code Optim. 15, 4, Article 45 (January 2019), 23 pages. DOI:https://doi.org/10.1145/3280851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[3]</a:t>
            </a:r>
            <a:r>
              <a:rPr b="1" i="1" lang="en" sz="1500"/>
              <a:t> </a:t>
            </a:r>
            <a:r>
              <a:rPr b="1" i="1" lang="en" sz="1500"/>
              <a:t>Milad Hashemi, Kevin Swersky, Jamie Smith, Grant Ayers, Heiner Litz, Jichuan Chang, Christos Kozyrakis, Parthasarathy Ranganathan</a:t>
            </a:r>
            <a:r>
              <a:rPr lang="en" sz="1500"/>
              <a:t>. 2018. </a:t>
            </a:r>
            <a:r>
              <a:rPr i="1" lang="en" sz="1500"/>
              <a:t>Learning Memory Access Patterns</a:t>
            </a:r>
            <a:r>
              <a:rPr lang="en" sz="1500"/>
              <a:t>. Proceedings of the 35th International Conference on Machine Learning, PMLR 80:1919-1928, 2018.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57200" y="1723700"/>
            <a:ext cx="8229600" cy="12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Motivation &amp; Background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•"/>
            </a:pPr>
            <a:r>
              <a:rPr lang="en">
                <a:solidFill>
                  <a:srgbClr val="B7B7B7"/>
                </a:solidFill>
              </a:rPr>
              <a:t>Related Works</a:t>
            </a:r>
            <a:endParaRPr>
              <a:solidFill>
                <a:srgbClr val="B7B7B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•"/>
            </a:pPr>
            <a:r>
              <a:rPr lang="en">
                <a:solidFill>
                  <a:srgbClr val="B7B7B7"/>
                </a:solidFill>
              </a:rPr>
              <a:t>Objective</a:t>
            </a:r>
            <a:endParaRPr>
              <a:solidFill>
                <a:srgbClr val="B7B7B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•"/>
            </a:pPr>
            <a:r>
              <a:rPr lang="en">
                <a:solidFill>
                  <a:srgbClr val="B7B7B7"/>
                </a:solidFill>
              </a:rPr>
              <a:t>Data Visualization</a:t>
            </a:r>
            <a:endParaRPr>
              <a:solidFill>
                <a:srgbClr val="B7B7B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•"/>
            </a:pPr>
            <a:r>
              <a:rPr lang="en">
                <a:solidFill>
                  <a:srgbClr val="B7B7B7"/>
                </a:solidFill>
              </a:rPr>
              <a:t>Model Architecture</a:t>
            </a:r>
            <a:endParaRPr>
              <a:solidFill>
                <a:srgbClr val="B7B7B7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•"/>
            </a:pPr>
            <a:r>
              <a:rPr lang="en">
                <a:solidFill>
                  <a:srgbClr val="B7B7B7"/>
                </a:solidFill>
              </a:rPr>
              <a:t>Indirect Access detection</a:t>
            </a:r>
            <a:endParaRPr>
              <a:solidFill>
                <a:srgbClr val="B7B7B7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Char char="•"/>
            </a:pPr>
            <a:r>
              <a:rPr lang="en">
                <a:solidFill>
                  <a:srgbClr val="B7B7B7"/>
                </a:solidFill>
              </a:rPr>
              <a:t>Indirect Access prediction</a:t>
            </a:r>
            <a:endParaRPr>
              <a:solidFill>
                <a:srgbClr val="B7B7B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•"/>
            </a:pPr>
            <a:r>
              <a:rPr lang="en">
                <a:solidFill>
                  <a:srgbClr val="B7B7B7"/>
                </a:solidFill>
              </a:rPr>
              <a:t>Evaluation</a:t>
            </a:r>
            <a:endParaRPr>
              <a:solidFill>
                <a:srgbClr val="B7B7B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•"/>
            </a:pPr>
            <a:r>
              <a:rPr lang="en">
                <a:solidFill>
                  <a:srgbClr val="B7B7B7"/>
                </a:solidFill>
              </a:rPr>
              <a:t>Conclusion and Future Work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Background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learn Indirect Access Patterns of GPU Applications?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We want to exploit the data-level parallelism between kernels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how to tell if kernels are independent?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Wireframe[1]: forms dependency graphs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Can only capture compile time information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Indirect accesses can only be resolved in runtime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Motivation &amp;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Indirect Accesses types: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Regular: Address translations from a table of the type B[A[0]]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Easier to predict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Irregular: Common in graph traversal algorithms (e.g. BFS)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Harder to predict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NN models?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Memory access patterns have been analyzed for adding new instructions by Crago et. al. [2]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Hashemi et. al. [3] have shown clustering + LSTM based models can work very well for predicting memory accesses in CPU workloads.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">
                <a:solidFill>
                  <a:srgbClr val="FF0000"/>
                </a:solidFill>
              </a:rPr>
              <a:t>No such work done for GPU applications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Learn indirect memory access patterns of GPU workloads using -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Clustering to isolate indirect accesses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RNN models to predict indirect access patterns 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 learned patterns to check for kernel dependencies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353550"/>
            <a:ext cx="8137800" cy="36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75" y="1036139"/>
            <a:ext cx="4389119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50" y="1036139"/>
            <a:ext cx="4389119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1110263" y="4108350"/>
            <a:ext cx="23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1a: Vector Addition                        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785438" y="4108350"/>
            <a:ext cx="14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1b: BFS                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5143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57200" y="1353550"/>
            <a:ext cx="8137800" cy="332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Motivation &amp; Background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Related Works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Objective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Data Visualization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Model Architecture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Indirect Access detection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/>
              <a:t>Indirect Access prediction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Evaluation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•"/>
            </a:pPr>
            <a:r>
              <a:rPr lang="en">
                <a:solidFill>
                  <a:srgbClr val="CCCCCC"/>
                </a:solidFill>
              </a:rPr>
              <a:t>Conclusion and Future Work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RTemplate2">
  <a:themeElements>
    <a:clrScheme name="default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CCCC00"/>
      </a:accent4>
      <a:accent5>
        <a:srgbClr val="669999"/>
      </a:accent5>
      <a:accent6>
        <a:srgbClr val="FFFFFF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