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83" r:id="rId10"/>
    <p:sldId id="282" r:id="rId11"/>
    <p:sldId id="285" r:id="rId12"/>
    <p:sldId id="286" r:id="rId13"/>
    <p:sldId id="287" r:id="rId14"/>
    <p:sldId id="288" r:id="rId15"/>
    <p:sldId id="264" r:id="rId16"/>
    <p:sldId id="266" r:id="rId17"/>
    <p:sldId id="290" r:id="rId18"/>
    <p:sldId id="291" r:id="rId19"/>
    <p:sldId id="29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9109" autoAdjust="0"/>
  </p:normalViewPr>
  <p:slideViewPr>
    <p:cSldViewPr snapToGrid="0">
      <p:cViewPr varScale="1">
        <p:scale>
          <a:sx n="83" d="100"/>
          <a:sy n="83" d="100"/>
        </p:scale>
        <p:origin x="-9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8B20A-342F-4583-9DC5-6862D0EDE70F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6332F-D42B-4A63-9A3E-EF3F2CA4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8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6332F-D42B-4A63-9A3E-EF3F2CA40E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quick</a:t>
            </a:r>
            <a:r>
              <a:rPr lang="en-US" baseline="0" dirty="0" smtClean="0"/>
              <a:t> brown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there are a few problems with our current inverted index: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Quick and quick appear as separate terms, while the user probably thinks of them as the same word.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fox and foxes are pretty similar, as are dog and dogs; They share the same root word.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jumped and leap, while not from the same root word, are similar in meaning. They are synonyms.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6332F-D42B-4A63-9A3E-EF3F2CA40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you can even make your custom</a:t>
            </a:r>
            <a:r>
              <a:rPr lang="en-US" baseline="0" dirty="0" smtClean="0"/>
              <a:t> analyzers, It depends on the application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6332F-D42B-4A63-9A3E-EF3F2CA40E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8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0"/>
            <a:ext cx="11482086" cy="1325563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90" y="1446575"/>
            <a:ext cx="11482086" cy="47303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48A3-3E65-43C7-9618-E0B80345631C}" type="datetimeFigureOut">
              <a:rPr lang="en-US" smtClean="0"/>
              <a:t>19/06/17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842E-585C-4DA1-BF63-1FCF3DAC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212" y="2101157"/>
            <a:ext cx="9144000" cy="2387600"/>
          </a:xfrm>
        </p:spPr>
        <p:txBody>
          <a:bodyPr anchor="ctr"/>
          <a:lstStyle/>
          <a:p>
            <a:r>
              <a:rPr lang="en-US" b="1" dirty="0" smtClean="0"/>
              <a:t>Apache </a:t>
            </a:r>
            <a:r>
              <a:rPr lang="en-US" b="1" dirty="0" err="1" smtClean="0"/>
              <a:t>Lucene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68" y="190500"/>
            <a:ext cx="4546032" cy="939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5" y="190500"/>
            <a:ext cx="4026416" cy="1632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833" y="5588000"/>
            <a:ext cx="3904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Vijay Kumar NM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8758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Searching and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Fast because, </a:t>
            </a:r>
            <a:r>
              <a:rPr lang="en-US" b="1" dirty="0"/>
              <a:t>it searches an index </a:t>
            </a:r>
            <a:r>
              <a:rPr lang="en-US" b="1" dirty="0" smtClean="0"/>
              <a:t>instead of </a:t>
            </a:r>
            <a:r>
              <a:rPr lang="en-US" b="1" dirty="0"/>
              <a:t>searching the </a:t>
            </a:r>
            <a:r>
              <a:rPr lang="en-US" b="1" dirty="0" smtClean="0"/>
              <a:t>text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b="1" dirty="0" smtClean="0"/>
              <a:t>Uses Inverted </a:t>
            </a:r>
            <a:r>
              <a:rPr lang="en-US" b="1" dirty="0"/>
              <a:t>index</a:t>
            </a:r>
            <a:r>
              <a:rPr lang="en-US" dirty="0"/>
              <a:t>, </a:t>
            </a:r>
            <a:r>
              <a:rPr lang="en-US" dirty="0" smtClean="0"/>
              <a:t>equivalent </a:t>
            </a:r>
            <a:r>
              <a:rPr lang="en-US" dirty="0"/>
              <a:t>of retrieving pages in a book related to a keyword by searching the index at the back of a book, as opposed to searching the words in each page of the book.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06501" y="2984499"/>
            <a:ext cx="10354732" cy="3619501"/>
            <a:chOff x="1206501" y="634999"/>
            <a:chExt cx="10354732" cy="36195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1" y="1968500"/>
              <a:ext cx="9525000" cy="2286000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</p:pic>
        <p:sp>
          <p:nvSpPr>
            <p:cNvPr id="7" name="Oval Callout 6"/>
            <p:cNvSpPr/>
            <p:nvPr/>
          </p:nvSpPr>
          <p:spPr>
            <a:xfrm>
              <a:off x="9906000" y="634999"/>
              <a:ext cx="1655233" cy="1291167"/>
            </a:xfrm>
            <a:prstGeom prst="wedgeEllipseCallout">
              <a:avLst>
                <a:gd name="adj1" fmla="val -95002"/>
                <a:gd name="adj2" fmla="val 7889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Forward Index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933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57929" y="0"/>
            <a:ext cx="9268217" cy="6858000"/>
            <a:chOff x="2657929" y="0"/>
            <a:chExt cx="9268217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7929" y="0"/>
              <a:ext cx="6337905" cy="6858000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</p:pic>
        <p:sp>
          <p:nvSpPr>
            <p:cNvPr id="9" name="Oval Callout 8"/>
            <p:cNvSpPr/>
            <p:nvPr/>
          </p:nvSpPr>
          <p:spPr>
            <a:xfrm>
              <a:off x="10138833" y="4322232"/>
              <a:ext cx="1787313" cy="1223434"/>
            </a:xfrm>
            <a:prstGeom prst="wedgeEllipseCallout">
              <a:avLst>
                <a:gd name="adj1" fmla="val -114390"/>
                <a:gd name="adj2" fmla="val 72881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b="1" dirty="0" smtClean="0"/>
                <a:t>Inverted Index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08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 Documents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 is the unit of search and index in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index consists of one or more Documents.</a:t>
            </a:r>
          </a:p>
          <a:p>
            <a:endParaRPr lang="en-US" dirty="0" smtClean="0"/>
          </a:p>
          <a:p>
            <a:r>
              <a:rPr lang="en-US" dirty="0" smtClean="0"/>
              <a:t>Indexing involves adding Documents to an </a:t>
            </a:r>
            <a:r>
              <a:rPr lang="en-US" dirty="0" err="1" smtClean="0"/>
              <a:t>IndexWriter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Searching involves retrieving Documents from an index via an </a:t>
            </a:r>
            <a:r>
              <a:rPr lang="en-US" dirty="0" err="1" smtClean="0"/>
              <a:t>IndexSearcher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Lucene</a:t>
            </a:r>
            <a:r>
              <a:rPr lang="en-US" dirty="0" smtClean="0"/>
              <a:t> Document doesn't necessarily have to be a document in the common English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2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Fields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Document consists of one or more Fields.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Field is simply a name-value pair. For example, </a:t>
            </a:r>
            <a:r>
              <a:rPr lang="en-US" dirty="0" smtClean="0"/>
              <a:t>title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Indexing in </a:t>
            </a:r>
            <a:r>
              <a:rPr lang="en-US" dirty="0" err="1"/>
              <a:t>Lucene</a:t>
            </a:r>
            <a:r>
              <a:rPr lang="en-US" dirty="0"/>
              <a:t> thus involves creating Documents comprising of one or more Fields, and adding these Documents to an </a:t>
            </a:r>
            <a:r>
              <a:rPr lang="en-US" dirty="0" err="1"/>
              <a:t>IndexWriter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82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</a:t>
            </a:r>
            <a:r>
              <a:rPr lang="en-US" b="1" dirty="0"/>
              <a:t>. Searching and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 involves </a:t>
            </a:r>
            <a:r>
              <a:rPr lang="en-US" dirty="0"/>
              <a:t>creating a Query (usually via a </a:t>
            </a:r>
            <a:r>
              <a:rPr lang="en-US" dirty="0" err="1"/>
              <a:t>QueryParser</a:t>
            </a:r>
            <a:r>
              <a:rPr lang="en-US" dirty="0"/>
              <a:t>) and handing this Query to an </a:t>
            </a:r>
            <a:r>
              <a:rPr lang="en-US" dirty="0" err="1"/>
              <a:t>IndexSearcher</a:t>
            </a:r>
            <a:r>
              <a:rPr lang="en-US" dirty="0"/>
              <a:t>, which returns a list of Hits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/>
              <a:t>has its own mini-language for performing </a:t>
            </a:r>
            <a:r>
              <a:rPr lang="en-US" dirty="0" smtClean="0"/>
              <a:t>searches, called </a:t>
            </a:r>
            <a:r>
              <a:rPr lang="en-US" dirty="0" err="1"/>
              <a:t>Lucene</a:t>
            </a:r>
            <a:r>
              <a:rPr lang="en-US" dirty="0"/>
              <a:t> query language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Lucene</a:t>
            </a:r>
            <a:r>
              <a:rPr lang="en-US" dirty="0"/>
              <a:t> query language allows the user to specify 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field(s) to search on, 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fields to give more weight to (boosting),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ability to perform </a:t>
            </a:r>
            <a:r>
              <a:rPr lang="en-US" dirty="0" err="1"/>
              <a:t>boolean</a:t>
            </a:r>
            <a:r>
              <a:rPr lang="en-US" dirty="0"/>
              <a:t> queries (AND, OR, NOT)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other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41080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Query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Term VS. Multi-Term 		“+name: camel + type: animal”</a:t>
            </a:r>
          </a:p>
          <a:p>
            <a:r>
              <a:rPr lang="en-US" dirty="0" smtClean="0"/>
              <a:t>Wildcard Queries	 			“</a:t>
            </a:r>
            <a:r>
              <a:rPr lang="en-US" dirty="0" err="1" smtClean="0"/>
              <a:t>text:wonder</a:t>
            </a:r>
            <a:r>
              <a:rPr lang="en-US" dirty="0" smtClean="0"/>
              <a:t>*” </a:t>
            </a:r>
          </a:p>
          <a:p>
            <a:r>
              <a:rPr lang="en-US" dirty="0" smtClean="0"/>
              <a:t>Fuzzy Queries 				“room~0.8”</a:t>
            </a:r>
          </a:p>
          <a:p>
            <a:r>
              <a:rPr lang="en-US" dirty="0" smtClean="0"/>
              <a:t>Range Queries 				</a:t>
            </a:r>
            <a:r>
              <a:rPr lang="en-US" dirty="0" smtClean="0"/>
              <a:t>“</a:t>
            </a:r>
            <a:r>
              <a:rPr lang="en-US" dirty="0" err="1" smtClean="0"/>
              <a:t>doj</a:t>
            </a:r>
            <a:r>
              <a:rPr lang="en-US" dirty="0" smtClean="0"/>
              <a:t>:</a:t>
            </a:r>
            <a:r>
              <a:rPr lang="en-US" dirty="0" smtClean="0"/>
              <a:t>[25/5/2000 To *]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smtClean="0"/>
              <a:t>“title:{Apple To Banana}”</a:t>
            </a:r>
            <a:endParaRPr lang="en-US" dirty="0" smtClean="0"/>
          </a:p>
          <a:p>
            <a:r>
              <a:rPr lang="en-US" dirty="0" smtClean="0"/>
              <a:t>Grouped Queries 			“text: animal AND small”</a:t>
            </a:r>
          </a:p>
          <a:p>
            <a:r>
              <a:rPr lang="en-US" dirty="0" smtClean="0"/>
              <a:t>Proximity Queries 			</a:t>
            </a:r>
            <a:r>
              <a:rPr lang="en-US" dirty="0" smtClean="0"/>
              <a:t>“apache Jakarta”</a:t>
            </a:r>
            <a:r>
              <a:rPr lang="en-US" dirty="0"/>
              <a:t>~</a:t>
            </a:r>
            <a:r>
              <a:rPr lang="en-US" dirty="0" smtClean="0"/>
              <a:t>10</a:t>
            </a:r>
          </a:p>
          <a:p>
            <a:r>
              <a:rPr lang="en-US" dirty="0" smtClean="0"/>
              <a:t>Boosted Queries 				</a:t>
            </a:r>
            <a:r>
              <a:rPr lang="en-US" dirty="0" smtClean="0"/>
              <a:t>“apache^</a:t>
            </a:r>
            <a:r>
              <a:rPr lang="en-US" dirty="0" smtClean="0"/>
              <a:t>5.0 AND </a:t>
            </a:r>
            <a:r>
              <a:rPr lang="en-US" dirty="0"/>
              <a:t>Jakarta”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Indexing Pipeline</a:t>
            </a:r>
            <a:endParaRPr lang="en-US" dirty="0"/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3759631" y="1825625"/>
            <a:ext cx="4114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912031" y="2282825"/>
            <a:ext cx="14478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Tokenizer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350431" y="2206625"/>
            <a:ext cx="14478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969431" y="2282825"/>
            <a:ext cx="14478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TokenFilter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854631" y="2587625"/>
            <a:ext cx="11430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Document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8331631" y="2359025"/>
            <a:ext cx="14478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Document</a:t>
            </a:r>
            <a:br>
              <a:rPr lang="en-US" altLang="en-US"/>
            </a:br>
            <a:r>
              <a:rPr lang="en-US" altLang="en-US"/>
              <a:t>Writer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484031" y="5330825"/>
            <a:ext cx="11430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Inverted</a:t>
            </a:r>
            <a:br>
              <a:rPr lang="en-US" altLang="en-US"/>
            </a:br>
            <a:r>
              <a:rPr lang="en-US" altLang="en-US"/>
              <a:t>Index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359831" y="28162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7798231" y="28162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2997631" y="28162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3073831" y="24352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</a:t>
            </a: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9032929" y="35020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Stemming, Normalization and Lemmatization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9" y="1485902"/>
            <a:ext cx="6963344" cy="5139266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997" y="2247901"/>
            <a:ext cx="7556500" cy="4171818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34748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process of tokenization and normalization is called </a:t>
            </a:r>
            <a:r>
              <a:rPr lang="en-US" dirty="0" smtClean="0"/>
              <a:t>analysis, it consists of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First, tokenizing a block of text into individual terms suitable for use in an inverted index,</a:t>
            </a:r>
          </a:p>
          <a:p>
            <a:pPr lvl="1"/>
            <a:r>
              <a:rPr lang="en-US" dirty="0"/>
              <a:t>Then normalizing these terms into a standard form to improve their “</a:t>
            </a:r>
            <a:r>
              <a:rPr lang="en-US" dirty="0" err="1"/>
              <a:t>searchability</a:t>
            </a:r>
            <a:r>
              <a:rPr lang="en-US" dirty="0"/>
              <a:t>,” or recall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Analysis is performed </a:t>
            </a:r>
            <a:r>
              <a:rPr lang="en-US" dirty="0"/>
              <a:t>by analyzers. An analyzer is really just a wrapper that combines three functions into a single package:</a:t>
            </a:r>
          </a:p>
          <a:p>
            <a:endParaRPr lang="en-US" dirty="0"/>
          </a:p>
          <a:p>
            <a:r>
              <a:rPr lang="en-US" dirty="0"/>
              <a:t>Character </a:t>
            </a:r>
            <a:r>
              <a:rPr lang="en-US" dirty="0" smtClean="0"/>
              <a:t>filters: The </a:t>
            </a:r>
            <a:r>
              <a:rPr lang="en-US" dirty="0"/>
              <a:t>string is passed through any character filters </a:t>
            </a:r>
            <a:r>
              <a:rPr lang="en-US" dirty="0" smtClean="0"/>
              <a:t>to </a:t>
            </a:r>
            <a:r>
              <a:rPr lang="en-US" dirty="0"/>
              <a:t>tidy up the string before tokenization. A character filter could be used to strip out HTML, </a:t>
            </a:r>
            <a:r>
              <a:rPr lang="en-US" dirty="0" smtClean="0"/>
              <a:t>XML or </a:t>
            </a:r>
            <a:r>
              <a:rPr lang="en-US" dirty="0"/>
              <a:t>to convert &amp; characters to the word and.</a:t>
            </a:r>
          </a:p>
          <a:p>
            <a:r>
              <a:rPr lang="en-US" dirty="0" err="1" smtClean="0"/>
              <a:t>Tokenizer</a:t>
            </a:r>
            <a:r>
              <a:rPr lang="en-US" dirty="0" smtClean="0"/>
              <a:t>: Next the </a:t>
            </a:r>
            <a:r>
              <a:rPr lang="en-US" dirty="0"/>
              <a:t>string is tokenized into individual terms by a </a:t>
            </a:r>
            <a:r>
              <a:rPr lang="en-US" dirty="0" err="1"/>
              <a:t>tokenizer</a:t>
            </a:r>
            <a:r>
              <a:rPr lang="en-US" dirty="0"/>
              <a:t>. A simple </a:t>
            </a:r>
            <a:r>
              <a:rPr lang="en-US" dirty="0" err="1"/>
              <a:t>tokenizer</a:t>
            </a:r>
            <a:r>
              <a:rPr lang="en-US" dirty="0"/>
              <a:t> might split the text into terms whenever it encounters whitespace or punctuation.</a:t>
            </a:r>
          </a:p>
          <a:p>
            <a:r>
              <a:rPr lang="en-US" dirty="0"/>
              <a:t>Token </a:t>
            </a:r>
            <a:r>
              <a:rPr lang="en-US" dirty="0" smtClean="0"/>
              <a:t>filters: Last</a:t>
            </a:r>
            <a:r>
              <a:rPr lang="en-US" dirty="0"/>
              <a:t>, each term is passed through any token filters in turn, which can change terms (for example, lowercasing Quick), remove terms (for example, </a:t>
            </a:r>
            <a:r>
              <a:rPr lang="en-US" dirty="0" err="1"/>
              <a:t>stopwords</a:t>
            </a:r>
            <a:r>
              <a:rPr lang="en-US" dirty="0"/>
              <a:t> such as a, and, the) or add terms (for example, synonyms like jump and leap).</a:t>
            </a:r>
          </a:p>
        </p:txBody>
      </p:sp>
    </p:spTree>
    <p:extLst>
      <p:ext uri="{BB962C8B-B14F-4D97-AF65-F5344CB8AC3E}">
        <p14:creationId xmlns:p14="http://schemas.microsoft.com/office/powerpoint/2010/main" val="119599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Basic Types 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18842" y="935469"/>
            <a:ext cx="11349250" cy="569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800" dirty="0" smtClean="0"/>
              <a:t>"</a:t>
            </a:r>
            <a:r>
              <a:rPr lang="en-US" altLang="en-US" sz="2800" b="1" dirty="0" smtClean="0">
                <a:solidFill>
                  <a:schemeClr val="folHlink"/>
                </a:solidFill>
              </a:rPr>
              <a:t>The quick brown fox jumped over the lazy 5 dogs</a:t>
            </a:r>
            <a:r>
              <a:rPr lang="en-US" altLang="en-US" sz="2800" dirty="0" smtClean="0"/>
              <a:t>”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b="1" dirty="0" err="1"/>
              <a:t>StandardAnalyzer</a:t>
            </a:r>
            <a:r>
              <a:rPr lang="en-US" altLang="en-US" sz="2800" dirty="0"/>
              <a:t> (default)</a:t>
            </a:r>
          </a:p>
          <a:p>
            <a:r>
              <a:rPr lang="en-US" altLang="en-US" sz="2800" dirty="0"/>
              <a:t>    [quick] [brown] [fox] [jumped] [over] [lazy] </a:t>
            </a:r>
            <a:r>
              <a:rPr lang="en-US" altLang="en-US" sz="2800" dirty="0" smtClean="0"/>
              <a:t>[5] [</a:t>
            </a:r>
            <a:r>
              <a:rPr lang="en-US" altLang="en-US" sz="2800" dirty="0"/>
              <a:t>dogs</a:t>
            </a:r>
            <a:r>
              <a:rPr lang="en-US" altLang="en-US" sz="2800" dirty="0" smtClean="0"/>
              <a:t>]</a:t>
            </a:r>
            <a:endParaRPr lang="en-US" altLang="en-US" sz="2800" dirty="0"/>
          </a:p>
          <a:p>
            <a:endParaRPr lang="en-US" altLang="en-US" sz="2800" b="1" dirty="0" smtClean="0"/>
          </a:p>
          <a:p>
            <a:r>
              <a:rPr lang="en-US" altLang="en-US" sz="2800" b="1" dirty="0" err="1" smtClean="0"/>
              <a:t>SimpleAnalyzer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:</a:t>
            </a:r>
          </a:p>
          <a:p>
            <a:r>
              <a:rPr lang="en-US" altLang="en-US" sz="2800" dirty="0"/>
              <a:t>    [the] [quick] [brown] [fox] [jumped] [over] [the] [lazy] [dogs]</a:t>
            </a:r>
          </a:p>
          <a:p>
            <a:endParaRPr lang="en-US" altLang="en-US" sz="2800" dirty="0" smtClean="0"/>
          </a:p>
          <a:p>
            <a:r>
              <a:rPr lang="en-US" altLang="en-US" sz="2800" b="1" dirty="0" err="1" smtClean="0"/>
              <a:t>WhitespaceAnalyzer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:</a:t>
            </a:r>
          </a:p>
          <a:p>
            <a:r>
              <a:rPr lang="en-US" altLang="en-US" sz="2800" dirty="0"/>
              <a:t>    [The] [quick] [brown] [fox] [jumped] [over] [the] [lazy] [5</a:t>
            </a:r>
            <a:r>
              <a:rPr lang="en-US" altLang="en-US" sz="2800" dirty="0" smtClean="0"/>
              <a:t>] [</a:t>
            </a:r>
            <a:r>
              <a:rPr lang="en-US" altLang="en-US" sz="2800" dirty="0"/>
              <a:t>dogs]</a:t>
            </a:r>
          </a:p>
          <a:p>
            <a:endParaRPr lang="en-US" altLang="en-US" sz="2800" b="1" dirty="0" smtClean="0"/>
          </a:p>
          <a:p>
            <a:r>
              <a:rPr lang="en-US" altLang="en-US" sz="2800" b="1" dirty="0" err="1"/>
              <a:t>StopAnalyzer</a:t>
            </a:r>
            <a:r>
              <a:rPr lang="en-US" altLang="en-US" sz="2800" dirty="0"/>
              <a:t> :</a:t>
            </a:r>
          </a:p>
          <a:p>
            <a:r>
              <a:rPr lang="en-US" altLang="en-US" sz="2800" dirty="0"/>
              <a:t>    [quick] [brown] [fox] [jumped] [over] [lazy</a:t>
            </a:r>
            <a:r>
              <a:rPr lang="en-US" altLang="en-US" sz="2800"/>
              <a:t>] [5] </a:t>
            </a:r>
            <a:r>
              <a:rPr lang="en-US" altLang="en-US" sz="2800" smtClean="0"/>
              <a:t>[</a:t>
            </a:r>
            <a:r>
              <a:rPr lang="en-US" altLang="en-US" sz="2800" dirty="0"/>
              <a:t>dogs] </a:t>
            </a:r>
          </a:p>
        </p:txBody>
      </p:sp>
    </p:spTree>
    <p:extLst>
      <p:ext uri="{BB962C8B-B14F-4D97-AF65-F5344CB8AC3E}">
        <p14:creationId xmlns:p14="http://schemas.microsoft.com/office/powerpoint/2010/main" val="232337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A Basic Search Engine Pipeline</a:t>
            </a:r>
          </a:p>
          <a:p>
            <a:r>
              <a:rPr lang="en-US" dirty="0" smtClean="0"/>
              <a:t>Meet </a:t>
            </a:r>
            <a:r>
              <a:rPr lang="en-US" dirty="0" err="1" smtClean="0"/>
              <a:t>Lucene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 API Examples 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 Wrappers (</a:t>
            </a:r>
            <a:r>
              <a:rPr lang="en-US" b="1" dirty="0" smtClean="0"/>
              <a:t>Apache </a:t>
            </a:r>
            <a:r>
              <a:rPr lang="en-US" b="1" dirty="0" err="1" smtClean="0"/>
              <a:t>Solr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Regain, etc….)</a:t>
            </a:r>
          </a:p>
          <a:p>
            <a:r>
              <a:rPr lang="en-US" dirty="0" smtClean="0"/>
              <a:t>Applied </a:t>
            </a:r>
            <a:r>
              <a:rPr lang="en-US" dirty="0" err="1" smtClean="0"/>
              <a:t>Lucene</a:t>
            </a:r>
            <a:r>
              <a:rPr lang="en-US" dirty="0"/>
              <a:t> </a:t>
            </a:r>
            <a:r>
              <a:rPr lang="en-US" dirty="0" smtClean="0"/>
              <a:t>(Real Examples)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3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92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7979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You got a farm of data, and you want it to be searchable.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Analogy: Searching for a needle in a haystack with adding more hay to the stack! 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 smtClean="0"/>
              <a:t>SQL Databases Cons ( &gt; 500,000,000 records …)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 smtClean="0"/>
              <a:t>Scalability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Decentralization  </a:t>
            </a:r>
          </a:p>
        </p:txBody>
      </p:sp>
    </p:spTree>
    <p:extLst>
      <p:ext uri="{BB962C8B-B14F-4D97-AF65-F5344CB8AC3E}">
        <p14:creationId xmlns:p14="http://schemas.microsoft.com/office/powerpoint/2010/main" val="164618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Lucene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Doug Cutting (</a:t>
            </a:r>
            <a:r>
              <a:rPr lang="en-US" dirty="0" err="1" smtClean="0"/>
              <a:t>Lucene</a:t>
            </a:r>
            <a:r>
              <a:rPr lang="en-US" dirty="0" smtClean="0"/>
              <a:t> 1999, </a:t>
            </a:r>
            <a:r>
              <a:rPr lang="en-US" dirty="0" err="1" smtClean="0"/>
              <a:t>Nutch</a:t>
            </a:r>
            <a:r>
              <a:rPr lang="en-US" dirty="0" smtClean="0"/>
              <a:t> 2003, Hadoop 2006)</a:t>
            </a:r>
          </a:p>
          <a:p>
            <a:r>
              <a:rPr lang="en-US" dirty="0" smtClean="0"/>
              <a:t>Free, Java information retrieval library</a:t>
            </a:r>
          </a:p>
          <a:p>
            <a:r>
              <a:rPr lang="en-US" dirty="0" smtClean="0"/>
              <a:t>Application related: Indexing, Searching</a:t>
            </a:r>
          </a:p>
          <a:p>
            <a:r>
              <a:rPr lang="en-US" dirty="0" smtClean="0"/>
              <a:t>Sources can be SQL/</a:t>
            </a:r>
            <a:r>
              <a:rPr lang="en-US" dirty="0" err="1" smtClean="0"/>
              <a:t>NoSQL</a:t>
            </a:r>
            <a:r>
              <a:rPr lang="en-US" dirty="0" smtClean="0"/>
              <a:t>, Web Site, File System</a:t>
            </a:r>
          </a:p>
          <a:p>
            <a:r>
              <a:rPr lang="en-US" dirty="0" smtClean="0"/>
              <a:t>High performance, A decade of research</a:t>
            </a:r>
          </a:p>
          <a:p>
            <a:r>
              <a:rPr lang="en-US" dirty="0" smtClean="0"/>
              <a:t>Heavily supported, simply customized</a:t>
            </a:r>
          </a:p>
          <a:p>
            <a:r>
              <a:rPr lang="en-US" dirty="0" smtClean="0"/>
              <a:t>No dependencies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8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 err="1" smtClean="0"/>
              <a:t>Ain’t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search engine</a:t>
            </a:r>
          </a:p>
          <a:p>
            <a:endParaRPr lang="en-US" dirty="0" smtClean="0"/>
          </a:p>
          <a:p>
            <a:r>
              <a:rPr lang="en-US" dirty="0" smtClean="0"/>
              <a:t>An application</a:t>
            </a:r>
          </a:p>
          <a:p>
            <a:endParaRPr lang="en-US" dirty="0" smtClean="0"/>
          </a:p>
          <a:p>
            <a:r>
              <a:rPr lang="en-US" dirty="0" smtClean="0"/>
              <a:t>A crawler</a:t>
            </a:r>
          </a:p>
          <a:p>
            <a:endParaRPr lang="en-US" dirty="0" smtClean="0"/>
          </a:p>
          <a:p>
            <a:r>
              <a:rPr lang="en-US" dirty="0" smtClean="0"/>
              <a:t>A document filter/recognizer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0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Search Engine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Crawling: Grapping the data </a:t>
            </a:r>
          </a:p>
          <a:p>
            <a:r>
              <a:rPr lang="en-US" dirty="0" smtClean="0"/>
              <a:t>Parsing [Optional]: Understanding the data</a:t>
            </a:r>
          </a:p>
          <a:p>
            <a:r>
              <a:rPr lang="en-US" dirty="0" smtClean="0"/>
              <a:t>Indexing: Build the holding structure</a:t>
            </a:r>
          </a:p>
          <a:p>
            <a:r>
              <a:rPr lang="en-US" dirty="0" smtClean="0"/>
              <a:t>Ranking: Sort the data</a:t>
            </a:r>
          </a:p>
          <a:p>
            <a:r>
              <a:rPr lang="en-US" dirty="0" smtClean="0"/>
              <a:t>Searching: Read that holding structure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Behind </a:t>
            </a:r>
            <a:r>
              <a:rPr lang="en-US" b="1" dirty="0"/>
              <a:t>T</a:t>
            </a:r>
            <a:r>
              <a:rPr lang="en-US" b="1" dirty="0" smtClean="0"/>
              <a:t>he Scenes: </a:t>
            </a:r>
            <a:r>
              <a:rPr lang="en-US" dirty="0" smtClean="0"/>
              <a:t>Analysis, Tokenization, Query Parsing, </a:t>
            </a:r>
            <a:r>
              <a:rPr lang="en-US" dirty="0"/>
              <a:t>Token </a:t>
            </a:r>
            <a:r>
              <a:rPr lang="en-US" dirty="0" smtClean="0"/>
              <a:t>Filtration, Index Inversion, etc…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92" y="1613415"/>
            <a:ext cx="3590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7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Roles</a:t>
            </a:r>
            <a:endParaRPr lang="en-US" dirty="0"/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002665" y="1513267"/>
            <a:ext cx="14478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 smtClean="0"/>
              <a:t>Rich Document</a:t>
            </a:r>
            <a:endParaRPr lang="en-US" altLang="en-US" sz="1600" dirty="0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3755265" y="1513267"/>
            <a:ext cx="14478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 smtClean="0"/>
              <a:t>Rich Document</a:t>
            </a:r>
            <a:endParaRPr lang="en-US" altLang="en-US" dirty="0"/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1926465" y="2961067"/>
            <a:ext cx="1447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Gather</a:t>
            </a:r>
            <a:br>
              <a:rPr lang="en-US" altLang="en-US"/>
            </a:br>
            <a:r>
              <a:rPr lang="en-US" altLang="en-US"/>
              <a:t>Parse</a:t>
            </a:r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3374265" y="3646867"/>
            <a:ext cx="1447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/>
              <a:t>Make Doc</a:t>
            </a:r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8555865" y="1437067"/>
            <a:ext cx="1447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Search UI</a:t>
            </a:r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7489065" y="2884867"/>
            <a:ext cx="1447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Search App</a:t>
            </a:r>
            <a:br>
              <a:rPr lang="en-US" altLang="en-US"/>
            </a:br>
            <a:r>
              <a:rPr lang="en-US" altLang="en-US"/>
              <a:t>e.g. webapp</a:t>
            </a:r>
          </a:p>
        </p:txBody>
      </p:sp>
      <p:sp>
        <p:nvSpPr>
          <p:cNvPr id="78" name="Oval 12"/>
          <p:cNvSpPr>
            <a:spLocks noChangeArrowheads="1"/>
          </p:cNvSpPr>
          <p:nvPr/>
        </p:nvSpPr>
        <p:spPr bwMode="auto">
          <a:xfrm>
            <a:off x="6193665" y="4713667"/>
            <a:ext cx="14478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/>
              <a:t>Search</a:t>
            </a: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5279265" y="6009067"/>
            <a:ext cx="15240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/>
              <a:t>Index</a:t>
            </a:r>
          </a:p>
        </p:txBody>
      </p:sp>
      <p:sp>
        <p:nvSpPr>
          <p:cNvPr id="80" name="Oval 23"/>
          <p:cNvSpPr>
            <a:spLocks noChangeArrowheads="1"/>
          </p:cNvSpPr>
          <p:nvPr/>
        </p:nvSpPr>
        <p:spPr bwMode="auto">
          <a:xfrm>
            <a:off x="4441065" y="4713667"/>
            <a:ext cx="14478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/>
              <a:t>Index</a:t>
            </a: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 flipH="1">
            <a:off x="3145665" y="2503867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>
            <a:off x="2688464" y="26691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3298065" y="3799267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4441065" y="4713667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5507865" y="5780467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33"/>
          <p:cNvSpPr>
            <a:spLocks noChangeShapeType="1"/>
          </p:cNvSpPr>
          <p:nvPr/>
        </p:nvSpPr>
        <p:spPr bwMode="auto">
          <a:xfrm flipH="1">
            <a:off x="6269865" y="5780467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 flipH="1">
            <a:off x="7260465" y="3951667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35"/>
          <p:cNvSpPr>
            <a:spLocks noChangeShapeType="1"/>
          </p:cNvSpPr>
          <p:nvPr/>
        </p:nvSpPr>
        <p:spPr bwMode="auto">
          <a:xfrm flipH="1">
            <a:off x="8555865" y="2503867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Strength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API 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Concurrency </a:t>
            </a:r>
          </a:p>
          <a:p>
            <a:r>
              <a:rPr lang="en-US" dirty="0" smtClean="0"/>
              <a:t>Smart indexing (Incremental)</a:t>
            </a:r>
          </a:p>
          <a:p>
            <a:r>
              <a:rPr lang="en-US" dirty="0" smtClean="0"/>
              <a:t>Near Real Time Search</a:t>
            </a:r>
          </a:p>
          <a:p>
            <a:r>
              <a:rPr lang="en-US" dirty="0" smtClean="0"/>
              <a:t>Heavily </a:t>
            </a:r>
            <a:r>
              <a:rPr lang="en-US" dirty="0" smtClean="0"/>
              <a:t>Used,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7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212" y="2101157"/>
            <a:ext cx="9144000" cy="2387600"/>
          </a:xfrm>
        </p:spPr>
        <p:txBody>
          <a:bodyPr anchor="ctr"/>
          <a:lstStyle/>
          <a:p>
            <a:r>
              <a:rPr lang="en-US" b="1" dirty="0" smtClean="0"/>
              <a:t>Concepts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02" y="1714500"/>
            <a:ext cx="4546032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7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957</Words>
  <Application>Microsoft Macintosh PowerPoint</Application>
  <PresentationFormat>Custom</PresentationFormat>
  <Paragraphs>143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Apache Lucene</vt:lpstr>
      <vt:lpstr>Road Map</vt:lpstr>
      <vt:lpstr>Problem Definition</vt:lpstr>
      <vt:lpstr>What is Lucene? </vt:lpstr>
      <vt:lpstr>What Lucene Ain’t</vt:lpstr>
      <vt:lpstr>A Basic Search Engine Pipeline</vt:lpstr>
      <vt:lpstr>Lucene Roles</vt:lpstr>
      <vt:lpstr>Lucene Strength Points</vt:lpstr>
      <vt:lpstr>Concepts</vt:lpstr>
      <vt:lpstr>1. Searching and Indexing</vt:lpstr>
      <vt:lpstr>PowerPoint Presentation</vt:lpstr>
      <vt:lpstr>2. Documents</vt:lpstr>
      <vt:lpstr>3. Fields</vt:lpstr>
      <vt:lpstr>4. Searching and Queries</vt:lpstr>
      <vt:lpstr>Lucene Query Types</vt:lpstr>
      <vt:lpstr>Lucene Indexing Pipeline</vt:lpstr>
      <vt:lpstr>Stemming, Normalization and Lemmatization</vt:lpstr>
      <vt:lpstr>Analysis and Analyzer</vt:lpstr>
      <vt:lpstr>Analysis Basic Types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Search Engine Using Lucene</dc:title>
  <dc:creator>Abdelrahman Othman Helal</dc:creator>
  <cp:lastModifiedBy>Vijay Kumar NM</cp:lastModifiedBy>
  <cp:revision>536</cp:revision>
  <dcterms:created xsi:type="dcterms:W3CDTF">2016-08-27T17:36:33Z</dcterms:created>
  <dcterms:modified xsi:type="dcterms:W3CDTF">2017-06-19T12:53:56Z</dcterms:modified>
</cp:coreProperties>
</file>