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9" r:id="rId5"/>
    <p:sldId id="260" r:id="rId6"/>
    <p:sldId id="261" r:id="rId7"/>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17" name="16 Marcador de pie de página"/>
          <p:cNvSpPr>
            <a:spLocks noGrp="1"/>
          </p:cNvSpPr>
          <p:nvPr>
            <p:ph type="ftr" sz="quarter" idx="11"/>
          </p:nvPr>
        </p:nvSpPr>
        <p:spPr/>
        <p:txBody>
          <a:bodyPr/>
          <a:lstStyle/>
          <a:p>
            <a:endParaRPr lang="es-EC"/>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E19A1FA7-D833-4855-8BB4-F6A0D005C5B5}" type="slidenum">
              <a:rPr lang="es-EC" smtClean="0"/>
              <a:t>‹Nº›</a:t>
            </a:fld>
            <a:endParaRPr lang="es-EC"/>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E19A1FA7-D833-4855-8BB4-F6A0D005C5B5}"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E19A1FA7-D833-4855-8BB4-F6A0D005C5B5}" type="slidenum">
              <a:rPr lang="es-EC" smtClean="0"/>
              <a:t>‹Nº›</a:t>
            </a:fld>
            <a:endParaRPr lang="es-EC"/>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E19A1FA7-D833-4855-8BB4-F6A0D005C5B5}" type="slidenum">
              <a:rPr lang="es-EC" smtClean="0"/>
              <a:t>‹Nº›</a:t>
            </a:fld>
            <a:endParaRPr lang="es-EC"/>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5" name="4 Marcador de pie de página"/>
          <p:cNvSpPr>
            <a:spLocks noGrp="1"/>
          </p:cNvSpPr>
          <p:nvPr>
            <p:ph type="ftr" sz="quarter" idx="11"/>
          </p:nvPr>
        </p:nvSpPr>
        <p:spPr>
          <a:xfrm>
            <a:off x="800100" y="6172200"/>
            <a:ext cx="4000500" cy="457200"/>
          </a:xfrm>
        </p:spPr>
        <p:txBody>
          <a:bodyPr/>
          <a:lstStyle/>
          <a:p>
            <a:endParaRPr lang="es-EC"/>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E19A1FA7-D833-4855-8BB4-F6A0D005C5B5}" type="slidenum">
              <a:rPr lang="es-EC" smtClean="0"/>
              <a:t>‹Nº›</a:t>
            </a:fld>
            <a:endParaRPr lang="es-EC"/>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E19A1FA7-D833-4855-8BB4-F6A0D005C5B5}" type="slidenum">
              <a:rPr lang="es-EC" smtClean="0"/>
              <a:t>‹Nº›</a:t>
            </a:fld>
            <a:endParaRPr lang="es-EC"/>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8" name="7 Marcador de pie de página"/>
          <p:cNvSpPr>
            <a:spLocks noGrp="1"/>
          </p:cNvSpPr>
          <p:nvPr>
            <p:ph type="ftr" sz="quarter" idx="11"/>
          </p:nvPr>
        </p:nvSpPr>
        <p:spPr/>
        <p:txBody>
          <a:bodyPr/>
          <a:lstStyle/>
          <a:p>
            <a:endParaRPr lang="es-EC"/>
          </a:p>
        </p:txBody>
      </p:sp>
      <p:sp>
        <p:nvSpPr>
          <p:cNvPr id="9" name="8 Marcador de número de diapositiva"/>
          <p:cNvSpPr>
            <a:spLocks noGrp="1"/>
          </p:cNvSpPr>
          <p:nvPr>
            <p:ph type="sldNum" sz="quarter" idx="12"/>
          </p:nvPr>
        </p:nvSpPr>
        <p:spPr/>
        <p:txBody>
          <a:bodyPr/>
          <a:lstStyle/>
          <a:p>
            <a:fld id="{E19A1FA7-D833-4855-8BB4-F6A0D005C5B5}" type="slidenum">
              <a:rPr lang="es-EC" smtClean="0"/>
              <a:t>‹Nº›</a:t>
            </a:fld>
            <a:endParaRPr lang="es-EC"/>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4" name="3 Marcador de pie de página"/>
          <p:cNvSpPr>
            <a:spLocks noGrp="1"/>
          </p:cNvSpPr>
          <p:nvPr>
            <p:ph type="ftr" sz="quarter" idx="11"/>
          </p:nvPr>
        </p:nvSpPr>
        <p:spPr/>
        <p:txBody>
          <a:bodyPr/>
          <a:lstStyle/>
          <a:p>
            <a:endParaRPr lang="es-EC"/>
          </a:p>
        </p:txBody>
      </p:sp>
      <p:sp>
        <p:nvSpPr>
          <p:cNvPr id="5" name="4 Marcador de número de diapositiva"/>
          <p:cNvSpPr>
            <a:spLocks noGrp="1"/>
          </p:cNvSpPr>
          <p:nvPr>
            <p:ph type="sldNum" sz="quarter" idx="12"/>
          </p:nvPr>
        </p:nvSpPr>
        <p:spPr/>
        <p:txBody>
          <a:bodyPr/>
          <a:lstStyle/>
          <a:p>
            <a:fld id="{E19A1FA7-D833-4855-8BB4-F6A0D005C5B5}" type="slidenum">
              <a:rPr lang="es-EC" smtClean="0"/>
              <a:t>‹Nº›</a:t>
            </a:fld>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3" name="2 Marcador de pie de página"/>
          <p:cNvSpPr>
            <a:spLocks noGrp="1"/>
          </p:cNvSpPr>
          <p:nvPr>
            <p:ph type="ftr" sz="quarter" idx="11"/>
          </p:nvPr>
        </p:nvSpPr>
        <p:spPr/>
        <p:txBody>
          <a:bodyPr/>
          <a:lstStyle/>
          <a:p>
            <a:endParaRPr lang="es-EC"/>
          </a:p>
        </p:txBody>
      </p:sp>
      <p:sp>
        <p:nvSpPr>
          <p:cNvPr id="4" name="3 Marcador de número de diapositiva"/>
          <p:cNvSpPr>
            <a:spLocks noGrp="1"/>
          </p:cNvSpPr>
          <p:nvPr>
            <p:ph type="sldNum" sz="quarter" idx="12"/>
          </p:nvPr>
        </p:nvSpPr>
        <p:spPr/>
        <p:txBody>
          <a:bodyPr/>
          <a:lstStyle/>
          <a:p>
            <a:fld id="{E19A1FA7-D833-4855-8BB4-F6A0D005C5B5}"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E19A1FA7-D833-4855-8BB4-F6A0D005C5B5}" type="slidenum">
              <a:rPr lang="es-EC" smtClean="0"/>
              <a:t>‹Nº›</a:t>
            </a:fld>
            <a:endParaRPr lang="es-EC"/>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C8A3FD22-69E0-4E9E-8F12-1AB695AE34E6}" type="datetimeFigureOut">
              <a:rPr lang="es-EC" smtClean="0"/>
              <a:t>8/12/2020</a:t>
            </a:fld>
            <a:endParaRPr lang="es-EC"/>
          </a:p>
        </p:txBody>
      </p:sp>
      <p:sp>
        <p:nvSpPr>
          <p:cNvPr id="6" name="5 Marcador de pie de página"/>
          <p:cNvSpPr>
            <a:spLocks noGrp="1"/>
          </p:cNvSpPr>
          <p:nvPr>
            <p:ph type="ftr" sz="quarter" idx="11"/>
          </p:nvPr>
        </p:nvSpPr>
        <p:spPr>
          <a:xfrm>
            <a:off x="914400" y="6172200"/>
            <a:ext cx="3886200" cy="457200"/>
          </a:xfrm>
        </p:spPr>
        <p:txBody>
          <a:bodyPr/>
          <a:lstStyle/>
          <a:p>
            <a:endParaRPr lang="es-EC"/>
          </a:p>
        </p:txBody>
      </p:sp>
      <p:sp>
        <p:nvSpPr>
          <p:cNvPr id="7" name="6 Marcador de número de diapositiva"/>
          <p:cNvSpPr>
            <a:spLocks noGrp="1"/>
          </p:cNvSpPr>
          <p:nvPr>
            <p:ph type="sldNum" sz="quarter" idx="12"/>
          </p:nvPr>
        </p:nvSpPr>
        <p:spPr>
          <a:xfrm>
            <a:off x="146304" y="6208776"/>
            <a:ext cx="457200" cy="457200"/>
          </a:xfrm>
        </p:spPr>
        <p:txBody>
          <a:bodyPr/>
          <a:lstStyle/>
          <a:p>
            <a:fld id="{E19A1FA7-D833-4855-8BB4-F6A0D005C5B5}" type="slidenum">
              <a:rPr lang="es-EC" smtClean="0"/>
              <a:t>‹Nº›</a:t>
            </a:fld>
            <a:endParaRPr lang="es-EC"/>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8A3FD22-69E0-4E9E-8F12-1AB695AE34E6}" type="datetimeFigureOut">
              <a:rPr lang="es-EC" smtClean="0"/>
              <a:t>8/12/2020</a:t>
            </a:fld>
            <a:endParaRPr lang="es-EC"/>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C"/>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19A1FA7-D833-4855-8BB4-F6A0D005C5B5}"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77210" y="188639"/>
            <a:ext cx="3626920" cy="1384995"/>
          </a:xfrm>
          <a:prstGeom prst="rect">
            <a:avLst/>
          </a:prstGeom>
          <a:noFill/>
        </p:spPr>
        <p:txBody>
          <a:bodyPr wrap="square" rtlCol="0">
            <a:spAutoFit/>
          </a:bodyPr>
          <a:lstStyle/>
          <a:p>
            <a:r>
              <a:rPr lang="es-EC" sz="2800" b="1" u="sng" dirty="0">
                <a:solidFill>
                  <a:srgbClr val="002060"/>
                </a:solidFill>
                <a:effectLst>
                  <a:outerShdw blurRad="38100" dist="38100" dir="2700000" algn="tl">
                    <a:srgbClr val="000000">
                      <a:alpha val="43137"/>
                    </a:srgbClr>
                  </a:outerShdw>
                </a:effectLst>
                <a:latin typeface="Arial Black" pitchFamily="34" charset="0"/>
              </a:rPr>
              <a:t>Devs Java KND</a:t>
            </a:r>
            <a:endParaRPr lang="es-EC" sz="2800" b="0" u="sng" dirty="0">
              <a:solidFill>
                <a:srgbClr val="002060"/>
              </a:solidFill>
              <a:effectLst>
                <a:outerShdw blurRad="38100" dist="38100" dir="2700000" algn="tl">
                  <a:srgbClr val="000000">
                    <a:alpha val="43137"/>
                  </a:srgbClr>
                </a:outerShdw>
              </a:effectLst>
              <a:latin typeface="Arial Black" pitchFamily="34" charset="0"/>
            </a:endParaRPr>
          </a:p>
          <a:p>
            <a:br>
              <a:rPr lang="es-EC" sz="2800" u="sng" dirty="0">
                <a:solidFill>
                  <a:srgbClr val="002060"/>
                </a:solidFill>
                <a:effectLst>
                  <a:outerShdw blurRad="38100" dist="38100" dir="2700000" algn="tl">
                    <a:srgbClr val="000000">
                      <a:alpha val="43137"/>
                    </a:srgbClr>
                  </a:outerShdw>
                </a:effectLst>
                <a:latin typeface="Arial Black" pitchFamily="34" charset="0"/>
              </a:rPr>
            </a:br>
            <a:endParaRPr lang="es-EC" sz="2800" u="sng" dirty="0">
              <a:solidFill>
                <a:srgbClr val="002060"/>
              </a:solidFill>
              <a:effectLst>
                <a:outerShdw blurRad="38100" dist="38100" dir="2700000" algn="tl">
                  <a:srgbClr val="000000">
                    <a:alpha val="43137"/>
                  </a:srgbClr>
                </a:outerShdw>
              </a:effectLst>
              <a:latin typeface="Arial Black" pitchFamily="34" charset="0"/>
            </a:endParaRPr>
          </a:p>
        </p:txBody>
      </p:sp>
      <p:sp>
        <p:nvSpPr>
          <p:cNvPr id="5" name="4 CuadroTexto"/>
          <p:cNvSpPr txBox="1"/>
          <p:nvPr/>
        </p:nvSpPr>
        <p:spPr>
          <a:xfrm>
            <a:off x="323528" y="3164632"/>
            <a:ext cx="8424936" cy="4524315"/>
          </a:xfrm>
          <a:prstGeom prst="rect">
            <a:avLst/>
          </a:prstGeom>
          <a:noFill/>
        </p:spPr>
        <p:txBody>
          <a:bodyPr wrap="square" rtlCol="0">
            <a:spAutoFit/>
          </a:bodyPr>
          <a:lstStyle/>
          <a:p>
            <a:pPr algn="just"/>
            <a:endParaRPr lang="en-US" sz="3200" b="1" dirty="0">
              <a:effectLst>
                <a:outerShdw blurRad="38100" dist="38100" dir="2700000" algn="tl">
                  <a:srgbClr val="000000">
                    <a:alpha val="43137"/>
                  </a:srgbClr>
                </a:outerShdw>
              </a:effectLst>
            </a:endParaRPr>
          </a:p>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Registration System and IT solutions for technical problems according to the level of support required for SMEs.</a:t>
            </a:r>
          </a:p>
          <a:p>
            <a:pPr algn="just"/>
            <a:br>
              <a:rPr lang="en-US" sz="3200" b="1" dirty="0">
                <a:effectLst>
                  <a:outerShdw blurRad="38100" dist="38100" dir="2700000" algn="tl">
                    <a:srgbClr val="000000">
                      <a:alpha val="43137"/>
                    </a:srgbClr>
                  </a:outerShdw>
                </a:effectLst>
              </a:rPr>
            </a:br>
            <a:br>
              <a:rPr lang="es-EC" sz="3200" b="1" dirty="0">
                <a:effectLst>
                  <a:outerShdw blurRad="38100" dist="38100" dir="2700000" algn="tl">
                    <a:srgbClr val="000000">
                      <a:alpha val="43137"/>
                    </a:srgbClr>
                  </a:outerShdw>
                </a:effectLst>
                <a:latin typeface="Arial Black" pitchFamily="34" charset="0"/>
              </a:rPr>
            </a:br>
            <a:endParaRPr lang="es-EC" sz="3200" b="1" dirty="0">
              <a:effectLst>
                <a:outerShdw blurRad="38100" dist="38100" dir="2700000" algn="tl">
                  <a:srgbClr val="000000">
                    <a:alpha val="43137"/>
                  </a:srgbClr>
                </a:outerShdw>
              </a:effectLst>
              <a:latin typeface="Arial Black" pitchFamily="34" charset="0"/>
            </a:endParaRP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534" y="1124744"/>
            <a:ext cx="3403083" cy="1894988"/>
          </a:xfrm>
          <a:prstGeom prst="rect">
            <a:avLst/>
          </a:prstGeom>
          <a:ln>
            <a:noFill/>
          </a:ln>
          <a:effectLst>
            <a:softEdge rad="112500"/>
          </a:effectLst>
        </p:spPr>
      </p:pic>
    </p:spTree>
    <p:extLst>
      <p:ext uri="{BB962C8B-B14F-4D97-AF65-F5344CB8AC3E}">
        <p14:creationId xmlns:p14="http://schemas.microsoft.com/office/powerpoint/2010/main" val="349005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75556" y="404664"/>
            <a:ext cx="7992888" cy="6801862"/>
          </a:xfrm>
          <a:prstGeom prst="rect">
            <a:avLst/>
          </a:prstGeom>
        </p:spPr>
        <p:txBody>
          <a:bodyPr wrap="square">
            <a:spAutoFit/>
          </a:bodyPr>
          <a:lstStyle/>
          <a:p>
            <a:pPr algn="just"/>
            <a:r>
              <a:rPr lang="en-US" sz="4400" b="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endParaRPr lang="en-US" sz="4400" b="0"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r>
              <a:rPr lang="en-US" sz="2400" b="0" dirty="0">
                <a:effectLst/>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 system is needed to improve the organization and efficiency of SMEs dedicated to the provision of IT services. So, they can have an orderly record of all the problems reported by their clients and in this way create a structure that allows them to meet their needs in a strategic way and provide them with a positive experience.</a:t>
            </a:r>
            <a:endParaRPr lang="en-US" sz="3600" b="0" dirty="0">
              <a:effectLst/>
              <a:latin typeface="Times New Roman" panose="02020603050405020304" pitchFamily="18" charset="0"/>
              <a:cs typeface="Times New Roman" panose="02020603050405020304" pitchFamily="18" charset="0"/>
            </a:endParaRPr>
          </a:p>
          <a:p>
            <a:pPr algn="just"/>
            <a:br>
              <a:rPr lang="en-US" sz="2400" dirty="0">
                <a:latin typeface="Arial Black" pitchFamily="34" charset="0"/>
              </a:rPr>
            </a:br>
            <a:endParaRPr lang="es-EC" sz="2400" dirty="0">
              <a:latin typeface="Arial Black" pitchFamily="34" charset="0"/>
            </a:endParaRPr>
          </a:p>
        </p:txBody>
      </p:sp>
    </p:spTree>
    <p:extLst>
      <p:ext uri="{BB962C8B-B14F-4D97-AF65-F5344CB8AC3E}">
        <p14:creationId xmlns:p14="http://schemas.microsoft.com/office/powerpoint/2010/main" val="309318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95536" y="764705"/>
            <a:ext cx="4464496" cy="5139869"/>
          </a:xfrm>
          <a:prstGeom prst="rect">
            <a:avLst/>
          </a:prstGeom>
        </p:spPr>
        <p:txBody>
          <a:bodyPr wrap="square">
            <a:spAutoFit/>
          </a:bodyPr>
          <a:lstStyle/>
          <a:p>
            <a:pPr algn="just"/>
            <a:r>
              <a:rPr lang="en-US" sz="4000" b="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4000" b="0"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r>
              <a:rPr lang="en-US" sz="2400" b="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Society in this era of pandemic is increasingly involved in the technological field since the last decade; but they start from it with great ignorance. That is why when a problem occurs they turn to a person with the necessary knowledge and experience to provide them with a solution. By trusting them they expect efficient results</a:t>
            </a:r>
            <a:r>
              <a:rPr lang="en-US" sz="2000" dirty="0">
                <a:latin typeface="Times New Roman" panose="02020603050405020304" pitchFamily="18" charset="0"/>
                <a:cs typeface="Times New Roman" panose="02020603050405020304" pitchFamily="18" charset="0"/>
              </a:rPr>
              <a:t>.</a:t>
            </a:r>
            <a:endParaRPr lang="en-US" sz="2000" b="0" dirty="0">
              <a:effectLst/>
              <a:latin typeface="Times New Roman" panose="02020603050405020304" pitchFamily="18" charset="0"/>
              <a:cs typeface="Times New Roman" panose="02020603050405020304" pitchFamily="18" charset="0"/>
            </a:endParaRPr>
          </a:p>
        </p:txBody>
      </p:sp>
      <p:pic>
        <p:nvPicPr>
          <p:cNvPr id="1026" name="Picture 2" descr="Automatización de Procesos: Ventajas y desventajas">
            <a:extLst>
              <a:ext uri="{FF2B5EF4-FFF2-40B4-BE49-F238E27FC236}">
                <a16:creationId xmlns:a16="http://schemas.microsoft.com/office/drawing/2014/main" id="{CDAE17D6-829E-49B0-B532-611D7FF64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7" y="1268760"/>
            <a:ext cx="3225959" cy="2016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Picture 2" descr="La seguridad informática en tiempos de COVID-19 - Data Warden">
            <a:extLst>
              <a:ext uri="{FF2B5EF4-FFF2-40B4-BE49-F238E27FC236}">
                <a16:creationId xmlns:a16="http://schemas.microsoft.com/office/drawing/2014/main" id="{B623E7B6-965C-48AD-9628-CC0C76EC41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832" y="3861048"/>
            <a:ext cx="3164979" cy="2109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890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7504" y="116632"/>
            <a:ext cx="8928992" cy="5570756"/>
          </a:xfrm>
          <a:prstGeom prst="rect">
            <a:avLst/>
          </a:prstGeom>
        </p:spPr>
        <p:txBody>
          <a:bodyPr wrap="square">
            <a:spAutoFit/>
          </a:bodyPr>
          <a:lstStyle/>
          <a:p>
            <a:pPr algn="just"/>
            <a:r>
              <a:rPr lang="en-US" sz="4000" b="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p>
          <a:p>
            <a:pPr algn="just"/>
            <a:endParaRPr lang="en-US" sz="24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Currently, there are small and medium-sized companies that are dedicated to providing IT-related services, such as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Internet providers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Consulting centers and technical support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Among others.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Which receive more than one request daily. So they need a register, that is a control that facilitates the organization of the problems that have been notified and structure them in a hierarchical way.</a:t>
            </a:r>
          </a:p>
          <a:p>
            <a:pPr algn="just"/>
            <a:endParaRPr lang="en-US" sz="2400" b="0" dirty="0">
              <a:effectLst/>
              <a:latin typeface="Arial Black" pitchFamily="34" charset="0"/>
            </a:endParaRPr>
          </a:p>
          <a:p>
            <a:pPr algn="just"/>
            <a:br>
              <a:rPr lang="en-US" sz="2400" dirty="0">
                <a:latin typeface="Arial Black" pitchFamily="34" charset="0"/>
              </a:rPr>
            </a:br>
            <a:endParaRPr lang="es-EC" sz="2400" dirty="0">
              <a:latin typeface="Arial Black" pitchFamily="34" charset="0"/>
            </a:endParaRPr>
          </a:p>
        </p:txBody>
      </p:sp>
      <p:pic>
        <p:nvPicPr>
          <p:cNvPr id="1026" name="Picture 2" descr="Tech Support: Why It's Crucial to the Overall User Experience">
            <a:extLst>
              <a:ext uri="{FF2B5EF4-FFF2-40B4-BE49-F238E27FC236}">
                <a16:creationId xmlns:a16="http://schemas.microsoft.com/office/drawing/2014/main" id="{2F33C865-6E68-4631-9054-BED9C57CC2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170" y="1988840"/>
            <a:ext cx="2232248" cy="11552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28" name="Picture 4" descr="Technical Support | Programmable Power &amp; VTI Instruments">
            <a:extLst>
              <a:ext uri="{FF2B5EF4-FFF2-40B4-BE49-F238E27FC236}">
                <a16:creationId xmlns:a16="http://schemas.microsoft.com/office/drawing/2014/main" id="{811168A7-8892-4DEB-98DF-F946E5D96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706" y="4725144"/>
            <a:ext cx="5292588" cy="162848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9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7524" y="212735"/>
            <a:ext cx="8568952" cy="6432530"/>
          </a:xfrm>
          <a:prstGeom prst="rect">
            <a:avLst/>
          </a:prstGeom>
        </p:spPr>
        <p:txBody>
          <a:bodyPr wrap="square">
            <a:spAutoFit/>
          </a:bodyPr>
          <a:lstStyle/>
          <a:p>
            <a:pPr algn="just"/>
            <a:br>
              <a:rPr lang="en-US" sz="2000" b="0" dirty="0">
                <a:effectLst/>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When we talk about IT support levels, we try to solve requirements such as.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Solve simple problems quickly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Establish a deadline and resolution protocol for the most complex problems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Increase customer satisfaction.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Incident or Requirement?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charset="0"/>
              <a:buChar char="•"/>
            </a:pPr>
            <a:r>
              <a:rPr lang="en-US" sz="2400" dirty="0">
                <a:latin typeface="Times New Roman" panose="02020603050405020304" pitchFamily="18" charset="0"/>
                <a:cs typeface="Times New Roman" panose="02020603050405020304" pitchFamily="18" charset="0"/>
              </a:rPr>
              <a:t>If it is an incident, an immediate solution will be given.</a:t>
            </a:r>
          </a:p>
          <a:p>
            <a:pPr marL="342900" indent="-342900" algn="just">
              <a:buFont typeface="Arial" charset="0"/>
              <a:buChar char="•"/>
            </a:pPr>
            <a:r>
              <a:rPr lang="en-US" sz="2400" dirty="0">
                <a:latin typeface="Times New Roman" panose="02020603050405020304" pitchFamily="18" charset="0"/>
                <a:cs typeface="Times New Roman" panose="02020603050405020304" pitchFamily="18" charset="0"/>
              </a:rPr>
              <a:t>If it is a requirement, a time will be determined for the resolution of the problem.</a:t>
            </a:r>
          </a:p>
          <a:p>
            <a:pPr marL="342900" indent="-342900" algn="just">
              <a:buFont typeface="Arial" charset="0"/>
              <a:buChar char="•"/>
            </a:pPr>
            <a:endParaRPr lang="en-US" sz="2000" dirty="0">
              <a:latin typeface="Arial Black" pitchFamily="34" charset="0"/>
            </a:endParaRPr>
          </a:p>
          <a:p>
            <a:pPr algn="just"/>
            <a:endParaRPr lang="en-US" sz="2000" b="0" dirty="0">
              <a:effectLst/>
              <a:latin typeface="Arial Black" pitchFamily="34" charset="0"/>
            </a:endParaRPr>
          </a:p>
          <a:p>
            <a:pPr algn="just"/>
            <a:br>
              <a:rPr lang="en-US" sz="2000" dirty="0">
                <a:latin typeface="Arial Black" pitchFamily="34" charset="0"/>
              </a:rPr>
            </a:br>
            <a:endParaRPr lang="es-EC" sz="2000" dirty="0">
              <a:latin typeface="Arial Black" pitchFamily="34" charset="0"/>
            </a:endParaRPr>
          </a:p>
        </p:txBody>
      </p:sp>
      <p:pic>
        <p:nvPicPr>
          <p:cNvPr id="2050" name="Picture 2" descr="Cómo pueden medir las empresas la satisfacción del servicio al cliente">
            <a:extLst>
              <a:ext uri="{FF2B5EF4-FFF2-40B4-BE49-F238E27FC236}">
                <a16:creationId xmlns:a16="http://schemas.microsoft.com/office/drawing/2014/main" id="{AB2BD4BF-C022-43AF-97ED-9ACD8106BD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5387" y="2348880"/>
            <a:ext cx="2121578" cy="118454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2" name="Picture 4" descr="Información Documentada: ¿Registro o documento? - Blog de La Calidad">
            <a:extLst>
              <a:ext uri="{FF2B5EF4-FFF2-40B4-BE49-F238E27FC236}">
                <a16:creationId xmlns:a16="http://schemas.microsoft.com/office/drawing/2014/main" id="{DCD3F16D-E7A1-49A2-8132-CF8568E49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871" y="5061089"/>
            <a:ext cx="3168352" cy="1584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75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6.googleusercontent.com/8Ir-07Xgy19g1NE3DHw7c2LemcEkPv--C0Xvn56t7sXlUAo1-d6hxbQOznWXKwWc32N2tYI06pxZ4HheX0nQg4WOEWnEp46FQO7nZJBVse-emNO_8-yRDZhaZTld2OY4z4WccIy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20688"/>
            <a:ext cx="8727009" cy="5688632"/>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0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120</TotalTime>
  <Words>290</Words>
  <Application>Microsoft Office PowerPoint</Application>
  <PresentationFormat>Presentación en pantalla (4:3)</PresentationFormat>
  <Paragraphs>34</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Arial Black</vt:lpstr>
      <vt:lpstr>Franklin Gothic Book</vt:lpstr>
      <vt:lpstr>Perpetua</vt:lpstr>
      <vt:lpstr>Times New Roman</vt:lpstr>
      <vt:lpstr>Wingdings 2</vt:lpstr>
      <vt:lpstr>Equidad</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 vivas</dc:creator>
  <cp:lastModifiedBy>Charles Zambrano</cp:lastModifiedBy>
  <cp:revision>7</cp:revision>
  <dcterms:created xsi:type="dcterms:W3CDTF">2020-12-09T04:02:46Z</dcterms:created>
  <dcterms:modified xsi:type="dcterms:W3CDTF">2020-12-09T06:04:36Z</dcterms:modified>
</cp:coreProperties>
</file>