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8" r:id="rId6"/>
    <p:sldId id="267" r:id="rId7"/>
    <p:sldId id="259" r:id="rId8"/>
    <p:sldId id="261" r:id="rId9"/>
    <p:sldId id="262" r:id="rId10"/>
    <p:sldId id="266" r:id="rId11"/>
    <p:sldId id="264" r:id="rId12"/>
    <p:sldId id="263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/>
    <p:restoredTop sz="83788"/>
  </p:normalViewPr>
  <p:slideViewPr>
    <p:cSldViewPr snapToGrid="0" snapToObjects="1">
      <p:cViewPr varScale="1">
        <p:scale>
          <a:sx n="89" d="100"/>
          <a:sy n="89" d="100"/>
        </p:scale>
        <p:origin x="1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8288F-DF75-D94D-837A-ED947EF97910}" type="datetimeFigureOut">
              <a:rPr lang="de-DE" smtClean="0"/>
              <a:t>28.08.24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9B0A3-0DFA-B547-B125-B3BCE105B7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49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PhaST#cite_note-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</a:t>
            </a:r>
            <a:r>
              <a:rPr lang="de-DE" dirty="0"/>
              <a:t> = Auswahlverfahren der Hochschule (60% Note und 30% </a:t>
            </a:r>
            <a:r>
              <a:rPr lang="de-DE" dirty="0" err="1"/>
              <a:t>PhaST</a:t>
            </a:r>
            <a:r>
              <a:rPr lang="de-DE" dirty="0"/>
              <a:t> und 10% abgeschlossene Berufsausbildung)</a:t>
            </a:r>
          </a:p>
          <a:p>
            <a:r>
              <a:rPr lang="de-DE" dirty="0"/>
              <a:t>ZEQ = zusätzliche Eignungsquote (90% </a:t>
            </a:r>
            <a:r>
              <a:rPr lang="de-DE" dirty="0" err="1"/>
              <a:t>PhaST</a:t>
            </a:r>
            <a:r>
              <a:rPr lang="de-DE" dirty="0"/>
              <a:t> und 10% abgeschlossene Berufsausbildung)</a:t>
            </a:r>
          </a:p>
          <a:p>
            <a:r>
              <a:rPr lang="de-DE" dirty="0"/>
              <a:t>HZB = Hochschulzugangsberechtigung (meistens: Abi Note)</a:t>
            </a:r>
          </a:p>
          <a:p>
            <a:r>
              <a:rPr lang="de-DE" dirty="0"/>
              <a:t>Max. 100 Punkte</a:t>
            </a:r>
          </a:p>
          <a:p>
            <a:r>
              <a:rPr lang="de-DE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PhaST</a:t>
            </a:r>
            <a:r>
              <a:rPr lang="de-DE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Die Durchführung des </a:t>
            </a:r>
            <a:r>
              <a:rPr lang="de-DE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PhaST</a:t>
            </a:r>
            <a:r>
              <a:rPr lang="de-DE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erfolgt an vier Testterminen im Jahr als Onlinetest unter Aufsicht in Testzentren in ganz Deutschland. Eine Teilnahme kostet 75 Euro und ist mehrmals (einmal pro Kalenderjahr)</a:t>
            </a:r>
            <a:r>
              <a:rPr lang="de-DE" b="0" i="0" u="none" strike="noStrike" baseline="30000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/>
              </a:rPr>
              <a:t>[2]</a:t>
            </a:r>
            <a:r>
              <a:rPr lang="de-DE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möglich. Die Durchführungsdauer beträgt etwa 4 Stunden.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9B0A3-0DFA-B547-B125-B3BCE105B7D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6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</a:t>
            </a:r>
            <a:r>
              <a:rPr lang="de-DE" dirty="0"/>
              <a:t> = Auswahlverfahren der Hochschule (60% Note und 30% </a:t>
            </a:r>
            <a:r>
              <a:rPr lang="de-DE" dirty="0" err="1"/>
              <a:t>PhaST</a:t>
            </a:r>
            <a:r>
              <a:rPr lang="de-DE" dirty="0"/>
              <a:t> und 10% abgeschlossene Berufsausbildung)</a:t>
            </a:r>
          </a:p>
          <a:p>
            <a:r>
              <a:rPr lang="de-DE" dirty="0"/>
              <a:t>ZEQ = zusätzliche Eignungsquote (90% </a:t>
            </a:r>
            <a:r>
              <a:rPr lang="de-DE" dirty="0" err="1"/>
              <a:t>PhaST</a:t>
            </a:r>
            <a:r>
              <a:rPr lang="de-DE" dirty="0"/>
              <a:t> und 10% abgeschlossene Berufsausbildung)</a:t>
            </a:r>
          </a:p>
          <a:p>
            <a:endParaRPr lang="de-DE" dirty="0"/>
          </a:p>
          <a:p>
            <a:r>
              <a:rPr lang="de-DE" dirty="0"/>
              <a:t>Max. 100 Punkte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9B0A3-0DFA-B547-B125-B3BCE105B7D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7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AdH</a:t>
            </a:r>
            <a:r>
              <a:rPr lang="de-DE" dirty="0"/>
              <a:t> = Auswahlverfahren der Hochschule (60% Note und 30% </a:t>
            </a:r>
            <a:r>
              <a:rPr lang="de-DE" dirty="0" err="1"/>
              <a:t>PhaST</a:t>
            </a:r>
            <a:r>
              <a:rPr lang="de-DE" dirty="0"/>
              <a:t> und 10% abgeschlossene Berufsausbildung)</a:t>
            </a:r>
          </a:p>
          <a:p>
            <a:r>
              <a:rPr lang="de-DE" dirty="0"/>
              <a:t>ZEQ = zusätzliche Eignungsquote (90% </a:t>
            </a:r>
            <a:r>
              <a:rPr lang="de-DE" dirty="0" err="1"/>
              <a:t>PhaST</a:t>
            </a:r>
            <a:r>
              <a:rPr lang="de-DE" dirty="0"/>
              <a:t> und 10% abgeschlossene Berufsausbildung)</a:t>
            </a:r>
          </a:p>
          <a:p>
            <a:endParaRPr lang="de-DE" dirty="0"/>
          </a:p>
          <a:p>
            <a:r>
              <a:rPr lang="de-DE" dirty="0"/>
              <a:t>Max. 100 Punkte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9B0A3-0DFA-B547-B125-B3BCE105B7D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382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Chemie: qualitative Analytik, quantitative Analytik, organische Chemie, instrumentelle Analytik</a:t>
            </a:r>
          </a:p>
          <a:p>
            <a:r>
              <a:rPr lang="de-DE" dirty="0"/>
              <a:t>Biologie: Zeichenkurs – Mikroskopieren, viele Vorlesungen (Basics der Biologie), Teeprüfung</a:t>
            </a:r>
          </a:p>
          <a:p>
            <a:r>
              <a:rPr lang="de-DE" dirty="0"/>
              <a:t>Physiologie: wie läuft der Prozess normalerweise im Körper ab?</a:t>
            </a:r>
          </a:p>
          <a:p>
            <a:r>
              <a:rPr lang="de-DE" dirty="0"/>
              <a:t>AFL: Praktikum (Herstellen von Cremes/Salben/Pasten/Sirup/Gele/Pulver(Mischungen)/Kapseln/Zäpfchen)</a:t>
            </a:r>
          </a:p>
          <a:p>
            <a:r>
              <a:rPr lang="de-DE" dirty="0"/>
              <a:t>Mathe: Grundlagen der Mathematik/Statistik </a:t>
            </a:r>
          </a:p>
          <a:p>
            <a:r>
              <a:rPr lang="de-DE" dirty="0"/>
              <a:t>Physik: Grundlagen der Physik (Mechanik/Optik/Elektrizität/Thermodynamik…)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9B0A3-0DFA-B547-B125-B3BCE105B7D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74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Pharmako</a:t>
            </a:r>
            <a:r>
              <a:rPr lang="de-DE" dirty="0"/>
              <a:t>: Wie wirken Medikamente/Welche Medikamente bei welcher Indikation/Wechselwirkungen/Nebenwirkungen/Kontraindikationen</a:t>
            </a:r>
          </a:p>
          <a:p>
            <a:r>
              <a:rPr lang="de-DE" dirty="0" err="1"/>
              <a:t>Pathiphys</a:t>
            </a:r>
            <a:r>
              <a:rPr lang="de-DE" dirty="0"/>
              <a:t>: Wie läuft der Prozess im erkrankten Körper ab?</a:t>
            </a:r>
          </a:p>
          <a:p>
            <a:r>
              <a:rPr lang="de-DE" dirty="0"/>
              <a:t>Klinische Pharmazie: Trainingsapotheke/</a:t>
            </a:r>
            <a:r>
              <a:rPr lang="de-DE" dirty="0" err="1"/>
              <a:t>EpiÖko</a:t>
            </a:r>
            <a:r>
              <a:rPr lang="de-DE" dirty="0"/>
              <a:t>/Pharmazie in der Praxis</a:t>
            </a:r>
          </a:p>
          <a:p>
            <a:r>
              <a:rPr lang="de-DE" dirty="0"/>
              <a:t>Biochemie: biochemische Prozesse (Glycolyse/Gluconeogenese/Translation/Transkription/Aufbau DNA…)</a:t>
            </a:r>
          </a:p>
          <a:p>
            <a:r>
              <a:rPr lang="de-DE" dirty="0"/>
              <a:t>Chemie: Reaktionsabläufe/wie entstehen chemische Wechselwirkungen/</a:t>
            </a:r>
          </a:p>
          <a:p>
            <a:r>
              <a:rPr lang="de-DE" dirty="0"/>
              <a:t>Analytik: welche Analytik kann anhand der Strukturformel durchgeführt werden?</a:t>
            </a:r>
          </a:p>
          <a:p>
            <a:r>
              <a:rPr lang="de-DE" dirty="0"/>
              <a:t>Bio: Krebs/pflanzlich/nicht-pflanzlich</a:t>
            </a:r>
          </a:p>
          <a:p>
            <a:r>
              <a:rPr lang="de-DE" dirty="0"/>
              <a:t>Techno: Biopharmazie/Tabletten/Aerosole/Arbeiten nach dem Arzneibuch/Salben/sterile AM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9B0A3-0DFA-B547-B125-B3BCE105B7D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30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AE0E62-DD27-C44E-9FE9-4DAE21C5C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339687-47C9-FC48-B310-A94CE489E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7844D-72FD-774B-B178-E17A24BC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467C-B80D-EA4E-AC41-E1D70C68EAAC}" type="datetimeFigureOut">
              <a:rPr lang="de-DE" smtClean="0"/>
              <a:t>28.08.24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91605B-1B90-7A4D-B066-F410C371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72F80-0B38-DC44-A4F9-B84E112F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54BF-3112-434F-9996-C58ECE369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2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E4206-D4D5-654D-8842-38E14F33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32F33C-910E-734C-BA0C-38FD05543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9AFCA-53B0-AA4E-8D02-16776FDE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467C-B80D-EA4E-AC41-E1D70C68EAAC}" type="datetimeFigureOut">
              <a:rPr lang="de-DE" smtClean="0"/>
              <a:t>28.08.24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EA14CA-9000-0D4D-B22B-C43CF50D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CBABF7-1222-4E45-BE61-9EC28875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54BF-3112-434F-9996-C58ECE369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3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D784B0-CC1F-264E-8E95-572B0BAF8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A75E68-B5BC-8A42-9057-51772823A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47D696-96F0-6B44-AB53-49ED87C0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467C-B80D-EA4E-AC41-E1D70C68EAAC}" type="datetimeFigureOut">
              <a:rPr lang="de-DE" smtClean="0"/>
              <a:t>28.08.24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5F8D02-B7D5-1947-8A01-04674D62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C96749-EB03-444B-9525-CEC816C6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54BF-3112-434F-9996-C58ECE369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11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B2AA2-3171-1E40-988E-B2EDD0E4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55BB04-813B-F849-B9DE-2E0FFE533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468BFF-D2E6-044C-8836-0BDE2E5A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467C-B80D-EA4E-AC41-E1D70C68EAAC}" type="datetimeFigureOut">
              <a:rPr lang="de-DE" smtClean="0"/>
              <a:t>28.08.24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6B3C10-5731-D84D-9F63-69ACD635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AD3C5-A1DD-024E-B390-C6BF14D6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54BF-3112-434F-9996-C58ECE369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03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D445E-B95B-0E47-BD63-36BC9BC8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28D3F1-6ADF-3F4E-B5D8-CDD490203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0EBF4-F806-B748-9370-645133C2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467C-B80D-EA4E-AC41-E1D70C68EAAC}" type="datetimeFigureOut">
              <a:rPr lang="de-DE" smtClean="0"/>
              <a:t>28.08.24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0BECEA-AFE4-BC4E-823F-79420C53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39CF4-985E-734C-A81E-D76FBF30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54BF-3112-434F-9996-C58ECE369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6500C-E431-B44D-B23E-35C77E5D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BC88B7-7DEF-B84A-B37E-1E1B54FEA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00E80D-7056-6140-BD5D-BF70B09A9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857ECF-B52B-9A4D-A2E2-21C31521C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467C-B80D-EA4E-AC41-E1D70C68EAAC}" type="datetimeFigureOut">
              <a:rPr lang="de-DE" smtClean="0"/>
              <a:t>28.08.24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57918F-5096-8E40-A119-C5D6BDDD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B09818-47BF-AB49-B69B-68C38C8B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54BF-3112-434F-9996-C58ECE369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3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21582-7733-7443-87E2-525E670A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513583-779A-3041-84B7-8A19F5421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6DFCD7-6CCF-AC45-95D9-94046F6F7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0DEC3E-F0BA-594D-99A2-F4510417C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4EEB54B-EBF8-FA40-985C-2D22988B4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C717CD-BAA2-A34D-9F7D-53D2D993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467C-B80D-EA4E-AC41-E1D70C68EAAC}" type="datetimeFigureOut">
              <a:rPr lang="de-DE" smtClean="0"/>
              <a:t>28.08.24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B633EAF-1D22-BC49-B1AE-783C6BF6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A9E08C4-B577-D941-8C09-FC519C6C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54BF-3112-434F-9996-C58ECE369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77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B5C3F-EB6D-FF47-A4D6-F77598D2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28FB7E-E46C-2B4B-870E-07CA035F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467C-B80D-EA4E-AC41-E1D70C68EAAC}" type="datetimeFigureOut">
              <a:rPr lang="de-DE" smtClean="0"/>
              <a:t>28.08.24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D821A0-3A16-694E-B34C-F2E395D8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D9390E-2754-7548-BD73-B05FCE88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54BF-3112-434F-9996-C58ECE369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94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0A6B48-66D8-F440-ACEF-DCFB6DD8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467C-B80D-EA4E-AC41-E1D70C68EAAC}" type="datetimeFigureOut">
              <a:rPr lang="de-DE" smtClean="0"/>
              <a:t>28.08.24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DD66A6-47A5-B64F-B5E9-DCA5D1FC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C6602E-DD86-A64C-BB31-47F4638B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54BF-3112-434F-9996-C58ECE369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10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5E6FA-1045-EF4F-A75C-05D436DA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925585-194E-264A-92C1-B64EB4282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07137A-E2CE-F843-8BC1-F7F048564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598AF-2502-BE4C-A650-CAD9B174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467C-B80D-EA4E-AC41-E1D70C68EAAC}" type="datetimeFigureOut">
              <a:rPr lang="de-DE" smtClean="0"/>
              <a:t>28.08.24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8A1B3E-16C8-D144-9AA8-E2424CB8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2F5044-D02F-A742-9820-A821C8CF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54BF-3112-434F-9996-C58ECE369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81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DFEF6-517B-484A-849A-1268A0DE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15776C-7A3A-F949-BCEA-33E27897F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2E263F-F1D0-4948-912C-DA5F02A7F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68151A-7C51-7B42-AA3D-526A6E98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467C-B80D-EA4E-AC41-E1D70C68EAAC}" type="datetimeFigureOut">
              <a:rPr lang="de-DE" smtClean="0"/>
              <a:t>28.08.24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E4CFE2-A925-D243-AD9C-91B913A4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FDB306-EA71-3F41-A2F2-CEB824C0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54BF-3112-434F-9996-C58ECE369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53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7A9686-9AF7-A548-972E-57113F73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E5AAEC-17F4-0840-BC04-94A14DD7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D1E786-FC8B-B745-8869-B32E978FB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467C-B80D-EA4E-AC41-E1D70C68EAAC}" type="datetimeFigureOut">
              <a:rPr lang="de-DE" smtClean="0"/>
              <a:t>28.08.24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2A00E5-9B30-B14B-9513-447F9E372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6C226A-5607-E941-9307-89FDD466E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54BF-3112-434F-9996-C58ECE369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51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ium.uni-mainz.de/staatsexamen-pharmazie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hochschulstart.de/startsei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setze-im-internet.de/aappo/" TargetMode="External"/><Relationship Id="rId5" Type="http://schemas.openxmlformats.org/officeDocument/2006/relationships/hyperlink" Target="https://www.adexa-online.de/aktuelles/detailansicht/news/pharmaziestudium-und-praktisches-jahr-in-corona-zeiten-aenderung-der-approbationsordnung-fuer-apothekerinnen/" TargetMode="External"/><Relationship Id="rId4" Type="http://schemas.openxmlformats.org/officeDocument/2006/relationships/hyperlink" Target="https://www.abda.de/fuer-apotheker/berufsausuebung/ausbildu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utscher-apotheker-service.de/blog/das-pharmaziestudium-in-deutschlan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03C0E73-6158-B443-9CF2-F2EE2F556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48082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FE9E12-8AD7-554F-8A7F-4AAC801E5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94175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/>
              <a:t>Studium der Pharmazie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9F88C9-9E52-4D4A-ADDA-C49038848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>
            <a:normAutofit/>
          </a:bodyPr>
          <a:lstStyle/>
          <a:p>
            <a:r>
              <a:rPr lang="de-DE" sz="2000" dirty="0"/>
              <a:t>von Sophie Neuhaus</a:t>
            </a:r>
          </a:p>
        </p:txBody>
      </p:sp>
    </p:spTree>
    <p:extLst>
      <p:ext uri="{BB962C8B-B14F-4D97-AF65-F5344CB8AC3E}">
        <p14:creationId xmlns:p14="http://schemas.microsoft.com/office/powerpoint/2010/main" val="316080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A7F52-6BA4-8806-10AB-CB4151A4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Staatsexamen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F640A4-7D17-B1FE-C535-233580D0F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de-DE" dirty="0"/>
              <a:t>Abschnitt der pharmazeutischen Prüfung</a:t>
            </a:r>
          </a:p>
          <a:p>
            <a:pPr lvl="1"/>
            <a:r>
              <a:rPr lang="de-DE" dirty="0"/>
              <a:t>Schriftliche Multiple Choice Prüfung</a:t>
            </a:r>
          </a:p>
          <a:p>
            <a:pPr lvl="1"/>
            <a:r>
              <a:rPr lang="de-DE" dirty="0"/>
              <a:t>4 aufeinanderfolgende Tage</a:t>
            </a:r>
          </a:p>
          <a:p>
            <a:pPr lvl="1"/>
            <a:r>
              <a:rPr lang="de-DE" dirty="0"/>
              <a:t>100 Fragen in Chemie/Biologie, 80 Fragen in Physik/AFL/Analytik</a:t>
            </a:r>
          </a:p>
          <a:p>
            <a:pPr lvl="1"/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Abschnitt der pharmazeutischen Prüfung</a:t>
            </a:r>
          </a:p>
          <a:p>
            <a:pPr lvl="1"/>
            <a:r>
              <a:rPr lang="de-DE" dirty="0"/>
              <a:t>Mündliche Prüfung</a:t>
            </a:r>
          </a:p>
          <a:p>
            <a:pPr lvl="1"/>
            <a:r>
              <a:rPr lang="de-DE" dirty="0"/>
              <a:t>5 Prüfungen über mehrere Wochen</a:t>
            </a:r>
          </a:p>
          <a:p>
            <a:pPr lvl="1"/>
            <a:r>
              <a:rPr lang="de-DE" dirty="0"/>
              <a:t>Pharmakologie/Chemie/Biologie/Klinische Pharmazie/Technologie</a:t>
            </a:r>
          </a:p>
          <a:p>
            <a:pPr lvl="1"/>
            <a:endParaRPr lang="de-DE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/>
              <a:t>Abschnitt der pharmazeutischen Prüfung</a:t>
            </a:r>
          </a:p>
          <a:p>
            <a:pPr lvl="1"/>
            <a:r>
              <a:rPr lang="de-DE" dirty="0"/>
              <a:t>Mündliche Prüfung</a:t>
            </a:r>
          </a:p>
          <a:p>
            <a:pPr lvl="1"/>
            <a:r>
              <a:rPr lang="de-DE" dirty="0"/>
              <a:t>1 Prüfung</a:t>
            </a:r>
          </a:p>
          <a:p>
            <a:pPr lvl="1"/>
            <a:r>
              <a:rPr lang="de-DE" dirty="0"/>
              <a:t>Pharmazeutische Praxis/Recht/Inhaltliches aus dem 2. Abschnitt der pharm. Prüfung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900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E1B4D-847F-AC42-87C6-BD04A805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Berufsaussichten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38C2CF-C072-8440-880C-659F8E08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Doktor (3-5 Jahre)</a:t>
            </a:r>
          </a:p>
          <a:p>
            <a:r>
              <a:rPr lang="de-DE" dirty="0"/>
              <a:t>Fachapotheker (3 Jahre)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Apotheke</a:t>
            </a:r>
          </a:p>
          <a:p>
            <a:r>
              <a:rPr lang="de-DE" dirty="0"/>
              <a:t>Klinikapotheke</a:t>
            </a:r>
          </a:p>
          <a:p>
            <a:r>
              <a:rPr lang="de-DE" dirty="0"/>
              <a:t>Industrie</a:t>
            </a:r>
          </a:p>
          <a:p>
            <a:r>
              <a:rPr lang="de-DE" dirty="0"/>
              <a:t>Amt</a:t>
            </a:r>
          </a:p>
          <a:p>
            <a:r>
              <a:rPr lang="de-DE" dirty="0"/>
              <a:t>Bundeswehr</a:t>
            </a:r>
          </a:p>
          <a:p>
            <a:r>
              <a:rPr lang="de-DE" dirty="0"/>
              <a:t>Universität</a:t>
            </a:r>
          </a:p>
          <a:p>
            <a:r>
              <a:rPr lang="de-DE" dirty="0"/>
              <a:t>Lehrer für PTA-Ausbildung/Berufsschule</a:t>
            </a:r>
          </a:p>
          <a:p>
            <a:r>
              <a:rPr lang="de-DE" dirty="0"/>
              <a:t>Krankenkasse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716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1864C-1C66-1947-AB5E-6F2F9360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Weiterführende Informationen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C876B6-CCD4-2A76-3905-B9B1D907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7"/>
            <a:r>
              <a:rPr lang="de-DE" dirty="0">
                <a:hlinkClick r:id="rId2"/>
              </a:rPr>
              <a:t>https://hochschulstart.de/startseite</a:t>
            </a:r>
            <a:endParaRPr lang="de-DE" dirty="0"/>
          </a:p>
          <a:p>
            <a:pPr lvl="7"/>
            <a:r>
              <a:rPr lang="de-DE" dirty="0">
                <a:hlinkClick r:id="rId3"/>
              </a:rPr>
              <a:t>https://www.studium.uni-mainz.de/staatsexamen-pharmazie/</a:t>
            </a:r>
            <a:endParaRPr lang="de-DE" dirty="0"/>
          </a:p>
          <a:p>
            <a:pPr lvl="7"/>
            <a:r>
              <a:rPr lang="de-DE" dirty="0">
                <a:hlinkClick r:id="rId4"/>
              </a:rPr>
              <a:t>https://www.abda.de/fuer-apotheker/berufsausuebung/ausbildung/</a:t>
            </a:r>
            <a:endParaRPr lang="de-DE" dirty="0"/>
          </a:p>
          <a:p>
            <a:pPr lvl="7"/>
            <a:r>
              <a:rPr lang="de-DE" dirty="0">
                <a:hlinkClick r:id="rId5"/>
              </a:rPr>
              <a:t>https://www.adexa-online.de/aktuelles/detailansicht/news/pharmaziestudium-und-praktisches-jahr-in-corona-zeiten-aenderung-der-approbationsordnung-fuer-apothekerinnen/</a:t>
            </a:r>
            <a:endParaRPr lang="de-DE" dirty="0"/>
          </a:p>
          <a:p>
            <a:pPr lvl="7"/>
            <a:r>
              <a:rPr lang="de-DE" dirty="0">
                <a:hlinkClick r:id="rId6"/>
              </a:rPr>
              <a:t>https://www.gesetze-im-internet.de/aappo/</a:t>
            </a:r>
            <a:endParaRPr lang="de-DE" dirty="0"/>
          </a:p>
          <a:p>
            <a:pPr marL="3200400" lvl="7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D5DC747-C31F-CCEC-5F20-36D2FE820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825625"/>
            <a:ext cx="2726601" cy="40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8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CD9E2-336E-164D-937F-BD24746C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41822" cy="5813253"/>
          </a:xfrm>
        </p:spPr>
        <p:txBody>
          <a:bodyPr/>
          <a:lstStyle/>
          <a:p>
            <a:r>
              <a:rPr lang="de-DE" dirty="0"/>
              <a:t>Wo kann man Pharmazie studieren?</a:t>
            </a:r>
          </a:p>
        </p:txBody>
      </p:sp>
      <p:pic>
        <p:nvPicPr>
          <p:cNvPr id="4098" name="Picture 2" descr="pharmaziestudium-studienorte-in-deutschland">
            <a:extLst>
              <a:ext uri="{FF2B5EF4-FFF2-40B4-BE49-F238E27FC236}">
                <a16:creationId xmlns:a16="http://schemas.microsoft.com/office/drawing/2014/main" id="{CC3F0419-F82F-C97A-8B5E-762976419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982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D7287B7-ADC6-DA74-0DDB-1402B16A3887}"/>
              </a:ext>
            </a:extLst>
          </p:cNvPr>
          <p:cNvSpPr txBox="1"/>
          <p:nvPr/>
        </p:nvSpPr>
        <p:spPr>
          <a:xfrm>
            <a:off x="10002982" y="5716713"/>
            <a:ext cx="180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hlinkClick r:id="rId3"/>
              </a:rPr>
              <a:t>https://www.deutscher-apotheker-service.de/blog/das-pharmaziestudium-in-deutschland</a:t>
            </a:r>
            <a:endParaRPr lang="de-DE" sz="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1058DAF-D999-B249-E4DE-41120F07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40" y="4483100"/>
            <a:ext cx="288608" cy="25654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F6A5F22-E8DE-277B-766A-8B5C63EC3147}"/>
              </a:ext>
            </a:extLst>
          </p:cNvPr>
          <p:cNvSpPr txBox="1"/>
          <p:nvPr/>
        </p:nvSpPr>
        <p:spPr>
          <a:xfrm>
            <a:off x="6385513" y="4671060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Mainz</a:t>
            </a:r>
          </a:p>
        </p:txBody>
      </p:sp>
    </p:spTree>
    <p:extLst>
      <p:ext uri="{BB962C8B-B14F-4D97-AF65-F5344CB8AC3E}">
        <p14:creationId xmlns:p14="http://schemas.microsoft.com/office/powerpoint/2010/main" val="79456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84BF8-1C52-D143-93E1-B43FF8E0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Anmeldung über „</a:t>
            </a:r>
            <a:r>
              <a:rPr lang="de-DE" dirty="0" err="1"/>
              <a:t>hochschulstart.de</a:t>
            </a:r>
            <a:r>
              <a:rPr lang="de-DE" dirty="0"/>
              <a:t>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76AC3-5E93-184F-A77C-5347D9697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Zentrale Vergabestelle für zulassungsbeschränkte Studiengänge</a:t>
            </a:r>
          </a:p>
          <a:p>
            <a:endParaRPr lang="de-DE" dirty="0"/>
          </a:p>
          <a:p>
            <a:r>
              <a:rPr lang="de-DE" dirty="0"/>
              <a:t>Für Pharmazie, Human- und Tiermedizin, Zahnmedizin</a:t>
            </a:r>
          </a:p>
          <a:p>
            <a:endParaRPr lang="de-DE" dirty="0"/>
          </a:p>
          <a:p>
            <a:r>
              <a:rPr lang="de-DE" dirty="0"/>
              <a:t>Studienplatzpräferenz darf angegeben werden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5C3353-3A02-B343-BD68-53F68C02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682" y="365125"/>
            <a:ext cx="23495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0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F4FA5-6D0D-E245-BBFD-3D42AAB0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Numerus clausus (NC)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5528D-B68D-164C-AC7C-682DCB96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6615"/>
            <a:ext cx="10515600" cy="4351338"/>
          </a:xfrm>
        </p:spPr>
        <p:txBody>
          <a:bodyPr/>
          <a:lstStyle/>
          <a:p>
            <a:r>
              <a:rPr lang="de-DE" dirty="0"/>
              <a:t>Abhängig von Studienort am Beispiel JGU Mainz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20E4AD-30BA-A0AD-8B7B-D7E6478A0798}"/>
              </a:ext>
            </a:extLst>
          </p:cNvPr>
          <p:cNvSpPr txBox="1"/>
          <p:nvPr/>
        </p:nvSpPr>
        <p:spPr>
          <a:xfrm>
            <a:off x="7787069" y="6106390"/>
            <a:ext cx="3344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https://</a:t>
            </a:r>
            <a:r>
              <a:rPr lang="de-DE" sz="800" dirty="0" err="1"/>
              <a:t>www.studium.uni-mainz.de</a:t>
            </a:r>
            <a:r>
              <a:rPr lang="de-DE" sz="800" dirty="0"/>
              <a:t>/meine-bewerbung/</a:t>
            </a:r>
            <a:r>
              <a:rPr lang="de-DE" sz="800" dirty="0" err="1"/>
              <a:t>bewerbungsverfahren</a:t>
            </a:r>
            <a:r>
              <a:rPr lang="de-DE" sz="800" dirty="0"/>
              <a:t>/</a:t>
            </a:r>
            <a:r>
              <a:rPr lang="de-DE" sz="800" dirty="0" err="1"/>
              <a:t>pmz</a:t>
            </a:r>
            <a:r>
              <a:rPr lang="de-DE" sz="800" dirty="0"/>
              <a:t>-national/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0B646C-ED5D-8CCD-B3D8-1B715A5AE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2247679"/>
            <a:ext cx="7772400" cy="34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F4FA5-6D0D-E245-BBFD-3D42AAB0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Numerus clausus (NC)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5528D-B68D-164C-AC7C-682DCB96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6615"/>
            <a:ext cx="10515600" cy="4351338"/>
          </a:xfrm>
        </p:spPr>
        <p:txBody>
          <a:bodyPr/>
          <a:lstStyle/>
          <a:p>
            <a:r>
              <a:rPr lang="de-DE" dirty="0"/>
              <a:t>Abhängig von Studienort am Beispiel JGU Mainz (</a:t>
            </a:r>
            <a:r>
              <a:rPr lang="de-DE" dirty="0" err="1"/>
              <a:t>WiSe</a:t>
            </a:r>
            <a:r>
              <a:rPr lang="de-DE" dirty="0"/>
              <a:t> 2023/2024)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20E4AD-30BA-A0AD-8B7B-D7E6478A0798}"/>
              </a:ext>
            </a:extLst>
          </p:cNvPr>
          <p:cNvSpPr txBox="1"/>
          <p:nvPr/>
        </p:nvSpPr>
        <p:spPr>
          <a:xfrm>
            <a:off x="7787069" y="6106390"/>
            <a:ext cx="3344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https://</a:t>
            </a:r>
            <a:r>
              <a:rPr lang="de-DE" sz="800" dirty="0" err="1"/>
              <a:t>hochschulstart.de</a:t>
            </a:r>
            <a:r>
              <a:rPr lang="de-DE" sz="800" dirty="0"/>
              <a:t>/</a:t>
            </a:r>
            <a:r>
              <a:rPr lang="de-DE" sz="800" dirty="0" err="1"/>
              <a:t>fileadmin</a:t>
            </a:r>
            <a:r>
              <a:rPr lang="de-DE" sz="800" dirty="0"/>
              <a:t>/</a:t>
            </a:r>
            <a:r>
              <a:rPr lang="de-DE" sz="800" dirty="0" err="1"/>
              <a:t>media</a:t>
            </a:r>
            <a:r>
              <a:rPr lang="de-DE" sz="800" dirty="0"/>
              <a:t>/</a:t>
            </a:r>
            <a:r>
              <a:rPr lang="de-DE" sz="800" dirty="0" err="1"/>
              <a:t>dosv</a:t>
            </a:r>
            <a:r>
              <a:rPr lang="de-DE" sz="800" dirty="0"/>
              <a:t>/</a:t>
            </a:r>
            <a:r>
              <a:rPr lang="de-DE" sz="800" dirty="0" err="1"/>
              <a:t>nc</a:t>
            </a:r>
            <a:r>
              <a:rPr lang="de-DE" sz="800" dirty="0"/>
              <a:t>/ws23-24/nc-pharmazie_23-24.pdf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FD84DB0-A32F-B8A6-9450-9D0C6FC22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2023405"/>
            <a:ext cx="7772400" cy="337775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166BDA-DDD9-07AF-9E6E-E898C30F3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416" y="5403265"/>
            <a:ext cx="6253165" cy="48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0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F4FA5-6D0D-E245-BBFD-3D42AAB0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Numerus clausus (NC)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15528D-B68D-164C-AC7C-682DCB96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6615"/>
            <a:ext cx="10515600" cy="4351338"/>
          </a:xfrm>
        </p:spPr>
        <p:txBody>
          <a:bodyPr/>
          <a:lstStyle/>
          <a:p>
            <a:r>
              <a:rPr lang="de-DE" dirty="0"/>
              <a:t>Abhängig von Studienort am Beispiel JGU Mainz (</a:t>
            </a:r>
            <a:r>
              <a:rPr lang="de-DE" dirty="0" err="1"/>
              <a:t>SoSe</a:t>
            </a:r>
            <a:r>
              <a:rPr lang="de-DE" dirty="0"/>
              <a:t> 2024)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20E4AD-30BA-A0AD-8B7B-D7E6478A0798}"/>
              </a:ext>
            </a:extLst>
          </p:cNvPr>
          <p:cNvSpPr txBox="1"/>
          <p:nvPr/>
        </p:nvSpPr>
        <p:spPr>
          <a:xfrm>
            <a:off x="7787069" y="6106390"/>
            <a:ext cx="3344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https://</a:t>
            </a:r>
            <a:r>
              <a:rPr lang="de-DE" sz="800" dirty="0" err="1"/>
              <a:t>hochschulstart.de</a:t>
            </a:r>
            <a:r>
              <a:rPr lang="de-DE" sz="800" dirty="0"/>
              <a:t>/</a:t>
            </a:r>
            <a:r>
              <a:rPr lang="de-DE" sz="800" dirty="0" err="1"/>
              <a:t>fileadmin</a:t>
            </a:r>
            <a:r>
              <a:rPr lang="de-DE" sz="800" dirty="0"/>
              <a:t>/</a:t>
            </a:r>
            <a:r>
              <a:rPr lang="de-DE" sz="800" dirty="0" err="1"/>
              <a:t>media</a:t>
            </a:r>
            <a:r>
              <a:rPr lang="de-DE" sz="800" dirty="0"/>
              <a:t>/</a:t>
            </a:r>
            <a:r>
              <a:rPr lang="de-DE" sz="800" dirty="0" err="1"/>
              <a:t>dosv</a:t>
            </a:r>
            <a:r>
              <a:rPr lang="de-DE" sz="800" dirty="0"/>
              <a:t>/</a:t>
            </a:r>
            <a:r>
              <a:rPr lang="de-DE" sz="800" dirty="0" err="1"/>
              <a:t>nc</a:t>
            </a:r>
            <a:r>
              <a:rPr lang="de-DE" sz="800" dirty="0"/>
              <a:t>/sose24/Auswahlgrenzen_SoSe_24_Pharmazie.pdf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1730B3-245A-AFC1-C747-BFE38EE16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2043134"/>
            <a:ext cx="7772400" cy="33208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EBAF244-8324-9572-C332-B0673450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286" y="5389396"/>
            <a:ext cx="6548439" cy="50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1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30BD7-A8F5-874C-84C2-14ABD792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Pharmaziestudiums</a:t>
            </a:r>
            <a:br>
              <a:rPr lang="de-DE" dirty="0"/>
            </a:br>
            <a:r>
              <a:rPr lang="de-DE" sz="1200" dirty="0"/>
              <a:t>gemäß </a:t>
            </a:r>
            <a:r>
              <a:rPr lang="de-DE" sz="1200" dirty="0" err="1"/>
              <a:t>AAppO</a:t>
            </a:r>
            <a:r>
              <a:rPr lang="de-DE" sz="1200" dirty="0"/>
              <a:t> (Approbationsordnung für Apotheker), die universitätsspezifische Studienordnung legt den genauen Ablauf fest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450F9-1A70-2A47-8CB7-9BC05BC8E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62" y="2138776"/>
            <a:ext cx="4122107" cy="1741118"/>
          </a:xfrm>
        </p:spPr>
        <p:txBody>
          <a:bodyPr>
            <a:normAutofit/>
          </a:bodyPr>
          <a:lstStyle/>
          <a:p>
            <a:r>
              <a:rPr lang="de-DE" sz="1800" b="1" dirty="0"/>
              <a:t>Grundstudium </a:t>
            </a:r>
            <a:r>
              <a:rPr lang="de-DE" sz="1800" dirty="0"/>
              <a:t>(4 Semester + 8 Wochen Famulatur)</a:t>
            </a:r>
          </a:p>
          <a:p>
            <a:pPr>
              <a:buFont typeface="Wingdings" pitchFamily="2" charset="2"/>
              <a:buChar char="à"/>
            </a:pPr>
            <a:r>
              <a:rPr lang="de-DE" sz="1800" dirty="0">
                <a:sym typeface="Wingdings" pitchFamily="2" charset="2"/>
              </a:rPr>
              <a:t>1. Abschnitt der pharmazeutischen Prüfung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sz="1800" dirty="0">
              <a:sym typeface="Wingdings" pitchFamily="2" charset="2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697F8EF-34E7-F414-C87C-4CC760DA8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50" y="3751784"/>
            <a:ext cx="11307699" cy="237994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21969EC-585A-668C-DC30-02F0DAA27A6D}"/>
              </a:ext>
            </a:extLst>
          </p:cNvPr>
          <p:cNvSpPr txBox="1"/>
          <p:nvPr/>
        </p:nvSpPr>
        <p:spPr>
          <a:xfrm>
            <a:off x="5222308" y="2074721"/>
            <a:ext cx="3370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Hauptstudium</a:t>
            </a:r>
            <a:r>
              <a:rPr lang="de-DE" dirty="0"/>
              <a:t> (4 Semester +   112 h Wahlpflichtpraktikum)</a:t>
            </a:r>
          </a:p>
          <a:p>
            <a:pPr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 2. Abschnitt der pharmazeutischen Prüfung</a:t>
            </a: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CAFB30-D103-3443-F17C-4FB4C9F5B34E}"/>
              </a:ext>
            </a:extLst>
          </p:cNvPr>
          <p:cNvSpPr txBox="1"/>
          <p:nvPr/>
        </p:nvSpPr>
        <p:spPr>
          <a:xfrm>
            <a:off x="8837328" y="2074721"/>
            <a:ext cx="3178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ym typeface="Wingdings" pitchFamily="2" charset="2"/>
              </a:rPr>
              <a:t>Praktisches Jahr</a:t>
            </a:r>
          </a:p>
          <a:p>
            <a:r>
              <a:rPr lang="de-DE" dirty="0">
                <a:sym typeface="Wingdings" pitchFamily="2" charset="2"/>
              </a:rPr>
              <a:t>( + 2 Wochen Berufsbegleitender Unterricht) </a:t>
            </a:r>
          </a:p>
          <a:p>
            <a:r>
              <a:rPr lang="de-DE" dirty="0">
                <a:sym typeface="Wingdings" pitchFamily="2" charset="2"/>
              </a:rPr>
              <a:t> 3. Abschnitt der pharmazeutischen Prüfung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25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D0D91-D6C6-3147-B46C-B224DFA8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Pharmaziestudiums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939D1-4AF4-FD46-910E-BF3707CC0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/>
              <a:t>Grundstudium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Grundlagen der Chemie (allgemein, organisch, anorganisch)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Grundlagen der Biologie/Physiologie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Arzneiformenlehre (AFL) – Gebiet der pharmazeutischen Technologie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Mathematik/Physik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Grundlagen der Analytik</a:t>
            </a:r>
          </a:p>
        </p:txBody>
      </p:sp>
    </p:spTree>
    <p:extLst>
      <p:ext uri="{BB962C8B-B14F-4D97-AF65-F5344CB8AC3E}">
        <p14:creationId xmlns:p14="http://schemas.microsoft.com/office/powerpoint/2010/main" val="297297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27815-2656-294F-B540-58E9A86B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Pharmaziestudiums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63BBCB-8B9D-F544-84D2-BE80F0B6C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b="1" dirty="0"/>
              <a:t>Hauptstudium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Pharmakologie und Toxikologie/Pathophysiologie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Klinische Pharmazie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Biochemie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Pharmazeutische/Medizinische Chemie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r>
              <a:rPr lang="de-DE" dirty="0"/>
              <a:t>Analytik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Biologie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Pharmazeutische Technologie</a:t>
            </a:r>
          </a:p>
        </p:txBody>
      </p:sp>
    </p:spTree>
    <p:extLst>
      <p:ext uri="{BB962C8B-B14F-4D97-AF65-F5344CB8AC3E}">
        <p14:creationId xmlns:p14="http://schemas.microsoft.com/office/powerpoint/2010/main" val="199665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Microsoft Macintosh PowerPoint</Application>
  <PresentationFormat>Breitbild</PresentationFormat>
  <Paragraphs>122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</vt:lpstr>
      <vt:lpstr>Studium der Pharmazie </vt:lpstr>
      <vt:lpstr>Wo kann man Pharmazie studieren?</vt:lpstr>
      <vt:lpstr>Anmeldung über „hochschulstart.de“</vt:lpstr>
      <vt:lpstr>Numerus clausus (NC)</vt:lpstr>
      <vt:lpstr>Numerus clausus (NC)</vt:lpstr>
      <vt:lpstr>Numerus clausus (NC)</vt:lpstr>
      <vt:lpstr>Aufbau des Pharmaziestudiums gemäß AAppO (Approbationsordnung für Apotheker), die universitätsspezifische Studienordnung legt den genauen Ablauf fest</vt:lpstr>
      <vt:lpstr>Aufbau des Pharmaziestudiums</vt:lpstr>
      <vt:lpstr>Aufbau des Pharmaziestudiums</vt:lpstr>
      <vt:lpstr>Staatsexamen</vt:lpstr>
      <vt:lpstr>Berufsaussichten</vt:lpstr>
      <vt:lpstr>Weiterführende Informationen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Studium der Pharmazie </dc:title>
  <dc:creator>Sophie Neuhaus</dc:creator>
  <cp:lastModifiedBy>Sophie Neuhaus</cp:lastModifiedBy>
  <cp:revision>30</cp:revision>
  <dcterms:created xsi:type="dcterms:W3CDTF">2019-08-12T06:56:40Z</dcterms:created>
  <dcterms:modified xsi:type="dcterms:W3CDTF">2024-08-28T16:34:03Z</dcterms:modified>
</cp:coreProperties>
</file>