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sldIdLst>
    <p:sldId id="292" r:id="rId5"/>
    <p:sldId id="310" r:id="rId6"/>
    <p:sldId id="311" r:id="rId7"/>
    <p:sldId id="313" r:id="rId8"/>
    <p:sldId id="314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94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525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US" sz="5600"/>
              <a:t>GUIDED CAPSTONE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Nathan Wodarz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99" r="-1" b="408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has added a new chair lift.</a:t>
            </a:r>
          </a:p>
          <a:p>
            <a:pPr lvl="1"/>
            <a:r>
              <a:rPr lang="en-US" dirty="0"/>
              <a:t>Annual operating costs will increase by $1.54 million.</a:t>
            </a:r>
          </a:p>
          <a:p>
            <a:r>
              <a:rPr lang="en-US" dirty="0"/>
              <a:t>Can we increase revenue or reduce costs?</a:t>
            </a:r>
          </a:p>
          <a:p>
            <a:pPr lvl="1"/>
            <a:r>
              <a:rPr lang="en-US" dirty="0"/>
              <a:t>We investigated ticket pricing models to determine if prices can be increased.</a:t>
            </a:r>
          </a:p>
          <a:p>
            <a:pPr lvl="1"/>
            <a:r>
              <a:rPr lang="en-US" dirty="0"/>
              <a:t>We evaluated four possible scenarios involving cutting costs or adding resort features for effects on revenue. </a:t>
            </a:r>
          </a:p>
        </p:txBody>
      </p:sp>
    </p:spTree>
    <p:extLst>
      <p:ext uri="{BB962C8B-B14F-4D97-AF65-F5344CB8AC3E}">
        <p14:creationId xmlns:p14="http://schemas.microsoft.com/office/powerpoint/2010/main" val="392025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605896"/>
            <a:ext cx="3480561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Recommendation and Key 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We recommend an increase to the daily ticket price.</a:t>
            </a:r>
          </a:p>
          <a:p>
            <a:pPr lvl="1"/>
            <a:r>
              <a:rPr lang="en-US" dirty="0"/>
              <a:t>The model supports an increase from $81 to $95.87.</a:t>
            </a:r>
          </a:p>
          <a:p>
            <a:pPr lvl="1"/>
            <a:r>
              <a:rPr lang="en-US" dirty="0"/>
              <a:t>A conservative alternative would increase to $85.48. </a:t>
            </a:r>
          </a:p>
          <a:p>
            <a:pPr lvl="1"/>
            <a:r>
              <a:rPr lang="en-US" dirty="0"/>
              <a:t>An increase of $0.88 will offset operating costs from the new lift.</a:t>
            </a:r>
          </a:p>
          <a:p>
            <a:pPr lvl="1"/>
            <a:endParaRPr lang="en-US" dirty="0"/>
          </a:p>
          <a:p>
            <a:r>
              <a:rPr lang="en-US" dirty="0"/>
              <a:t>We recommend further investigation into Scenarios 1 and 2.</a:t>
            </a:r>
          </a:p>
          <a:p>
            <a:pPr lvl="1"/>
            <a:r>
              <a:rPr lang="en-US" dirty="0"/>
              <a:t>In Scenario 1, we suggest further examination of closing 1, 4, 7, 8, 9, or 10 runs.</a:t>
            </a:r>
          </a:p>
          <a:p>
            <a:pPr lvl="1"/>
            <a:r>
              <a:rPr lang="en-US" dirty="0"/>
              <a:t>Scenario 3 is no better than Scenario 2.</a:t>
            </a:r>
          </a:p>
          <a:p>
            <a:pPr lvl="1"/>
            <a:r>
              <a:rPr lang="en-US" dirty="0"/>
              <a:t>Scenario 4 is no better than making no further change.</a:t>
            </a:r>
          </a:p>
        </p:txBody>
      </p:sp>
    </p:spTree>
    <p:extLst>
      <p:ext uri="{BB962C8B-B14F-4D97-AF65-F5344CB8AC3E}">
        <p14:creationId xmlns:p14="http://schemas.microsoft.com/office/powerpoint/2010/main" val="428402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We identified 8 important metrics.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Snow-making coverage area</a:t>
            </a:r>
          </a:p>
          <a:p>
            <a:pPr lvl="1"/>
            <a:r>
              <a:rPr lang="en-US" dirty="0"/>
              <a:t>Total chairs</a:t>
            </a:r>
          </a:p>
          <a:p>
            <a:pPr lvl="1"/>
            <a:r>
              <a:rPr lang="en-US" dirty="0"/>
              <a:t>Number of fast quads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Length of the longest run</a:t>
            </a:r>
          </a:p>
          <a:p>
            <a:pPr lvl="1"/>
            <a:r>
              <a:rPr lang="en-US" dirty="0"/>
              <a:t>Number of trams</a:t>
            </a:r>
          </a:p>
          <a:p>
            <a:pPr lvl="1"/>
            <a:r>
              <a:rPr lang="en-US" dirty="0"/>
              <a:t>Skiable terrain area.</a:t>
            </a:r>
          </a:p>
          <a:p>
            <a:r>
              <a:rPr lang="en-US" dirty="0"/>
              <a:t>We are above average in all but the number of trams.</a:t>
            </a:r>
          </a:p>
          <a:p>
            <a:pPr lvl="1"/>
            <a:r>
              <a:rPr lang="en-US" dirty="0"/>
              <a:t>This impact is minimized as most other resorts also lack trams.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CD4C6F-0A67-45E6-994D-F1DAF044D8E6}"/>
              </a:ext>
            </a:extLst>
          </p:cNvPr>
          <p:cNvSpPr txBox="1">
            <a:spLocks/>
          </p:cNvSpPr>
          <p:nvPr/>
        </p:nvSpPr>
        <p:spPr>
          <a:xfrm>
            <a:off x="230819" y="605896"/>
            <a:ext cx="3480561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Recommendation and Key Findings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6676"/>
            <a:ext cx="7138326" cy="676274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compares favorably in most metrics.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34C3B85-4D78-44B6-9194-1DC8E2FAF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5185"/>
              </p:ext>
            </p:extLst>
          </p:nvPr>
        </p:nvGraphicFramePr>
        <p:xfrm>
          <a:off x="4513664" y="809626"/>
          <a:ext cx="7366678" cy="584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339">
                  <a:extLst>
                    <a:ext uri="{9D8B030D-6E8A-4147-A177-3AD203B41FA5}">
                      <a16:colId xmlns:a16="http://schemas.microsoft.com/office/drawing/2014/main" val="1330361612"/>
                    </a:ext>
                  </a:extLst>
                </a:gridCol>
                <a:gridCol w="3683339">
                  <a:extLst>
                    <a:ext uri="{9D8B030D-6E8A-4147-A177-3AD203B41FA5}">
                      <a16:colId xmlns:a16="http://schemas.microsoft.com/office/drawing/2014/main" val="1572322921"/>
                    </a:ext>
                  </a:extLst>
                </a:gridCol>
              </a:tblGrid>
              <a:tr h="2924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27731"/>
                  </a:ext>
                </a:extLst>
              </a:tr>
              <a:tr h="292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790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6B48A0E9-B905-470A-B078-08733EA21D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78" y="809626"/>
            <a:ext cx="3491541" cy="26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F6B978-C743-4EB2-A1F9-FC31FB98BA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4" y="742950"/>
            <a:ext cx="3491542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5698F0-4848-4F91-9E9E-5037638408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3" y="3733801"/>
            <a:ext cx="3491541" cy="25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383172-6901-4289-BC72-200EF4B5772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78" y="3733801"/>
            <a:ext cx="3491540" cy="251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10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6676"/>
            <a:ext cx="7138326" cy="676274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compares favorably in most metrics.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34C3B85-4D78-44B6-9194-1DC8E2FAF0FF}"/>
              </a:ext>
            </a:extLst>
          </p:cNvPr>
          <p:cNvGraphicFramePr>
            <a:graphicFrameLocks noGrp="1"/>
          </p:cNvGraphicFramePr>
          <p:nvPr/>
        </p:nvGraphicFramePr>
        <p:xfrm>
          <a:off x="4513664" y="809626"/>
          <a:ext cx="7366678" cy="584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339">
                  <a:extLst>
                    <a:ext uri="{9D8B030D-6E8A-4147-A177-3AD203B41FA5}">
                      <a16:colId xmlns:a16="http://schemas.microsoft.com/office/drawing/2014/main" val="1330361612"/>
                    </a:ext>
                  </a:extLst>
                </a:gridCol>
                <a:gridCol w="3683339">
                  <a:extLst>
                    <a:ext uri="{9D8B030D-6E8A-4147-A177-3AD203B41FA5}">
                      <a16:colId xmlns:a16="http://schemas.microsoft.com/office/drawing/2014/main" val="1572322921"/>
                    </a:ext>
                  </a:extLst>
                </a:gridCol>
              </a:tblGrid>
              <a:tr h="2924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27731"/>
                  </a:ext>
                </a:extLst>
              </a:tr>
              <a:tr h="2924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790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FC4CA18-D6AF-44C0-BEE6-2BFCC0ED8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3" y="809626"/>
            <a:ext cx="3491540" cy="26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3B29B3-A746-4BAA-B81A-A929F7A29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78" y="809626"/>
            <a:ext cx="3491540" cy="26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E74EBF-CEC0-4F88-84F9-B9B497B52E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3" y="3733801"/>
            <a:ext cx="3491540" cy="25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A53B7D-81C7-4D38-98E1-5BC3C13AB3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78" y="3733801"/>
            <a:ext cx="3491540" cy="251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36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Our model suggests we are undervaluing our assets.</a:t>
            </a:r>
          </a:p>
          <a:p>
            <a:pPr lvl="1"/>
            <a:r>
              <a:rPr lang="en-US" dirty="0"/>
              <a:t>The model suggests we can increase the price to $95.87.</a:t>
            </a:r>
          </a:p>
          <a:p>
            <a:pPr lvl="1"/>
            <a:r>
              <a:rPr lang="en-US" dirty="0"/>
              <a:t>The model has a mean uncertainty of $10.39.</a:t>
            </a:r>
          </a:p>
          <a:p>
            <a:pPr lvl="1"/>
            <a:r>
              <a:rPr lang="en-US" dirty="0"/>
              <a:t>Even conservative increases should more than offset our operating cost increase.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Scenario 1: Permanently close up to 10 of the least used runs.</a:t>
            </a:r>
          </a:p>
          <a:p>
            <a:pPr lvl="1"/>
            <a:r>
              <a:rPr lang="en-US" dirty="0"/>
              <a:t>Model finds closing 1 run won’t affect ticket prices.</a:t>
            </a:r>
          </a:p>
          <a:p>
            <a:pPr lvl="1"/>
            <a:r>
              <a:rPr lang="en-US" dirty="0"/>
              <a:t>Closing 2-4 or 5-7 give same suggested ticket prices.</a:t>
            </a:r>
          </a:p>
          <a:p>
            <a:pPr lvl="2"/>
            <a:r>
              <a:rPr lang="en-US" dirty="0"/>
              <a:t>We are better off closing 4 than 2 or 3.</a:t>
            </a:r>
          </a:p>
          <a:p>
            <a:pPr lvl="2"/>
            <a:r>
              <a:rPr lang="en-US" dirty="0"/>
              <a:t>We are better off closing 7 over 5 or 6.</a:t>
            </a:r>
          </a:p>
          <a:p>
            <a:r>
              <a:rPr lang="en-US" dirty="0"/>
              <a:t>Scenario 2: Add run to a point 150 feet lower and install additional chair lift.</a:t>
            </a:r>
          </a:p>
          <a:p>
            <a:pPr lvl="1"/>
            <a:r>
              <a:rPr lang="en-US" dirty="0"/>
              <a:t>Model suggests an additional $1.99 ticket increase.</a:t>
            </a:r>
          </a:p>
          <a:p>
            <a:r>
              <a:rPr lang="en-US" dirty="0"/>
              <a:t>Scenario 3: Scenario 2 with additional snow making coverage.</a:t>
            </a:r>
          </a:p>
          <a:p>
            <a:pPr lvl="1"/>
            <a:r>
              <a:rPr lang="en-US" dirty="0"/>
              <a:t>Model again suggests $1.99 ticket increase.</a:t>
            </a:r>
          </a:p>
          <a:p>
            <a:pPr lvl="1"/>
            <a:r>
              <a:rPr lang="en-US" dirty="0"/>
              <a:t>Increased capital and operating costs make this worse than Scenario 2.</a:t>
            </a:r>
          </a:p>
          <a:p>
            <a:r>
              <a:rPr lang="en-US" dirty="0"/>
              <a:t>Scenario 4: Lengthen longest run with snow making coverage.</a:t>
            </a:r>
          </a:p>
          <a:p>
            <a:pPr lvl="1"/>
            <a:r>
              <a:rPr lang="en-US" dirty="0"/>
              <a:t>Model suggests to change to ticket price.</a:t>
            </a:r>
          </a:p>
          <a:p>
            <a:pPr lvl="1"/>
            <a:r>
              <a:rPr lang="en-US" dirty="0"/>
              <a:t>Increased costs make this worse than no change.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6730-24C9-428E-A924-48401326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Summary and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FE4E-DFC8-4EE4-BC12-C4E51F50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We recommend a ticket price increase.</a:t>
            </a:r>
          </a:p>
          <a:p>
            <a:r>
              <a:rPr lang="en-US" dirty="0"/>
              <a:t>We recommend further investigation of Scenarios 1 and 2.</a:t>
            </a:r>
          </a:p>
          <a:p>
            <a:pPr lvl="1"/>
            <a:r>
              <a:rPr lang="en-US" dirty="0"/>
              <a:t>This will require additional modeling work.</a:t>
            </a:r>
          </a:p>
          <a:p>
            <a:pPr lvl="1"/>
            <a:r>
              <a:rPr lang="en-US" dirty="0"/>
              <a:t>It will be necessary to compare our ticket price model to anticipated capital and operating expenditures in these scenarios.</a:t>
            </a:r>
          </a:p>
          <a:p>
            <a:pPr lvl="1"/>
            <a:r>
              <a:rPr lang="en-US" dirty="0"/>
              <a:t>Our model didn’t account for the number of annual guests.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66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GUIDED CAPSTONE PROJECT REPORT</vt:lpstr>
      <vt:lpstr>Problem Identification</vt:lpstr>
      <vt:lpstr>Recommendation and Key Findings</vt:lpstr>
      <vt:lpstr>PowerPoint Presentation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REPORT</dc:title>
  <dc:creator>Nathan Wodarz</dc:creator>
  <cp:lastModifiedBy>Nathan Wodarz</cp:lastModifiedBy>
  <cp:revision>4</cp:revision>
  <dcterms:created xsi:type="dcterms:W3CDTF">2020-11-16T18:44:42Z</dcterms:created>
  <dcterms:modified xsi:type="dcterms:W3CDTF">2020-11-16T19:15:22Z</dcterms:modified>
</cp:coreProperties>
</file>