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83" r:id="rId14"/>
    <p:sldId id="267" r:id="rId15"/>
    <p:sldId id="268" r:id="rId16"/>
    <p:sldId id="269" r:id="rId17"/>
    <p:sldId id="284" r:id="rId18"/>
    <p:sldId id="270" r:id="rId19"/>
    <p:sldId id="285" r:id="rId20"/>
    <p:sldId id="271" r:id="rId21"/>
    <p:sldId id="272" r:id="rId22"/>
    <p:sldId id="273" r:id="rId23"/>
    <p:sldId id="296" r:id="rId24"/>
    <p:sldId id="299" r:id="rId25"/>
    <p:sldId id="297" r:id="rId26"/>
    <p:sldId id="274" r:id="rId27"/>
    <p:sldId id="275" r:id="rId28"/>
    <p:sldId id="276" r:id="rId29"/>
    <p:sldId id="277" r:id="rId30"/>
    <p:sldId id="278" r:id="rId31"/>
    <p:sldId id="279" r:id="rId32"/>
    <p:sldId id="280" r:id="rId33"/>
    <p:sldId id="281" r:id="rId34"/>
    <p:sldId id="286" r:id="rId35"/>
    <p:sldId id="288" r:id="rId36"/>
    <p:sldId id="289" r:id="rId37"/>
    <p:sldId id="290" r:id="rId38"/>
    <p:sldId id="291" r:id="rId39"/>
    <p:sldId id="292" r:id="rId40"/>
    <p:sldId id="293" r:id="rId41"/>
    <p:sldId id="294" r:id="rId42"/>
    <p:sldId id="300" r:id="rId43"/>
    <p:sldId id="301" r:id="rId44"/>
    <p:sldId id="302" r:id="rId45"/>
    <p:sldId id="303" r:id="rId46"/>
    <p:sldId id="304" r:id="rId47"/>
    <p:sldId id="305" r:id="rId48"/>
    <p:sldId id="30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8666B5-D686-4031-BC1E-BA08621E69C0}" type="datetimeFigureOut">
              <a:rPr lang="en-US" smtClean="0"/>
              <a:t>9/7/2017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EB3A8-266F-4104-9E21-56D22ABEC494}" type="slidenum">
              <a:rPr lang="en-US" smtClean="0"/>
              <a:t>‹#›</a:t>
            </a:fld>
            <a:endParaRPr lang="en-US"/>
          </a:p>
        </p:txBody>
      </p:sp>
    </p:spTree>
    <p:extLst>
      <p:ext uri="{BB962C8B-B14F-4D97-AF65-F5344CB8AC3E}">
        <p14:creationId xmlns:p14="http://schemas.microsoft.com/office/powerpoint/2010/main" val="9356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2EB3A8-266F-4104-9E21-56D22ABEC494}" type="slidenum">
              <a:rPr lang="en-US" smtClean="0"/>
              <a:t>43</a:t>
            </a:fld>
            <a:endParaRPr lang="en-US"/>
          </a:p>
        </p:txBody>
      </p:sp>
    </p:spTree>
    <p:extLst>
      <p:ext uri="{BB962C8B-B14F-4D97-AF65-F5344CB8AC3E}">
        <p14:creationId xmlns:p14="http://schemas.microsoft.com/office/powerpoint/2010/main" val="228670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images.google.co.id/imgres?imgurl=http://www.umbc.edu/oit/classroomtechnology/labs/020maclab.jpg&amp;imgrefurl=http://www.umbc.edu/oit/classroomtechnology/labs/&amp;h=1512&amp;w=2016&amp;sz=753&amp;tbnid=iRAxp80PjZwJ:&amp;tbnh=112&amp;tbnw=150&amp;hl=en&amp;start=5&amp;prev=/images?q%3Dcomputer%26svnum%3D10%26hl%3Den%26lr%3D" TargetMode="External"/><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hyperlink" Target="http://images.google.co.id/imgres?imgurl=http://www.federalwayseniorcenter.org/graphics/Computer.jpg&amp;imgrefurl=http://www.federalwayseniorcenter.org/classes.html&amp;h=768&amp;w=1024&amp;sz=143&amp;tbnid=40hufPebvvYJ:&amp;tbnh=112&amp;tbnw=150&amp;hl=en&amp;start=11&amp;prev=/images?q%3Dcomputer%26svnum%3D10%26hl%3Den%26lr%3D%26sa%3DG" TargetMode="External"/><Relationship Id="rId7" Type="http://schemas.openxmlformats.org/officeDocument/2006/relationships/hyperlink" Target="http://images.google.co.id/imgres?imgurl=http://www.sdnp.org.gy/ncerd/resources/it/glossary/mainframe.jpg&amp;imgrefurl=http://suicidegirls.com/news/technology/8110/page2/&amp;h=301&amp;w=460&amp;sz=198&amp;tbnid=1sjbwWkg61YJ:&amp;tbnh=81&amp;tbnw=125&amp;hl=en&amp;start=6&amp;prev=/images?q%3Dmainframe%26svnum%3D10%26hl%3Den%26lr%3D" TargetMode="External"/><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hyperlink" Target="http://images.google.co.id/imgres?imgurl=http://www.epoka.dk/media/as400_family.jpg&amp;imgrefurl=http://www.epoka.dk/page915.aspx&amp;h=250&amp;w=313&amp;sz=14&amp;tbnid=CYJ-HfkuUwAJ:&amp;tbnh=90&amp;tbnw=113&amp;hl=en&amp;start=2&amp;prev=/images?q%3Das/400%26svnum%3D10%26hl%3Den%26lr%3D" TargetMode="External"/><Relationship Id="rId4" Type="http://schemas.openxmlformats.org/officeDocument/2006/relationships/image" Target="../media/image3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images.google.co.id/imgres?imgurl=http://osulibrary.oregonstate.edu/archives/handbook/chapter2/P82_137.JPG&amp;imgrefurl=http://osulibrary.oregonstate.edu/archives/handbook/chapter2/electronic.html&amp;h=280&amp;w=332&amp;sz=18&amp;tbnid=SoCSxGK-9VwJ:&amp;tbnh=96&amp;tbnw=115&amp;hl=en&amp;start=12&amp;prev=/images?q%3D%22analog%2Bcomputer%22%26svnum%3D10%26hl%3Den%26lr%3D" TargetMode="External"/><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364622" cy="1470025"/>
          </a:xfrm>
        </p:spPr>
        <p:txBody>
          <a:bodyPr/>
          <a:lstStyle/>
          <a:p>
            <a:r>
              <a:rPr lang="en-US" dirty="0" err="1" smtClean="0"/>
              <a:t>Sistem</a:t>
            </a:r>
            <a:r>
              <a:rPr lang="en-US" dirty="0" smtClean="0"/>
              <a:t> </a:t>
            </a:r>
            <a:r>
              <a:rPr lang="en-US" dirty="0" err="1" smtClean="0"/>
              <a:t>Komputer</a:t>
            </a:r>
            <a:endParaRPr lang="en-US" dirty="0"/>
          </a:p>
        </p:txBody>
      </p:sp>
      <p:sp>
        <p:nvSpPr>
          <p:cNvPr id="3" name="Subtitle 2"/>
          <p:cNvSpPr>
            <a:spLocks noGrp="1"/>
          </p:cNvSpPr>
          <p:nvPr>
            <p:ph type="subTitle" idx="1"/>
          </p:nvPr>
        </p:nvSpPr>
        <p:spPr>
          <a:xfrm>
            <a:off x="1009442" y="4191000"/>
            <a:ext cx="5391358" cy="1447800"/>
          </a:xfrm>
        </p:spPr>
        <p:txBody>
          <a:bodyPr>
            <a:normAutofit fontScale="70000" lnSpcReduction="20000"/>
          </a:bodyPr>
          <a:lstStyle/>
          <a:p>
            <a:r>
              <a:rPr lang="en-US" sz="5100" dirty="0" smtClean="0"/>
              <a:t>Ari </a:t>
            </a:r>
            <a:r>
              <a:rPr lang="en-US" sz="5100" dirty="0" err="1" smtClean="0"/>
              <a:t>Kurniawan</a:t>
            </a:r>
            <a:endParaRPr lang="en-US" sz="5100" dirty="0" smtClean="0"/>
          </a:p>
          <a:p>
            <a:r>
              <a:rPr lang="en-US" sz="3700" dirty="0" smtClean="0"/>
              <a:t>arikurniawan@unesa.ac.id</a:t>
            </a:r>
          </a:p>
          <a:p>
            <a:r>
              <a:rPr lang="en-US" sz="3700" dirty="0" smtClean="0"/>
              <a:t>081 2316 5464</a:t>
            </a:r>
            <a:endParaRPr lang="en-US" sz="3700" dirty="0"/>
          </a:p>
        </p:txBody>
      </p:sp>
    </p:spTree>
    <p:extLst>
      <p:ext uri="{BB962C8B-B14F-4D97-AF65-F5344CB8AC3E}">
        <p14:creationId xmlns:p14="http://schemas.microsoft.com/office/powerpoint/2010/main" val="1885013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685800"/>
            <a:ext cx="8229600" cy="1143000"/>
          </a:xfrm>
        </p:spPr>
        <p:txBody>
          <a:bodyPr/>
          <a:lstStyle/>
          <a:p>
            <a:pPr eaLnBrk="1" hangingPunct="1"/>
            <a:r>
              <a:rPr lang="en-US" altLang="en-US" dirty="0" err="1" smtClean="0"/>
              <a:t>Ciri</a:t>
            </a:r>
            <a:r>
              <a:rPr lang="en-US" altLang="en-US" dirty="0" smtClean="0"/>
              <a:t> </a:t>
            </a:r>
            <a:r>
              <a:rPr lang="en-US" altLang="en-US" dirty="0" err="1" smtClean="0"/>
              <a:t>Generasi</a:t>
            </a:r>
            <a:r>
              <a:rPr lang="en-US" altLang="en-US" dirty="0" smtClean="0"/>
              <a:t> </a:t>
            </a:r>
            <a:r>
              <a:rPr lang="en-US" altLang="en-US" dirty="0" err="1" smtClean="0"/>
              <a:t>Komputer</a:t>
            </a:r>
            <a:r>
              <a:rPr lang="en-US" altLang="en-US" dirty="0" smtClean="0"/>
              <a:t> I</a:t>
            </a:r>
          </a:p>
        </p:txBody>
      </p:sp>
      <p:sp>
        <p:nvSpPr>
          <p:cNvPr id="48131" name="Rectangle 3"/>
          <p:cNvSpPr>
            <a:spLocks noGrp="1" noChangeArrowheads="1"/>
          </p:cNvSpPr>
          <p:nvPr>
            <p:ph idx="1"/>
          </p:nvPr>
        </p:nvSpPr>
        <p:spPr>
          <a:xfrm>
            <a:off x="457200" y="2133600"/>
            <a:ext cx="8027988" cy="3816350"/>
          </a:xfrm>
        </p:spPr>
        <p:txBody>
          <a:bodyPr>
            <a:normAutofit/>
          </a:bodyPr>
          <a:lstStyle/>
          <a:p>
            <a:pPr marL="457200" indent="-457200" eaLnBrk="1" hangingPunct="1">
              <a:lnSpc>
                <a:spcPct val="80000"/>
              </a:lnSpc>
              <a:buFont typeface="+mj-lt"/>
              <a:buAutoNum type="arabicPeriod"/>
            </a:pPr>
            <a:r>
              <a:rPr lang="en-US" altLang="en-US" sz="2300" dirty="0" err="1" smtClean="0"/>
              <a:t>Komponen</a:t>
            </a:r>
            <a:r>
              <a:rPr lang="en-US" altLang="en-US" sz="2300" dirty="0" smtClean="0"/>
              <a:t> yang </a:t>
            </a:r>
            <a:r>
              <a:rPr lang="en-US" altLang="en-US" sz="2300" dirty="0" err="1" smtClean="0"/>
              <a:t>digunakantabung</a:t>
            </a:r>
            <a:r>
              <a:rPr lang="en-US" altLang="en-US" sz="2300" dirty="0" smtClean="0"/>
              <a:t> </a:t>
            </a:r>
            <a:r>
              <a:rPr lang="en-US" altLang="en-US" sz="2300" dirty="0" err="1" smtClean="0"/>
              <a:t>hampa</a:t>
            </a:r>
            <a:r>
              <a:rPr lang="en-US" altLang="en-US" sz="2300" dirty="0" smtClean="0"/>
              <a:t> </a:t>
            </a:r>
            <a:r>
              <a:rPr lang="en-US" altLang="en-US" sz="2300" dirty="0" err="1" smtClean="0"/>
              <a:t>udara</a:t>
            </a:r>
            <a:r>
              <a:rPr lang="en-US" altLang="en-US" sz="2300" dirty="0" smtClean="0"/>
              <a:t> (</a:t>
            </a:r>
            <a:r>
              <a:rPr lang="en-US" altLang="en-US" sz="2300" dirty="0" err="1" smtClean="0"/>
              <a:t>vacum</a:t>
            </a:r>
            <a:r>
              <a:rPr lang="en-US" altLang="en-US" sz="2300" dirty="0" smtClean="0"/>
              <a:t> tube) </a:t>
            </a:r>
            <a:r>
              <a:rPr lang="en-US" altLang="en-US" sz="2300" dirty="0" err="1" smtClean="0"/>
              <a:t>untuk</a:t>
            </a:r>
            <a:r>
              <a:rPr lang="en-US" altLang="en-US" sz="2300" dirty="0" smtClean="0"/>
              <a:t> </a:t>
            </a:r>
            <a:r>
              <a:rPr lang="en-US" altLang="en-US" sz="2300" dirty="0" err="1" smtClean="0"/>
              <a:t>sirkuitnya</a:t>
            </a:r>
            <a:endParaRPr lang="en-US" altLang="en-US" sz="2300" dirty="0" smtClean="0"/>
          </a:p>
          <a:p>
            <a:pPr marL="457200" indent="-457200" eaLnBrk="1" hangingPunct="1">
              <a:lnSpc>
                <a:spcPct val="80000"/>
              </a:lnSpc>
              <a:buFont typeface="+mj-lt"/>
              <a:buAutoNum type="arabicPeriod"/>
            </a:pPr>
            <a:r>
              <a:rPr lang="en-US" altLang="en-US" sz="2300" dirty="0" smtClean="0"/>
              <a:t>Bahasa </a:t>
            </a:r>
            <a:r>
              <a:rPr lang="en-US" altLang="en-US" sz="2300" dirty="0" err="1" smtClean="0"/>
              <a:t>mesin</a:t>
            </a:r>
            <a:r>
              <a:rPr lang="en-US" altLang="en-US" sz="2300" dirty="0" smtClean="0"/>
              <a:t> yang </a:t>
            </a:r>
            <a:r>
              <a:rPr lang="en-US" altLang="en-US" sz="2300" dirty="0" err="1" smtClean="0"/>
              <a:t>digunakan</a:t>
            </a:r>
            <a:r>
              <a:rPr lang="en-US" altLang="en-US" sz="2300" dirty="0" smtClean="0"/>
              <a:t> : assembler</a:t>
            </a:r>
          </a:p>
          <a:p>
            <a:pPr marL="457200" indent="-457200" eaLnBrk="1" hangingPunct="1">
              <a:lnSpc>
                <a:spcPct val="80000"/>
              </a:lnSpc>
              <a:buFont typeface="+mj-lt"/>
              <a:buAutoNum type="arabicPeriod"/>
            </a:pPr>
            <a:r>
              <a:rPr lang="en-US" altLang="en-US" sz="2300" dirty="0" err="1" smtClean="0"/>
              <a:t>Ukuran</a:t>
            </a:r>
            <a:r>
              <a:rPr lang="en-US" altLang="en-US" sz="2300" dirty="0" smtClean="0"/>
              <a:t> </a:t>
            </a:r>
            <a:r>
              <a:rPr lang="en-US" altLang="en-US" sz="2300" dirty="0" err="1" smtClean="0"/>
              <a:t>fisik</a:t>
            </a:r>
            <a:r>
              <a:rPr lang="en-US" altLang="en-US" sz="2300" dirty="0" smtClean="0"/>
              <a:t> </a:t>
            </a:r>
            <a:r>
              <a:rPr lang="en-US" altLang="en-US" sz="2300" dirty="0" err="1" smtClean="0"/>
              <a:t>besar</a:t>
            </a:r>
            <a:r>
              <a:rPr lang="en-US" altLang="en-US" sz="2300" dirty="0" smtClean="0"/>
              <a:t>, </a:t>
            </a:r>
            <a:r>
              <a:rPr lang="en-US" altLang="en-US" sz="2300" dirty="0" err="1" smtClean="0"/>
              <a:t>perlu</a:t>
            </a:r>
            <a:r>
              <a:rPr lang="en-US" altLang="en-US" sz="2300" dirty="0" smtClean="0"/>
              <a:t> </a:t>
            </a:r>
            <a:r>
              <a:rPr lang="en-US" altLang="en-US" sz="2300" dirty="0" err="1" smtClean="0"/>
              <a:t>ruang</a:t>
            </a:r>
            <a:r>
              <a:rPr lang="en-US" altLang="en-US" sz="2300" dirty="0" smtClean="0"/>
              <a:t> yang </a:t>
            </a:r>
            <a:r>
              <a:rPr lang="en-US" altLang="en-US" sz="2300" dirty="0" err="1" smtClean="0"/>
              <a:t>luas</a:t>
            </a:r>
            <a:endParaRPr lang="en-US" altLang="en-US" sz="2300" dirty="0" smtClean="0"/>
          </a:p>
          <a:p>
            <a:pPr marL="457200" indent="-457200" eaLnBrk="1" hangingPunct="1">
              <a:lnSpc>
                <a:spcPct val="80000"/>
              </a:lnSpc>
              <a:buFont typeface="+mj-lt"/>
              <a:buAutoNum type="arabicPeriod"/>
            </a:pPr>
            <a:r>
              <a:rPr lang="en-US" altLang="en-US" sz="2300" dirty="0" err="1" smtClean="0"/>
              <a:t>Cepat</a:t>
            </a:r>
            <a:r>
              <a:rPr lang="en-US" altLang="en-US" sz="2300" dirty="0" smtClean="0"/>
              <a:t> </a:t>
            </a:r>
            <a:r>
              <a:rPr lang="en-US" altLang="en-US" sz="2300" dirty="0" err="1" smtClean="0"/>
              <a:t>panas</a:t>
            </a:r>
            <a:endParaRPr lang="en-US" altLang="en-US" sz="2300" dirty="0" smtClean="0"/>
          </a:p>
          <a:p>
            <a:pPr marL="457200" indent="-457200" eaLnBrk="1" hangingPunct="1">
              <a:lnSpc>
                <a:spcPct val="80000"/>
              </a:lnSpc>
              <a:buFont typeface="+mj-lt"/>
              <a:buAutoNum type="arabicPeriod"/>
            </a:pPr>
            <a:r>
              <a:rPr lang="en-US" altLang="en-US" sz="2300" dirty="0" smtClean="0"/>
              <a:t>Proses </a:t>
            </a:r>
            <a:r>
              <a:rPr lang="en-US" altLang="en-US" sz="2300" dirty="0" err="1" smtClean="0"/>
              <a:t>kurang</a:t>
            </a:r>
            <a:r>
              <a:rPr lang="en-US" altLang="en-US" sz="2300" dirty="0" smtClean="0"/>
              <a:t> </a:t>
            </a:r>
            <a:r>
              <a:rPr lang="en-US" altLang="en-US" sz="2300" dirty="0" err="1" smtClean="0"/>
              <a:t>cepat</a:t>
            </a:r>
            <a:endParaRPr lang="en-US" altLang="en-US" sz="2300" dirty="0" smtClean="0"/>
          </a:p>
          <a:p>
            <a:pPr marL="457200" indent="-457200" eaLnBrk="1" hangingPunct="1">
              <a:lnSpc>
                <a:spcPct val="80000"/>
              </a:lnSpc>
              <a:buFont typeface="+mj-lt"/>
              <a:buAutoNum type="arabicPeriod"/>
            </a:pPr>
            <a:r>
              <a:rPr lang="en-US" altLang="en-US" sz="2300" dirty="0" err="1" smtClean="0"/>
              <a:t>Kapasitas</a:t>
            </a:r>
            <a:r>
              <a:rPr lang="en-US" altLang="en-US" sz="2300" dirty="0" smtClean="0"/>
              <a:t> </a:t>
            </a:r>
            <a:r>
              <a:rPr lang="en-US" altLang="en-US" sz="2300" dirty="0" err="1" smtClean="0"/>
              <a:t>penyimpanan</a:t>
            </a:r>
            <a:r>
              <a:rPr lang="en-US" altLang="en-US" sz="2300" dirty="0" smtClean="0"/>
              <a:t> </a:t>
            </a:r>
            <a:r>
              <a:rPr lang="en-US" altLang="en-US" sz="2300" dirty="0" err="1" smtClean="0"/>
              <a:t>kecil</a:t>
            </a:r>
            <a:endParaRPr lang="en-US" altLang="en-US" sz="2300" dirty="0" smtClean="0"/>
          </a:p>
          <a:p>
            <a:pPr marL="457200" indent="-457200" eaLnBrk="1" hangingPunct="1">
              <a:lnSpc>
                <a:spcPct val="80000"/>
              </a:lnSpc>
              <a:buFont typeface="+mj-lt"/>
              <a:buAutoNum type="arabicPeriod"/>
            </a:pPr>
            <a:r>
              <a:rPr lang="en-US" altLang="en-US" sz="2300" dirty="0" err="1" smtClean="0"/>
              <a:t>Memerlukan</a:t>
            </a:r>
            <a:r>
              <a:rPr lang="en-US" altLang="en-US" sz="2300" dirty="0" smtClean="0"/>
              <a:t> </a:t>
            </a:r>
            <a:r>
              <a:rPr lang="en-US" altLang="en-US" sz="2300" dirty="0" err="1" smtClean="0"/>
              <a:t>daya</a:t>
            </a:r>
            <a:r>
              <a:rPr lang="en-US" altLang="en-US" sz="2300" dirty="0" smtClean="0"/>
              <a:t> </a:t>
            </a:r>
            <a:r>
              <a:rPr lang="en-US" altLang="en-US" sz="2300" dirty="0" err="1" smtClean="0"/>
              <a:t>listrik</a:t>
            </a:r>
            <a:r>
              <a:rPr lang="en-US" altLang="en-US" sz="2300" dirty="0" smtClean="0"/>
              <a:t> yang </a:t>
            </a:r>
            <a:r>
              <a:rPr lang="en-US" altLang="en-US" sz="2300" dirty="0" err="1" smtClean="0"/>
              <a:t>besar</a:t>
            </a:r>
            <a:endParaRPr lang="en-US" altLang="en-US" sz="2300" dirty="0" smtClean="0"/>
          </a:p>
          <a:p>
            <a:pPr marL="457200" indent="-457200" eaLnBrk="1" hangingPunct="1">
              <a:lnSpc>
                <a:spcPct val="80000"/>
              </a:lnSpc>
              <a:buFont typeface="+mj-lt"/>
              <a:buAutoNum type="arabicPeriod"/>
            </a:pPr>
            <a:r>
              <a:rPr lang="en-US" altLang="en-US" sz="2300" dirty="0" err="1" smtClean="0"/>
              <a:t>Orientasi</a:t>
            </a:r>
            <a:r>
              <a:rPr lang="en-US" altLang="en-US" sz="2300" dirty="0" smtClean="0"/>
              <a:t> </a:t>
            </a:r>
            <a:r>
              <a:rPr lang="en-US" altLang="en-US" sz="2300" dirty="0" err="1" smtClean="0"/>
              <a:t>pada</a:t>
            </a:r>
            <a:r>
              <a:rPr lang="en-US" altLang="en-US" sz="2300" dirty="0" smtClean="0"/>
              <a:t> </a:t>
            </a:r>
            <a:r>
              <a:rPr lang="en-US" altLang="en-US" sz="2300" dirty="0" err="1" smtClean="0"/>
              <a:t>aplikasi</a:t>
            </a:r>
            <a:r>
              <a:rPr lang="en-US" altLang="en-US" sz="2300" dirty="0" smtClean="0"/>
              <a:t> </a:t>
            </a:r>
            <a:r>
              <a:rPr lang="en-US" altLang="en-US" sz="2300" dirty="0" err="1" smtClean="0"/>
              <a:t>bisnis</a:t>
            </a:r>
            <a:endParaRPr lang="en-US" altLang="en-US" sz="2300" dirty="0" smtClean="0"/>
          </a:p>
        </p:txBody>
      </p:sp>
    </p:spTree>
    <p:extLst>
      <p:ext uri="{BB962C8B-B14F-4D97-AF65-F5344CB8AC3E}">
        <p14:creationId xmlns:p14="http://schemas.microsoft.com/office/powerpoint/2010/main" val="333189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ox(in)">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box(in)">
                                      <p:cBhvr>
                                        <p:cTn id="32" dur="500"/>
                                        <p:tgtEl>
                                          <p:spTgt spid="48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box(in)">
                                      <p:cBhvr>
                                        <p:cTn id="37" dur="500"/>
                                        <p:tgtEl>
                                          <p:spTgt spid="481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8131">
                                            <p:txEl>
                                              <p:pRg st="7" end="7"/>
                                            </p:txEl>
                                          </p:spTgt>
                                        </p:tgtEl>
                                        <p:attrNameLst>
                                          <p:attrName>style.visibility</p:attrName>
                                        </p:attrNameLst>
                                      </p:cBhvr>
                                      <p:to>
                                        <p:strVal val="visible"/>
                                      </p:to>
                                    </p:set>
                                    <p:animEffect transition="in" filter="box(in)">
                                      <p:cBhvr>
                                        <p:cTn id="42"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04813"/>
            <a:ext cx="8229600" cy="884237"/>
          </a:xfrm>
        </p:spPr>
        <p:txBody>
          <a:bodyPr/>
          <a:lstStyle/>
          <a:p>
            <a:pPr eaLnBrk="1" hangingPunct="1"/>
            <a:r>
              <a:rPr lang="en-US" altLang="en-US" smtClean="0"/>
              <a:t>Generasi Komputer</a:t>
            </a:r>
          </a:p>
        </p:txBody>
      </p:sp>
      <p:sp>
        <p:nvSpPr>
          <p:cNvPr id="49155" name="Rectangle 3"/>
          <p:cNvSpPr>
            <a:spLocks noGrp="1" noChangeArrowheads="1"/>
          </p:cNvSpPr>
          <p:nvPr>
            <p:ph idx="1"/>
          </p:nvPr>
        </p:nvSpPr>
        <p:spPr>
          <a:xfrm>
            <a:off x="3203575" y="1412875"/>
            <a:ext cx="5865813" cy="5300663"/>
          </a:xfrm>
        </p:spPr>
        <p:txBody>
          <a:bodyPr>
            <a:normAutofit/>
          </a:bodyPr>
          <a:lstStyle/>
          <a:p>
            <a:pPr marL="87313" indent="-87313" eaLnBrk="1" hangingPunct="1">
              <a:lnSpc>
                <a:spcPct val="80000"/>
              </a:lnSpc>
              <a:buFont typeface="Wingdings" pitchFamily="2" charset="2"/>
              <a:buNone/>
            </a:pPr>
            <a:r>
              <a:rPr lang="en-GB" altLang="en-US" sz="2400" b="1" dirty="0" err="1" smtClean="0"/>
              <a:t>Generasi</a:t>
            </a:r>
            <a:r>
              <a:rPr lang="en-GB" altLang="en-US" sz="2400" b="1" dirty="0" smtClean="0"/>
              <a:t> II (1959 – 1964)</a:t>
            </a:r>
            <a:br>
              <a:rPr lang="en-GB" altLang="en-US" sz="2400" b="1" dirty="0" smtClean="0"/>
            </a:br>
            <a:endParaRPr lang="en-GB" altLang="en-US" sz="2400" b="1" dirty="0" smtClean="0"/>
          </a:p>
          <a:p>
            <a:pPr marL="457200" lvl="1" indent="0" eaLnBrk="1" hangingPunct="1">
              <a:lnSpc>
                <a:spcPct val="80000"/>
              </a:lnSpc>
              <a:buFont typeface="Wingdings" pitchFamily="2" charset="2"/>
              <a:buNone/>
            </a:pPr>
            <a:r>
              <a:rPr lang="en-GB" altLang="en-US" sz="2000" dirty="0" smtClean="0"/>
              <a:t>Transistor </a:t>
            </a:r>
            <a:r>
              <a:rPr lang="en-GB" altLang="en-US" sz="2000" dirty="0" err="1" smtClean="0"/>
              <a:t>merupakan</a:t>
            </a:r>
            <a:r>
              <a:rPr lang="en-GB" altLang="en-US" sz="2000" dirty="0" smtClean="0"/>
              <a:t> </a:t>
            </a:r>
            <a:r>
              <a:rPr lang="en-GB" altLang="en-US" sz="2000" dirty="0" err="1" smtClean="0"/>
              <a:t>ciri</a:t>
            </a:r>
            <a:r>
              <a:rPr lang="en-GB" altLang="en-US" sz="2000" dirty="0" smtClean="0"/>
              <a:t> </a:t>
            </a:r>
            <a:r>
              <a:rPr lang="en-GB" altLang="en-US" sz="2000" dirty="0" err="1" smtClean="0"/>
              <a:t>khas</a:t>
            </a:r>
            <a:r>
              <a:rPr lang="en-GB" altLang="en-US" sz="2000" dirty="0" smtClean="0"/>
              <a:t> </a:t>
            </a:r>
            <a:r>
              <a:rPr lang="en-GB" altLang="en-US" sz="2000" dirty="0" err="1" smtClean="0"/>
              <a:t>komputer</a:t>
            </a:r>
            <a:r>
              <a:rPr lang="en-GB" altLang="en-US" sz="2000" dirty="0" smtClean="0"/>
              <a:t> </a:t>
            </a:r>
            <a:r>
              <a:rPr lang="en-GB" altLang="en-US" sz="2000" dirty="0" err="1" smtClean="0"/>
              <a:t>generasi</a:t>
            </a:r>
            <a:r>
              <a:rPr lang="en-GB" altLang="en-US" sz="2000" dirty="0" smtClean="0"/>
              <a:t> </a:t>
            </a:r>
            <a:r>
              <a:rPr lang="en-GB" altLang="en-US" sz="2000" dirty="0" err="1" smtClean="0"/>
              <a:t>kedua</a:t>
            </a:r>
            <a:r>
              <a:rPr lang="en-GB" altLang="en-US" sz="2000" dirty="0" smtClean="0"/>
              <a:t>. </a:t>
            </a:r>
            <a:r>
              <a:rPr lang="en-GB" altLang="en-US" sz="2000" dirty="0" err="1" smtClean="0"/>
              <a:t>Bahan</a:t>
            </a:r>
            <a:r>
              <a:rPr lang="en-GB" altLang="en-US" sz="2000" dirty="0" smtClean="0"/>
              <a:t> </a:t>
            </a:r>
            <a:r>
              <a:rPr lang="en-GB" altLang="en-US" sz="2000" dirty="0" err="1" smtClean="0"/>
              <a:t>bakunya</a:t>
            </a:r>
            <a:r>
              <a:rPr lang="en-GB" altLang="en-US" sz="2000" dirty="0" smtClean="0"/>
              <a:t> </a:t>
            </a:r>
            <a:r>
              <a:rPr lang="en-GB" altLang="en-US" sz="2000" dirty="0" err="1" smtClean="0"/>
              <a:t>terdiri</a:t>
            </a:r>
            <a:r>
              <a:rPr lang="en-GB" altLang="en-US" sz="2000" dirty="0" smtClean="0"/>
              <a:t> </a:t>
            </a:r>
            <a:r>
              <a:rPr lang="en-GB" altLang="en-US" sz="2000" dirty="0" err="1" smtClean="0"/>
              <a:t>atas</a:t>
            </a:r>
            <a:r>
              <a:rPr lang="en-GB" altLang="en-US" sz="2000" dirty="0" smtClean="0"/>
              <a:t> </a:t>
            </a:r>
            <a:r>
              <a:rPr lang="en-GB" altLang="en-US" sz="2000" dirty="0" err="1" smtClean="0"/>
              <a:t>tiga</a:t>
            </a:r>
            <a:r>
              <a:rPr lang="en-GB" altLang="en-US" sz="2000" dirty="0" smtClean="0"/>
              <a:t> lapis, </a:t>
            </a:r>
            <a:r>
              <a:rPr lang="en-GB" altLang="en-US" sz="2000" dirty="0" err="1" smtClean="0"/>
              <a:t>yaitu</a:t>
            </a:r>
            <a:r>
              <a:rPr lang="en-GB" altLang="en-US" sz="2000" dirty="0" smtClean="0"/>
              <a:t>: "basic", "collector" </a:t>
            </a:r>
            <a:r>
              <a:rPr lang="en-GB" altLang="en-US" sz="2000" dirty="0" err="1" smtClean="0"/>
              <a:t>dan</a:t>
            </a:r>
            <a:r>
              <a:rPr lang="en-GB" altLang="en-US" sz="2000" dirty="0" smtClean="0"/>
              <a:t> "</a:t>
            </a:r>
            <a:r>
              <a:rPr lang="en-GB" altLang="en-US" sz="2000" dirty="0" err="1" smtClean="0"/>
              <a:t>emmiter</a:t>
            </a:r>
            <a:r>
              <a:rPr lang="en-GB" altLang="en-US" sz="2000" dirty="0" smtClean="0"/>
              <a:t>". Transistor </a:t>
            </a:r>
            <a:r>
              <a:rPr lang="en-GB" altLang="en-US" sz="2000" dirty="0" err="1" smtClean="0"/>
              <a:t>merupakan</a:t>
            </a:r>
            <a:r>
              <a:rPr lang="en-GB" altLang="en-US" sz="2000" dirty="0" smtClean="0"/>
              <a:t> </a:t>
            </a:r>
            <a:r>
              <a:rPr lang="en-GB" altLang="en-US" sz="2000" dirty="0" err="1" smtClean="0"/>
              <a:t>singkatan</a:t>
            </a:r>
            <a:r>
              <a:rPr lang="en-GB" altLang="en-US" sz="2000" dirty="0" smtClean="0"/>
              <a:t> </a:t>
            </a:r>
            <a:r>
              <a:rPr lang="en-GB" altLang="en-US" sz="2000" dirty="0" err="1" smtClean="0"/>
              <a:t>dari</a:t>
            </a:r>
            <a:r>
              <a:rPr lang="en-GB" altLang="en-US" sz="2000" dirty="0" smtClean="0"/>
              <a:t> Transfer Resistor, yang </a:t>
            </a:r>
            <a:r>
              <a:rPr lang="en-GB" altLang="en-US" sz="2000" dirty="0" err="1" smtClean="0"/>
              <a:t>berarti</a:t>
            </a:r>
            <a:r>
              <a:rPr lang="en-GB" altLang="en-US" sz="2000" dirty="0" smtClean="0"/>
              <a:t> </a:t>
            </a:r>
            <a:r>
              <a:rPr lang="en-GB" altLang="en-US" sz="2000" dirty="0" err="1" smtClean="0"/>
              <a:t>dengan</a:t>
            </a:r>
            <a:r>
              <a:rPr lang="en-GB" altLang="en-US" sz="2000" dirty="0" smtClean="0"/>
              <a:t> </a:t>
            </a:r>
            <a:r>
              <a:rPr lang="en-GB" altLang="en-US" sz="2000" dirty="0" err="1" smtClean="0"/>
              <a:t>mempengaruhi</a:t>
            </a:r>
            <a:r>
              <a:rPr lang="en-GB" altLang="en-US" sz="2000" dirty="0" smtClean="0"/>
              <a:t> </a:t>
            </a:r>
            <a:r>
              <a:rPr lang="en-GB" altLang="en-US" sz="2000" dirty="0" err="1" smtClean="0"/>
              <a:t>daya</a:t>
            </a:r>
            <a:r>
              <a:rPr lang="en-GB" altLang="en-US" sz="2000" dirty="0" smtClean="0"/>
              <a:t> </a:t>
            </a:r>
            <a:r>
              <a:rPr lang="en-GB" altLang="en-US" sz="2000" dirty="0" err="1" smtClean="0"/>
              <a:t>tahan</a:t>
            </a:r>
            <a:r>
              <a:rPr lang="en-GB" altLang="en-US" sz="2000" dirty="0" smtClean="0"/>
              <a:t> </a:t>
            </a:r>
            <a:r>
              <a:rPr lang="en-GB" altLang="en-US" sz="2000" dirty="0" err="1" smtClean="0"/>
              <a:t>antara</a:t>
            </a:r>
            <a:r>
              <a:rPr lang="en-GB" altLang="en-US" sz="2000" dirty="0" smtClean="0"/>
              <a:t> </a:t>
            </a:r>
            <a:r>
              <a:rPr lang="en-GB" altLang="en-US" sz="2000" dirty="0" err="1" smtClean="0"/>
              <a:t>dua</a:t>
            </a:r>
            <a:r>
              <a:rPr lang="en-GB" altLang="en-US" sz="2000" dirty="0" smtClean="0"/>
              <a:t> </a:t>
            </a:r>
            <a:r>
              <a:rPr lang="en-GB" altLang="en-US" sz="2000" dirty="0" err="1" smtClean="0"/>
              <a:t>dari</a:t>
            </a:r>
            <a:r>
              <a:rPr lang="en-GB" altLang="en-US" sz="2000" dirty="0" smtClean="0"/>
              <a:t> </a:t>
            </a:r>
            <a:r>
              <a:rPr lang="en-GB" altLang="en-US" sz="2000" dirty="0" err="1" smtClean="0"/>
              <a:t>tiga</a:t>
            </a:r>
            <a:r>
              <a:rPr lang="en-GB" altLang="en-US" sz="2000" dirty="0" smtClean="0"/>
              <a:t> </a:t>
            </a:r>
            <a:r>
              <a:rPr lang="en-GB" altLang="en-US" sz="2000" dirty="0" err="1" smtClean="0"/>
              <a:t>lapisan</a:t>
            </a:r>
            <a:r>
              <a:rPr lang="en-GB" altLang="en-US" sz="2000" dirty="0" smtClean="0"/>
              <a:t>, </a:t>
            </a:r>
            <a:r>
              <a:rPr lang="en-GB" altLang="en-US" sz="2000" dirty="0" err="1" smtClean="0"/>
              <a:t>maka</a:t>
            </a:r>
            <a:r>
              <a:rPr lang="en-GB" altLang="en-US" sz="2000" dirty="0" smtClean="0"/>
              <a:t> </a:t>
            </a:r>
            <a:r>
              <a:rPr lang="en-GB" altLang="en-US" sz="2000" dirty="0" err="1" smtClean="0"/>
              <a:t>daya</a:t>
            </a:r>
            <a:r>
              <a:rPr lang="en-GB" altLang="en-US" sz="2000" dirty="0" smtClean="0"/>
              <a:t> (resistor) yang </a:t>
            </a:r>
            <a:r>
              <a:rPr lang="en-GB" altLang="en-US" sz="2000" dirty="0" err="1" smtClean="0"/>
              <a:t>ada</a:t>
            </a:r>
            <a:r>
              <a:rPr lang="en-GB" altLang="en-US" sz="2000" dirty="0" smtClean="0"/>
              <a:t> </a:t>
            </a:r>
            <a:r>
              <a:rPr lang="en-GB" altLang="en-US" sz="2000" dirty="0" err="1" smtClean="0"/>
              <a:t>pada</a:t>
            </a:r>
            <a:r>
              <a:rPr lang="en-GB" altLang="en-US" sz="2000" dirty="0" smtClean="0"/>
              <a:t> </a:t>
            </a:r>
            <a:r>
              <a:rPr lang="en-GB" altLang="en-US" sz="2000" dirty="0" err="1" smtClean="0"/>
              <a:t>lapisan</a:t>
            </a:r>
            <a:r>
              <a:rPr lang="en-GB" altLang="en-US" sz="2000" dirty="0" smtClean="0"/>
              <a:t> </a:t>
            </a:r>
            <a:r>
              <a:rPr lang="en-GB" altLang="en-US" sz="2000" dirty="0" err="1" smtClean="0"/>
              <a:t>berikutnya</a:t>
            </a:r>
            <a:r>
              <a:rPr lang="en-GB" altLang="en-US" sz="2000" dirty="0" smtClean="0"/>
              <a:t> </a:t>
            </a:r>
            <a:r>
              <a:rPr lang="en-GB" altLang="en-US" sz="2000" dirty="0" err="1" smtClean="0"/>
              <a:t>dapat</a:t>
            </a:r>
            <a:r>
              <a:rPr lang="en-GB" altLang="en-US" sz="2000" dirty="0" smtClean="0"/>
              <a:t> pula </a:t>
            </a:r>
            <a:r>
              <a:rPr lang="en-GB" altLang="en-US" sz="2000" dirty="0" err="1" smtClean="0"/>
              <a:t>dipengaruhi</a:t>
            </a:r>
            <a:r>
              <a:rPr lang="en-GB" altLang="en-US" sz="2000" dirty="0" smtClean="0"/>
              <a:t>.</a:t>
            </a:r>
            <a:r>
              <a:rPr lang="en-GB" altLang="en-US" sz="2000" b="1" dirty="0" smtClean="0"/>
              <a:t> </a:t>
            </a:r>
          </a:p>
          <a:p>
            <a:pPr marL="457200" lvl="1" indent="0" eaLnBrk="1" hangingPunct="1">
              <a:lnSpc>
                <a:spcPct val="80000"/>
              </a:lnSpc>
              <a:buFont typeface="Wingdings" pitchFamily="2" charset="2"/>
              <a:buNone/>
            </a:pPr>
            <a:endParaRPr lang="en-US" altLang="en-US" sz="2000" b="1" dirty="0" smtClean="0"/>
          </a:p>
          <a:p>
            <a:pPr marL="457200" lvl="1" indent="0" eaLnBrk="1" hangingPunct="1">
              <a:lnSpc>
                <a:spcPct val="80000"/>
              </a:lnSpc>
              <a:buFont typeface="Wingdings" pitchFamily="2" charset="2"/>
              <a:buNone/>
            </a:pPr>
            <a:r>
              <a:rPr lang="en-GB" altLang="en-US" sz="2000" dirty="0" err="1" smtClean="0"/>
              <a:t>Dengan</a:t>
            </a:r>
            <a:r>
              <a:rPr lang="en-GB" altLang="en-US" sz="2000" dirty="0" smtClean="0"/>
              <a:t> </a:t>
            </a:r>
            <a:r>
              <a:rPr lang="en-GB" altLang="en-US" sz="2000" dirty="0" err="1" smtClean="0"/>
              <a:t>demikian</a:t>
            </a:r>
            <a:r>
              <a:rPr lang="en-GB" altLang="en-US" sz="2000" dirty="0" smtClean="0"/>
              <a:t>, </a:t>
            </a:r>
            <a:r>
              <a:rPr lang="en-GB" altLang="en-US" sz="2000" dirty="0" err="1" smtClean="0"/>
              <a:t>fungsi</a:t>
            </a:r>
            <a:r>
              <a:rPr lang="en-GB" altLang="en-US" sz="2000" dirty="0" smtClean="0"/>
              <a:t> transistor </a:t>
            </a:r>
            <a:r>
              <a:rPr lang="en-GB" altLang="en-US" sz="2000" dirty="0" err="1" smtClean="0"/>
              <a:t>adalah</a:t>
            </a:r>
            <a:r>
              <a:rPr lang="en-GB" altLang="en-US" sz="2000" dirty="0" smtClean="0"/>
              <a:t> </a:t>
            </a:r>
            <a:r>
              <a:rPr lang="en-GB" altLang="en-US" sz="2000" dirty="0" err="1" smtClean="0"/>
              <a:t>sebagai</a:t>
            </a:r>
            <a:r>
              <a:rPr lang="en-GB" altLang="en-US" sz="2000" dirty="0" smtClean="0"/>
              <a:t> </a:t>
            </a:r>
            <a:r>
              <a:rPr lang="en-GB" altLang="en-US" sz="2000" dirty="0" err="1" smtClean="0"/>
              <a:t>penguat</a:t>
            </a:r>
            <a:r>
              <a:rPr lang="en-GB" altLang="en-US" sz="2000" dirty="0" smtClean="0"/>
              <a:t> </a:t>
            </a:r>
            <a:r>
              <a:rPr lang="en-GB" altLang="en-US" sz="2000" dirty="0" err="1" smtClean="0"/>
              <a:t>sinyal</a:t>
            </a:r>
            <a:r>
              <a:rPr lang="en-GB" altLang="en-US" sz="2000" dirty="0" smtClean="0"/>
              <a:t>. </a:t>
            </a:r>
            <a:r>
              <a:rPr lang="en-GB" altLang="en-US" sz="2000" dirty="0" err="1" smtClean="0"/>
              <a:t>Sebagai</a:t>
            </a:r>
            <a:r>
              <a:rPr lang="en-GB" altLang="en-US" sz="2000" dirty="0" smtClean="0"/>
              <a:t> </a:t>
            </a:r>
            <a:r>
              <a:rPr lang="en-GB" altLang="en-US" sz="2000" dirty="0" err="1" smtClean="0"/>
              <a:t>komponen</a:t>
            </a:r>
            <a:r>
              <a:rPr lang="en-GB" altLang="en-US" sz="2000" dirty="0" smtClean="0"/>
              <a:t> </a:t>
            </a:r>
            <a:r>
              <a:rPr lang="en-GB" altLang="en-US" sz="2000" dirty="0" err="1" smtClean="0"/>
              <a:t>padat</a:t>
            </a:r>
            <a:r>
              <a:rPr lang="en-GB" altLang="en-US" sz="2000" dirty="0" smtClean="0"/>
              <a:t>, transistor </a:t>
            </a:r>
            <a:r>
              <a:rPr lang="en-GB" altLang="en-US" sz="2000" dirty="0" err="1" smtClean="0"/>
              <a:t>mempunyai</a:t>
            </a:r>
            <a:r>
              <a:rPr lang="en-GB" altLang="en-US" sz="2000" dirty="0" smtClean="0"/>
              <a:t> </a:t>
            </a:r>
            <a:r>
              <a:rPr lang="en-GB" altLang="en-US" sz="2000" dirty="0" err="1" smtClean="0"/>
              <a:t>banyak</a:t>
            </a:r>
            <a:r>
              <a:rPr lang="en-GB" altLang="en-US" sz="2000" dirty="0" smtClean="0"/>
              <a:t> </a:t>
            </a:r>
            <a:r>
              <a:rPr lang="en-GB" altLang="en-US" sz="2000" dirty="0" err="1" smtClean="0"/>
              <a:t>keunggulan</a:t>
            </a:r>
            <a:r>
              <a:rPr lang="en-GB" altLang="en-US" sz="2000" dirty="0" smtClean="0"/>
              <a:t> </a:t>
            </a:r>
            <a:r>
              <a:rPr lang="en-GB" altLang="en-US" sz="2000" dirty="0" err="1" smtClean="0"/>
              <a:t>seperti</a:t>
            </a:r>
            <a:r>
              <a:rPr lang="en-GB" altLang="en-US" sz="2000" dirty="0" smtClean="0"/>
              <a:t> </a:t>
            </a:r>
            <a:r>
              <a:rPr lang="en-GB" altLang="en-US" sz="2000" dirty="0" err="1" smtClean="0"/>
              <a:t>misalnya</a:t>
            </a:r>
            <a:r>
              <a:rPr lang="en-GB" altLang="en-US" sz="2000" dirty="0" smtClean="0"/>
              <a:t>: </a:t>
            </a:r>
            <a:r>
              <a:rPr lang="en-GB" altLang="en-US" sz="2000" dirty="0" err="1" smtClean="0"/>
              <a:t>tidak</a:t>
            </a:r>
            <a:r>
              <a:rPr lang="en-GB" altLang="en-US" sz="2000" dirty="0" smtClean="0"/>
              <a:t> </a:t>
            </a:r>
            <a:r>
              <a:rPr lang="en-GB" altLang="en-US" sz="2000" dirty="0" err="1" smtClean="0"/>
              <a:t>mudah</a:t>
            </a:r>
            <a:r>
              <a:rPr lang="en-GB" altLang="en-US" sz="2000" dirty="0" smtClean="0"/>
              <a:t> </a:t>
            </a:r>
            <a:r>
              <a:rPr lang="en-GB" altLang="en-US" sz="2000" dirty="0" err="1" smtClean="0"/>
              <a:t>pecah</a:t>
            </a:r>
            <a:r>
              <a:rPr lang="en-GB" altLang="en-US" sz="2000" dirty="0" smtClean="0"/>
              <a:t>, </a:t>
            </a:r>
            <a:r>
              <a:rPr lang="en-GB" altLang="en-US" sz="2000" dirty="0" err="1" smtClean="0"/>
              <a:t>tidak</a:t>
            </a:r>
            <a:r>
              <a:rPr lang="en-GB" altLang="en-US" sz="2000" dirty="0" smtClean="0"/>
              <a:t> </a:t>
            </a:r>
            <a:r>
              <a:rPr lang="en-GB" altLang="en-US" sz="2000" dirty="0" err="1" smtClean="0"/>
              <a:t>menyalurkan</a:t>
            </a:r>
            <a:r>
              <a:rPr lang="en-GB" altLang="en-US" sz="2000" dirty="0" smtClean="0"/>
              <a:t> </a:t>
            </a:r>
            <a:r>
              <a:rPr lang="en-GB" altLang="en-US" sz="2000" dirty="0" err="1" smtClean="0"/>
              <a:t>panas</a:t>
            </a:r>
            <a:r>
              <a:rPr lang="en-GB" altLang="en-US" sz="2000" dirty="0" smtClean="0"/>
              <a:t>. </a:t>
            </a:r>
            <a:r>
              <a:rPr lang="en-GB" altLang="en-US" sz="2000" dirty="0" err="1" smtClean="0"/>
              <a:t>dan</a:t>
            </a:r>
            <a:r>
              <a:rPr lang="en-GB" altLang="en-US" sz="2000" dirty="0" smtClean="0"/>
              <a:t> </a:t>
            </a:r>
            <a:r>
              <a:rPr lang="en-GB" altLang="en-US" sz="2000" dirty="0" err="1" smtClean="0"/>
              <a:t>dengan</a:t>
            </a:r>
            <a:r>
              <a:rPr lang="en-GB" altLang="en-US" sz="2000" dirty="0" smtClean="0"/>
              <a:t> </a:t>
            </a:r>
            <a:r>
              <a:rPr lang="en-GB" altLang="en-US" sz="2000" dirty="0" err="1" smtClean="0"/>
              <a:t>demikian</a:t>
            </a:r>
            <a:r>
              <a:rPr lang="en-GB" altLang="en-US" sz="2000" dirty="0" smtClean="0"/>
              <a:t>, </a:t>
            </a:r>
            <a:r>
              <a:rPr lang="en-GB" altLang="en-US" sz="2000" dirty="0" err="1" smtClean="0"/>
              <a:t>komputer</a:t>
            </a:r>
            <a:r>
              <a:rPr lang="en-GB" altLang="en-US" sz="2000" dirty="0" smtClean="0"/>
              <a:t> yang </a:t>
            </a:r>
            <a:r>
              <a:rPr lang="en-GB" altLang="en-US" sz="2000" dirty="0" err="1" smtClean="0"/>
              <a:t>ada</a:t>
            </a:r>
            <a:r>
              <a:rPr lang="en-GB" altLang="en-US" sz="2000" dirty="0" smtClean="0"/>
              <a:t> </a:t>
            </a:r>
            <a:r>
              <a:rPr lang="en-GB" altLang="en-US" sz="2000" dirty="0" err="1" smtClean="0"/>
              <a:t>menjadi</a:t>
            </a:r>
            <a:r>
              <a:rPr lang="en-GB" altLang="en-US" sz="2000" dirty="0" smtClean="0"/>
              <a:t> </a:t>
            </a:r>
            <a:r>
              <a:rPr lang="en-GB" altLang="en-US" sz="2000" dirty="0" err="1" smtClean="0"/>
              <a:t>lebih</a:t>
            </a:r>
            <a:r>
              <a:rPr lang="en-GB" altLang="en-US" sz="2000" dirty="0" smtClean="0"/>
              <a:t> </a:t>
            </a:r>
            <a:r>
              <a:rPr lang="en-GB" altLang="en-US" sz="2000" dirty="0" err="1" smtClean="0"/>
              <a:t>kecil</a:t>
            </a:r>
            <a:r>
              <a:rPr lang="en-GB" altLang="en-US" sz="2000" dirty="0" smtClean="0"/>
              <a:t> </a:t>
            </a:r>
            <a:r>
              <a:rPr lang="en-GB" altLang="en-US" sz="2000" dirty="0" err="1" smtClean="0"/>
              <a:t>dan</a:t>
            </a:r>
            <a:r>
              <a:rPr lang="en-GB" altLang="en-US" sz="2000" dirty="0" smtClean="0"/>
              <a:t> </a:t>
            </a:r>
            <a:r>
              <a:rPr lang="en-GB" altLang="en-US" sz="2000" dirty="0" err="1" smtClean="0"/>
              <a:t>lebih</a:t>
            </a:r>
            <a:r>
              <a:rPr lang="en-GB" altLang="en-US" sz="2000" dirty="0" smtClean="0"/>
              <a:t> </a:t>
            </a:r>
            <a:r>
              <a:rPr lang="en-GB" altLang="en-US" sz="2000" dirty="0" err="1" smtClean="0"/>
              <a:t>murah</a:t>
            </a:r>
            <a:endParaRPr lang="en-US" altLang="en-US" sz="2000" dirty="0" smtClean="0"/>
          </a:p>
        </p:txBody>
      </p:sp>
      <p:pic>
        <p:nvPicPr>
          <p:cNvPr id="49156" name="Picture 4" descr="1-2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133600"/>
            <a:ext cx="2514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descr="1-2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357688"/>
            <a:ext cx="2514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019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9157"/>
                                        </p:tgtEl>
                                        <p:attrNameLst>
                                          <p:attrName>style.visibility</p:attrName>
                                        </p:attrNameLst>
                                      </p:cBhvr>
                                      <p:to>
                                        <p:strVal val="visible"/>
                                      </p:to>
                                    </p:set>
                                    <p:animEffect transition="in" filter="dissolve">
                                      <p:cBhvr>
                                        <p:cTn id="11" dur="500"/>
                                        <p:tgtEl>
                                          <p:spTgt spid="49157"/>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9155">
                                            <p:txEl>
                                              <p:pRg st="0" end="0"/>
                                            </p:txEl>
                                          </p:spTgt>
                                        </p:tgtEl>
                                        <p:attrNameLst>
                                          <p:attrName>style.visibility</p:attrName>
                                        </p:attrNameLst>
                                      </p:cBhvr>
                                      <p:to>
                                        <p:strVal val="visible"/>
                                      </p:to>
                                    </p:set>
                                    <p:animEffect transition="in" filter="box(in)">
                                      <p:cBhvr>
                                        <p:cTn id="15" dur="500"/>
                                        <p:tgtEl>
                                          <p:spTgt spid="49155">
                                            <p:txEl>
                                              <p:pRg st="0" end="0"/>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9155">
                                            <p:txEl>
                                              <p:pRg st="1" end="1"/>
                                            </p:txEl>
                                          </p:spTgt>
                                        </p:tgtEl>
                                        <p:attrNameLst>
                                          <p:attrName>style.visibility</p:attrName>
                                        </p:attrNameLst>
                                      </p:cBhvr>
                                      <p:to>
                                        <p:strVal val="visible"/>
                                      </p:to>
                                    </p:set>
                                    <p:animEffect transition="in" filter="box(in)">
                                      <p:cBhvr>
                                        <p:cTn id="19" dur="500"/>
                                        <p:tgtEl>
                                          <p:spTgt spid="49155">
                                            <p:txEl>
                                              <p:pRg st="1" end="1"/>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49155">
                                            <p:txEl>
                                              <p:pRg st="3" end="3"/>
                                            </p:txEl>
                                          </p:spTgt>
                                        </p:tgtEl>
                                        <p:attrNameLst>
                                          <p:attrName>style.visibility</p:attrName>
                                        </p:attrNameLst>
                                      </p:cBhvr>
                                      <p:to>
                                        <p:strVal val="visible"/>
                                      </p:to>
                                    </p:set>
                                    <p:animEffect transition="in" filter="box(in)">
                                      <p:cBhvr>
                                        <p:cTn id="23"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457200"/>
            <a:ext cx="8229600" cy="955675"/>
          </a:xfrm>
        </p:spPr>
        <p:txBody>
          <a:bodyPr/>
          <a:lstStyle/>
          <a:p>
            <a:pPr eaLnBrk="1" hangingPunct="1"/>
            <a:r>
              <a:rPr lang="en-US" altLang="en-US" smtClean="0"/>
              <a:t>Generasi Komputer</a:t>
            </a:r>
          </a:p>
        </p:txBody>
      </p:sp>
      <p:sp>
        <p:nvSpPr>
          <p:cNvPr id="50179" name="Rectangle 3"/>
          <p:cNvSpPr>
            <a:spLocks noGrp="1" noChangeArrowheads="1"/>
          </p:cNvSpPr>
          <p:nvPr>
            <p:ph idx="1"/>
          </p:nvPr>
        </p:nvSpPr>
        <p:spPr>
          <a:xfrm>
            <a:off x="608013" y="1484313"/>
            <a:ext cx="8078787" cy="3886200"/>
          </a:xfrm>
        </p:spPr>
        <p:txBody>
          <a:bodyPr/>
          <a:lstStyle/>
          <a:p>
            <a:pPr marL="0" indent="0" eaLnBrk="1" hangingPunct="1">
              <a:lnSpc>
                <a:spcPct val="80000"/>
              </a:lnSpc>
              <a:buFont typeface="Wingdings" pitchFamily="2" charset="2"/>
              <a:buNone/>
            </a:pPr>
            <a:r>
              <a:rPr lang="en-GB" altLang="en-US" sz="2300" smtClean="0"/>
              <a:t>Pada tahun 1960-an, IBM memperkenalkan komputer komersial yang memanfaatkan transistor dan digunakan secara luas mulai beredar dipasaran. Komputer IBM- 7090 buatan Amerika Serikat merupakan salah satu komputer komersial yang memanfaatkan transistor.</a:t>
            </a:r>
          </a:p>
          <a:p>
            <a:pPr marL="0" indent="0" eaLnBrk="1" hangingPunct="1">
              <a:lnSpc>
                <a:spcPct val="80000"/>
              </a:lnSpc>
              <a:buFont typeface="Wingdings" pitchFamily="2" charset="2"/>
              <a:buNone/>
            </a:pPr>
            <a:endParaRPr lang="en-US" altLang="en-US" sz="2300" smtClean="0"/>
          </a:p>
          <a:p>
            <a:pPr marL="0" indent="0" eaLnBrk="1" hangingPunct="1">
              <a:lnSpc>
                <a:spcPct val="80000"/>
              </a:lnSpc>
              <a:buFont typeface="Wingdings" pitchFamily="2" charset="2"/>
              <a:buNone/>
            </a:pPr>
            <a:r>
              <a:rPr lang="en-GB" altLang="en-US" sz="2300" smtClean="0"/>
              <a:t>Komputer ini dirancang untuk menyelesaikan segala macam pekerjaan baik yang bersifat ilmiah ataupun komersial. Karena kecepatan dan kemampuan yang dimilikinya, menyebabkan IBM 7090 menjadi sangat popular. Komputer generasi kedua lainnya adalah: IBM Serie 1400, NCR Serie 304, MARK IV dan Honeywell Model 800. </a:t>
            </a:r>
          </a:p>
        </p:txBody>
      </p:sp>
      <p:pic>
        <p:nvPicPr>
          <p:cNvPr id="50182" name="Picture 6" descr="1-2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445125"/>
            <a:ext cx="2743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7" descr="1-2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113" y="5373688"/>
            <a:ext cx="28194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971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0183"/>
                                        </p:tgtEl>
                                        <p:attrNameLst>
                                          <p:attrName>style.visibility</p:attrName>
                                        </p:attrNameLst>
                                      </p:cBhvr>
                                      <p:to>
                                        <p:strVal val="visible"/>
                                      </p:to>
                                    </p:set>
                                    <p:animEffect transition="in" filter="dissolve">
                                      <p:cBhvr>
                                        <p:cTn id="11" dur="500"/>
                                        <p:tgtEl>
                                          <p:spTgt spid="50183"/>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0179">
                                            <p:txEl>
                                              <p:pRg st="0" end="0"/>
                                            </p:txEl>
                                          </p:spTgt>
                                        </p:tgtEl>
                                        <p:attrNameLst>
                                          <p:attrName>style.visibility</p:attrName>
                                        </p:attrNameLst>
                                      </p:cBhvr>
                                      <p:to>
                                        <p:strVal val="visible"/>
                                      </p:to>
                                    </p:set>
                                    <p:animEffect transition="in" filter="box(in)">
                                      <p:cBhvr>
                                        <p:cTn id="15" dur="500"/>
                                        <p:tgtEl>
                                          <p:spTgt spid="50179">
                                            <p:txEl>
                                              <p:pRg st="0" end="0"/>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Effect transition="in" filter="box(in)">
                                      <p:cBhvr>
                                        <p:cTn id="19" dur="500"/>
                                        <p:tgtEl>
                                          <p:spTgt spid="50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685800"/>
            <a:ext cx="8229600" cy="1143000"/>
          </a:xfrm>
        </p:spPr>
        <p:txBody>
          <a:bodyPr/>
          <a:lstStyle/>
          <a:p>
            <a:pPr eaLnBrk="1" hangingPunct="1"/>
            <a:r>
              <a:rPr lang="en-US" altLang="en-US" dirty="0" err="1" smtClean="0"/>
              <a:t>Ciri</a:t>
            </a:r>
            <a:r>
              <a:rPr lang="en-US" altLang="en-US" dirty="0" smtClean="0"/>
              <a:t> </a:t>
            </a:r>
            <a:r>
              <a:rPr lang="en-US" altLang="en-US" dirty="0" err="1" smtClean="0"/>
              <a:t>Generasi</a:t>
            </a:r>
            <a:r>
              <a:rPr lang="en-US" altLang="en-US" dirty="0" smtClean="0"/>
              <a:t> </a:t>
            </a:r>
            <a:r>
              <a:rPr lang="en-US" altLang="en-US" dirty="0" err="1" smtClean="0"/>
              <a:t>Komputer</a:t>
            </a:r>
            <a:r>
              <a:rPr lang="en-US" altLang="en-US" dirty="0" smtClean="0"/>
              <a:t> II</a:t>
            </a:r>
          </a:p>
        </p:txBody>
      </p:sp>
      <p:sp>
        <p:nvSpPr>
          <p:cNvPr id="48131" name="Rectangle 3"/>
          <p:cNvSpPr>
            <a:spLocks noGrp="1" noChangeArrowheads="1"/>
          </p:cNvSpPr>
          <p:nvPr>
            <p:ph idx="1"/>
          </p:nvPr>
        </p:nvSpPr>
        <p:spPr>
          <a:xfrm>
            <a:off x="457200" y="2133600"/>
            <a:ext cx="8027988" cy="3816350"/>
          </a:xfrm>
        </p:spPr>
        <p:txBody>
          <a:bodyPr>
            <a:normAutofit/>
          </a:bodyPr>
          <a:lstStyle/>
          <a:p>
            <a:pPr marL="457200" indent="-457200" eaLnBrk="1" hangingPunct="1">
              <a:lnSpc>
                <a:spcPct val="80000"/>
              </a:lnSpc>
              <a:buFont typeface="+mj-lt"/>
              <a:buAutoNum type="arabicPeriod"/>
            </a:pPr>
            <a:r>
              <a:rPr lang="en-US" altLang="en-US" sz="2300" dirty="0" err="1" smtClean="0"/>
              <a:t>Menggunakan</a:t>
            </a:r>
            <a:r>
              <a:rPr lang="en-US" altLang="en-US" sz="2300" dirty="0" smtClean="0"/>
              <a:t> </a:t>
            </a:r>
            <a:r>
              <a:rPr lang="en-US" altLang="en-US" sz="2300" dirty="0" err="1" smtClean="0"/>
              <a:t>teknologi</a:t>
            </a:r>
            <a:r>
              <a:rPr lang="en-US" altLang="en-US" sz="2300" dirty="0" smtClean="0"/>
              <a:t> transistor </a:t>
            </a:r>
            <a:r>
              <a:rPr lang="en-US" altLang="en-US" sz="2300" dirty="0" err="1" smtClean="0"/>
              <a:t>dan</a:t>
            </a:r>
            <a:r>
              <a:rPr lang="en-US" altLang="en-US" sz="2300" dirty="0" smtClean="0"/>
              <a:t> diode </a:t>
            </a:r>
            <a:r>
              <a:rPr lang="en-US" altLang="en-US" sz="2300" dirty="0" err="1" smtClean="0"/>
              <a:t>untuk</a:t>
            </a:r>
            <a:r>
              <a:rPr lang="en-US" altLang="en-US" sz="2300" dirty="0" smtClean="0"/>
              <a:t> </a:t>
            </a:r>
            <a:r>
              <a:rPr lang="en-US" altLang="en-US" sz="2300" dirty="0" err="1" smtClean="0"/>
              <a:t>menggantikan</a:t>
            </a:r>
            <a:r>
              <a:rPr lang="en-US" altLang="en-US" sz="2300" dirty="0" smtClean="0"/>
              <a:t> </a:t>
            </a:r>
            <a:r>
              <a:rPr lang="en-US" altLang="en-US" sz="2300" dirty="0" err="1" smtClean="0"/>
              <a:t>tabung</a:t>
            </a:r>
            <a:r>
              <a:rPr lang="en-US" altLang="en-US" sz="2300" dirty="0" smtClean="0"/>
              <a:t> </a:t>
            </a:r>
            <a:r>
              <a:rPr lang="en-US" altLang="en-US" sz="2300" dirty="0" err="1" smtClean="0"/>
              <a:t>hampa</a:t>
            </a:r>
            <a:endParaRPr lang="en-US" altLang="en-US" sz="2300" dirty="0" smtClean="0"/>
          </a:p>
          <a:p>
            <a:pPr marL="457200" indent="-457200" eaLnBrk="1" hangingPunct="1">
              <a:lnSpc>
                <a:spcPct val="80000"/>
              </a:lnSpc>
              <a:buFont typeface="+mj-lt"/>
              <a:buAutoNum type="arabicPeriod"/>
            </a:pPr>
            <a:r>
              <a:rPr lang="en-US" altLang="en-US" sz="2300" dirty="0" err="1" smtClean="0"/>
              <a:t>Sudah</a:t>
            </a:r>
            <a:r>
              <a:rPr lang="en-US" altLang="en-US" sz="2300" dirty="0" smtClean="0"/>
              <a:t> </a:t>
            </a:r>
            <a:r>
              <a:rPr lang="en-US" altLang="en-US" sz="2300" dirty="0" err="1" smtClean="0"/>
              <a:t>menggunakan</a:t>
            </a:r>
            <a:r>
              <a:rPr lang="en-US" altLang="en-US" sz="2300" dirty="0" smtClean="0"/>
              <a:t> </a:t>
            </a:r>
            <a:r>
              <a:rPr lang="en-US" altLang="en-US" sz="2300" dirty="0" err="1" smtClean="0"/>
              <a:t>bahasa</a:t>
            </a:r>
            <a:r>
              <a:rPr lang="en-US" altLang="en-US" sz="2300" dirty="0" smtClean="0"/>
              <a:t> </a:t>
            </a:r>
            <a:r>
              <a:rPr lang="en-US" altLang="en-US" sz="2300" dirty="0" err="1" smtClean="0"/>
              <a:t>pemrograman</a:t>
            </a:r>
            <a:r>
              <a:rPr lang="en-US" altLang="en-US" sz="2300" dirty="0" smtClean="0"/>
              <a:t> </a:t>
            </a:r>
            <a:r>
              <a:rPr lang="en-US" altLang="en-US" sz="2300" dirty="0" err="1" smtClean="0"/>
              <a:t>tingkat</a:t>
            </a:r>
            <a:r>
              <a:rPr lang="en-US" altLang="en-US" sz="2300" dirty="0" smtClean="0"/>
              <a:t> </a:t>
            </a:r>
            <a:r>
              <a:rPr lang="en-US" altLang="en-US" sz="2300" dirty="0" err="1" smtClean="0"/>
              <a:t>tinggi</a:t>
            </a:r>
            <a:r>
              <a:rPr lang="en-US" altLang="en-US" sz="2300" dirty="0" smtClean="0"/>
              <a:t> </a:t>
            </a:r>
            <a:r>
              <a:rPr lang="en-US" altLang="en-US" sz="2300" dirty="0" err="1" smtClean="0"/>
              <a:t>seperti</a:t>
            </a:r>
            <a:r>
              <a:rPr lang="en-US" altLang="en-US" sz="2300" dirty="0" smtClean="0"/>
              <a:t> Fortran </a:t>
            </a:r>
            <a:r>
              <a:rPr lang="en-US" altLang="en-US" sz="2300" dirty="0" err="1" smtClean="0"/>
              <a:t>dan</a:t>
            </a:r>
            <a:r>
              <a:rPr lang="en-US" altLang="en-US" sz="2300" dirty="0" smtClean="0"/>
              <a:t> Cobol</a:t>
            </a:r>
          </a:p>
          <a:p>
            <a:pPr marL="457200" indent="-457200" eaLnBrk="1" hangingPunct="1">
              <a:lnSpc>
                <a:spcPct val="80000"/>
              </a:lnSpc>
              <a:buFont typeface="+mj-lt"/>
              <a:buAutoNum type="arabicPeriod"/>
            </a:pPr>
            <a:r>
              <a:rPr lang="en-US" altLang="en-US" sz="2300" dirty="0" err="1" smtClean="0"/>
              <a:t>Memori</a:t>
            </a:r>
            <a:r>
              <a:rPr lang="en-US" altLang="en-US" sz="2300" dirty="0" smtClean="0"/>
              <a:t> </a:t>
            </a:r>
            <a:r>
              <a:rPr lang="en-US" altLang="en-US" sz="2300" dirty="0" err="1" smtClean="0"/>
              <a:t>utama</a:t>
            </a:r>
            <a:r>
              <a:rPr lang="en-US" altLang="en-US" sz="2300" dirty="0" smtClean="0"/>
              <a:t> </a:t>
            </a:r>
            <a:r>
              <a:rPr lang="en-US" altLang="en-US" sz="2300" dirty="0" err="1" smtClean="0"/>
              <a:t>dikembangkan</a:t>
            </a:r>
            <a:r>
              <a:rPr lang="en-US" altLang="en-US" sz="2300" dirty="0" smtClean="0"/>
              <a:t> </a:t>
            </a:r>
            <a:r>
              <a:rPr lang="en-US" altLang="en-US" sz="2300" dirty="0" err="1" smtClean="0"/>
              <a:t>dari</a:t>
            </a:r>
            <a:r>
              <a:rPr lang="en-US" altLang="en-US" sz="2300" dirty="0" smtClean="0"/>
              <a:t> </a:t>
            </a:r>
            <a:r>
              <a:rPr lang="en-US" altLang="en-US" sz="2300" i="1" dirty="0" smtClean="0"/>
              <a:t>Magnetic Core Storage</a:t>
            </a:r>
          </a:p>
          <a:p>
            <a:pPr marL="457200" indent="-457200" eaLnBrk="1" hangingPunct="1">
              <a:lnSpc>
                <a:spcPct val="80000"/>
              </a:lnSpc>
              <a:buFont typeface="+mj-lt"/>
              <a:buAutoNum type="arabicPeriod"/>
            </a:pPr>
            <a:r>
              <a:rPr lang="en-US" altLang="en-US" sz="2300" dirty="0" err="1" smtClean="0"/>
              <a:t>Simpanan</a:t>
            </a:r>
            <a:r>
              <a:rPr lang="en-US" altLang="en-US" sz="2300" dirty="0" smtClean="0"/>
              <a:t> </a:t>
            </a:r>
            <a:r>
              <a:rPr lang="en-US" altLang="en-US" sz="2300" dirty="0" err="1" smtClean="0"/>
              <a:t>luar</a:t>
            </a:r>
            <a:r>
              <a:rPr lang="en-US" altLang="en-US" sz="2300" dirty="0" smtClean="0"/>
              <a:t> </a:t>
            </a:r>
            <a:r>
              <a:rPr lang="en-US" altLang="en-US" sz="2300" i="1" dirty="0" smtClean="0"/>
              <a:t>magnetic tape</a:t>
            </a:r>
            <a:r>
              <a:rPr lang="en-US" altLang="en-US" sz="2300" dirty="0" smtClean="0"/>
              <a:t> </a:t>
            </a:r>
            <a:r>
              <a:rPr lang="en-US" altLang="en-US" sz="2300" dirty="0" err="1" smtClean="0"/>
              <a:t>dan</a:t>
            </a:r>
            <a:r>
              <a:rPr lang="en-US" altLang="en-US" sz="2300" dirty="0" smtClean="0"/>
              <a:t> </a:t>
            </a:r>
            <a:r>
              <a:rPr lang="en-US" altLang="en-US" sz="2300" i="1" dirty="0" smtClean="0"/>
              <a:t>magnetic disc</a:t>
            </a:r>
          </a:p>
          <a:p>
            <a:pPr marL="457200" indent="-457200" eaLnBrk="1" hangingPunct="1">
              <a:lnSpc>
                <a:spcPct val="80000"/>
              </a:lnSpc>
              <a:buFont typeface="+mj-lt"/>
              <a:buAutoNum type="arabicPeriod"/>
            </a:pPr>
            <a:r>
              <a:rPr lang="en-US" altLang="en-US" sz="2300" dirty="0" err="1" smtClean="0"/>
              <a:t>Mampu</a:t>
            </a:r>
            <a:r>
              <a:rPr lang="en-US" altLang="en-US" sz="2300" dirty="0" smtClean="0"/>
              <a:t> </a:t>
            </a:r>
            <a:r>
              <a:rPr lang="en-US" altLang="en-US" sz="2300" dirty="0" err="1" smtClean="0"/>
              <a:t>melakukan</a:t>
            </a:r>
            <a:r>
              <a:rPr lang="en-US" altLang="en-US" sz="2300" dirty="0" smtClean="0"/>
              <a:t> proses </a:t>
            </a:r>
            <a:r>
              <a:rPr lang="en-US" altLang="en-US" sz="2300" i="1" dirty="0" smtClean="0"/>
              <a:t>real-time</a:t>
            </a:r>
            <a:r>
              <a:rPr lang="en-US" altLang="en-US" sz="2300" dirty="0" smtClean="0"/>
              <a:t> </a:t>
            </a:r>
            <a:r>
              <a:rPr lang="en-US" altLang="en-US" sz="2300" dirty="0" err="1" smtClean="0"/>
              <a:t>dan</a:t>
            </a:r>
            <a:r>
              <a:rPr lang="en-US" altLang="en-US" sz="2300" dirty="0" smtClean="0"/>
              <a:t> </a:t>
            </a:r>
            <a:r>
              <a:rPr lang="en-US" altLang="en-US" sz="2300" i="1" dirty="0" smtClean="0"/>
              <a:t>real-sharing</a:t>
            </a:r>
          </a:p>
          <a:p>
            <a:pPr marL="457200" indent="-457200" eaLnBrk="1" hangingPunct="1">
              <a:lnSpc>
                <a:spcPct val="80000"/>
              </a:lnSpc>
              <a:buFont typeface="+mj-lt"/>
              <a:buAutoNum type="arabicPeriod"/>
            </a:pPr>
            <a:r>
              <a:rPr lang="en-US" altLang="en-US" sz="2300" dirty="0" err="1" smtClean="0"/>
              <a:t>Ukuran</a:t>
            </a:r>
            <a:r>
              <a:rPr lang="en-US" altLang="en-US" sz="2300" dirty="0" smtClean="0"/>
              <a:t> </a:t>
            </a:r>
            <a:r>
              <a:rPr lang="en-US" altLang="en-US" sz="2300" dirty="0" err="1" smtClean="0"/>
              <a:t>fisik</a:t>
            </a:r>
            <a:r>
              <a:rPr lang="en-US" altLang="en-US" sz="2300" dirty="0" smtClean="0"/>
              <a:t> </a:t>
            </a:r>
            <a:r>
              <a:rPr lang="en-US" altLang="en-US" sz="2300" dirty="0" err="1" smtClean="0"/>
              <a:t>lebih</a:t>
            </a:r>
            <a:r>
              <a:rPr lang="en-US" altLang="en-US" sz="2300" dirty="0" smtClean="0"/>
              <a:t> </a:t>
            </a:r>
            <a:r>
              <a:rPr lang="en-US" altLang="en-US" sz="2300" dirty="0" err="1" smtClean="0"/>
              <a:t>kecil</a:t>
            </a:r>
            <a:r>
              <a:rPr lang="en-US" altLang="en-US" sz="2300" dirty="0" smtClean="0"/>
              <a:t> </a:t>
            </a:r>
            <a:r>
              <a:rPr lang="en-US" altLang="en-US" sz="2300" dirty="0" err="1" smtClean="0"/>
              <a:t>dari</a:t>
            </a:r>
            <a:r>
              <a:rPr lang="en-US" altLang="en-US" sz="2300" dirty="0" smtClean="0"/>
              <a:t> </a:t>
            </a:r>
            <a:r>
              <a:rPr lang="en-US" altLang="en-US" sz="2300" dirty="0" err="1" smtClean="0"/>
              <a:t>generasi</a:t>
            </a:r>
            <a:r>
              <a:rPr lang="en-US" altLang="en-US" sz="2300" dirty="0" smtClean="0"/>
              <a:t> I</a:t>
            </a:r>
          </a:p>
          <a:p>
            <a:pPr marL="457200" indent="-457200" eaLnBrk="1" hangingPunct="1">
              <a:lnSpc>
                <a:spcPct val="80000"/>
              </a:lnSpc>
              <a:buFont typeface="+mj-lt"/>
              <a:buAutoNum type="arabicPeriod"/>
            </a:pPr>
            <a:r>
              <a:rPr lang="en-US" altLang="en-US" sz="2300" dirty="0" smtClean="0"/>
              <a:t>Proses </a:t>
            </a:r>
            <a:r>
              <a:rPr lang="en-US" altLang="en-US" sz="2300" dirty="0" err="1" smtClean="0"/>
              <a:t>lebih</a:t>
            </a:r>
            <a:r>
              <a:rPr lang="en-US" altLang="en-US" sz="2300" dirty="0" smtClean="0"/>
              <a:t> </a:t>
            </a:r>
            <a:r>
              <a:rPr lang="en-US" altLang="en-US" sz="2300" dirty="0" err="1" smtClean="0"/>
              <a:t>cepat</a:t>
            </a:r>
            <a:r>
              <a:rPr lang="en-US" altLang="en-US" sz="2300" dirty="0" smtClean="0"/>
              <a:t> </a:t>
            </a:r>
            <a:r>
              <a:rPr lang="en-US" altLang="en-US" sz="2300" dirty="0" err="1" smtClean="0"/>
              <a:t>yaitu</a:t>
            </a:r>
            <a:r>
              <a:rPr lang="en-US" altLang="en-US" sz="2300" dirty="0" smtClean="0"/>
              <a:t> </a:t>
            </a:r>
            <a:r>
              <a:rPr lang="en-US" altLang="en-US" sz="2300" dirty="0" err="1" smtClean="0"/>
              <a:t>jutaan</a:t>
            </a:r>
            <a:r>
              <a:rPr lang="en-US" altLang="en-US" sz="2300" dirty="0" smtClean="0"/>
              <a:t> </a:t>
            </a:r>
            <a:r>
              <a:rPr lang="en-US" altLang="en-US" sz="2300" dirty="0" err="1" smtClean="0"/>
              <a:t>operasi</a:t>
            </a:r>
            <a:r>
              <a:rPr lang="en-US" altLang="en-US" sz="2300" dirty="0" smtClean="0"/>
              <a:t> per </a:t>
            </a:r>
            <a:r>
              <a:rPr lang="en-US" altLang="en-US" sz="2300" dirty="0" err="1" smtClean="0"/>
              <a:t>detik</a:t>
            </a:r>
            <a:endParaRPr lang="en-US" altLang="en-US" sz="2300" dirty="0" smtClean="0"/>
          </a:p>
          <a:p>
            <a:pPr marL="457200" indent="-457200" eaLnBrk="1" hangingPunct="1">
              <a:lnSpc>
                <a:spcPct val="80000"/>
              </a:lnSpc>
              <a:buFont typeface="+mj-lt"/>
              <a:buAutoNum type="arabicPeriod"/>
            </a:pPr>
            <a:r>
              <a:rPr lang="en-US" altLang="en-US" sz="2300" dirty="0" err="1" smtClean="0"/>
              <a:t>Kebutuhan</a:t>
            </a:r>
            <a:r>
              <a:rPr lang="en-US" altLang="en-US" sz="2300" dirty="0" smtClean="0"/>
              <a:t> </a:t>
            </a:r>
            <a:r>
              <a:rPr lang="en-US" altLang="en-US" sz="2300" dirty="0" err="1" smtClean="0"/>
              <a:t>daya</a:t>
            </a:r>
            <a:r>
              <a:rPr lang="en-US" altLang="en-US" sz="2300" dirty="0" smtClean="0"/>
              <a:t> </a:t>
            </a:r>
            <a:r>
              <a:rPr lang="en-US" altLang="en-US" sz="2300" dirty="0" err="1" smtClean="0"/>
              <a:t>kecil</a:t>
            </a:r>
            <a:endParaRPr lang="en-US" altLang="en-US" sz="2300" dirty="0" smtClean="0"/>
          </a:p>
          <a:p>
            <a:pPr marL="457200" indent="-457200" eaLnBrk="1" hangingPunct="1">
              <a:lnSpc>
                <a:spcPct val="80000"/>
              </a:lnSpc>
              <a:buFont typeface="+mj-lt"/>
              <a:buAutoNum type="arabicPeriod"/>
            </a:pPr>
            <a:r>
              <a:rPr lang="en-US" altLang="en-US" sz="2300" dirty="0" err="1" smtClean="0"/>
              <a:t>Orientasi</a:t>
            </a:r>
            <a:r>
              <a:rPr lang="en-US" altLang="en-US" sz="2300" dirty="0" smtClean="0"/>
              <a:t> program </a:t>
            </a:r>
            <a:r>
              <a:rPr lang="en-US" altLang="en-US" sz="2300" dirty="0" err="1" smtClean="0"/>
              <a:t>tidak</a:t>
            </a:r>
            <a:r>
              <a:rPr lang="en-US" altLang="en-US" sz="2300" dirty="0" smtClean="0"/>
              <a:t> </a:t>
            </a:r>
            <a:r>
              <a:rPr lang="en-US" altLang="en-US" sz="2300" dirty="0" err="1" smtClean="0"/>
              <a:t>hanya</a:t>
            </a:r>
            <a:r>
              <a:rPr lang="en-US" altLang="en-US" sz="2300" dirty="0" smtClean="0"/>
              <a:t> </a:t>
            </a:r>
            <a:r>
              <a:rPr lang="en-US" altLang="en-US" sz="2300" dirty="0" err="1" smtClean="0"/>
              <a:t>tertuju</a:t>
            </a:r>
            <a:r>
              <a:rPr lang="en-US" altLang="en-US" sz="2300" dirty="0" smtClean="0"/>
              <a:t> </a:t>
            </a:r>
            <a:r>
              <a:rPr lang="en-US" altLang="en-US" sz="2300" dirty="0" err="1" smtClean="0"/>
              <a:t>pada</a:t>
            </a:r>
            <a:r>
              <a:rPr lang="en-US" altLang="en-US" sz="2300" dirty="0" smtClean="0"/>
              <a:t> </a:t>
            </a:r>
            <a:r>
              <a:rPr lang="en-US" altLang="en-US" sz="2300" dirty="0" err="1" smtClean="0"/>
              <a:t>aplikasi</a:t>
            </a:r>
            <a:endParaRPr lang="en-US" altLang="en-US" sz="2300" dirty="0" smtClean="0"/>
          </a:p>
        </p:txBody>
      </p:sp>
    </p:spTree>
    <p:extLst>
      <p:ext uri="{BB962C8B-B14F-4D97-AF65-F5344CB8AC3E}">
        <p14:creationId xmlns:p14="http://schemas.microsoft.com/office/powerpoint/2010/main" val="127642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ox(in)">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box(in)">
                                      <p:cBhvr>
                                        <p:cTn id="32" dur="500"/>
                                        <p:tgtEl>
                                          <p:spTgt spid="48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box(in)">
                                      <p:cBhvr>
                                        <p:cTn id="37" dur="500"/>
                                        <p:tgtEl>
                                          <p:spTgt spid="481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8131">
                                            <p:txEl>
                                              <p:pRg st="7" end="7"/>
                                            </p:txEl>
                                          </p:spTgt>
                                        </p:tgtEl>
                                        <p:attrNameLst>
                                          <p:attrName>style.visibility</p:attrName>
                                        </p:attrNameLst>
                                      </p:cBhvr>
                                      <p:to>
                                        <p:strVal val="visible"/>
                                      </p:to>
                                    </p:set>
                                    <p:animEffect transition="in" filter="box(in)">
                                      <p:cBhvr>
                                        <p:cTn id="42" dur="500"/>
                                        <p:tgtEl>
                                          <p:spTgt spid="481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8131">
                                            <p:txEl>
                                              <p:pRg st="8" end="8"/>
                                            </p:txEl>
                                          </p:spTgt>
                                        </p:tgtEl>
                                        <p:attrNameLst>
                                          <p:attrName>style.visibility</p:attrName>
                                        </p:attrNameLst>
                                      </p:cBhvr>
                                      <p:to>
                                        <p:strVal val="visible"/>
                                      </p:to>
                                    </p:set>
                                    <p:animEffect transition="in" filter="box(in)">
                                      <p:cBhvr>
                                        <p:cTn id="47"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Generasi Komputer</a:t>
            </a:r>
          </a:p>
        </p:txBody>
      </p:sp>
      <p:sp>
        <p:nvSpPr>
          <p:cNvPr id="51203" name="Rectangle 3"/>
          <p:cNvSpPr>
            <a:spLocks noGrp="1" noChangeArrowheads="1"/>
          </p:cNvSpPr>
          <p:nvPr>
            <p:ph idx="1"/>
          </p:nvPr>
        </p:nvSpPr>
        <p:spPr>
          <a:xfrm>
            <a:off x="608013" y="1981200"/>
            <a:ext cx="4957762" cy="3886200"/>
          </a:xfrm>
        </p:spPr>
        <p:txBody>
          <a:bodyPr>
            <a:normAutofit lnSpcReduction="10000"/>
          </a:bodyPr>
          <a:lstStyle/>
          <a:p>
            <a:pPr marL="0" indent="0" eaLnBrk="1" hangingPunct="1">
              <a:spcBef>
                <a:spcPct val="0"/>
              </a:spcBef>
              <a:buFont typeface="Wingdings" pitchFamily="2" charset="2"/>
              <a:buNone/>
            </a:pPr>
            <a:r>
              <a:rPr lang="en-GB" altLang="en-US" sz="2400" b="1" dirty="0" err="1" smtClean="0"/>
              <a:t>Generasi</a:t>
            </a:r>
            <a:r>
              <a:rPr lang="en-GB" altLang="en-US" sz="2400" b="1" dirty="0" smtClean="0"/>
              <a:t> III (1964 – 1970)</a:t>
            </a:r>
            <a:r>
              <a:rPr lang="en-GB" altLang="en-US" sz="2000" b="1" dirty="0" smtClean="0"/>
              <a:t/>
            </a:r>
            <a:br>
              <a:rPr lang="en-GB" altLang="en-US" sz="2000" b="1" dirty="0" smtClean="0"/>
            </a:br>
            <a:endParaRPr lang="en-GB" altLang="en-US" sz="2000" b="1" dirty="0" smtClean="0"/>
          </a:p>
          <a:p>
            <a:pPr marL="0" indent="0" eaLnBrk="1" hangingPunct="1">
              <a:spcBef>
                <a:spcPct val="0"/>
              </a:spcBef>
              <a:buFont typeface="Wingdings" pitchFamily="2" charset="2"/>
              <a:buNone/>
            </a:pPr>
            <a:r>
              <a:rPr lang="en-GB" altLang="en-US" sz="2000" dirty="0" err="1" smtClean="0"/>
              <a:t>Konsep</a:t>
            </a:r>
            <a:r>
              <a:rPr lang="en-GB" altLang="en-US" sz="2000" dirty="0" smtClean="0"/>
              <a:t> </a:t>
            </a:r>
            <a:r>
              <a:rPr lang="en-GB" altLang="en-US" sz="2000" dirty="0" err="1" smtClean="0"/>
              <a:t>semakin</a:t>
            </a:r>
            <a:r>
              <a:rPr lang="en-GB" altLang="en-US" sz="2000" dirty="0" smtClean="0"/>
              <a:t> </a:t>
            </a:r>
            <a:r>
              <a:rPr lang="en-GB" altLang="en-US" sz="2000" dirty="0" err="1" smtClean="0"/>
              <a:t>kecil</a:t>
            </a:r>
            <a:r>
              <a:rPr lang="en-GB" altLang="en-US" sz="2000" dirty="0" smtClean="0"/>
              <a:t> </a:t>
            </a:r>
            <a:r>
              <a:rPr lang="en-GB" altLang="en-US" sz="2000" dirty="0" err="1" smtClean="0"/>
              <a:t>dan</a:t>
            </a:r>
            <a:r>
              <a:rPr lang="en-GB" altLang="en-US" sz="2000" dirty="0" smtClean="0"/>
              <a:t> </a:t>
            </a:r>
            <a:r>
              <a:rPr lang="en-GB" altLang="en-US" sz="2000" dirty="0" err="1" smtClean="0"/>
              <a:t>semakin</a:t>
            </a:r>
            <a:r>
              <a:rPr lang="en-GB" altLang="en-US" sz="2000" dirty="0" smtClean="0"/>
              <a:t> </a:t>
            </a:r>
            <a:r>
              <a:rPr lang="en-GB" altLang="en-US" sz="2000" dirty="0" err="1" smtClean="0"/>
              <a:t>murah</a:t>
            </a:r>
            <a:r>
              <a:rPr lang="en-GB" altLang="en-US" sz="2000" dirty="0" smtClean="0"/>
              <a:t> </a:t>
            </a:r>
            <a:r>
              <a:rPr lang="en-GB" altLang="en-US" sz="2000" dirty="0" err="1" smtClean="0"/>
              <a:t>dari</a:t>
            </a:r>
            <a:r>
              <a:rPr lang="en-GB" altLang="en-US" sz="2000" dirty="0" smtClean="0"/>
              <a:t> transistor, </a:t>
            </a:r>
            <a:r>
              <a:rPr lang="en-GB" altLang="en-US" sz="2000" dirty="0" err="1" smtClean="0"/>
              <a:t>akhirnya</a:t>
            </a:r>
            <a:r>
              <a:rPr lang="en-GB" altLang="en-US" sz="2000" dirty="0" smtClean="0"/>
              <a:t> </a:t>
            </a:r>
            <a:r>
              <a:rPr lang="en-GB" altLang="en-US" sz="2000" dirty="0" err="1" smtClean="0"/>
              <a:t>memacu</a:t>
            </a:r>
            <a:r>
              <a:rPr lang="en-GB" altLang="en-US" sz="2000" dirty="0" smtClean="0"/>
              <a:t> orang </a:t>
            </a:r>
            <a:r>
              <a:rPr lang="en-GB" altLang="en-US" sz="2000" dirty="0" err="1" smtClean="0"/>
              <a:t>untuk</a:t>
            </a:r>
            <a:r>
              <a:rPr lang="en-GB" altLang="en-US" sz="2000" dirty="0" smtClean="0"/>
              <a:t> </a:t>
            </a:r>
            <a:r>
              <a:rPr lang="en-GB" altLang="en-US" sz="2000" dirty="0" err="1" smtClean="0"/>
              <a:t>terus</a:t>
            </a:r>
            <a:r>
              <a:rPr lang="en-GB" altLang="en-US" sz="2000" dirty="0" smtClean="0"/>
              <a:t> </a:t>
            </a:r>
            <a:r>
              <a:rPr lang="en-GB" altLang="en-US" sz="2000" dirty="0" err="1" smtClean="0"/>
              <a:t>melakukan</a:t>
            </a:r>
            <a:r>
              <a:rPr lang="en-GB" altLang="en-US" sz="2000" dirty="0" smtClean="0"/>
              <a:t> </a:t>
            </a:r>
            <a:r>
              <a:rPr lang="en-GB" altLang="en-US" sz="2000" dirty="0" err="1" smtClean="0"/>
              <a:t>pelbagai</a:t>
            </a:r>
            <a:r>
              <a:rPr lang="en-GB" altLang="en-US" sz="2000" dirty="0" smtClean="0"/>
              <a:t> </a:t>
            </a:r>
            <a:r>
              <a:rPr lang="en-GB" altLang="en-US" sz="2000" dirty="0" err="1" smtClean="0"/>
              <a:t>penelitian</a:t>
            </a:r>
            <a:r>
              <a:rPr lang="en-GB" altLang="en-US" sz="2000" dirty="0" smtClean="0"/>
              <a:t>. </a:t>
            </a:r>
            <a:r>
              <a:rPr lang="en-GB" altLang="en-US" sz="2000" dirty="0" err="1" smtClean="0"/>
              <a:t>Ribuan</a:t>
            </a:r>
            <a:r>
              <a:rPr lang="en-GB" altLang="en-US" sz="2000" dirty="0" smtClean="0"/>
              <a:t> transistor </a:t>
            </a:r>
            <a:r>
              <a:rPr lang="en-GB" altLang="en-US" sz="2000" dirty="0" err="1" smtClean="0"/>
              <a:t>akhirnya</a:t>
            </a:r>
            <a:r>
              <a:rPr lang="en-GB" altLang="en-US" sz="2000" dirty="0" smtClean="0"/>
              <a:t> </a:t>
            </a:r>
            <a:r>
              <a:rPr lang="en-GB" altLang="en-US" sz="2000" dirty="0" err="1" smtClean="0"/>
              <a:t>berhasil</a:t>
            </a:r>
            <a:r>
              <a:rPr lang="en-GB" altLang="en-US" sz="2000" dirty="0" smtClean="0"/>
              <a:t> </a:t>
            </a:r>
            <a:r>
              <a:rPr lang="en-GB" altLang="en-US" sz="2000" dirty="0" err="1" smtClean="0"/>
              <a:t>digabung</a:t>
            </a:r>
            <a:r>
              <a:rPr lang="en-GB" altLang="en-US" sz="2000" dirty="0" smtClean="0"/>
              <a:t> </a:t>
            </a:r>
            <a:r>
              <a:rPr lang="en-GB" altLang="en-US" sz="2000" dirty="0" err="1" smtClean="0"/>
              <a:t>dalam</a:t>
            </a:r>
            <a:r>
              <a:rPr lang="en-GB" altLang="en-US" sz="2000" dirty="0" smtClean="0"/>
              <a:t> </a:t>
            </a:r>
            <a:r>
              <a:rPr lang="en-GB" altLang="en-US" sz="2000" dirty="0" err="1" smtClean="0"/>
              <a:t>satu</a:t>
            </a:r>
            <a:r>
              <a:rPr lang="en-GB" altLang="en-US" sz="2000" dirty="0" smtClean="0"/>
              <a:t> </a:t>
            </a:r>
            <a:r>
              <a:rPr lang="en-GB" altLang="en-US" sz="2000" dirty="0" err="1" smtClean="0"/>
              <a:t>bentuk</a:t>
            </a:r>
            <a:r>
              <a:rPr lang="en-GB" altLang="en-US" sz="2000" dirty="0" smtClean="0"/>
              <a:t> yang </a:t>
            </a:r>
            <a:r>
              <a:rPr lang="en-GB" altLang="en-US" sz="2000" dirty="0" err="1" smtClean="0"/>
              <a:t>sangat</a:t>
            </a:r>
            <a:r>
              <a:rPr lang="en-GB" altLang="en-US" sz="2000" dirty="0" smtClean="0"/>
              <a:t> </a:t>
            </a:r>
            <a:r>
              <a:rPr lang="en-GB" altLang="en-US" sz="2000" dirty="0" err="1" smtClean="0"/>
              <a:t>kecil</a:t>
            </a:r>
            <a:r>
              <a:rPr lang="en-GB" altLang="en-US" sz="2000" dirty="0" smtClean="0"/>
              <a:t>. </a:t>
            </a:r>
            <a:r>
              <a:rPr lang="en-GB" altLang="en-US" sz="2000" dirty="0" err="1" smtClean="0"/>
              <a:t>Secuil</a:t>
            </a:r>
            <a:r>
              <a:rPr lang="en-GB" altLang="en-US" sz="2000" dirty="0" smtClean="0"/>
              <a:t> </a:t>
            </a:r>
            <a:r>
              <a:rPr lang="en-GB" altLang="en-US" sz="2000" dirty="0" err="1" smtClean="0"/>
              <a:t>silicium</a:t>
            </a:r>
            <a:r>
              <a:rPr lang="en-GB" altLang="en-US" sz="2000" dirty="0" smtClean="0"/>
              <a:t> </a:t>
            </a:r>
            <a:r>
              <a:rPr lang="en-GB" altLang="en-US" sz="2000" dirty="0" err="1" smtClean="0"/>
              <a:t>yag</a:t>
            </a:r>
            <a:r>
              <a:rPr lang="en-GB" altLang="en-US" sz="2000" dirty="0" smtClean="0"/>
              <a:t> </a:t>
            </a:r>
            <a:r>
              <a:rPr lang="en-GB" altLang="en-US" sz="2000" dirty="0" err="1" smtClean="0"/>
              <a:t>mempunyai</a:t>
            </a:r>
            <a:r>
              <a:rPr lang="en-GB" altLang="en-US" sz="2000" dirty="0" smtClean="0"/>
              <a:t> </a:t>
            </a:r>
            <a:r>
              <a:rPr lang="en-GB" altLang="en-US" sz="2000" dirty="0" err="1" smtClean="0"/>
              <a:t>ukuran</a:t>
            </a:r>
            <a:r>
              <a:rPr lang="en-GB" altLang="en-US" sz="2000" dirty="0" smtClean="0"/>
              <a:t> </a:t>
            </a:r>
            <a:r>
              <a:rPr lang="en-GB" altLang="en-US" sz="2000" dirty="0" err="1" smtClean="0"/>
              <a:t>beberapa</a:t>
            </a:r>
            <a:r>
              <a:rPr lang="en-GB" altLang="en-US" sz="2000" dirty="0" smtClean="0"/>
              <a:t> </a:t>
            </a:r>
            <a:r>
              <a:rPr lang="en-GB" altLang="en-US" sz="2000" dirty="0" err="1" smtClean="0"/>
              <a:t>milimeter</a:t>
            </a:r>
            <a:r>
              <a:rPr lang="en-GB" altLang="en-US" sz="2000" dirty="0" smtClean="0"/>
              <a:t> </a:t>
            </a:r>
            <a:r>
              <a:rPr lang="en-GB" altLang="en-US" sz="2000" dirty="0" err="1" smtClean="0"/>
              <a:t>berhasil</a:t>
            </a:r>
            <a:r>
              <a:rPr lang="en-GB" altLang="en-US" sz="2000" dirty="0" smtClean="0"/>
              <a:t> </a:t>
            </a:r>
            <a:r>
              <a:rPr lang="en-GB" altLang="en-US" sz="2000" dirty="0" err="1" smtClean="0"/>
              <a:t>diciptakan</a:t>
            </a:r>
            <a:r>
              <a:rPr lang="en-GB" altLang="en-US" sz="2000" dirty="0" smtClean="0"/>
              <a:t>, </a:t>
            </a:r>
            <a:r>
              <a:rPr lang="en-GB" altLang="en-US" sz="2000" dirty="0" err="1" smtClean="0"/>
              <a:t>dan</a:t>
            </a:r>
            <a:r>
              <a:rPr lang="en-GB" altLang="en-US" sz="2000" dirty="0" smtClean="0"/>
              <a:t> </a:t>
            </a:r>
            <a:r>
              <a:rPr lang="en-GB" altLang="en-US" sz="2000" dirty="0" err="1" smtClean="0"/>
              <a:t>inilah</a:t>
            </a:r>
            <a:r>
              <a:rPr lang="en-GB" altLang="en-US" sz="2000" dirty="0" smtClean="0"/>
              <a:t> yang </a:t>
            </a:r>
            <a:r>
              <a:rPr lang="en-GB" altLang="en-US" sz="2000" dirty="0" err="1" smtClean="0"/>
              <a:t>disebut</a:t>
            </a:r>
            <a:r>
              <a:rPr lang="en-GB" altLang="en-US" sz="2000" dirty="0" smtClean="0"/>
              <a:t> </a:t>
            </a:r>
            <a:r>
              <a:rPr lang="en-GB" altLang="en-US" sz="2000" dirty="0" err="1" smtClean="0"/>
              <a:t>sebagai</a:t>
            </a:r>
            <a:r>
              <a:rPr lang="en-GB" altLang="en-US" sz="2000" dirty="0" smtClean="0"/>
              <a:t> Integrated Circuit </a:t>
            </a:r>
            <a:r>
              <a:rPr lang="en-GB" altLang="en-US" sz="2000" dirty="0" err="1" smtClean="0"/>
              <a:t>atau</a:t>
            </a:r>
            <a:r>
              <a:rPr lang="en-GB" altLang="en-US" sz="2000" dirty="0" smtClean="0"/>
              <a:t> IC-Chip yang </a:t>
            </a:r>
            <a:r>
              <a:rPr lang="en-GB" altLang="en-US" sz="2000" dirty="0" err="1" smtClean="0"/>
              <a:t>merupakan</a:t>
            </a:r>
            <a:r>
              <a:rPr lang="en-GB" altLang="en-US" sz="2000" dirty="0" smtClean="0"/>
              <a:t> </a:t>
            </a:r>
            <a:r>
              <a:rPr lang="en-GB" altLang="en-US" sz="2000" dirty="0" err="1" smtClean="0"/>
              <a:t>ciri</a:t>
            </a:r>
            <a:r>
              <a:rPr lang="en-GB" altLang="en-US" sz="2000" dirty="0" smtClean="0"/>
              <a:t> </a:t>
            </a:r>
            <a:r>
              <a:rPr lang="en-GB" altLang="en-US" sz="2000" dirty="0" err="1" smtClean="0"/>
              <a:t>khas</a:t>
            </a:r>
            <a:r>
              <a:rPr lang="en-GB" altLang="en-US" sz="2000" dirty="0" smtClean="0"/>
              <a:t> </a:t>
            </a:r>
            <a:r>
              <a:rPr lang="en-GB" altLang="en-US" sz="2000" dirty="0" err="1" smtClean="0"/>
              <a:t>komputer</a:t>
            </a:r>
            <a:r>
              <a:rPr lang="en-GB" altLang="en-US" sz="2000" dirty="0" smtClean="0"/>
              <a:t> </a:t>
            </a:r>
            <a:r>
              <a:rPr lang="en-GB" altLang="en-US" sz="2000" dirty="0" err="1" smtClean="0"/>
              <a:t>generasi</a:t>
            </a:r>
            <a:r>
              <a:rPr lang="en-GB" altLang="en-US" sz="2000" dirty="0" smtClean="0"/>
              <a:t> </a:t>
            </a:r>
            <a:r>
              <a:rPr lang="en-GB" altLang="en-US" sz="2000" dirty="0" err="1" smtClean="0"/>
              <a:t>ketiga</a:t>
            </a:r>
            <a:r>
              <a:rPr lang="en-GB" altLang="en-US" sz="2000" dirty="0" smtClean="0"/>
              <a:t>. </a:t>
            </a:r>
          </a:p>
        </p:txBody>
      </p:sp>
      <p:pic>
        <p:nvPicPr>
          <p:cNvPr id="51206" name="Picture 6" descr="1-2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2708275"/>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462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dissolve">
                                      <p:cBhvr>
                                        <p:cTn id="7" dur="500"/>
                                        <p:tgtEl>
                                          <p:spTgt spid="51206"/>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1203">
                                            <p:txEl>
                                              <p:pRg st="0" end="0"/>
                                            </p:txEl>
                                          </p:spTgt>
                                        </p:tgtEl>
                                        <p:attrNameLst>
                                          <p:attrName>style.visibility</p:attrName>
                                        </p:attrNameLst>
                                      </p:cBhvr>
                                      <p:to>
                                        <p:strVal val="visible"/>
                                      </p:to>
                                    </p:set>
                                    <p:animEffect transition="in" filter="box(in)">
                                      <p:cBhvr>
                                        <p:cTn id="11" dur="500"/>
                                        <p:tgtEl>
                                          <p:spTgt spid="51203">
                                            <p:txEl>
                                              <p:pRg st="0" end="0"/>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1203">
                                            <p:txEl>
                                              <p:pRg st="1" end="1"/>
                                            </p:txEl>
                                          </p:spTgt>
                                        </p:tgtEl>
                                        <p:attrNameLst>
                                          <p:attrName>style.visibility</p:attrName>
                                        </p:attrNameLst>
                                      </p:cBhvr>
                                      <p:to>
                                        <p:strVal val="visible"/>
                                      </p:to>
                                    </p:set>
                                    <p:animEffect transition="in" filter="box(in)">
                                      <p:cBhvr>
                                        <p:cTn id="15"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 Box 6"/>
          <p:cNvSpPr txBox="1">
            <a:spLocks noChangeArrowheads="1"/>
          </p:cNvSpPr>
          <p:nvPr/>
        </p:nvSpPr>
        <p:spPr bwMode="auto">
          <a:xfrm>
            <a:off x="3429000" y="1412875"/>
            <a:ext cx="5715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smtClean="0"/>
              <a:t>III</a:t>
            </a:r>
            <a:r>
              <a:rPr lang="en-GB" altLang="en-US" sz="2400" b="1" dirty="0"/>
              <a:t/>
            </a:r>
            <a:br>
              <a:rPr lang="en-GB" altLang="en-US" sz="2400" b="1" dirty="0"/>
            </a:br>
            <a:endParaRPr lang="en-GB" altLang="en-US" sz="2000" dirty="0"/>
          </a:p>
          <a:p>
            <a:pPr eaLnBrk="1" hangingPunct="1"/>
            <a:r>
              <a:rPr lang="en-GB" altLang="en-US" sz="2000" dirty="0" err="1"/>
              <a:t>Cincin</a:t>
            </a:r>
            <a:r>
              <a:rPr lang="en-GB" altLang="en-US" sz="2000" dirty="0"/>
              <a:t> magnetic </a:t>
            </a:r>
            <a:r>
              <a:rPr lang="en-GB" altLang="en-US" sz="2000" dirty="0" err="1"/>
              <a:t>tersebut</a:t>
            </a:r>
            <a:r>
              <a:rPr lang="en-GB" altLang="en-US" sz="2000" dirty="0"/>
              <a:t> </a:t>
            </a:r>
            <a:r>
              <a:rPr lang="en-GB" altLang="en-US" sz="2000" dirty="0" err="1"/>
              <a:t>dapat</a:t>
            </a:r>
            <a:r>
              <a:rPr lang="en-GB" altLang="en-US" sz="2000" dirty="0"/>
              <a:t> di-</a:t>
            </a:r>
            <a:r>
              <a:rPr lang="en-GB" altLang="en-US" sz="2000" dirty="0" err="1"/>
              <a:t>magnetisasi</a:t>
            </a:r>
            <a:r>
              <a:rPr lang="en-GB" altLang="en-US" sz="2000" dirty="0"/>
              <a:t> </a:t>
            </a:r>
            <a:r>
              <a:rPr lang="en-GB" altLang="en-US" sz="2000" dirty="0" err="1"/>
              <a:t>secara</a:t>
            </a:r>
            <a:r>
              <a:rPr lang="en-GB" altLang="en-US" sz="2000" dirty="0"/>
              <a:t> </a:t>
            </a:r>
            <a:r>
              <a:rPr lang="en-GB" altLang="en-US" sz="2000" dirty="0" err="1"/>
              <a:t>satu</a:t>
            </a:r>
            <a:r>
              <a:rPr lang="en-GB" altLang="en-US" sz="2000" dirty="0"/>
              <a:t> </a:t>
            </a:r>
            <a:r>
              <a:rPr lang="en-GB" altLang="en-US" sz="2000" dirty="0" err="1"/>
              <a:t>arah</a:t>
            </a:r>
            <a:r>
              <a:rPr lang="en-GB" altLang="en-US" sz="2000" dirty="0"/>
              <a:t> </a:t>
            </a:r>
            <a:r>
              <a:rPr lang="en-GB" altLang="en-US" sz="2000" dirty="0" err="1"/>
              <a:t>ataupun</a:t>
            </a:r>
            <a:r>
              <a:rPr lang="en-GB" altLang="en-US" sz="2000" dirty="0"/>
              <a:t> </a:t>
            </a:r>
            <a:r>
              <a:rPr lang="en-GB" altLang="en-US" sz="2000" dirty="0" err="1"/>
              <a:t>berlawanan</a:t>
            </a:r>
            <a:r>
              <a:rPr lang="en-GB" altLang="en-US" sz="2000" dirty="0"/>
              <a:t>, </a:t>
            </a:r>
            <a:r>
              <a:rPr lang="en-GB" altLang="en-US" sz="2000" dirty="0" err="1"/>
              <a:t>dan</a:t>
            </a:r>
            <a:r>
              <a:rPr lang="en-GB" altLang="en-US" sz="2000" dirty="0"/>
              <a:t> </a:t>
            </a:r>
            <a:r>
              <a:rPr lang="en-GB" altLang="en-US" sz="2000" dirty="0" err="1"/>
              <a:t>akhirnya</a:t>
            </a:r>
            <a:r>
              <a:rPr lang="en-GB" altLang="en-US" sz="2000" dirty="0"/>
              <a:t> men-</a:t>
            </a:r>
            <a:r>
              <a:rPr lang="en-GB" altLang="en-US" sz="2000" dirty="0" err="1"/>
              <a:t>sinyalkan</a:t>
            </a:r>
            <a:r>
              <a:rPr lang="en-GB" altLang="en-US" sz="2000" dirty="0"/>
              <a:t> </a:t>
            </a:r>
            <a:r>
              <a:rPr lang="en-GB" altLang="en-US" sz="2000" dirty="0" err="1"/>
              <a:t>kondisi</a:t>
            </a:r>
            <a:r>
              <a:rPr lang="en-GB" altLang="en-US" sz="2000" dirty="0"/>
              <a:t> "ON" </a:t>
            </a:r>
            <a:r>
              <a:rPr lang="en-GB" altLang="en-US" sz="2000" dirty="0" err="1"/>
              <a:t>ataupun</a:t>
            </a:r>
            <a:r>
              <a:rPr lang="en-GB" altLang="en-US" sz="2000" dirty="0"/>
              <a:t> "OFF" yang </a:t>
            </a:r>
            <a:r>
              <a:rPr lang="en-GB" altLang="en-US" sz="2000" dirty="0" err="1"/>
              <a:t>kemudian</a:t>
            </a:r>
            <a:r>
              <a:rPr lang="en-GB" altLang="en-US" sz="2000" dirty="0"/>
              <a:t> </a:t>
            </a:r>
            <a:r>
              <a:rPr lang="en-GB" altLang="en-US" sz="2000" dirty="0" err="1"/>
              <a:t>diterjemahkan</a:t>
            </a:r>
            <a:r>
              <a:rPr lang="en-GB" altLang="en-US" sz="2000" dirty="0"/>
              <a:t> </a:t>
            </a:r>
            <a:r>
              <a:rPr lang="en-GB" altLang="en-US" sz="2000" dirty="0" err="1"/>
              <a:t>menjadi</a:t>
            </a:r>
            <a:r>
              <a:rPr lang="en-GB" altLang="en-US" sz="2000" dirty="0"/>
              <a:t> </a:t>
            </a:r>
            <a:r>
              <a:rPr lang="en-GB" altLang="en-US" sz="2000" dirty="0" err="1"/>
              <a:t>konsep</a:t>
            </a:r>
            <a:r>
              <a:rPr lang="en-GB" altLang="en-US" sz="2000" dirty="0"/>
              <a:t> 0 </a:t>
            </a:r>
            <a:r>
              <a:rPr lang="en-GB" altLang="en-US" sz="2000" dirty="0" err="1"/>
              <a:t>dan</a:t>
            </a:r>
            <a:r>
              <a:rPr lang="en-GB" altLang="en-US" sz="2000" dirty="0"/>
              <a:t> 1 </a:t>
            </a:r>
            <a:r>
              <a:rPr lang="en-GB" altLang="en-US" sz="2000" dirty="0" err="1"/>
              <a:t>dalam</a:t>
            </a:r>
            <a:r>
              <a:rPr lang="en-GB" altLang="en-US" sz="2000" dirty="0"/>
              <a:t> system </a:t>
            </a:r>
            <a:r>
              <a:rPr lang="en-GB" altLang="en-US" sz="2000" dirty="0" err="1"/>
              <a:t>bilangan</a:t>
            </a:r>
            <a:r>
              <a:rPr lang="en-GB" altLang="en-US" sz="2000" dirty="0"/>
              <a:t> </a:t>
            </a:r>
            <a:r>
              <a:rPr lang="en-GB" altLang="en-US" sz="2000" dirty="0" err="1"/>
              <a:t>biner</a:t>
            </a:r>
            <a:r>
              <a:rPr lang="en-GB" altLang="en-US" sz="2000" dirty="0"/>
              <a:t> yang </a:t>
            </a:r>
            <a:r>
              <a:rPr lang="en-GB" altLang="en-US" sz="2000" dirty="0" err="1"/>
              <a:t>sangat</a:t>
            </a:r>
            <a:r>
              <a:rPr lang="en-GB" altLang="en-US" sz="2000" dirty="0"/>
              <a:t> </a:t>
            </a:r>
            <a:r>
              <a:rPr lang="en-GB" altLang="en-US" sz="2000" dirty="0" err="1"/>
              <a:t>dibutuhkan</a:t>
            </a:r>
            <a:r>
              <a:rPr lang="en-GB" altLang="en-US" sz="2000" dirty="0"/>
              <a:t> </a:t>
            </a:r>
            <a:r>
              <a:rPr lang="en-GB" altLang="en-US" sz="2000" dirty="0" err="1"/>
              <a:t>oleh</a:t>
            </a:r>
            <a:r>
              <a:rPr lang="en-GB" altLang="en-US" sz="2000" dirty="0"/>
              <a:t> </a:t>
            </a:r>
            <a:r>
              <a:rPr lang="en-GB" altLang="en-US" sz="2000" dirty="0" err="1"/>
              <a:t>komputer</a:t>
            </a:r>
            <a:r>
              <a:rPr lang="en-GB" altLang="en-US" sz="2000" dirty="0"/>
              <a:t>. </a:t>
            </a:r>
            <a:r>
              <a:rPr lang="en-GB" altLang="en-US" sz="2000" dirty="0" err="1"/>
              <a:t>Pada</a:t>
            </a:r>
            <a:r>
              <a:rPr lang="en-GB" altLang="en-US" sz="2000" dirty="0"/>
              <a:t> </a:t>
            </a:r>
            <a:r>
              <a:rPr lang="en-GB" altLang="en-US" sz="2000" dirty="0" err="1"/>
              <a:t>setiap</a:t>
            </a:r>
            <a:r>
              <a:rPr lang="en-GB" altLang="en-US" sz="2000" dirty="0"/>
              <a:t> </a:t>
            </a:r>
            <a:r>
              <a:rPr lang="en-GB" altLang="en-US" sz="2000" dirty="0" err="1"/>
              <a:t>bidang</a:t>
            </a:r>
            <a:r>
              <a:rPr lang="en-GB" altLang="en-US" sz="2000" dirty="0"/>
              <a:t> memory </a:t>
            </a:r>
            <a:r>
              <a:rPr lang="en-GB" altLang="en-US" sz="2000" dirty="0" err="1"/>
              <a:t>terdapat</a:t>
            </a:r>
            <a:r>
              <a:rPr lang="en-GB" altLang="en-US" sz="2000" dirty="0"/>
              <a:t> 924 </a:t>
            </a:r>
            <a:r>
              <a:rPr lang="en-GB" altLang="en-US" sz="2000" dirty="0" err="1"/>
              <a:t>cincin</a:t>
            </a:r>
            <a:r>
              <a:rPr lang="en-GB" altLang="en-US" sz="2000" dirty="0"/>
              <a:t> magnetic yang </a:t>
            </a:r>
            <a:r>
              <a:rPr lang="en-GB" altLang="en-US" sz="2000" dirty="0" err="1"/>
              <a:t>masing-masing</a:t>
            </a:r>
            <a:r>
              <a:rPr lang="en-GB" altLang="en-US" sz="2000" dirty="0"/>
              <a:t> </a:t>
            </a:r>
            <a:r>
              <a:rPr lang="en-GB" altLang="en-US" sz="2000" dirty="0" err="1"/>
              <a:t>mewakili</a:t>
            </a:r>
            <a:r>
              <a:rPr lang="en-GB" altLang="en-US" sz="2000" dirty="0"/>
              <a:t> </a:t>
            </a:r>
            <a:r>
              <a:rPr lang="en-GB" altLang="en-US" sz="2000" dirty="0" err="1"/>
              <a:t>satu</a:t>
            </a:r>
            <a:r>
              <a:rPr lang="en-GB" altLang="en-US" sz="2000" dirty="0"/>
              <a:t> bit </a:t>
            </a:r>
            <a:r>
              <a:rPr lang="en-GB" altLang="en-US" sz="2000" dirty="0" err="1"/>
              <a:t>informasi</a:t>
            </a:r>
            <a:r>
              <a:rPr lang="en-GB" altLang="en-US" sz="2000" dirty="0"/>
              <a:t>. </a:t>
            </a:r>
            <a:r>
              <a:rPr lang="en-GB" altLang="en-US" sz="2000" dirty="0" err="1"/>
              <a:t>Jutaan</a:t>
            </a:r>
            <a:r>
              <a:rPr lang="en-GB" altLang="en-US" sz="2000" dirty="0"/>
              <a:t> bit </a:t>
            </a:r>
            <a:r>
              <a:rPr lang="en-GB" altLang="en-US" sz="2000" dirty="0" err="1"/>
              <a:t>informasi</a:t>
            </a:r>
            <a:r>
              <a:rPr lang="en-GB" altLang="en-US" sz="2000" dirty="0"/>
              <a:t> </a:t>
            </a:r>
            <a:r>
              <a:rPr lang="en-GB" altLang="en-US" sz="2000" dirty="0" err="1"/>
              <a:t>saat</a:t>
            </a:r>
            <a:r>
              <a:rPr lang="en-GB" altLang="en-US" sz="2000" dirty="0"/>
              <a:t> </a:t>
            </a:r>
            <a:r>
              <a:rPr lang="en-GB" altLang="en-US" sz="2000" dirty="0" err="1"/>
              <a:t>ini</a:t>
            </a:r>
            <a:r>
              <a:rPr lang="en-GB" altLang="en-US" sz="2000" dirty="0"/>
              <a:t> </a:t>
            </a:r>
            <a:r>
              <a:rPr lang="en-GB" altLang="en-US" sz="2000" dirty="0" err="1"/>
              <a:t>berada</a:t>
            </a:r>
            <a:r>
              <a:rPr lang="en-GB" altLang="en-US" sz="2000" dirty="0"/>
              <a:t> </a:t>
            </a:r>
            <a:r>
              <a:rPr lang="en-GB" altLang="en-US" sz="2000" dirty="0" err="1"/>
              <a:t>didalam</a:t>
            </a:r>
            <a:r>
              <a:rPr lang="en-GB" altLang="en-US" sz="2000" dirty="0"/>
              <a:t> </a:t>
            </a:r>
            <a:r>
              <a:rPr lang="en-GB" altLang="en-US" sz="2000" dirty="0" err="1"/>
              <a:t>satu</a:t>
            </a:r>
            <a:r>
              <a:rPr lang="en-GB" altLang="en-US" sz="2000" dirty="0"/>
              <a:t> chip </a:t>
            </a:r>
            <a:r>
              <a:rPr lang="en-GB" altLang="en-US" sz="2000" dirty="0" err="1"/>
              <a:t>tunggal</a:t>
            </a:r>
            <a:r>
              <a:rPr lang="en-GB" altLang="en-US" sz="2000" dirty="0"/>
              <a:t> </a:t>
            </a:r>
            <a:r>
              <a:rPr lang="en-GB" altLang="en-US" sz="2000" dirty="0" err="1"/>
              <a:t>dengan</a:t>
            </a:r>
            <a:r>
              <a:rPr lang="en-GB" altLang="en-US" sz="2000" dirty="0"/>
              <a:t> </a:t>
            </a:r>
            <a:r>
              <a:rPr lang="en-GB" altLang="en-US" sz="2000" dirty="0" err="1"/>
              <a:t>bentuk</a:t>
            </a:r>
            <a:r>
              <a:rPr lang="en-GB" altLang="en-US" sz="2000" dirty="0"/>
              <a:t> yang </a:t>
            </a:r>
            <a:r>
              <a:rPr lang="en-GB" altLang="en-US" sz="2000" dirty="0" err="1"/>
              <a:t>sangat</a:t>
            </a:r>
            <a:r>
              <a:rPr lang="en-GB" altLang="en-US" sz="2000" dirty="0"/>
              <a:t> </a:t>
            </a:r>
            <a:r>
              <a:rPr lang="en-GB" altLang="en-US" sz="2000" dirty="0" err="1"/>
              <a:t>kecil</a:t>
            </a:r>
            <a:r>
              <a:rPr lang="en-GB" altLang="en-US" sz="2000" dirty="0"/>
              <a:t>.</a:t>
            </a:r>
            <a:r>
              <a:rPr lang="en-GB" altLang="en-US" sz="2000" b="1" dirty="0"/>
              <a:t> </a:t>
            </a:r>
            <a:endParaRPr lang="en-US" altLang="en-US" sz="2000" b="1" dirty="0"/>
          </a:p>
        </p:txBody>
      </p:sp>
      <p:pic>
        <p:nvPicPr>
          <p:cNvPr id="22551" name="Picture 23" descr="1-2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284538"/>
            <a:ext cx="215423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24"/>
          <p:cNvSpPr>
            <a:spLocks noChangeArrowheads="1"/>
          </p:cNvSpPr>
          <p:nvPr/>
        </p:nvSpPr>
        <p:spPr bwMode="auto">
          <a:xfrm>
            <a:off x="827088"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3657436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dissolve">
                                      <p:cBhvr>
                                        <p:cTn id="7" dur="500"/>
                                        <p:tgtEl>
                                          <p:spTgt spid="2253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551"/>
                                        </p:tgtEl>
                                        <p:attrNameLst>
                                          <p:attrName>style.visibility</p:attrName>
                                        </p:attrNameLst>
                                      </p:cBhvr>
                                      <p:to>
                                        <p:strVal val="visible"/>
                                      </p:to>
                                    </p:set>
                                    <p:animEffect transition="in" filter="dissolve">
                                      <p:cBhvr>
                                        <p:cTn id="11" dur="500"/>
                                        <p:tgtEl>
                                          <p:spTgt spid="22551"/>
                                        </p:tgtEl>
                                      </p:cBhvr>
                                    </p:animEffect>
                                  </p:childTnLst>
                                </p:cTn>
                              </p:par>
                            </p:childTnLst>
                          </p:cTn>
                        </p:par>
                        <p:par>
                          <p:cTn id="12" fill="hold" nodeType="afterGroup">
                            <p:stCondLst>
                              <p:cond delay="1000"/>
                            </p:stCondLst>
                            <p:childTnLst>
                              <p:par>
                                <p:cTn id="13" presetID="4" presetClass="entr" presetSubtype="16" fill="hold" grpId="1" nodeType="after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box(in)">
                                      <p:cBhvr>
                                        <p:cTn id="15"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3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284663" y="2173288"/>
            <a:ext cx="388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IBM S-360 merupakan komputer pertama yang menggunakan IC dan diperkenalkan pada tahun 1964 seperti nampak pada gambar disebelah.</a:t>
            </a:r>
            <a:endParaRPr lang="en-US" altLang="en-US" sz="2000"/>
          </a:p>
        </p:txBody>
      </p:sp>
      <p:pic>
        <p:nvPicPr>
          <p:cNvPr id="23555" name="Picture 3" descr="1-2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292600"/>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1066800" y="1387475"/>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smtClean="0"/>
              <a:t>III</a:t>
            </a:r>
            <a:endParaRPr lang="en-GB" altLang="en-US" sz="2400" b="1" dirty="0"/>
          </a:p>
        </p:txBody>
      </p:sp>
      <p:pic>
        <p:nvPicPr>
          <p:cNvPr id="23574" name="Picture 22" descr="1-2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133600"/>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5" name="Text Box 23"/>
          <p:cNvSpPr txBox="1">
            <a:spLocks noChangeArrowheads="1"/>
          </p:cNvSpPr>
          <p:nvPr/>
        </p:nvSpPr>
        <p:spPr bwMode="auto">
          <a:xfrm>
            <a:off x="1116013" y="4543425"/>
            <a:ext cx="51847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Komputer yang digunakan untuk otomatisasi pertama dikenalkan pada tahun 1968 oleh PDC 808, yang memiliki 4 KB (kilo-Byte) memory dan 8 bit untuk core memory seperti yang nampak pada gambar. </a:t>
            </a:r>
          </a:p>
          <a:p>
            <a:pPr eaLnBrk="1" hangingPunct="1"/>
            <a:endParaRPr lang="en-GB" altLang="en-US" sz="2400"/>
          </a:p>
        </p:txBody>
      </p:sp>
      <p:sp>
        <p:nvSpPr>
          <p:cNvPr id="21511" name="Rectangle 24"/>
          <p:cNvSpPr>
            <a:spLocks noChangeArrowheads="1"/>
          </p:cNvSpPr>
          <p:nvPr/>
        </p:nvSpPr>
        <p:spPr bwMode="auto">
          <a:xfrm>
            <a:off x="827088" y="404813"/>
            <a:ext cx="723582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4113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555"/>
                                        </p:tgtEl>
                                        <p:attrNameLst>
                                          <p:attrName>style.visibility</p:attrName>
                                        </p:attrNameLst>
                                      </p:cBhvr>
                                      <p:to>
                                        <p:strVal val="visible"/>
                                      </p:to>
                                    </p:set>
                                    <p:animEffect transition="in" filter="dissolve">
                                      <p:cBhvr>
                                        <p:cTn id="11" dur="500"/>
                                        <p:tgtEl>
                                          <p:spTgt spid="2355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558"/>
                                        </p:tgtEl>
                                        <p:attrNameLst>
                                          <p:attrName>style.visibility</p:attrName>
                                        </p:attrNameLst>
                                      </p:cBhvr>
                                      <p:to>
                                        <p:strVal val="visible"/>
                                      </p:to>
                                    </p:set>
                                    <p:animEffect transition="in" filter="dissolve">
                                      <p:cBhvr>
                                        <p:cTn id="15" dur="500"/>
                                        <p:tgtEl>
                                          <p:spTgt spid="2355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dissolve">
                                      <p:cBhvr>
                                        <p:cTn id="19" dur="500"/>
                                        <p:tgtEl>
                                          <p:spTgt spid="23574"/>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3575"/>
                                        </p:tgtEl>
                                        <p:attrNameLst>
                                          <p:attrName>style.visibility</p:attrName>
                                        </p:attrNameLst>
                                      </p:cBhvr>
                                      <p:to>
                                        <p:strVal val="visible"/>
                                      </p:to>
                                    </p:set>
                                    <p:animEffect transition="in" filter="dissolve">
                                      <p:cBhvr>
                                        <p:cTn id="23" dur="500"/>
                                        <p:tgtEl>
                                          <p:spTgt spid="23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8" grpId="0" autoUpdateAnimBg="0"/>
      <p:bldP spid="235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685800"/>
            <a:ext cx="8229600" cy="1143000"/>
          </a:xfrm>
        </p:spPr>
        <p:txBody>
          <a:bodyPr/>
          <a:lstStyle/>
          <a:p>
            <a:pPr eaLnBrk="1" hangingPunct="1"/>
            <a:r>
              <a:rPr lang="en-US" altLang="en-US" dirty="0" err="1" smtClean="0"/>
              <a:t>Ciri</a:t>
            </a:r>
            <a:r>
              <a:rPr lang="en-US" altLang="en-US" dirty="0" smtClean="0"/>
              <a:t> </a:t>
            </a:r>
            <a:r>
              <a:rPr lang="en-US" altLang="en-US" dirty="0" err="1" smtClean="0"/>
              <a:t>Generasi</a:t>
            </a:r>
            <a:r>
              <a:rPr lang="en-US" altLang="en-US" dirty="0" smtClean="0"/>
              <a:t> </a:t>
            </a:r>
            <a:r>
              <a:rPr lang="en-US" altLang="en-US" dirty="0" err="1" smtClean="0"/>
              <a:t>Komputer</a:t>
            </a:r>
            <a:r>
              <a:rPr lang="en-US" altLang="en-US" dirty="0" smtClean="0"/>
              <a:t> III</a:t>
            </a:r>
          </a:p>
        </p:txBody>
      </p:sp>
      <p:sp>
        <p:nvSpPr>
          <p:cNvPr id="48131" name="Rectangle 3"/>
          <p:cNvSpPr>
            <a:spLocks noGrp="1" noChangeArrowheads="1"/>
          </p:cNvSpPr>
          <p:nvPr>
            <p:ph idx="1"/>
          </p:nvPr>
        </p:nvSpPr>
        <p:spPr>
          <a:xfrm>
            <a:off x="457200" y="2133600"/>
            <a:ext cx="8027988" cy="3816350"/>
          </a:xfrm>
        </p:spPr>
        <p:txBody>
          <a:bodyPr>
            <a:normAutofit/>
          </a:bodyPr>
          <a:lstStyle/>
          <a:p>
            <a:pPr marL="457200" indent="-457200" eaLnBrk="1" hangingPunct="1">
              <a:lnSpc>
                <a:spcPct val="80000"/>
              </a:lnSpc>
              <a:buFont typeface="+mj-lt"/>
              <a:buAutoNum type="arabicPeriod"/>
            </a:pPr>
            <a:r>
              <a:rPr lang="en-US" altLang="en-US" sz="2300" dirty="0" err="1" smtClean="0"/>
              <a:t>Komponen</a:t>
            </a:r>
            <a:r>
              <a:rPr lang="en-US" altLang="en-US" sz="2300" dirty="0" smtClean="0"/>
              <a:t> yang </a:t>
            </a:r>
            <a:r>
              <a:rPr lang="en-US" altLang="en-US" sz="2300" dirty="0" err="1" smtClean="0"/>
              <a:t>digunakan</a:t>
            </a:r>
            <a:r>
              <a:rPr lang="en-US" altLang="en-US" sz="2300" dirty="0" smtClean="0"/>
              <a:t> IC (</a:t>
            </a:r>
            <a:r>
              <a:rPr lang="en-US" altLang="en-US" sz="2300" i="1" dirty="0" smtClean="0"/>
              <a:t>Integrated Circuits</a:t>
            </a:r>
            <a:r>
              <a:rPr lang="en-US" altLang="en-US" sz="2300" dirty="0" smtClean="0"/>
              <a:t>)</a:t>
            </a:r>
          </a:p>
          <a:p>
            <a:pPr marL="457200" indent="-457200" eaLnBrk="1" hangingPunct="1">
              <a:lnSpc>
                <a:spcPct val="80000"/>
              </a:lnSpc>
              <a:buFont typeface="+mj-lt"/>
              <a:buAutoNum type="arabicPeriod"/>
            </a:pPr>
            <a:r>
              <a:rPr lang="en-US" altLang="en-US" sz="2300" dirty="0" smtClean="0"/>
              <a:t>Software </a:t>
            </a:r>
            <a:r>
              <a:rPr lang="en-US" altLang="en-US" sz="2300" dirty="0" err="1" smtClean="0"/>
              <a:t>mulai</a:t>
            </a:r>
            <a:r>
              <a:rPr lang="en-US" altLang="en-US" sz="2300" dirty="0" smtClean="0"/>
              <a:t> </a:t>
            </a:r>
            <a:r>
              <a:rPr lang="en-US" altLang="en-US" sz="2300" dirty="0" err="1" smtClean="0"/>
              <a:t>beragam</a:t>
            </a:r>
            <a:endParaRPr lang="en-US" altLang="en-US" sz="2300" dirty="0" smtClean="0"/>
          </a:p>
          <a:p>
            <a:pPr marL="457200" indent="-457200" eaLnBrk="1" hangingPunct="1">
              <a:lnSpc>
                <a:spcPct val="80000"/>
              </a:lnSpc>
              <a:buFont typeface="+mj-lt"/>
              <a:buAutoNum type="arabicPeriod"/>
            </a:pPr>
            <a:r>
              <a:rPr lang="en-US" altLang="en-US" sz="2300" dirty="0" err="1" smtClean="0"/>
              <a:t>Pemrosesan</a:t>
            </a:r>
            <a:r>
              <a:rPr lang="en-US" altLang="en-US" sz="2300" dirty="0" smtClean="0"/>
              <a:t> </a:t>
            </a:r>
            <a:r>
              <a:rPr lang="en-US" altLang="en-US" sz="2300" dirty="0" err="1" smtClean="0"/>
              <a:t>lebih</a:t>
            </a:r>
            <a:r>
              <a:rPr lang="en-US" altLang="en-US" sz="2300" dirty="0" smtClean="0"/>
              <a:t> </a:t>
            </a:r>
            <a:r>
              <a:rPr lang="en-US" altLang="en-US" sz="2300" dirty="0" err="1" smtClean="0"/>
              <a:t>cepat</a:t>
            </a:r>
            <a:endParaRPr lang="en-US" altLang="en-US" sz="2300" dirty="0" smtClean="0"/>
          </a:p>
          <a:p>
            <a:pPr marL="457200" indent="-457200" eaLnBrk="1" hangingPunct="1">
              <a:lnSpc>
                <a:spcPct val="80000"/>
              </a:lnSpc>
              <a:buFont typeface="+mj-lt"/>
              <a:buAutoNum type="arabicPeriod"/>
            </a:pPr>
            <a:r>
              <a:rPr lang="en-US" altLang="en-US" sz="2300" dirty="0" err="1" smtClean="0"/>
              <a:t>Kapasitas</a:t>
            </a:r>
            <a:r>
              <a:rPr lang="en-US" altLang="en-US" sz="2300" dirty="0" smtClean="0"/>
              <a:t> </a:t>
            </a:r>
            <a:r>
              <a:rPr lang="en-US" altLang="en-US" sz="2300" dirty="0" err="1" smtClean="0"/>
              <a:t>memori</a:t>
            </a:r>
            <a:r>
              <a:rPr lang="en-US" altLang="en-US" sz="2300" dirty="0" smtClean="0"/>
              <a:t> </a:t>
            </a:r>
            <a:r>
              <a:rPr lang="en-US" altLang="en-US" sz="2300" dirty="0" err="1" smtClean="0"/>
              <a:t>lebih</a:t>
            </a:r>
            <a:r>
              <a:rPr lang="en-US" altLang="en-US" sz="2300" dirty="0" smtClean="0"/>
              <a:t> </a:t>
            </a:r>
            <a:r>
              <a:rPr lang="en-US" altLang="en-US" sz="2300" dirty="0" err="1" smtClean="0"/>
              <a:t>besar</a:t>
            </a:r>
            <a:endParaRPr lang="en-US" altLang="en-US" sz="2300" dirty="0" smtClean="0"/>
          </a:p>
          <a:p>
            <a:pPr marL="457200" indent="-457200" eaLnBrk="1" hangingPunct="1">
              <a:lnSpc>
                <a:spcPct val="80000"/>
              </a:lnSpc>
              <a:buFont typeface="+mj-lt"/>
              <a:buAutoNum type="arabicPeriod"/>
            </a:pPr>
            <a:r>
              <a:rPr lang="en-US" altLang="en-US" sz="2300" dirty="0" err="1" smtClean="0"/>
              <a:t>Penggunaan</a:t>
            </a:r>
            <a:r>
              <a:rPr lang="en-US" altLang="en-US" sz="2300" dirty="0" smtClean="0"/>
              <a:t> </a:t>
            </a:r>
            <a:r>
              <a:rPr lang="en-US" altLang="en-US" sz="2300" dirty="0" err="1" smtClean="0"/>
              <a:t>listrik</a:t>
            </a:r>
            <a:r>
              <a:rPr lang="en-US" altLang="en-US" sz="2300" dirty="0" smtClean="0"/>
              <a:t> </a:t>
            </a:r>
            <a:r>
              <a:rPr lang="en-US" altLang="en-US" sz="2300" dirty="0" err="1" smtClean="0"/>
              <a:t>lebih</a:t>
            </a:r>
            <a:r>
              <a:rPr lang="en-US" altLang="en-US" sz="2300" dirty="0" smtClean="0"/>
              <a:t> </a:t>
            </a:r>
            <a:r>
              <a:rPr lang="en-US" altLang="en-US" sz="2300" dirty="0" err="1" smtClean="0"/>
              <a:t>hemat</a:t>
            </a:r>
            <a:endParaRPr lang="en-US" altLang="en-US" sz="2300" dirty="0" smtClean="0"/>
          </a:p>
          <a:p>
            <a:pPr marL="457200" indent="-457200" eaLnBrk="1" hangingPunct="1">
              <a:lnSpc>
                <a:spcPct val="80000"/>
              </a:lnSpc>
              <a:buFont typeface="+mj-lt"/>
              <a:buAutoNum type="arabicPeriod"/>
            </a:pPr>
            <a:r>
              <a:rPr lang="en-US" altLang="en-US" sz="2300" dirty="0" err="1" smtClean="0"/>
              <a:t>Bentuk</a:t>
            </a:r>
            <a:r>
              <a:rPr lang="en-US" altLang="en-US" sz="2300" dirty="0" smtClean="0"/>
              <a:t> </a:t>
            </a:r>
            <a:r>
              <a:rPr lang="en-US" altLang="en-US" sz="2300" dirty="0" err="1" smtClean="0"/>
              <a:t>fisik</a:t>
            </a:r>
            <a:r>
              <a:rPr lang="en-US" altLang="en-US" sz="2300" dirty="0" smtClean="0"/>
              <a:t> </a:t>
            </a:r>
            <a:r>
              <a:rPr lang="en-US" altLang="en-US" sz="2300" dirty="0" err="1" smtClean="0"/>
              <a:t>menjadi</a:t>
            </a:r>
            <a:r>
              <a:rPr lang="en-US" altLang="en-US" sz="2300" dirty="0" smtClean="0"/>
              <a:t> </a:t>
            </a:r>
            <a:r>
              <a:rPr lang="en-US" altLang="en-US" sz="2300" dirty="0" err="1" smtClean="0"/>
              <a:t>lebih</a:t>
            </a:r>
            <a:r>
              <a:rPr lang="en-US" altLang="en-US" sz="2300" dirty="0" smtClean="0"/>
              <a:t> </a:t>
            </a:r>
            <a:r>
              <a:rPr lang="en-US" altLang="en-US" sz="2300" dirty="0" err="1" smtClean="0"/>
              <a:t>kecil</a:t>
            </a:r>
            <a:endParaRPr lang="en-US" altLang="en-US" sz="2300" dirty="0" smtClean="0"/>
          </a:p>
          <a:p>
            <a:pPr marL="457200" indent="-457200" eaLnBrk="1" hangingPunct="1">
              <a:lnSpc>
                <a:spcPct val="80000"/>
              </a:lnSpc>
              <a:buFont typeface="+mj-lt"/>
              <a:buAutoNum type="arabicPeriod"/>
            </a:pPr>
            <a:r>
              <a:rPr lang="en-US" altLang="en-US" sz="2300" dirty="0" err="1" smtClean="0"/>
              <a:t>Harga</a:t>
            </a:r>
            <a:r>
              <a:rPr lang="en-US" altLang="en-US" sz="2300" dirty="0" smtClean="0"/>
              <a:t> </a:t>
            </a:r>
            <a:r>
              <a:rPr lang="en-US" altLang="en-US" sz="2300" dirty="0" err="1" smtClean="0"/>
              <a:t>semakin</a:t>
            </a:r>
            <a:r>
              <a:rPr lang="en-US" altLang="en-US" sz="2300" dirty="0" smtClean="0"/>
              <a:t> </a:t>
            </a:r>
            <a:r>
              <a:rPr lang="en-US" altLang="en-US" sz="2300" dirty="0" err="1" smtClean="0"/>
              <a:t>murah</a:t>
            </a:r>
            <a:endParaRPr lang="en-US" altLang="en-US" sz="2300" dirty="0" smtClean="0"/>
          </a:p>
        </p:txBody>
      </p:sp>
    </p:spTree>
    <p:extLst>
      <p:ext uri="{BB962C8B-B14F-4D97-AF65-F5344CB8AC3E}">
        <p14:creationId xmlns:p14="http://schemas.microsoft.com/office/powerpoint/2010/main" val="3465163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ox(in)">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box(in)">
                                      <p:cBhvr>
                                        <p:cTn id="32" dur="500"/>
                                        <p:tgtEl>
                                          <p:spTgt spid="48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box(in)">
                                      <p:cBhvr>
                                        <p:cTn id="37"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187450" y="1268413"/>
            <a:ext cx="55626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smtClean="0"/>
              <a:t>IV (1970 – </a:t>
            </a:r>
            <a:r>
              <a:rPr lang="en-GB" altLang="en-US" sz="2400" b="1" dirty="0" smtClean="0"/>
              <a:t>1979</a:t>
            </a:r>
            <a:r>
              <a:rPr lang="en-GB" altLang="en-US" sz="2400" b="1" dirty="0" smtClean="0"/>
              <a:t>)</a:t>
            </a:r>
            <a:r>
              <a:rPr lang="en-GB" altLang="en-US" sz="2400" b="1" dirty="0"/>
              <a:t/>
            </a:r>
            <a:br>
              <a:rPr lang="en-GB" altLang="en-US" sz="2400" b="1" dirty="0"/>
            </a:br>
            <a:endParaRPr lang="en-GB" altLang="en-US" sz="2400" b="1" dirty="0"/>
          </a:p>
          <a:p>
            <a:pPr eaLnBrk="1" hangingPunct="1"/>
            <a:r>
              <a:rPr lang="en-GB" altLang="en-US" sz="2000" dirty="0"/>
              <a:t>Microprocessor </a:t>
            </a:r>
            <a:r>
              <a:rPr lang="en-GB" altLang="en-US" sz="2000" dirty="0" err="1"/>
              <a:t>merupakan</a:t>
            </a:r>
            <a:r>
              <a:rPr lang="en-GB" altLang="en-US" sz="2000" dirty="0"/>
              <a:t> </a:t>
            </a:r>
            <a:r>
              <a:rPr lang="en-GB" altLang="en-US" sz="2000" dirty="0" err="1"/>
              <a:t>chiri</a:t>
            </a:r>
            <a:r>
              <a:rPr lang="en-GB" altLang="en-US" sz="2000" dirty="0"/>
              <a:t> </a:t>
            </a:r>
            <a:r>
              <a:rPr lang="en-GB" altLang="en-US" sz="2000" dirty="0" err="1"/>
              <a:t>khas</a:t>
            </a:r>
            <a:r>
              <a:rPr lang="en-GB" altLang="en-US" sz="2000" dirty="0"/>
              <a:t> </a:t>
            </a:r>
            <a:r>
              <a:rPr lang="en-GB" altLang="en-US" sz="2000" dirty="0" err="1"/>
              <a:t>komputer</a:t>
            </a:r>
            <a:r>
              <a:rPr lang="en-GB" altLang="en-US" sz="2000" dirty="0"/>
              <a:t> </a:t>
            </a:r>
            <a:r>
              <a:rPr lang="en-GB" altLang="en-US" sz="2000" dirty="0" err="1"/>
              <a:t>generasi</a:t>
            </a:r>
            <a:r>
              <a:rPr lang="en-GB" altLang="en-US" sz="2000" dirty="0"/>
              <a:t> </a:t>
            </a:r>
            <a:r>
              <a:rPr lang="en-GB" altLang="en-US" sz="2000" dirty="0" err="1"/>
              <a:t>ke-empat</a:t>
            </a:r>
            <a:r>
              <a:rPr lang="en-GB" altLang="en-US" sz="2000" dirty="0"/>
              <a:t> yang </a:t>
            </a:r>
            <a:r>
              <a:rPr lang="en-GB" altLang="en-US" sz="2000" dirty="0" err="1"/>
              <a:t>merupakan</a:t>
            </a:r>
            <a:r>
              <a:rPr lang="en-GB" altLang="en-US" sz="2000" dirty="0"/>
              <a:t> </a:t>
            </a:r>
            <a:r>
              <a:rPr lang="en-GB" altLang="en-US" sz="2000" dirty="0" err="1"/>
              <a:t>pemadatan</a:t>
            </a:r>
            <a:r>
              <a:rPr lang="en-GB" altLang="en-US" sz="2000" dirty="0"/>
              <a:t> </a:t>
            </a:r>
            <a:r>
              <a:rPr lang="en-GB" altLang="en-US" sz="2000" dirty="0" err="1"/>
              <a:t>ribuan</a:t>
            </a:r>
            <a:r>
              <a:rPr lang="en-GB" altLang="en-US" sz="2000" dirty="0"/>
              <a:t> IC </a:t>
            </a:r>
            <a:r>
              <a:rPr lang="en-GB" altLang="en-US" sz="2000" dirty="0" err="1"/>
              <a:t>kedalam</a:t>
            </a:r>
            <a:r>
              <a:rPr lang="en-GB" altLang="en-US" sz="2000" dirty="0"/>
              <a:t> </a:t>
            </a:r>
            <a:r>
              <a:rPr lang="en-GB" altLang="en-US" sz="2000" dirty="0" err="1"/>
              <a:t>sebuah</a:t>
            </a:r>
            <a:r>
              <a:rPr lang="en-GB" altLang="en-US" sz="2000" dirty="0"/>
              <a:t> Chip. </a:t>
            </a:r>
            <a:r>
              <a:rPr lang="en-GB" altLang="en-US" sz="2000" dirty="0" err="1"/>
              <a:t>Karena</a:t>
            </a:r>
            <a:r>
              <a:rPr lang="en-GB" altLang="en-US" sz="2000" dirty="0"/>
              <a:t> </a:t>
            </a:r>
            <a:r>
              <a:rPr lang="en-GB" altLang="en-US" sz="2000" dirty="0" err="1"/>
              <a:t>bentuk</a:t>
            </a:r>
            <a:r>
              <a:rPr lang="en-GB" altLang="en-US" sz="2000" dirty="0"/>
              <a:t> yang </a:t>
            </a:r>
            <a:r>
              <a:rPr lang="en-GB" altLang="en-US" sz="2000" dirty="0" err="1"/>
              <a:t>semakin</a:t>
            </a:r>
            <a:r>
              <a:rPr lang="en-GB" altLang="en-US" sz="2000" dirty="0"/>
              <a:t> </a:t>
            </a:r>
            <a:r>
              <a:rPr lang="en-GB" altLang="en-US" sz="2000" dirty="0" err="1"/>
              <a:t>kecil</a:t>
            </a:r>
            <a:r>
              <a:rPr lang="en-GB" altLang="en-US" sz="2000" dirty="0"/>
              <a:t> </a:t>
            </a:r>
            <a:r>
              <a:rPr lang="en-GB" altLang="en-US" sz="2000" dirty="0" err="1"/>
              <a:t>dan</a:t>
            </a:r>
            <a:r>
              <a:rPr lang="en-GB" altLang="en-US" sz="2000" dirty="0"/>
              <a:t> </a:t>
            </a:r>
            <a:r>
              <a:rPr lang="en-GB" altLang="en-US" sz="2000" dirty="0" err="1"/>
              <a:t>kemampuan</a:t>
            </a:r>
            <a:r>
              <a:rPr lang="en-GB" altLang="en-US" sz="2000" dirty="0"/>
              <a:t> yang </a:t>
            </a:r>
            <a:r>
              <a:rPr lang="en-GB" altLang="en-US" sz="2000" dirty="0" err="1"/>
              <a:t>semakin</a:t>
            </a:r>
            <a:r>
              <a:rPr lang="en-GB" altLang="en-US" sz="2000" dirty="0"/>
              <a:t> </a:t>
            </a:r>
            <a:r>
              <a:rPr lang="en-GB" altLang="en-US" sz="2000" dirty="0" err="1"/>
              <a:t>meningkat</a:t>
            </a:r>
            <a:r>
              <a:rPr lang="en-GB" altLang="en-US" sz="2000" dirty="0"/>
              <a:t> </a:t>
            </a:r>
            <a:r>
              <a:rPr lang="en-GB" altLang="en-US" sz="2000" dirty="0" err="1"/>
              <a:t>meningkat</a:t>
            </a:r>
            <a:r>
              <a:rPr lang="en-GB" altLang="en-US" sz="2000" dirty="0"/>
              <a:t> </a:t>
            </a:r>
            <a:r>
              <a:rPr lang="en-GB" altLang="en-US" sz="2000" dirty="0" err="1"/>
              <a:t>dan</a:t>
            </a:r>
            <a:r>
              <a:rPr lang="en-GB" altLang="en-US" sz="2000" dirty="0"/>
              <a:t> </a:t>
            </a:r>
            <a:r>
              <a:rPr lang="en-GB" altLang="en-US" sz="2000" dirty="0" err="1"/>
              <a:t>harga</a:t>
            </a:r>
            <a:r>
              <a:rPr lang="en-GB" altLang="en-US" sz="2000" dirty="0"/>
              <a:t> yang </a:t>
            </a:r>
            <a:r>
              <a:rPr lang="en-GB" altLang="en-US" sz="2000" dirty="0" err="1"/>
              <a:t>ditawarkan</a:t>
            </a:r>
            <a:r>
              <a:rPr lang="en-GB" altLang="en-US" sz="2000" dirty="0"/>
              <a:t> juga </a:t>
            </a:r>
            <a:r>
              <a:rPr lang="en-GB" altLang="en-US" sz="2000" dirty="0" err="1"/>
              <a:t>semakin</a:t>
            </a:r>
            <a:r>
              <a:rPr lang="en-GB" altLang="en-US" sz="2000" dirty="0"/>
              <a:t> </a:t>
            </a:r>
            <a:r>
              <a:rPr lang="en-GB" altLang="en-US" sz="2000" dirty="0" err="1"/>
              <a:t>murah</a:t>
            </a:r>
            <a:r>
              <a:rPr lang="en-GB" altLang="en-US" sz="2000" dirty="0"/>
              <a:t>. Microprocessor </a:t>
            </a:r>
            <a:r>
              <a:rPr lang="en-GB" altLang="en-US" sz="2000" dirty="0" err="1"/>
              <a:t>merupakan</a:t>
            </a:r>
            <a:r>
              <a:rPr lang="en-GB" altLang="en-US" sz="2000" dirty="0"/>
              <a:t> </a:t>
            </a:r>
            <a:r>
              <a:rPr lang="en-GB" altLang="en-US" sz="2000" dirty="0" err="1"/>
              <a:t>awal</a:t>
            </a:r>
            <a:r>
              <a:rPr lang="en-GB" altLang="en-US" sz="2000" dirty="0"/>
              <a:t> </a:t>
            </a:r>
            <a:r>
              <a:rPr lang="en-GB" altLang="en-US" sz="2000" dirty="0" err="1"/>
              <a:t>kelahiran</a:t>
            </a:r>
            <a:r>
              <a:rPr lang="en-GB" altLang="en-US" sz="2000" dirty="0"/>
              <a:t> </a:t>
            </a:r>
            <a:r>
              <a:rPr lang="en-GB" altLang="en-US" sz="2000" dirty="0" err="1"/>
              <a:t>komputer</a:t>
            </a:r>
            <a:r>
              <a:rPr lang="en-GB" altLang="en-US" sz="2000" dirty="0"/>
              <a:t> personal. </a:t>
            </a:r>
            <a:r>
              <a:rPr lang="en-GB" altLang="en-US" sz="2000" dirty="0" err="1"/>
              <a:t>Pada</a:t>
            </a:r>
            <a:r>
              <a:rPr lang="en-GB" altLang="en-US" sz="2000" dirty="0"/>
              <a:t> </a:t>
            </a:r>
            <a:r>
              <a:rPr lang="en-GB" altLang="en-US" sz="2000" dirty="0" err="1"/>
              <a:t>tahun</a:t>
            </a:r>
            <a:r>
              <a:rPr lang="en-GB" altLang="en-US" sz="2000" dirty="0"/>
              <a:t> 1971, Intel Corp </a:t>
            </a:r>
            <a:r>
              <a:rPr lang="en-GB" altLang="en-US" sz="2000" dirty="0" err="1"/>
              <a:t>kemudian</a:t>
            </a:r>
            <a:r>
              <a:rPr lang="en-GB" altLang="en-US" sz="2000" dirty="0"/>
              <a:t> </a:t>
            </a:r>
            <a:r>
              <a:rPr lang="en-GB" altLang="en-US" sz="2000" dirty="0" err="1"/>
              <a:t>mengembangkan</a:t>
            </a:r>
            <a:r>
              <a:rPr lang="en-GB" altLang="en-US" sz="2000" dirty="0"/>
              <a:t> microprocessor </a:t>
            </a:r>
            <a:r>
              <a:rPr lang="en-GB" altLang="en-US" sz="2000" dirty="0" err="1"/>
              <a:t>pertama</a:t>
            </a:r>
            <a:r>
              <a:rPr lang="en-GB" altLang="en-US" sz="2000" dirty="0"/>
              <a:t> </a:t>
            </a:r>
            <a:r>
              <a:rPr lang="en-GB" altLang="en-US" sz="2000" dirty="0" err="1"/>
              <a:t>serie</a:t>
            </a:r>
            <a:r>
              <a:rPr lang="en-GB" altLang="en-US" sz="2000" dirty="0"/>
              <a:t> 4004. </a:t>
            </a:r>
          </a:p>
        </p:txBody>
      </p:sp>
      <p:pic>
        <p:nvPicPr>
          <p:cNvPr id="24600" name="Picture 24" descr="1-2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686300"/>
            <a:ext cx="2514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6"/>
          <p:cNvSpPr>
            <a:spLocks noChangeArrowheads="1"/>
          </p:cNvSpPr>
          <p:nvPr/>
        </p:nvSpPr>
        <p:spPr bwMode="auto">
          <a:xfrm>
            <a:off x="827088" y="198438"/>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4400"/>
              <a:t>Generasi Komputer</a:t>
            </a:r>
          </a:p>
        </p:txBody>
      </p:sp>
    </p:spTree>
    <p:extLst>
      <p:ext uri="{BB962C8B-B14F-4D97-AF65-F5344CB8AC3E}">
        <p14:creationId xmlns:p14="http://schemas.microsoft.com/office/powerpoint/2010/main" val="3832613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dissolve">
                                      <p:cBhvr>
                                        <p:cTn id="7" dur="500"/>
                                        <p:tgtEl>
                                          <p:spTgt spid="2457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00"/>
                                        </p:tgtEl>
                                        <p:attrNameLst>
                                          <p:attrName>style.visibility</p:attrName>
                                        </p:attrNameLst>
                                      </p:cBhvr>
                                      <p:to>
                                        <p:strVal val="visible"/>
                                      </p:to>
                                    </p:set>
                                    <p:animEffect transition="in" filter="dissolve">
                                      <p:cBhvr>
                                        <p:cTn id="11" dur="500"/>
                                        <p:tgtEl>
                                          <p:spTgt spid="24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685800"/>
            <a:ext cx="8229600" cy="1143000"/>
          </a:xfrm>
        </p:spPr>
        <p:txBody>
          <a:bodyPr/>
          <a:lstStyle/>
          <a:p>
            <a:pPr eaLnBrk="1" hangingPunct="1"/>
            <a:r>
              <a:rPr lang="en-US" altLang="en-US" dirty="0" err="1" smtClean="0"/>
              <a:t>Ciri</a:t>
            </a:r>
            <a:r>
              <a:rPr lang="en-US" altLang="en-US" dirty="0" smtClean="0"/>
              <a:t> </a:t>
            </a:r>
            <a:r>
              <a:rPr lang="en-US" altLang="en-US" dirty="0" err="1" smtClean="0"/>
              <a:t>Generasi</a:t>
            </a:r>
            <a:r>
              <a:rPr lang="en-US" altLang="en-US" dirty="0" smtClean="0"/>
              <a:t> </a:t>
            </a:r>
            <a:r>
              <a:rPr lang="en-US" altLang="en-US" dirty="0" err="1" smtClean="0"/>
              <a:t>Komputer</a:t>
            </a:r>
            <a:r>
              <a:rPr lang="en-US" altLang="en-US" dirty="0" smtClean="0"/>
              <a:t> IV</a:t>
            </a:r>
          </a:p>
        </p:txBody>
      </p:sp>
      <p:sp>
        <p:nvSpPr>
          <p:cNvPr id="48131" name="Rectangle 3"/>
          <p:cNvSpPr>
            <a:spLocks noGrp="1" noChangeArrowheads="1"/>
          </p:cNvSpPr>
          <p:nvPr>
            <p:ph idx="1"/>
          </p:nvPr>
        </p:nvSpPr>
        <p:spPr>
          <a:xfrm>
            <a:off x="457200" y="2133600"/>
            <a:ext cx="8027988" cy="3816350"/>
          </a:xfrm>
        </p:spPr>
        <p:txBody>
          <a:bodyPr>
            <a:normAutofit/>
          </a:bodyPr>
          <a:lstStyle/>
          <a:p>
            <a:pPr marL="457200" indent="-457200" eaLnBrk="1" hangingPunct="1">
              <a:lnSpc>
                <a:spcPct val="80000"/>
              </a:lnSpc>
              <a:buFont typeface="+mj-lt"/>
              <a:buAutoNum type="arabicPeriod"/>
            </a:pPr>
            <a:r>
              <a:rPr lang="en-US" altLang="en-US" sz="2300" dirty="0" err="1" smtClean="0"/>
              <a:t>Komponen</a:t>
            </a:r>
            <a:r>
              <a:rPr lang="en-US" altLang="en-US" sz="2300" dirty="0" smtClean="0"/>
              <a:t> </a:t>
            </a:r>
            <a:r>
              <a:rPr lang="en-US" altLang="en-US" sz="2300" dirty="0" err="1" smtClean="0"/>
              <a:t>utamanya</a:t>
            </a:r>
            <a:r>
              <a:rPr lang="en-US" altLang="en-US" sz="2300" dirty="0" smtClean="0"/>
              <a:t> LSI (Layer Scale Integrated Circuits)</a:t>
            </a:r>
          </a:p>
          <a:p>
            <a:pPr marL="457200" indent="-457200" eaLnBrk="1" hangingPunct="1">
              <a:lnSpc>
                <a:spcPct val="80000"/>
              </a:lnSpc>
              <a:buFont typeface="+mj-lt"/>
              <a:buAutoNum type="arabicPeriod"/>
            </a:pPr>
            <a:r>
              <a:rPr lang="en-US" altLang="en-US" sz="2300" dirty="0" smtClean="0"/>
              <a:t>Program </a:t>
            </a:r>
            <a:r>
              <a:rPr lang="en-US" altLang="en-US" sz="2300" i="1" dirty="0" smtClean="0"/>
              <a:t>High Level Language</a:t>
            </a:r>
          </a:p>
          <a:p>
            <a:pPr marL="457200" indent="-457200" eaLnBrk="1" hangingPunct="1">
              <a:lnSpc>
                <a:spcPct val="80000"/>
              </a:lnSpc>
              <a:buFont typeface="+mj-lt"/>
              <a:buAutoNum type="arabicPeriod"/>
            </a:pPr>
            <a:r>
              <a:rPr lang="en-US" altLang="en-US" sz="2300" dirty="0" err="1" smtClean="0"/>
              <a:t>Kapasitas</a:t>
            </a:r>
            <a:r>
              <a:rPr lang="en-US" altLang="en-US" sz="2300" dirty="0" smtClean="0"/>
              <a:t> </a:t>
            </a:r>
            <a:r>
              <a:rPr lang="en-US" altLang="en-US" sz="2300" dirty="0" err="1" smtClean="0"/>
              <a:t>memori</a:t>
            </a:r>
            <a:r>
              <a:rPr lang="en-US" altLang="en-US" sz="2300" dirty="0" smtClean="0"/>
              <a:t> </a:t>
            </a:r>
            <a:r>
              <a:rPr lang="en-US" altLang="en-US" sz="2300" dirty="0" err="1" smtClean="0"/>
              <a:t>besar</a:t>
            </a:r>
            <a:r>
              <a:rPr lang="en-US" altLang="en-US" sz="2300" dirty="0" smtClean="0"/>
              <a:t> </a:t>
            </a:r>
            <a:r>
              <a:rPr lang="en-US" altLang="en-US" sz="2300" dirty="0" err="1" smtClean="0"/>
              <a:t>bentuk</a:t>
            </a:r>
            <a:r>
              <a:rPr lang="en-US" altLang="en-US" sz="2300" dirty="0" smtClean="0"/>
              <a:t> </a:t>
            </a:r>
            <a:r>
              <a:rPr lang="en-US" altLang="en-US" sz="2300" dirty="0" err="1" smtClean="0"/>
              <a:t>semakin</a:t>
            </a:r>
            <a:r>
              <a:rPr lang="en-US" altLang="en-US" sz="2300" dirty="0" smtClean="0"/>
              <a:t> </a:t>
            </a:r>
            <a:r>
              <a:rPr lang="en-US" altLang="en-US" sz="2300" dirty="0" err="1" smtClean="0"/>
              <a:t>kecil</a:t>
            </a:r>
            <a:endParaRPr lang="en-US" altLang="en-US" sz="2300" dirty="0" smtClean="0"/>
          </a:p>
          <a:p>
            <a:pPr marL="457200" indent="-457200" eaLnBrk="1" hangingPunct="1">
              <a:lnSpc>
                <a:spcPct val="80000"/>
              </a:lnSpc>
              <a:buFont typeface="+mj-lt"/>
              <a:buAutoNum type="arabicPeriod"/>
            </a:pPr>
            <a:r>
              <a:rPr lang="en-US" altLang="en-US" sz="2300" dirty="0" err="1" smtClean="0"/>
              <a:t>Pengoperasian</a:t>
            </a:r>
            <a:r>
              <a:rPr lang="en-US" altLang="en-US" sz="2300" dirty="0" smtClean="0"/>
              <a:t> </a:t>
            </a:r>
            <a:r>
              <a:rPr lang="en-US" altLang="en-US" sz="2300" dirty="0" err="1" smtClean="0"/>
              <a:t>semakin</a:t>
            </a:r>
            <a:r>
              <a:rPr lang="en-US" altLang="en-US" sz="2300" dirty="0" smtClean="0"/>
              <a:t> </a:t>
            </a:r>
            <a:r>
              <a:rPr lang="en-US" altLang="en-US" sz="2300" dirty="0" err="1" smtClean="0"/>
              <a:t>mudah</a:t>
            </a:r>
            <a:endParaRPr lang="en-US" altLang="en-US" sz="2300" dirty="0" smtClean="0"/>
          </a:p>
          <a:p>
            <a:pPr marL="457200" indent="-457200" eaLnBrk="1" hangingPunct="1">
              <a:lnSpc>
                <a:spcPct val="80000"/>
              </a:lnSpc>
              <a:buFont typeface="+mj-lt"/>
              <a:buAutoNum type="arabicPeriod"/>
            </a:pPr>
            <a:r>
              <a:rPr lang="en-US" altLang="en-US" sz="2300" dirty="0" err="1" smtClean="0"/>
              <a:t>Dikembangkan</a:t>
            </a:r>
            <a:r>
              <a:rPr lang="en-US" altLang="en-US" sz="2300" dirty="0" smtClean="0"/>
              <a:t> </a:t>
            </a:r>
            <a:r>
              <a:rPr lang="en-US" altLang="en-US" sz="2300" dirty="0" err="1" smtClean="0"/>
              <a:t>komputer</a:t>
            </a:r>
            <a:r>
              <a:rPr lang="en-US" altLang="en-US" sz="2300" dirty="0" smtClean="0"/>
              <a:t> </a:t>
            </a:r>
            <a:r>
              <a:rPr lang="en-US" altLang="en-US" sz="2300" dirty="0" err="1" smtClean="0"/>
              <a:t>mikro</a:t>
            </a:r>
            <a:r>
              <a:rPr lang="en-US" altLang="en-US" sz="2300" dirty="0" smtClean="0"/>
              <a:t> yang </a:t>
            </a:r>
            <a:r>
              <a:rPr lang="en-US" altLang="en-US" sz="2300" dirty="0" err="1" smtClean="0"/>
              <a:t>menggunakan</a:t>
            </a:r>
            <a:r>
              <a:rPr lang="en-US" altLang="en-US" sz="2300" dirty="0" smtClean="0"/>
              <a:t> </a:t>
            </a:r>
            <a:r>
              <a:rPr lang="en-US" altLang="en-US" sz="2300" i="1" dirty="0" smtClean="0"/>
              <a:t>micro-processor </a:t>
            </a:r>
            <a:r>
              <a:rPr lang="en-US" altLang="en-US" sz="2300" dirty="0" err="1" smtClean="0"/>
              <a:t>dan</a:t>
            </a:r>
            <a:r>
              <a:rPr lang="en-US" altLang="en-US" sz="2300" dirty="0" smtClean="0"/>
              <a:t> </a:t>
            </a:r>
            <a:r>
              <a:rPr lang="en-US" altLang="en-US" sz="2300" i="1" dirty="0" smtClean="0"/>
              <a:t>semi conductor</a:t>
            </a:r>
            <a:r>
              <a:rPr lang="en-US" altLang="en-US" sz="2300" dirty="0" smtClean="0"/>
              <a:t> yang </a:t>
            </a:r>
            <a:r>
              <a:rPr lang="en-US" altLang="en-US" sz="2300" dirty="0" err="1" smtClean="0"/>
              <a:t>berbentuk</a:t>
            </a:r>
            <a:r>
              <a:rPr lang="en-US" altLang="en-US" sz="2300" dirty="0" smtClean="0"/>
              <a:t> chip </a:t>
            </a:r>
            <a:r>
              <a:rPr lang="en-US" altLang="en-US" sz="2300" dirty="0" err="1" smtClean="0"/>
              <a:t>untuk</a:t>
            </a:r>
            <a:r>
              <a:rPr lang="en-US" altLang="en-US" sz="2300" dirty="0" smtClean="0"/>
              <a:t> </a:t>
            </a:r>
            <a:r>
              <a:rPr lang="en-US" altLang="en-US" sz="2300" dirty="0" err="1" smtClean="0"/>
              <a:t>memori</a:t>
            </a:r>
            <a:r>
              <a:rPr lang="en-US" altLang="en-US" sz="2300" dirty="0" smtClean="0"/>
              <a:t> </a:t>
            </a:r>
            <a:r>
              <a:rPr lang="en-US" altLang="en-US" sz="2300" dirty="0" err="1" smtClean="0"/>
              <a:t>komputer</a:t>
            </a:r>
            <a:endParaRPr lang="en-US" altLang="en-US" sz="2300" dirty="0" smtClean="0"/>
          </a:p>
          <a:p>
            <a:pPr marL="0" indent="0" eaLnBrk="1" hangingPunct="1">
              <a:lnSpc>
                <a:spcPct val="80000"/>
              </a:lnSpc>
              <a:buNone/>
            </a:pPr>
            <a:endParaRPr lang="en-US" altLang="en-US" sz="2300" dirty="0" smtClean="0"/>
          </a:p>
        </p:txBody>
      </p:sp>
    </p:spTree>
    <p:extLst>
      <p:ext uri="{BB962C8B-B14F-4D97-AF65-F5344CB8AC3E}">
        <p14:creationId xmlns:p14="http://schemas.microsoft.com/office/powerpoint/2010/main" val="80716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ox(in)">
                                      <p:cBhvr>
                                        <p:cTn id="2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8229600" cy="1027113"/>
          </a:xfrm>
        </p:spPr>
        <p:txBody>
          <a:bodyPr/>
          <a:lstStyle/>
          <a:p>
            <a:pPr eaLnBrk="1" hangingPunct="1"/>
            <a:r>
              <a:rPr lang="en-US" altLang="en-US" sz="4000" dirty="0" err="1" smtClean="0"/>
              <a:t>Pengenalan</a:t>
            </a:r>
            <a:r>
              <a:rPr lang="en-US" altLang="en-US" sz="4000" dirty="0" smtClean="0"/>
              <a:t> Hardware </a:t>
            </a:r>
            <a:r>
              <a:rPr lang="en-US" altLang="en-US" sz="4000" dirty="0" err="1" smtClean="0"/>
              <a:t>Komputer</a:t>
            </a:r>
            <a:endParaRPr lang="en-US" altLang="en-US" sz="4000" dirty="0" smtClean="0"/>
          </a:p>
        </p:txBody>
      </p:sp>
      <p:sp>
        <p:nvSpPr>
          <p:cNvPr id="41987" name="Rectangle 3"/>
          <p:cNvSpPr>
            <a:spLocks noGrp="1" noChangeArrowheads="1"/>
          </p:cNvSpPr>
          <p:nvPr>
            <p:ph idx="1"/>
          </p:nvPr>
        </p:nvSpPr>
        <p:spPr>
          <a:xfrm>
            <a:off x="76200" y="1524000"/>
            <a:ext cx="8291513" cy="4897437"/>
          </a:xfrm>
        </p:spPr>
        <p:txBody>
          <a:bodyPr>
            <a:normAutofit lnSpcReduction="10000"/>
          </a:bodyPr>
          <a:lstStyle/>
          <a:p>
            <a:pPr marL="261938" indent="-261938" eaLnBrk="1" hangingPunct="1">
              <a:lnSpc>
                <a:spcPct val="90000"/>
              </a:lnSpc>
              <a:buFont typeface="Wingdings" pitchFamily="2" charset="2"/>
              <a:buNone/>
            </a:pPr>
            <a:r>
              <a:rPr lang="en-US" altLang="en-US" sz="2800" b="1" dirty="0" err="1" smtClean="0"/>
              <a:t>Definisi</a:t>
            </a:r>
            <a:r>
              <a:rPr lang="en-US" altLang="en-US" sz="2800" b="1" dirty="0" smtClean="0"/>
              <a:t> </a:t>
            </a:r>
            <a:r>
              <a:rPr lang="en-US" altLang="en-US" sz="2800" b="1" dirty="0" err="1" smtClean="0"/>
              <a:t>Komputer</a:t>
            </a:r>
            <a:endParaRPr lang="en-US" altLang="en-US" sz="2800" b="1" dirty="0" smtClean="0"/>
          </a:p>
          <a:p>
            <a:pPr marL="261938" indent="-261938" eaLnBrk="1" hangingPunct="1">
              <a:lnSpc>
                <a:spcPct val="90000"/>
              </a:lnSpc>
              <a:buFont typeface="Wingdings" pitchFamily="2" charset="2"/>
              <a:buNone/>
            </a:pPr>
            <a:endParaRPr lang="en-US" altLang="en-US" sz="2800" b="1" dirty="0" smtClean="0"/>
          </a:p>
          <a:p>
            <a:pPr marL="457200" lvl="1" indent="0" eaLnBrk="1" hangingPunct="1">
              <a:lnSpc>
                <a:spcPct val="90000"/>
              </a:lnSpc>
              <a:spcBef>
                <a:spcPct val="0"/>
              </a:spcBef>
              <a:buFont typeface="Wingdings" pitchFamily="2" charset="2"/>
              <a:buNone/>
            </a:pPr>
            <a:r>
              <a:rPr lang="en-US" altLang="en-US" sz="2400" dirty="0" err="1" smtClean="0"/>
              <a:t>Istilah</a:t>
            </a:r>
            <a:r>
              <a:rPr lang="en-US" altLang="en-US" sz="2400" dirty="0" smtClean="0"/>
              <a:t> </a:t>
            </a:r>
            <a:r>
              <a:rPr lang="en-US" altLang="en-US" sz="2400" b="1" dirty="0" smtClean="0"/>
              <a:t>KOMPUTER</a:t>
            </a:r>
            <a:r>
              <a:rPr lang="en-US" altLang="en-US" sz="2400" dirty="0" smtClean="0"/>
              <a:t> </a:t>
            </a:r>
            <a:r>
              <a:rPr lang="en-US" altLang="en-US" sz="2400" dirty="0" err="1" smtClean="0"/>
              <a:t>diambil</a:t>
            </a:r>
            <a:r>
              <a:rPr lang="en-US" altLang="en-US" sz="2400" dirty="0" smtClean="0"/>
              <a:t> </a:t>
            </a:r>
            <a:r>
              <a:rPr lang="en-US" altLang="en-US" sz="2400" dirty="0" err="1" smtClean="0"/>
              <a:t>dari</a:t>
            </a:r>
            <a:r>
              <a:rPr lang="en-US" altLang="en-US" sz="2400" dirty="0" smtClean="0"/>
              <a:t> </a:t>
            </a:r>
            <a:r>
              <a:rPr lang="en-US" altLang="en-US" sz="2400" dirty="0" err="1" smtClean="0"/>
              <a:t>bahasa</a:t>
            </a:r>
            <a:r>
              <a:rPr lang="en-US" altLang="en-US" sz="2400" dirty="0" smtClean="0"/>
              <a:t> </a:t>
            </a:r>
            <a:r>
              <a:rPr lang="en-US" altLang="en-US" sz="2400" dirty="0" err="1" smtClean="0"/>
              <a:t>latin</a:t>
            </a:r>
            <a:r>
              <a:rPr lang="en-US" altLang="en-US" sz="2400" dirty="0" smtClean="0"/>
              <a:t> </a:t>
            </a:r>
            <a:r>
              <a:rPr lang="en-US" altLang="en-US" sz="2400" b="1" dirty="0" smtClean="0"/>
              <a:t>“</a:t>
            </a:r>
            <a:r>
              <a:rPr lang="en-US" altLang="en-US" sz="2400" b="1" dirty="0" err="1" smtClean="0"/>
              <a:t>Computare</a:t>
            </a:r>
            <a:r>
              <a:rPr lang="en-US" altLang="en-US" sz="2400" b="1" dirty="0" smtClean="0"/>
              <a:t>”</a:t>
            </a:r>
            <a:r>
              <a:rPr lang="en-US" altLang="en-US" sz="2400" dirty="0" smtClean="0"/>
              <a:t> yang </a:t>
            </a:r>
            <a:r>
              <a:rPr lang="en-US" altLang="en-US" sz="2400" dirty="0" err="1" smtClean="0"/>
              <a:t>berarti</a:t>
            </a:r>
            <a:r>
              <a:rPr lang="en-US" altLang="en-US" sz="2400" dirty="0" smtClean="0"/>
              <a:t> </a:t>
            </a:r>
            <a:r>
              <a:rPr lang="en-US" altLang="en-US" sz="2400" dirty="0" err="1" smtClean="0"/>
              <a:t>menghitung</a:t>
            </a:r>
            <a:r>
              <a:rPr lang="en-US" altLang="en-US" sz="2400" dirty="0" smtClean="0"/>
              <a:t> (</a:t>
            </a:r>
            <a:r>
              <a:rPr lang="en-US" altLang="en-US" sz="2400" b="1" dirty="0" smtClean="0"/>
              <a:t>to compute</a:t>
            </a:r>
            <a:r>
              <a:rPr lang="en-US" altLang="en-US" sz="2400" dirty="0" smtClean="0"/>
              <a:t> </a:t>
            </a:r>
            <a:r>
              <a:rPr lang="en-US" altLang="en-US" sz="2400" dirty="0" err="1" smtClean="0"/>
              <a:t>atau</a:t>
            </a:r>
            <a:r>
              <a:rPr lang="en-US" altLang="en-US" sz="2400" dirty="0" smtClean="0"/>
              <a:t> </a:t>
            </a:r>
            <a:r>
              <a:rPr lang="en-US" altLang="en-US" sz="2400" b="1" dirty="0" smtClean="0"/>
              <a:t>to reckon</a:t>
            </a:r>
            <a:r>
              <a:rPr lang="en-US" altLang="en-US" sz="2400" dirty="0" smtClean="0"/>
              <a:t>)</a:t>
            </a:r>
          </a:p>
          <a:p>
            <a:pPr marL="457200" lvl="1" indent="0" eaLnBrk="1" hangingPunct="1">
              <a:lnSpc>
                <a:spcPct val="90000"/>
              </a:lnSpc>
              <a:spcBef>
                <a:spcPct val="0"/>
              </a:spcBef>
              <a:buFont typeface="Wingdings" pitchFamily="2" charset="2"/>
              <a:buNone/>
            </a:pPr>
            <a:endParaRPr lang="en-US" altLang="en-US" sz="2400" dirty="0" smtClean="0"/>
          </a:p>
          <a:p>
            <a:pPr marL="457200" lvl="1" indent="0" eaLnBrk="1" hangingPunct="1">
              <a:lnSpc>
                <a:spcPct val="90000"/>
              </a:lnSpc>
              <a:spcBef>
                <a:spcPct val="0"/>
              </a:spcBef>
              <a:buFont typeface="Wingdings" pitchFamily="2" charset="2"/>
              <a:buNone/>
            </a:pPr>
            <a:r>
              <a:rPr lang="en-US" altLang="en-US" sz="2000" dirty="0" err="1" smtClean="0"/>
              <a:t>Menurut</a:t>
            </a:r>
            <a:r>
              <a:rPr lang="en-US" altLang="en-US" sz="2000" dirty="0" smtClean="0"/>
              <a:t> </a:t>
            </a:r>
            <a:r>
              <a:rPr lang="en-US" altLang="en-US" sz="2000" dirty="0" err="1" smtClean="0"/>
              <a:t>buku</a:t>
            </a:r>
            <a:r>
              <a:rPr lang="en-US" altLang="en-US" sz="2000" dirty="0" smtClean="0"/>
              <a:t> </a:t>
            </a:r>
            <a:r>
              <a:rPr lang="en-US" altLang="en-US" sz="2000" b="1" dirty="0" smtClean="0"/>
              <a:t>Computer Today (Donald H. Sanders)</a:t>
            </a:r>
          </a:p>
          <a:p>
            <a:pPr marL="457200" lvl="1" indent="0" eaLnBrk="1" hangingPunct="1">
              <a:lnSpc>
                <a:spcPct val="90000"/>
              </a:lnSpc>
              <a:buFont typeface="Wingdings" pitchFamily="2" charset="2"/>
              <a:buNone/>
            </a:pPr>
            <a:r>
              <a:rPr lang="en-US" altLang="en-US" sz="2400" dirty="0" err="1" smtClean="0"/>
              <a:t>Komputer</a:t>
            </a:r>
            <a:r>
              <a:rPr lang="en-US" altLang="en-US" sz="2400" dirty="0" smtClean="0"/>
              <a:t> </a:t>
            </a:r>
            <a:r>
              <a:rPr lang="en-US" altLang="en-US" sz="2400" dirty="0" err="1" smtClean="0"/>
              <a:t>adalah</a:t>
            </a:r>
            <a:r>
              <a:rPr lang="en-US" altLang="en-US" sz="2400" dirty="0" smtClean="0"/>
              <a:t> </a:t>
            </a:r>
            <a:r>
              <a:rPr lang="en-US" altLang="en-US" sz="2400" dirty="0" err="1" smtClean="0"/>
              <a:t>sistem</a:t>
            </a:r>
            <a:r>
              <a:rPr lang="en-US" altLang="en-US" sz="2400" dirty="0" smtClean="0"/>
              <a:t> </a:t>
            </a:r>
            <a:r>
              <a:rPr lang="en-US" altLang="en-US" sz="2400" dirty="0" err="1" smtClean="0"/>
              <a:t>elektronik</a:t>
            </a:r>
            <a:r>
              <a:rPr lang="en-US" altLang="en-US" sz="2400" dirty="0" smtClean="0"/>
              <a:t> </a:t>
            </a:r>
            <a:r>
              <a:rPr lang="en-US" altLang="en-US" sz="2400" dirty="0" err="1" smtClean="0"/>
              <a:t>untuk</a:t>
            </a:r>
            <a:r>
              <a:rPr lang="en-US" altLang="en-US" sz="2400" dirty="0" smtClean="0"/>
              <a:t> </a:t>
            </a:r>
            <a:r>
              <a:rPr lang="en-US" altLang="en-US" sz="2400" dirty="0" err="1" smtClean="0"/>
              <a:t>memanipulasi</a:t>
            </a:r>
            <a:r>
              <a:rPr lang="en-US" altLang="en-US" sz="2400" dirty="0" smtClean="0"/>
              <a:t> data yang </a:t>
            </a:r>
            <a:r>
              <a:rPr lang="en-US" altLang="en-US" sz="2400" dirty="0" err="1" smtClean="0"/>
              <a:t>cepat</a:t>
            </a:r>
            <a:r>
              <a:rPr lang="en-US" altLang="en-US" sz="2400" dirty="0" smtClean="0"/>
              <a:t> </a:t>
            </a:r>
            <a:r>
              <a:rPr lang="en-US" altLang="en-US" sz="2400" dirty="0" err="1" smtClean="0"/>
              <a:t>dan</a:t>
            </a:r>
            <a:r>
              <a:rPr lang="en-US" altLang="en-US" sz="2400" dirty="0" smtClean="0"/>
              <a:t> </a:t>
            </a:r>
            <a:r>
              <a:rPr lang="en-US" altLang="en-US" sz="2400" dirty="0" err="1" smtClean="0"/>
              <a:t>tepat</a:t>
            </a:r>
            <a:r>
              <a:rPr lang="en-US" altLang="en-US" sz="2400" dirty="0" smtClean="0"/>
              <a:t> </a:t>
            </a:r>
            <a:r>
              <a:rPr lang="en-US" altLang="en-US" sz="2400" dirty="0" err="1" smtClean="0"/>
              <a:t>serta</a:t>
            </a:r>
            <a:r>
              <a:rPr lang="en-US" altLang="en-US" sz="2400" dirty="0" smtClean="0"/>
              <a:t> </a:t>
            </a:r>
            <a:r>
              <a:rPr lang="en-US" altLang="en-US" sz="2400" dirty="0" err="1" smtClean="0"/>
              <a:t>dirancang</a:t>
            </a:r>
            <a:r>
              <a:rPr lang="en-US" altLang="en-US" sz="2400" dirty="0" smtClean="0"/>
              <a:t> </a:t>
            </a:r>
            <a:r>
              <a:rPr lang="en-US" altLang="en-US" sz="2400" dirty="0" err="1" smtClean="0"/>
              <a:t>dan</a:t>
            </a:r>
            <a:r>
              <a:rPr lang="en-US" altLang="en-US" sz="2400" dirty="0" smtClean="0"/>
              <a:t> </a:t>
            </a:r>
            <a:r>
              <a:rPr lang="en-US" altLang="en-US" sz="2400" dirty="0" err="1" smtClean="0"/>
              <a:t>diorganisasikan</a:t>
            </a:r>
            <a:r>
              <a:rPr lang="en-US" altLang="en-US" sz="2400" dirty="0" smtClean="0"/>
              <a:t> </a:t>
            </a:r>
            <a:r>
              <a:rPr lang="en-US" altLang="en-US" sz="2400" dirty="0" err="1" smtClean="0"/>
              <a:t>supaya</a:t>
            </a:r>
            <a:r>
              <a:rPr lang="en-US" altLang="en-US" sz="2400" dirty="0" smtClean="0"/>
              <a:t> </a:t>
            </a:r>
            <a:r>
              <a:rPr lang="en-US" altLang="en-US" sz="2400" dirty="0" err="1" smtClean="0"/>
              <a:t>secara</a:t>
            </a:r>
            <a:r>
              <a:rPr lang="en-US" altLang="en-US" sz="2400" dirty="0" smtClean="0"/>
              <a:t> </a:t>
            </a:r>
            <a:r>
              <a:rPr lang="en-US" altLang="en-US" sz="2400" dirty="0" err="1" smtClean="0"/>
              <a:t>otomatis</a:t>
            </a:r>
            <a:r>
              <a:rPr lang="en-US" altLang="en-US" sz="2400" dirty="0" smtClean="0"/>
              <a:t> </a:t>
            </a:r>
            <a:r>
              <a:rPr lang="en-US" altLang="en-US" sz="2400" dirty="0" err="1" smtClean="0"/>
              <a:t>menerima</a:t>
            </a:r>
            <a:r>
              <a:rPr lang="en-US" altLang="en-US" sz="2400" dirty="0" smtClean="0"/>
              <a:t> </a:t>
            </a:r>
            <a:r>
              <a:rPr lang="en-US" altLang="en-US" sz="2400" dirty="0" err="1" smtClean="0"/>
              <a:t>dan</a:t>
            </a:r>
            <a:r>
              <a:rPr lang="en-US" altLang="en-US" sz="2400" dirty="0" smtClean="0"/>
              <a:t> </a:t>
            </a:r>
            <a:r>
              <a:rPr lang="en-US" altLang="en-US" sz="2400" dirty="0" err="1" smtClean="0"/>
              <a:t>menyimpan</a:t>
            </a:r>
            <a:r>
              <a:rPr lang="en-US" altLang="en-US" sz="2400" dirty="0" smtClean="0"/>
              <a:t> data input, </a:t>
            </a:r>
            <a:r>
              <a:rPr lang="en-US" altLang="en-US" sz="2400" dirty="0" err="1" smtClean="0"/>
              <a:t>memprosesnya</a:t>
            </a:r>
            <a:r>
              <a:rPr lang="en-US" altLang="en-US" sz="2400" dirty="0" smtClean="0"/>
              <a:t>, </a:t>
            </a:r>
            <a:r>
              <a:rPr lang="en-US" altLang="en-US" sz="2400" dirty="0" err="1" smtClean="0"/>
              <a:t>dan</a:t>
            </a:r>
            <a:r>
              <a:rPr lang="en-US" altLang="en-US" sz="2400" dirty="0" smtClean="0"/>
              <a:t> </a:t>
            </a:r>
            <a:r>
              <a:rPr lang="en-US" altLang="en-US" sz="2400" dirty="0" err="1" smtClean="0"/>
              <a:t>menghasilkan</a:t>
            </a:r>
            <a:r>
              <a:rPr lang="en-US" altLang="en-US" sz="2400" dirty="0" smtClean="0"/>
              <a:t> output </a:t>
            </a:r>
            <a:r>
              <a:rPr lang="en-US" altLang="en-US" sz="2400" dirty="0" err="1" smtClean="0"/>
              <a:t>dibawah</a:t>
            </a:r>
            <a:r>
              <a:rPr lang="en-US" altLang="en-US" sz="2400" dirty="0" smtClean="0"/>
              <a:t> </a:t>
            </a:r>
            <a:r>
              <a:rPr lang="en-US" altLang="en-US" sz="2400" dirty="0" err="1" smtClean="0"/>
              <a:t>pengawasan</a:t>
            </a:r>
            <a:r>
              <a:rPr lang="en-US" altLang="en-US" sz="2400" dirty="0" smtClean="0"/>
              <a:t> </a:t>
            </a:r>
            <a:r>
              <a:rPr lang="en-US" altLang="en-US" sz="2400" dirty="0" err="1" smtClean="0"/>
              <a:t>suatu</a:t>
            </a:r>
            <a:r>
              <a:rPr lang="en-US" altLang="en-US" sz="2400" dirty="0" smtClean="0"/>
              <a:t> </a:t>
            </a:r>
            <a:r>
              <a:rPr lang="en-US" altLang="en-US" sz="2400" dirty="0" err="1" smtClean="0"/>
              <a:t>langkah-langkah</a:t>
            </a:r>
            <a:r>
              <a:rPr lang="en-US" altLang="en-US" sz="2400" dirty="0" smtClean="0"/>
              <a:t> </a:t>
            </a:r>
            <a:r>
              <a:rPr lang="en-US" altLang="en-US" sz="2400" dirty="0" err="1" smtClean="0"/>
              <a:t>instruksi-instruksi</a:t>
            </a:r>
            <a:r>
              <a:rPr lang="en-US" altLang="en-US" sz="2400" dirty="0" smtClean="0"/>
              <a:t> program yang </a:t>
            </a:r>
            <a:r>
              <a:rPr lang="en-US" altLang="en-US" sz="2400" dirty="0" err="1" smtClean="0"/>
              <a:t>tersimpan</a:t>
            </a:r>
            <a:r>
              <a:rPr lang="en-US" altLang="en-US" sz="2400" dirty="0" smtClean="0"/>
              <a:t> di </a:t>
            </a:r>
            <a:r>
              <a:rPr lang="en-US" altLang="en-US" sz="2400" dirty="0" err="1" smtClean="0"/>
              <a:t>memori</a:t>
            </a:r>
            <a:r>
              <a:rPr lang="en-US" altLang="en-US" sz="2400" dirty="0" smtClean="0"/>
              <a:t>(</a:t>
            </a:r>
            <a:r>
              <a:rPr lang="en-US" altLang="en-US" sz="2400" i="1" dirty="0" smtClean="0"/>
              <a:t>stored program</a:t>
            </a:r>
            <a:r>
              <a:rPr lang="en-US" altLang="en-US" sz="2400" dirty="0" smtClean="0"/>
              <a:t>)</a:t>
            </a:r>
            <a:endParaRPr lang="en-US" altLang="en-US" sz="2400" b="1" dirty="0" smtClean="0"/>
          </a:p>
        </p:txBody>
      </p:sp>
    </p:spTree>
    <p:extLst>
      <p:ext uri="{BB962C8B-B14F-4D97-AF65-F5344CB8AC3E}">
        <p14:creationId xmlns:p14="http://schemas.microsoft.com/office/powerpoint/2010/main" val="4086243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ox(in)">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ox(in)">
                                      <p:cBhvr>
                                        <p:cTn id="12" dur="5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box(in)">
                                      <p:cBhvr>
                                        <p:cTn id="17" dur="500"/>
                                        <p:tgtEl>
                                          <p:spTgt spid="41987">
                                            <p:txEl>
                                              <p:pRg st="4" end="4"/>
                                            </p:txEl>
                                          </p:spTgt>
                                        </p:tgtEl>
                                      </p:cBhvr>
                                    </p:animEffect>
                                  </p:childTnLst>
                                </p:cTn>
                              </p:par>
                            </p:childTnLst>
                          </p:cTn>
                        </p:par>
                        <p:par>
                          <p:cTn id="18" fill="hold" nodeType="afterGroup">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41987">
                                            <p:txEl>
                                              <p:pRg st="5" end="5"/>
                                            </p:txEl>
                                          </p:spTgt>
                                        </p:tgtEl>
                                        <p:attrNameLst>
                                          <p:attrName>style.visibility</p:attrName>
                                        </p:attrNameLst>
                                      </p:cBhvr>
                                      <p:to>
                                        <p:strVal val="visible"/>
                                      </p:to>
                                    </p:set>
                                    <p:animEffect transition="in" filter="box(in)">
                                      <p:cBhvr>
                                        <p:cTn id="21"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58888" y="1773238"/>
            <a:ext cx="483711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dirty="0" err="1"/>
              <a:t>Contoh</a:t>
            </a:r>
            <a:r>
              <a:rPr lang="en-GB" altLang="en-US" sz="2000" dirty="0"/>
              <a:t> </a:t>
            </a:r>
            <a:r>
              <a:rPr lang="en-GB" altLang="en-US" sz="2000" dirty="0" err="1"/>
              <a:t>generasi</a:t>
            </a:r>
            <a:r>
              <a:rPr lang="en-GB" altLang="en-US" sz="2000" dirty="0"/>
              <a:t> </a:t>
            </a:r>
            <a:r>
              <a:rPr lang="en-GB" altLang="en-US" sz="2000" dirty="0" err="1"/>
              <a:t>ini</a:t>
            </a:r>
            <a:r>
              <a:rPr lang="en-GB" altLang="en-US" sz="2000" dirty="0"/>
              <a:t> </a:t>
            </a:r>
            <a:r>
              <a:rPr lang="en-GB" altLang="en-US" sz="2000" dirty="0" err="1"/>
              <a:t>adalah</a:t>
            </a:r>
            <a:r>
              <a:rPr lang="en-GB" altLang="en-US" sz="2000" dirty="0"/>
              <a:t> Apple I Computer yang </a:t>
            </a:r>
            <a:r>
              <a:rPr lang="en-GB" altLang="en-US" sz="2000" dirty="0" err="1"/>
              <a:t>dikembangkan</a:t>
            </a:r>
            <a:r>
              <a:rPr lang="en-GB" altLang="en-US" sz="2000" dirty="0"/>
              <a:t> </a:t>
            </a:r>
            <a:r>
              <a:rPr lang="en-GB" altLang="en-US" sz="2000" dirty="0" err="1"/>
              <a:t>oleh</a:t>
            </a:r>
            <a:r>
              <a:rPr lang="en-GB" altLang="en-US" sz="2000" dirty="0"/>
              <a:t> Steve Wozniak </a:t>
            </a:r>
            <a:r>
              <a:rPr lang="en-GB" altLang="en-US" sz="2000" dirty="0" err="1"/>
              <a:t>dan</a:t>
            </a:r>
            <a:r>
              <a:rPr lang="en-GB" altLang="en-US" sz="2000" dirty="0"/>
              <a:t> Steve Jobs </a:t>
            </a:r>
            <a:r>
              <a:rPr lang="en-GB" altLang="en-US" sz="2000" dirty="0" err="1"/>
              <a:t>dengan</a:t>
            </a:r>
            <a:r>
              <a:rPr lang="en-GB" altLang="en-US" sz="2000" dirty="0"/>
              <a:t> </a:t>
            </a:r>
            <a:r>
              <a:rPr lang="en-GB" altLang="en-US" sz="2000" dirty="0" err="1"/>
              <a:t>cara</a:t>
            </a:r>
            <a:r>
              <a:rPr lang="en-GB" altLang="en-US" sz="2000" dirty="0"/>
              <a:t> </a:t>
            </a:r>
            <a:r>
              <a:rPr lang="en-GB" altLang="en-US" sz="2000" dirty="0" err="1"/>
              <a:t>memasukkan</a:t>
            </a:r>
            <a:r>
              <a:rPr lang="en-GB" altLang="en-US" sz="2000" dirty="0"/>
              <a:t> microprocessor </a:t>
            </a:r>
            <a:r>
              <a:rPr lang="en-GB" altLang="en-US" sz="2000" dirty="0" err="1"/>
              <a:t>pada</a:t>
            </a:r>
            <a:r>
              <a:rPr lang="en-GB" altLang="en-US" sz="2000" dirty="0"/>
              <a:t> circuit board </a:t>
            </a:r>
            <a:r>
              <a:rPr lang="en-GB" altLang="en-US" sz="2000" dirty="0" err="1"/>
              <a:t>komputer</a:t>
            </a:r>
            <a:r>
              <a:rPr lang="en-GB" altLang="en-US" sz="2000" dirty="0"/>
              <a:t>. </a:t>
            </a:r>
            <a:r>
              <a:rPr lang="en-GB" altLang="en-US" sz="2000" dirty="0" err="1"/>
              <a:t>Disamping</a:t>
            </a:r>
            <a:r>
              <a:rPr lang="en-GB" altLang="en-US" sz="2000" dirty="0"/>
              <a:t> </a:t>
            </a:r>
            <a:r>
              <a:rPr lang="en-GB" altLang="en-US" sz="2000" dirty="0" err="1"/>
              <a:t>itu</a:t>
            </a:r>
            <a:r>
              <a:rPr lang="en-GB" altLang="en-US" sz="2000" dirty="0"/>
              <a:t>, </a:t>
            </a:r>
            <a:r>
              <a:rPr lang="en-GB" altLang="en-US" sz="2000" dirty="0" err="1"/>
              <a:t>kemudian</a:t>
            </a:r>
            <a:r>
              <a:rPr lang="en-GB" altLang="en-US" sz="2000" dirty="0"/>
              <a:t> </a:t>
            </a:r>
            <a:r>
              <a:rPr lang="en-GB" altLang="en-US" sz="2000" dirty="0" err="1"/>
              <a:t>muncul</a:t>
            </a:r>
            <a:r>
              <a:rPr lang="en-GB" altLang="en-US" sz="2000" dirty="0"/>
              <a:t> TRS Model 80 </a:t>
            </a:r>
            <a:r>
              <a:rPr lang="en-GB" altLang="en-US" sz="2000" dirty="0" err="1"/>
              <a:t>dengan</a:t>
            </a:r>
            <a:r>
              <a:rPr lang="en-GB" altLang="en-US" sz="2000" dirty="0"/>
              <a:t> processor </a:t>
            </a:r>
            <a:r>
              <a:rPr lang="en-GB" altLang="en-US" sz="2000" dirty="0" err="1"/>
              <a:t>jenis</a:t>
            </a:r>
            <a:r>
              <a:rPr lang="en-GB" altLang="en-US" sz="2000" dirty="0"/>
              <a:t> Motorola 68000 </a:t>
            </a:r>
            <a:r>
              <a:rPr lang="en-GB" altLang="en-US" sz="2000" dirty="0" err="1"/>
              <a:t>dan</a:t>
            </a:r>
            <a:r>
              <a:rPr lang="en-GB" altLang="en-US" sz="2000" dirty="0"/>
              <a:t> </a:t>
            </a:r>
            <a:r>
              <a:rPr lang="en-GB" altLang="en-US" sz="2000" dirty="0" err="1"/>
              <a:t>Zilog</a:t>
            </a:r>
            <a:r>
              <a:rPr lang="en-GB" altLang="en-US" sz="2000" dirty="0"/>
              <a:t> Z-80 </a:t>
            </a:r>
            <a:r>
              <a:rPr lang="en-GB" altLang="en-US" sz="2000" dirty="0" err="1"/>
              <a:t>menggunakan</a:t>
            </a:r>
            <a:r>
              <a:rPr lang="en-GB" altLang="en-US" sz="2000" dirty="0"/>
              <a:t> 64Kb RAM standard. </a:t>
            </a:r>
          </a:p>
        </p:txBody>
      </p:sp>
      <p:sp>
        <p:nvSpPr>
          <p:cNvPr id="25605" name="Text Box 5"/>
          <p:cNvSpPr txBox="1">
            <a:spLocks noChangeArrowheads="1"/>
          </p:cNvSpPr>
          <p:nvPr/>
        </p:nvSpPr>
        <p:spPr bwMode="auto">
          <a:xfrm>
            <a:off x="1116013" y="126841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smtClean="0"/>
              <a:t>IV</a:t>
            </a:r>
            <a:endParaRPr lang="en-GB" altLang="en-US" sz="2400" b="1" dirty="0"/>
          </a:p>
        </p:txBody>
      </p:sp>
      <p:sp>
        <p:nvSpPr>
          <p:cNvPr id="25622" name="Text Box 22"/>
          <p:cNvSpPr txBox="1">
            <a:spLocks noChangeArrowheads="1"/>
          </p:cNvSpPr>
          <p:nvPr/>
        </p:nvSpPr>
        <p:spPr bwMode="auto">
          <a:xfrm>
            <a:off x="3505200" y="4343400"/>
            <a:ext cx="5638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Komputer Apple II-e yang menggunakan processor jenis 6502R serta RAM sebesar 64 Kb seperti halnya pada gambar disebelah, juga merupakan salah satu komputer PC sangat popular pada masa itu. Operating Sistem yang digunakan adalah: CP/M 8 Bit. Komputer ini sangat populer pada awal tahun 80-an. </a:t>
            </a:r>
          </a:p>
        </p:txBody>
      </p:sp>
      <p:pic>
        <p:nvPicPr>
          <p:cNvPr id="25625" name="Picture 25" descr="1-2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773238"/>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9" name="Picture 29" descr="1-2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4724400"/>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31"/>
          <p:cNvSpPr>
            <a:spLocks noChangeArrowheads="1"/>
          </p:cNvSpPr>
          <p:nvPr/>
        </p:nvSpPr>
        <p:spPr bwMode="auto">
          <a:xfrm>
            <a:off x="971550" y="198438"/>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4400"/>
              <a:t>Generasi Komputer</a:t>
            </a:r>
          </a:p>
        </p:txBody>
      </p:sp>
    </p:spTree>
    <p:extLst>
      <p:ext uri="{BB962C8B-B14F-4D97-AF65-F5344CB8AC3E}">
        <p14:creationId xmlns:p14="http://schemas.microsoft.com/office/powerpoint/2010/main" val="362985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5"/>
                                        </p:tgtEl>
                                        <p:attrNameLst>
                                          <p:attrName>style.visibility</p:attrName>
                                        </p:attrNameLst>
                                      </p:cBhvr>
                                      <p:to>
                                        <p:strVal val="visible"/>
                                      </p:to>
                                    </p:set>
                                    <p:animEffect transition="in" filter="dissolve">
                                      <p:cBhvr>
                                        <p:cTn id="11" dur="500"/>
                                        <p:tgtEl>
                                          <p:spTgt spid="2560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5622"/>
                                        </p:tgtEl>
                                        <p:attrNameLst>
                                          <p:attrName>style.visibility</p:attrName>
                                        </p:attrNameLst>
                                      </p:cBhvr>
                                      <p:to>
                                        <p:strVal val="visible"/>
                                      </p:to>
                                    </p:set>
                                    <p:animEffect transition="in" filter="dissolve">
                                      <p:cBhvr>
                                        <p:cTn id="15" dur="500"/>
                                        <p:tgtEl>
                                          <p:spTgt spid="2562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25625"/>
                                        </p:tgtEl>
                                        <p:attrNameLst>
                                          <p:attrName>style.visibility</p:attrName>
                                        </p:attrNameLst>
                                      </p:cBhvr>
                                      <p:to>
                                        <p:strVal val="visible"/>
                                      </p:to>
                                    </p:set>
                                    <p:animEffect transition="in" filter="dissolve">
                                      <p:cBhvr>
                                        <p:cTn id="19" dur="500"/>
                                        <p:tgtEl>
                                          <p:spTgt spid="25625"/>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25629"/>
                                        </p:tgtEl>
                                        <p:attrNameLst>
                                          <p:attrName>style.visibility</p:attrName>
                                        </p:attrNameLst>
                                      </p:cBhvr>
                                      <p:to>
                                        <p:strVal val="visible"/>
                                      </p:to>
                                    </p:set>
                                    <p:animEffect transition="in" filter="dissolve">
                                      <p:cBhvr>
                                        <p:cTn id="23" dur="500"/>
                                        <p:tgtEl>
                                          <p:spTgt spid="25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5" grpId="0" autoUpdateAnimBg="0"/>
      <p:bldP spid="2562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116013" y="1341438"/>
            <a:ext cx="5943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smtClean="0"/>
              <a:t>IV</a:t>
            </a:r>
            <a:endParaRPr lang="en-GB" altLang="en-US" sz="2400" b="1" dirty="0"/>
          </a:p>
          <a:p>
            <a:pPr eaLnBrk="1" hangingPunct="1"/>
            <a:endParaRPr lang="en-GB" altLang="en-US" sz="2000" dirty="0"/>
          </a:p>
          <a:p>
            <a:pPr eaLnBrk="1" hangingPunct="1"/>
            <a:r>
              <a:rPr lang="en-GB" altLang="en-US" sz="2000" dirty="0"/>
              <a:t>IBM </a:t>
            </a:r>
            <a:r>
              <a:rPr lang="en-GB" altLang="en-US" sz="2000" dirty="0" err="1"/>
              <a:t>mulai</a:t>
            </a:r>
            <a:r>
              <a:rPr lang="en-GB" altLang="en-US" sz="2000" dirty="0"/>
              <a:t> </a:t>
            </a:r>
            <a:r>
              <a:rPr lang="en-GB" altLang="en-US" sz="2000" dirty="0" err="1"/>
              <a:t>mengeluarkan</a:t>
            </a:r>
            <a:r>
              <a:rPr lang="en-GB" altLang="en-US" sz="2000" dirty="0"/>
              <a:t> Personal Computer </a:t>
            </a:r>
            <a:r>
              <a:rPr lang="en-GB" altLang="en-US" sz="2000" dirty="0" err="1"/>
              <a:t>pada</a:t>
            </a:r>
            <a:r>
              <a:rPr lang="en-GB" altLang="en-US" sz="2000" dirty="0"/>
              <a:t> </a:t>
            </a:r>
            <a:r>
              <a:rPr lang="en-GB" altLang="en-US" sz="2000" dirty="0" err="1"/>
              <a:t>sekitar</a:t>
            </a:r>
            <a:r>
              <a:rPr lang="en-GB" altLang="en-US" sz="2000" dirty="0"/>
              <a:t> </a:t>
            </a:r>
            <a:r>
              <a:rPr lang="en-GB" altLang="en-US" sz="2000" dirty="0" err="1"/>
              <a:t>tahun</a:t>
            </a:r>
            <a:r>
              <a:rPr lang="en-GB" altLang="en-US" sz="2000" dirty="0"/>
              <a:t> 1981 </a:t>
            </a:r>
            <a:r>
              <a:rPr lang="en-GB" altLang="en-US" sz="2000" dirty="0" err="1"/>
              <a:t>seperti</a:t>
            </a:r>
            <a:r>
              <a:rPr lang="en-GB" altLang="en-US" sz="2000" dirty="0"/>
              <a:t> yang </a:t>
            </a:r>
            <a:r>
              <a:rPr lang="en-GB" altLang="en-US" sz="2000" dirty="0" err="1"/>
              <a:t>nampak</a:t>
            </a:r>
            <a:r>
              <a:rPr lang="en-GB" altLang="en-US" sz="2000" dirty="0"/>
              <a:t> </a:t>
            </a:r>
            <a:r>
              <a:rPr lang="en-GB" altLang="en-US" sz="2000" dirty="0" err="1"/>
              <a:t>pada</a:t>
            </a:r>
            <a:r>
              <a:rPr lang="en-GB" altLang="en-US" sz="2000" dirty="0"/>
              <a:t> </a:t>
            </a:r>
            <a:r>
              <a:rPr lang="en-GB" altLang="en-US" sz="2000" dirty="0" err="1"/>
              <a:t>gambar</a:t>
            </a:r>
            <a:r>
              <a:rPr lang="en-GB" altLang="en-US" sz="2000" dirty="0"/>
              <a:t>, </a:t>
            </a:r>
            <a:r>
              <a:rPr lang="en-GB" altLang="en-US" sz="2000" dirty="0" err="1"/>
              <a:t>dengan</a:t>
            </a:r>
            <a:r>
              <a:rPr lang="en-GB" altLang="en-US" sz="2000" dirty="0"/>
              <a:t> </a:t>
            </a:r>
            <a:r>
              <a:rPr lang="en-GB" altLang="en-US" sz="2000" dirty="0" err="1"/>
              <a:t>menggunakan</a:t>
            </a:r>
            <a:r>
              <a:rPr lang="en-GB" altLang="en-US" sz="2000" dirty="0"/>
              <a:t> Operating System MS-DOS 16 Bit. </a:t>
            </a:r>
            <a:r>
              <a:rPr lang="en-GB" altLang="en-US" sz="2000" dirty="0" err="1"/>
              <a:t>Dikarenakan</a:t>
            </a:r>
            <a:r>
              <a:rPr lang="en-GB" altLang="en-US" sz="2000" dirty="0"/>
              <a:t> </a:t>
            </a:r>
            <a:r>
              <a:rPr lang="en-GB" altLang="en-US" sz="2000" dirty="0" err="1"/>
              <a:t>harga</a:t>
            </a:r>
            <a:r>
              <a:rPr lang="en-GB" altLang="en-US" sz="2000" dirty="0"/>
              <a:t> yang </a:t>
            </a:r>
            <a:r>
              <a:rPr lang="en-GB" altLang="en-US" sz="2000" dirty="0" err="1"/>
              <a:t>ditawarkan</a:t>
            </a:r>
            <a:r>
              <a:rPr lang="en-GB" altLang="en-US" sz="2000" dirty="0"/>
              <a:t> </a:t>
            </a:r>
            <a:r>
              <a:rPr lang="en-GB" altLang="en-US" sz="2000" dirty="0" err="1"/>
              <a:t>tidak</a:t>
            </a:r>
            <a:r>
              <a:rPr lang="en-GB" altLang="en-US" sz="2000" dirty="0"/>
              <a:t> </a:t>
            </a:r>
            <a:r>
              <a:rPr lang="en-GB" altLang="en-US" sz="2000" dirty="0" err="1"/>
              <a:t>jauh</a:t>
            </a:r>
            <a:r>
              <a:rPr lang="en-GB" altLang="en-US" sz="2000" dirty="0"/>
              <a:t> </a:t>
            </a:r>
            <a:r>
              <a:rPr lang="en-GB" altLang="en-US" sz="2000" dirty="0" err="1"/>
              <a:t>berbeda</a:t>
            </a:r>
            <a:r>
              <a:rPr lang="en-GB" altLang="en-US" sz="2000" dirty="0"/>
              <a:t> </a:t>
            </a:r>
            <a:r>
              <a:rPr lang="en-GB" altLang="en-US" sz="2000" dirty="0" err="1"/>
              <a:t>dengan</a:t>
            </a:r>
            <a:r>
              <a:rPr lang="en-GB" altLang="en-US" sz="2000" dirty="0"/>
              <a:t> </a:t>
            </a:r>
            <a:r>
              <a:rPr lang="en-GB" altLang="en-US" sz="2000" dirty="0" err="1"/>
              <a:t>komputer</a:t>
            </a:r>
            <a:r>
              <a:rPr lang="en-GB" altLang="en-US" sz="2000" dirty="0"/>
              <a:t> </a:t>
            </a:r>
            <a:r>
              <a:rPr lang="en-GB" altLang="en-US" sz="2000" dirty="0" err="1"/>
              <a:t>lainnya</a:t>
            </a:r>
            <a:r>
              <a:rPr lang="en-GB" altLang="en-US" sz="2000" dirty="0"/>
              <a:t>, </a:t>
            </a:r>
            <a:r>
              <a:rPr lang="en-GB" altLang="en-US" sz="2000" dirty="0" err="1"/>
              <a:t>disamping</a:t>
            </a:r>
            <a:r>
              <a:rPr lang="en-GB" altLang="en-US" sz="2000" dirty="0"/>
              <a:t> </a:t>
            </a:r>
            <a:r>
              <a:rPr lang="en-GB" altLang="en-US" sz="2000" dirty="0" err="1"/>
              <a:t>teknologinya</a:t>
            </a:r>
            <a:r>
              <a:rPr lang="en-GB" altLang="en-US" sz="2000" dirty="0"/>
              <a:t> </a:t>
            </a:r>
            <a:r>
              <a:rPr lang="en-GB" altLang="en-US" sz="2000" dirty="0" err="1"/>
              <a:t>jauh</a:t>
            </a:r>
            <a:r>
              <a:rPr lang="en-GB" altLang="en-US" sz="2000" dirty="0"/>
              <a:t> </a:t>
            </a:r>
            <a:r>
              <a:rPr lang="en-GB" altLang="en-US" sz="2000" dirty="0" err="1"/>
              <a:t>lebih</a:t>
            </a:r>
            <a:r>
              <a:rPr lang="en-GB" altLang="en-US" sz="2000" dirty="0"/>
              <a:t> </a:t>
            </a:r>
            <a:r>
              <a:rPr lang="en-GB" altLang="en-US" sz="2000" dirty="0" err="1"/>
              <a:t>baik</a:t>
            </a:r>
            <a:r>
              <a:rPr lang="en-GB" altLang="en-US" sz="2000" dirty="0"/>
              <a:t> </a:t>
            </a:r>
            <a:r>
              <a:rPr lang="en-GB" altLang="en-US" sz="2000" dirty="0" err="1"/>
              <a:t>serta</a:t>
            </a:r>
            <a:r>
              <a:rPr lang="en-GB" altLang="en-US" sz="2000" dirty="0"/>
              <a:t> </a:t>
            </a:r>
            <a:r>
              <a:rPr lang="en-GB" altLang="en-US" sz="2000" dirty="0" err="1"/>
              <a:t>nama</a:t>
            </a:r>
            <a:r>
              <a:rPr lang="en-GB" altLang="en-US" sz="2000" dirty="0"/>
              <a:t> </a:t>
            </a:r>
            <a:r>
              <a:rPr lang="en-GB" altLang="en-US" sz="2000" dirty="0" err="1"/>
              <a:t>besar</a:t>
            </a:r>
            <a:r>
              <a:rPr lang="en-GB" altLang="en-US" sz="2000" dirty="0"/>
              <a:t> </a:t>
            </a:r>
            <a:r>
              <a:rPr lang="en-GB" altLang="en-US" sz="2000" dirty="0" err="1"/>
              <a:t>dari</a:t>
            </a:r>
            <a:r>
              <a:rPr lang="en-GB" altLang="en-US" sz="2000" dirty="0"/>
              <a:t> IBM </a:t>
            </a:r>
            <a:r>
              <a:rPr lang="en-GB" altLang="en-US" sz="2000" dirty="0" err="1"/>
              <a:t>sendiri</a:t>
            </a:r>
            <a:r>
              <a:rPr lang="en-GB" altLang="en-US" sz="2000" dirty="0"/>
              <a:t>, </a:t>
            </a:r>
            <a:r>
              <a:rPr lang="en-GB" altLang="en-US" sz="2000" dirty="0" err="1"/>
              <a:t>maka</a:t>
            </a:r>
            <a:r>
              <a:rPr lang="en-GB" altLang="en-US" sz="2000" dirty="0"/>
              <a:t> </a:t>
            </a:r>
            <a:r>
              <a:rPr lang="en-GB" altLang="en-US" sz="2000" dirty="0" err="1"/>
              <a:t>dalam</a:t>
            </a:r>
            <a:r>
              <a:rPr lang="en-GB" altLang="en-US" sz="2000" dirty="0"/>
              <a:t> </a:t>
            </a:r>
            <a:r>
              <a:rPr lang="en-GB" altLang="en-US" sz="2000" dirty="0" err="1"/>
              <a:t>waktu</a:t>
            </a:r>
            <a:r>
              <a:rPr lang="en-GB" altLang="en-US" sz="2000" dirty="0"/>
              <a:t> yang </a:t>
            </a:r>
            <a:r>
              <a:rPr lang="en-GB" altLang="en-US" sz="2000" dirty="0" err="1"/>
              <a:t>sangat</a:t>
            </a:r>
            <a:r>
              <a:rPr lang="en-GB" altLang="en-US" sz="2000" dirty="0"/>
              <a:t> </a:t>
            </a:r>
            <a:r>
              <a:rPr lang="en-GB" altLang="en-US" sz="2000" dirty="0" err="1"/>
              <a:t>singkat</a:t>
            </a:r>
            <a:r>
              <a:rPr lang="en-GB" altLang="en-US" sz="2000" dirty="0"/>
              <a:t> </a:t>
            </a:r>
            <a:r>
              <a:rPr lang="en-GB" altLang="en-US" sz="2000" dirty="0" err="1"/>
              <a:t>komputer</a:t>
            </a:r>
            <a:r>
              <a:rPr lang="en-GB" altLang="en-US" sz="2000" dirty="0"/>
              <a:t> </a:t>
            </a:r>
            <a:r>
              <a:rPr lang="en-GB" altLang="en-US" sz="2000" dirty="0" err="1"/>
              <a:t>ini</a:t>
            </a:r>
            <a:r>
              <a:rPr lang="en-GB" altLang="en-US" sz="2000" dirty="0"/>
              <a:t> </a:t>
            </a:r>
            <a:r>
              <a:rPr lang="en-GB" altLang="en-US" sz="2000" dirty="0" err="1"/>
              <a:t>menjadi</a:t>
            </a:r>
            <a:r>
              <a:rPr lang="en-GB" altLang="en-US" sz="2000" dirty="0"/>
              <a:t> </a:t>
            </a:r>
            <a:r>
              <a:rPr lang="en-GB" altLang="en-US" sz="2000" dirty="0" err="1"/>
              <a:t>sangat</a:t>
            </a:r>
            <a:r>
              <a:rPr lang="en-GB" altLang="en-US" sz="2000" dirty="0"/>
              <a:t> popular. </a:t>
            </a:r>
          </a:p>
        </p:txBody>
      </p:sp>
      <p:pic>
        <p:nvPicPr>
          <p:cNvPr id="26654" name="Picture 30" descr="1-2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550" y="4724400"/>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2"/>
          <p:cNvSpPr>
            <a:spLocks noChangeArrowheads="1"/>
          </p:cNvSpPr>
          <p:nvPr/>
        </p:nvSpPr>
        <p:spPr bwMode="auto">
          <a:xfrm>
            <a:off x="900113"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3691887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6654"/>
                                        </p:tgtEl>
                                        <p:attrNameLst>
                                          <p:attrName>style.visibility</p:attrName>
                                        </p:attrNameLst>
                                      </p:cBhvr>
                                      <p:to>
                                        <p:strVal val="visible"/>
                                      </p:to>
                                    </p:set>
                                    <p:animEffect transition="in" filter="dissolve">
                                      <p:cBhvr>
                                        <p:cTn id="11" dur="500"/>
                                        <p:tgtEl>
                                          <p:spTgt spid="26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4213" y="1485900"/>
            <a:ext cx="5616575"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smtClean="0"/>
              <a:t>V (1980 – </a:t>
            </a:r>
            <a:r>
              <a:rPr lang="en-GB" altLang="en-US" sz="2400" b="1" dirty="0" err="1" smtClean="0"/>
              <a:t>dan</a:t>
            </a:r>
            <a:r>
              <a:rPr lang="en-GB" altLang="en-US" sz="2400" b="1" dirty="0" smtClean="0"/>
              <a:t> masa </a:t>
            </a:r>
            <a:r>
              <a:rPr lang="en-GB" altLang="en-US" sz="2400" b="1" dirty="0" err="1" smtClean="0"/>
              <a:t>depan</a:t>
            </a:r>
            <a:r>
              <a:rPr lang="en-GB" altLang="en-US" sz="2400" b="1" dirty="0" smtClean="0"/>
              <a:t>)</a:t>
            </a:r>
            <a:endParaRPr lang="en-GB" altLang="en-US" sz="2400" b="1" dirty="0"/>
          </a:p>
          <a:p>
            <a:pPr eaLnBrk="1" hangingPunct="1"/>
            <a:endParaRPr lang="en-GB" altLang="en-US" sz="2400" b="1" dirty="0"/>
          </a:p>
          <a:p>
            <a:pPr eaLnBrk="1" hangingPunct="1"/>
            <a:r>
              <a:rPr lang="en-GB" altLang="en-US" sz="2000" dirty="0" err="1" smtClean="0"/>
              <a:t>Pada</a:t>
            </a:r>
            <a:r>
              <a:rPr lang="en-GB" altLang="en-US" sz="2000" dirty="0" smtClean="0"/>
              <a:t> </a:t>
            </a:r>
            <a:r>
              <a:rPr lang="en-GB" altLang="en-US" sz="2000" dirty="0" err="1" smtClean="0"/>
              <a:t>generasi</a:t>
            </a:r>
            <a:r>
              <a:rPr lang="en-GB" altLang="en-US" sz="2000" dirty="0" smtClean="0"/>
              <a:t> </a:t>
            </a:r>
            <a:r>
              <a:rPr lang="en-GB" altLang="en-US" sz="2000" dirty="0" err="1" smtClean="0"/>
              <a:t>ini</a:t>
            </a:r>
            <a:r>
              <a:rPr lang="en-GB" altLang="en-US" sz="2000" dirty="0" smtClean="0"/>
              <a:t> </a:t>
            </a:r>
            <a:r>
              <a:rPr lang="en-GB" altLang="en-US" sz="2000" dirty="0" err="1" smtClean="0"/>
              <a:t>ditandai</a:t>
            </a:r>
            <a:r>
              <a:rPr lang="en-GB" altLang="en-US" sz="2000" dirty="0" smtClean="0"/>
              <a:t> </a:t>
            </a:r>
            <a:r>
              <a:rPr lang="en-GB" altLang="en-US" sz="2000" dirty="0" err="1" smtClean="0"/>
              <a:t>dengan</a:t>
            </a:r>
            <a:r>
              <a:rPr lang="en-GB" altLang="en-US" sz="2000" dirty="0" smtClean="0"/>
              <a:t> </a:t>
            </a:r>
            <a:r>
              <a:rPr lang="en-GB" altLang="en-US" sz="2000" dirty="0" err="1" smtClean="0"/>
              <a:t>munculnya</a:t>
            </a:r>
            <a:r>
              <a:rPr lang="en-GB" altLang="en-US" sz="2000" dirty="0" smtClean="0"/>
              <a:t>: LSI (Large Scale Integration) yang </a:t>
            </a:r>
            <a:r>
              <a:rPr lang="en-GB" altLang="en-US" sz="2000" dirty="0" err="1" smtClean="0"/>
              <a:t>merupakan</a:t>
            </a:r>
            <a:r>
              <a:rPr lang="en-GB" altLang="en-US" sz="2000" dirty="0" smtClean="0"/>
              <a:t> </a:t>
            </a:r>
            <a:r>
              <a:rPr lang="en-GB" altLang="en-US" sz="2000" dirty="0" err="1" smtClean="0"/>
              <a:t>pemadatan</a:t>
            </a:r>
            <a:r>
              <a:rPr lang="en-GB" altLang="en-US" sz="2000" dirty="0" smtClean="0"/>
              <a:t> </a:t>
            </a:r>
            <a:r>
              <a:rPr lang="en-GB" altLang="en-US" sz="2000" dirty="0" err="1" smtClean="0"/>
              <a:t>ribuan</a:t>
            </a:r>
            <a:r>
              <a:rPr lang="en-GB" altLang="en-US" sz="2000" dirty="0" smtClean="0"/>
              <a:t> microprocessor </a:t>
            </a:r>
            <a:r>
              <a:rPr lang="en-GB" altLang="en-US" sz="2000" dirty="0" err="1" smtClean="0"/>
              <a:t>kedalam</a:t>
            </a:r>
            <a:r>
              <a:rPr lang="en-GB" altLang="en-US" sz="2000" dirty="0" smtClean="0"/>
              <a:t> </a:t>
            </a:r>
            <a:r>
              <a:rPr lang="en-GB" altLang="en-US" sz="2000" dirty="0" err="1" smtClean="0"/>
              <a:t>sebuah</a:t>
            </a:r>
            <a:r>
              <a:rPr lang="en-GB" altLang="en-US" sz="2000" dirty="0" smtClean="0"/>
              <a:t> </a:t>
            </a:r>
            <a:r>
              <a:rPr lang="en-GB" altLang="en-US" sz="2000" dirty="0" err="1" smtClean="0"/>
              <a:t>microprocesor</a:t>
            </a:r>
            <a:r>
              <a:rPr lang="en-GB" altLang="en-US" sz="2000" dirty="0" smtClean="0"/>
              <a:t>. </a:t>
            </a:r>
            <a:r>
              <a:rPr lang="en-GB" altLang="en-US" sz="2000" dirty="0" err="1" smtClean="0"/>
              <a:t>Selain</a:t>
            </a:r>
            <a:r>
              <a:rPr lang="en-GB" altLang="en-US" sz="2000" dirty="0" smtClean="0"/>
              <a:t> </a:t>
            </a:r>
            <a:r>
              <a:rPr lang="en-GB" altLang="en-US" sz="2000" dirty="0" err="1" smtClean="0"/>
              <a:t>itu</a:t>
            </a:r>
            <a:r>
              <a:rPr lang="en-GB" altLang="en-US" sz="2000" dirty="0" smtClean="0"/>
              <a:t>, juga </a:t>
            </a:r>
            <a:r>
              <a:rPr lang="en-GB" altLang="en-US" sz="2000" dirty="0" err="1" smtClean="0"/>
              <a:t>ditandai</a:t>
            </a:r>
            <a:r>
              <a:rPr lang="en-GB" altLang="en-US" sz="2000" dirty="0" smtClean="0"/>
              <a:t> </a:t>
            </a:r>
            <a:r>
              <a:rPr lang="en-GB" altLang="en-US" sz="2000" dirty="0" err="1" smtClean="0"/>
              <a:t>dengan</a:t>
            </a:r>
            <a:r>
              <a:rPr lang="en-GB" altLang="en-US" sz="2000" dirty="0" smtClean="0"/>
              <a:t> </a:t>
            </a:r>
            <a:r>
              <a:rPr lang="en-GB" altLang="en-US" sz="2000" dirty="0" err="1" smtClean="0"/>
              <a:t>munculnya</a:t>
            </a:r>
            <a:r>
              <a:rPr lang="en-GB" altLang="en-US" sz="2000" dirty="0" smtClean="0"/>
              <a:t> microprocessor </a:t>
            </a:r>
            <a:r>
              <a:rPr lang="en-GB" altLang="en-US" sz="2000" dirty="0" err="1" smtClean="0"/>
              <a:t>dan</a:t>
            </a:r>
            <a:r>
              <a:rPr lang="en-GB" altLang="en-US" sz="2000" dirty="0" smtClean="0"/>
              <a:t> semi conductor. Perusahaan-</a:t>
            </a:r>
            <a:r>
              <a:rPr lang="en-GB" altLang="en-US" sz="2000" dirty="0" err="1" smtClean="0"/>
              <a:t>perusahaan</a:t>
            </a:r>
            <a:r>
              <a:rPr lang="en-GB" altLang="en-US" sz="2000" dirty="0" smtClean="0"/>
              <a:t> yang </a:t>
            </a:r>
            <a:r>
              <a:rPr lang="en-GB" altLang="en-US" sz="2000" dirty="0" err="1" smtClean="0"/>
              <a:t>membuat</a:t>
            </a:r>
            <a:r>
              <a:rPr lang="en-GB" altLang="en-US" sz="2000" dirty="0" smtClean="0"/>
              <a:t> micro-processor </a:t>
            </a:r>
            <a:r>
              <a:rPr lang="en-GB" altLang="en-US" sz="2000" dirty="0" err="1" smtClean="0"/>
              <a:t>diantaranya</a:t>
            </a:r>
            <a:r>
              <a:rPr lang="en-GB" altLang="en-US" sz="2000" dirty="0" smtClean="0"/>
              <a:t> </a:t>
            </a:r>
            <a:r>
              <a:rPr lang="en-GB" altLang="en-US" sz="2000" dirty="0" err="1" smtClean="0"/>
              <a:t>adalah</a:t>
            </a:r>
            <a:r>
              <a:rPr lang="en-GB" altLang="en-US" sz="2000" dirty="0" smtClean="0"/>
              <a:t>: Intel Corporation, Motorola, </a:t>
            </a:r>
            <a:r>
              <a:rPr lang="en-GB" altLang="en-US" sz="2000" dirty="0" err="1" smtClean="0"/>
              <a:t>Zilog</a:t>
            </a:r>
            <a:r>
              <a:rPr lang="en-GB" altLang="en-US" sz="2000" dirty="0" smtClean="0"/>
              <a:t> </a:t>
            </a:r>
            <a:r>
              <a:rPr lang="en-GB" altLang="en-US" sz="2000" dirty="0" err="1" smtClean="0"/>
              <a:t>dan</a:t>
            </a:r>
            <a:r>
              <a:rPr lang="en-GB" altLang="en-US" sz="2000" dirty="0" smtClean="0"/>
              <a:t> </a:t>
            </a:r>
            <a:r>
              <a:rPr lang="en-GB" altLang="en-US" sz="2000" dirty="0" err="1" smtClean="0"/>
              <a:t>lainnya</a:t>
            </a:r>
            <a:r>
              <a:rPr lang="en-GB" altLang="en-US" sz="2000" dirty="0" smtClean="0"/>
              <a:t> </a:t>
            </a:r>
            <a:r>
              <a:rPr lang="en-GB" altLang="en-US" sz="2000" dirty="0" err="1" smtClean="0"/>
              <a:t>lagi</a:t>
            </a:r>
            <a:r>
              <a:rPr lang="en-GB" altLang="en-US" sz="2000" dirty="0" smtClean="0"/>
              <a:t>. </a:t>
            </a:r>
            <a:r>
              <a:rPr lang="en-GB" altLang="en-US" sz="2000" dirty="0" err="1" smtClean="0"/>
              <a:t>Dipasaran</a:t>
            </a:r>
            <a:r>
              <a:rPr lang="en-GB" altLang="en-US" sz="2000" dirty="0" smtClean="0"/>
              <a:t> </a:t>
            </a:r>
            <a:r>
              <a:rPr lang="en-GB" altLang="en-US" sz="2000" dirty="0" err="1" smtClean="0"/>
              <a:t>bisa</a:t>
            </a:r>
            <a:r>
              <a:rPr lang="en-GB" altLang="en-US" sz="2000" dirty="0" smtClean="0"/>
              <a:t> </a:t>
            </a:r>
            <a:r>
              <a:rPr lang="en-GB" altLang="en-US" sz="2000" dirty="0" err="1" smtClean="0"/>
              <a:t>kita</a:t>
            </a:r>
            <a:r>
              <a:rPr lang="en-GB" altLang="en-US" sz="2000" dirty="0" smtClean="0"/>
              <a:t> </a:t>
            </a:r>
            <a:r>
              <a:rPr lang="en-GB" altLang="en-US" sz="2000" dirty="0" err="1" smtClean="0"/>
              <a:t>lihat</a:t>
            </a:r>
            <a:r>
              <a:rPr lang="en-GB" altLang="en-US" sz="2000" dirty="0" smtClean="0"/>
              <a:t> </a:t>
            </a:r>
            <a:r>
              <a:rPr lang="en-GB" altLang="en-US" sz="2000" dirty="0" err="1" smtClean="0"/>
              <a:t>adanya</a:t>
            </a:r>
            <a:r>
              <a:rPr lang="en-GB" altLang="en-US" sz="2000" dirty="0" smtClean="0"/>
              <a:t> microprocessor </a:t>
            </a:r>
            <a:r>
              <a:rPr lang="en-GB" altLang="en-US" sz="2000" dirty="0" err="1" smtClean="0"/>
              <a:t>dari</a:t>
            </a:r>
            <a:r>
              <a:rPr lang="en-GB" altLang="en-US" sz="2000" dirty="0" smtClean="0"/>
              <a:t> Intel </a:t>
            </a:r>
            <a:r>
              <a:rPr lang="en-GB" altLang="en-US" sz="2000" dirty="0" err="1" smtClean="0"/>
              <a:t>dengan</a:t>
            </a:r>
            <a:r>
              <a:rPr lang="en-GB" altLang="en-US" sz="2000" dirty="0" smtClean="0"/>
              <a:t> model 4004, 8088, 80286, 80386, 80486, </a:t>
            </a:r>
            <a:r>
              <a:rPr lang="en-GB" altLang="en-US" sz="2000" dirty="0" err="1" smtClean="0"/>
              <a:t>dan</a:t>
            </a:r>
            <a:r>
              <a:rPr lang="en-GB" altLang="en-US" sz="2000" dirty="0" smtClean="0"/>
              <a:t> Pentium. </a:t>
            </a:r>
            <a:endParaRPr lang="en-GB" altLang="en-US" sz="2000" dirty="0"/>
          </a:p>
        </p:txBody>
      </p:sp>
      <p:pic>
        <p:nvPicPr>
          <p:cNvPr id="27677" name="Picture 29" descr="1-2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4725988"/>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1"/>
          <p:cNvSpPr>
            <a:spLocks noChangeArrowheads="1"/>
          </p:cNvSpPr>
          <p:nvPr/>
        </p:nvSpPr>
        <p:spPr bwMode="auto">
          <a:xfrm>
            <a:off x="755650"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1632054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7677"/>
                                        </p:tgtEl>
                                        <p:attrNameLst>
                                          <p:attrName>style.visibility</p:attrName>
                                        </p:attrNameLst>
                                      </p:cBhvr>
                                      <p:to>
                                        <p:strVal val="visible"/>
                                      </p:to>
                                    </p:set>
                                    <p:animEffect transition="in" filter="dissolve">
                                      <p:cBhvr>
                                        <p:cTn id="11" dur="500"/>
                                        <p:tgtEl>
                                          <p:spTgt spid="2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4213" y="1485900"/>
            <a:ext cx="561657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smtClean="0"/>
              <a:t>Generasi</a:t>
            </a:r>
            <a:r>
              <a:rPr lang="en-GB" altLang="en-US" sz="2400" b="1" dirty="0" smtClean="0"/>
              <a:t> V</a:t>
            </a:r>
            <a:br>
              <a:rPr lang="en-GB" altLang="en-US" sz="2400" b="1" dirty="0" smtClean="0"/>
            </a:br>
            <a:endParaRPr lang="en-GB" altLang="en-US" sz="2400" b="1" dirty="0"/>
          </a:p>
          <a:p>
            <a:r>
              <a:rPr lang="en-GB" altLang="en-US" sz="2000" dirty="0" err="1"/>
              <a:t>Akhir</a:t>
            </a:r>
            <a:r>
              <a:rPr lang="en-GB" altLang="en-US" sz="2000" dirty="0"/>
              <a:t> 1980, IBM </a:t>
            </a:r>
            <a:r>
              <a:rPr lang="en-GB" altLang="en-US" sz="2000" dirty="0" err="1"/>
              <a:t>membangun</a:t>
            </a:r>
            <a:r>
              <a:rPr lang="en-GB" altLang="en-US" sz="2000" dirty="0"/>
              <a:t> PC (Personal Computer) </a:t>
            </a:r>
            <a:r>
              <a:rPr lang="en-GB" altLang="en-US" sz="2000" dirty="0" err="1"/>
              <a:t>secara</a:t>
            </a:r>
            <a:r>
              <a:rPr lang="en-GB" altLang="en-US" sz="2000" dirty="0"/>
              <a:t> </a:t>
            </a:r>
            <a:r>
              <a:rPr lang="en-GB" altLang="en-US" sz="2000" dirty="0" err="1"/>
              <a:t>masal</a:t>
            </a:r>
            <a:r>
              <a:rPr lang="en-GB" altLang="en-US" sz="2000" dirty="0"/>
              <a:t>. Dan 12 </a:t>
            </a:r>
            <a:r>
              <a:rPr lang="en-GB" altLang="en-US" sz="2000" dirty="0" err="1"/>
              <a:t>Agustus</a:t>
            </a:r>
            <a:r>
              <a:rPr lang="en-GB" altLang="en-US" sz="2000" dirty="0"/>
              <a:t> 1981 </a:t>
            </a:r>
            <a:r>
              <a:rPr lang="en-GB" altLang="en-US" sz="2000" dirty="0" err="1"/>
              <a:t>menjadi</a:t>
            </a:r>
            <a:r>
              <a:rPr lang="en-GB" altLang="en-US" sz="2000" dirty="0"/>
              <a:t> </a:t>
            </a:r>
            <a:r>
              <a:rPr lang="en-GB" altLang="en-US" sz="2000" dirty="0" err="1"/>
              <a:t>standar</a:t>
            </a:r>
            <a:r>
              <a:rPr lang="en-GB" altLang="en-US" sz="2000" dirty="0"/>
              <a:t> </a:t>
            </a:r>
            <a:r>
              <a:rPr lang="en-GB" altLang="en-US" sz="2000" dirty="0" err="1"/>
              <a:t>komputer</a:t>
            </a:r>
            <a:r>
              <a:rPr lang="en-GB" altLang="en-US" sz="2000" dirty="0"/>
              <a:t> PC, </a:t>
            </a:r>
            <a:r>
              <a:rPr lang="en-GB" altLang="en-US" sz="2000" dirty="0" err="1"/>
              <a:t>dikenal</a:t>
            </a:r>
            <a:r>
              <a:rPr lang="en-GB" altLang="en-US" sz="2000" dirty="0"/>
              <a:t> </a:t>
            </a:r>
            <a:r>
              <a:rPr lang="en-GB" altLang="en-US" sz="2000" dirty="0" err="1"/>
              <a:t>dengan</a:t>
            </a:r>
            <a:r>
              <a:rPr lang="en-GB" altLang="en-US" sz="2000" dirty="0"/>
              <a:t> IBM-PC.</a:t>
            </a:r>
          </a:p>
          <a:p>
            <a:pPr eaLnBrk="1" hangingPunct="1"/>
            <a:r>
              <a:rPr lang="en-GB" altLang="en-US" sz="2000" dirty="0" smtClean="0"/>
              <a:t/>
            </a:r>
            <a:br>
              <a:rPr lang="en-GB" altLang="en-US" sz="2000" dirty="0" smtClean="0"/>
            </a:br>
            <a:r>
              <a:rPr lang="en-GB" altLang="en-US" sz="2000" dirty="0" err="1" smtClean="0"/>
              <a:t>Mulai</a:t>
            </a:r>
            <a:r>
              <a:rPr lang="en-GB" altLang="en-US" sz="2000" dirty="0" smtClean="0"/>
              <a:t> </a:t>
            </a:r>
            <a:r>
              <a:rPr lang="en-GB" altLang="en-US" sz="2000" dirty="0" err="1" smtClean="0"/>
              <a:t>adanya</a:t>
            </a:r>
            <a:r>
              <a:rPr lang="en-GB" altLang="en-US" sz="2000" dirty="0" smtClean="0"/>
              <a:t> Artificial Intelligence, </a:t>
            </a:r>
            <a:r>
              <a:rPr lang="en-GB" altLang="en-US" sz="2000" dirty="0" err="1" smtClean="0"/>
              <a:t>komputer</a:t>
            </a:r>
            <a:r>
              <a:rPr lang="en-GB" altLang="en-US" sz="2000" dirty="0" smtClean="0"/>
              <a:t> </a:t>
            </a:r>
            <a:r>
              <a:rPr lang="en-GB" altLang="en-US" sz="2000" dirty="0" err="1" smtClean="0"/>
              <a:t>berbasis</a:t>
            </a:r>
            <a:r>
              <a:rPr lang="en-GB" altLang="en-US" sz="2000" dirty="0" smtClean="0"/>
              <a:t> GUI (</a:t>
            </a:r>
            <a:r>
              <a:rPr lang="en-GB" altLang="en-US" sz="2000" i="1" dirty="0" smtClean="0"/>
              <a:t>Graphic User Interface</a:t>
            </a:r>
            <a:r>
              <a:rPr lang="en-GB" altLang="en-US" sz="2000" dirty="0" smtClean="0"/>
              <a:t>), multimedia </a:t>
            </a:r>
            <a:r>
              <a:rPr lang="en-GB" altLang="en-US" sz="2000" dirty="0" err="1" smtClean="0"/>
              <a:t>dan</a:t>
            </a:r>
            <a:r>
              <a:rPr lang="en-GB" altLang="en-US" sz="2000" dirty="0" smtClean="0"/>
              <a:t> multi-</a:t>
            </a:r>
            <a:r>
              <a:rPr lang="en-GB" altLang="en-US" sz="2000" dirty="0" err="1" smtClean="0"/>
              <a:t>komunikasi</a:t>
            </a:r>
            <a:endParaRPr lang="en-GB" altLang="en-US" sz="2000" dirty="0"/>
          </a:p>
        </p:txBody>
      </p:sp>
      <p:sp>
        <p:nvSpPr>
          <p:cNvPr id="25604" name="Rectangle 31"/>
          <p:cNvSpPr>
            <a:spLocks noChangeArrowheads="1"/>
          </p:cNvSpPr>
          <p:nvPr/>
        </p:nvSpPr>
        <p:spPr bwMode="auto">
          <a:xfrm>
            <a:off x="755650"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pic>
        <p:nvPicPr>
          <p:cNvPr id="1028" name="Picture 4" descr="Sejarah Komputer Generasi Pertama Sampai Generasi ke Li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188125"/>
            <a:ext cx="362924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532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1219200"/>
            <a:ext cx="5616575"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smtClean="0"/>
              <a:t>Keluarga</a:t>
            </a:r>
            <a:r>
              <a:rPr lang="en-GB" altLang="en-US" sz="2400" b="1" dirty="0" smtClean="0"/>
              <a:t> </a:t>
            </a:r>
            <a:r>
              <a:rPr lang="en-GB" altLang="en-US" sz="2400" b="1" dirty="0" err="1" smtClean="0"/>
              <a:t>Prosesor</a:t>
            </a:r>
            <a:r>
              <a:rPr lang="en-GB" altLang="en-US" sz="2400" b="1" dirty="0" smtClean="0"/>
              <a:t> x86</a:t>
            </a:r>
          </a:p>
          <a:p>
            <a:pPr eaLnBrk="1" hangingPunct="1"/>
            <a:endParaRPr lang="en-GB" altLang="en-US" sz="2400" b="1" dirty="0"/>
          </a:p>
          <a:p>
            <a:pPr eaLnBrk="1" hangingPunct="1"/>
            <a:r>
              <a:rPr lang="en-GB" altLang="en-US" sz="2000" dirty="0" smtClean="0"/>
              <a:t>Chip 286 </a:t>
            </a:r>
            <a:r>
              <a:rPr lang="en-GB" altLang="en-US" sz="2000" dirty="0" err="1" smtClean="0"/>
              <a:t>tahun</a:t>
            </a:r>
            <a:r>
              <a:rPr lang="en-GB" altLang="en-US" sz="2000" dirty="0" smtClean="0"/>
              <a:t> 1982 </a:t>
            </a:r>
            <a:r>
              <a:rPr lang="en-GB" altLang="en-US" sz="2000" dirty="0" err="1" smtClean="0"/>
              <a:t>berisi</a:t>
            </a:r>
            <a:r>
              <a:rPr lang="en-GB" altLang="en-US" sz="2000" dirty="0" smtClean="0"/>
              <a:t> 134.000 transistor.</a:t>
            </a:r>
          </a:p>
          <a:p>
            <a:r>
              <a:rPr lang="en-GB" altLang="en-US" sz="2000" dirty="0" smtClean="0"/>
              <a:t>Chip 386 </a:t>
            </a:r>
            <a:r>
              <a:rPr lang="en-GB" altLang="en-US" sz="2000" dirty="0" err="1"/>
              <a:t>tahun</a:t>
            </a:r>
            <a:r>
              <a:rPr lang="en-GB" altLang="en-US" sz="2000" dirty="0"/>
              <a:t> </a:t>
            </a:r>
            <a:r>
              <a:rPr lang="en-GB" altLang="en-US" sz="2000" dirty="0" smtClean="0"/>
              <a:t>1983 </a:t>
            </a:r>
            <a:r>
              <a:rPr lang="en-GB" altLang="en-US" sz="2000" dirty="0" err="1"/>
              <a:t>berisi</a:t>
            </a:r>
            <a:r>
              <a:rPr lang="en-GB" altLang="en-US" sz="2000" dirty="0"/>
              <a:t> </a:t>
            </a:r>
            <a:r>
              <a:rPr lang="en-GB" altLang="en-US" sz="2000" dirty="0" smtClean="0"/>
              <a:t>275.000 </a:t>
            </a:r>
            <a:r>
              <a:rPr lang="en-GB" altLang="en-US" sz="2000" dirty="0"/>
              <a:t>transistor</a:t>
            </a:r>
            <a:r>
              <a:rPr lang="en-GB" altLang="en-US" sz="2000" dirty="0" smtClean="0"/>
              <a:t>.</a:t>
            </a:r>
          </a:p>
          <a:p>
            <a:r>
              <a:rPr lang="en-GB" altLang="en-US" sz="2000" dirty="0"/>
              <a:t>Chip </a:t>
            </a:r>
            <a:r>
              <a:rPr lang="en-GB" altLang="en-US" sz="2000" dirty="0" smtClean="0"/>
              <a:t>486 </a:t>
            </a:r>
            <a:r>
              <a:rPr lang="en-GB" altLang="en-US" sz="2000" dirty="0" err="1"/>
              <a:t>tahun</a:t>
            </a:r>
            <a:r>
              <a:rPr lang="en-GB" altLang="en-US" sz="2000" dirty="0"/>
              <a:t> </a:t>
            </a:r>
            <a:r>
              <a:rPr lang="en-GB" altLang="en-US" sz="2000" dirty="0" smtClean="0"/>
              <a:t>1989 </a:t>
            </a:r>
            <a:r>
              <a:rPr lang="en-GB" altLang="en-US" sz="2000" dirty="0" err="1"/>
              <a:t>berisi</a:t>
            </a:r>
            <a:r>
              <a:rPr lang="en-GB" altLang="en-US" sz="2000" dirty="0"/>
              <a:t> </a:t>
            </a:r>
            <a:r>
              <a:rPr lang="en-GB" altLang="en-US" sz="2000" dirty="0" smtClean="0"/>
              <a:t>1.200.000 </a:t>
            </a:r>
            <a:r>
              <a:rPr lang="en-GB" altLang="en-US" sz="2000" dirty="0"/>
              <a:t>transistor.</a:t>
            </a:r>
          </a:p>
          <a:p>
            <a:pPr eaLnBrk="1" hangingPunct="1"/>
            <a:endParaRPr lang="en-GB" altLang="en-US" sz="2000" dirty="0" smtClean="0"/>
          </a:p>
          <a:p>
            <a:r>
              <a:rPr lang="en-GB" altLang="en-US" sz="2000" dirty="0" err="1" smtClean="0"/>
              <a:t>Tahun</a:t>
            </a:r>
            <a:r>
              <a:rPr lang="en-GB" altLang="en-US" sz="2000" dirty="0" smtClean="0"/>
              <a:t> 1993, Intel </a:t>
            </a:r>
            <a:r>
              <a:rPr lang="en-GB" altLang="en-US" sz="2000" dirty="0" err="1" smtClean="0"/>
              <a:t>mengenalkan</a:t>
            </a:r>
            <a:r>
              <a:rPr lang="en-GB" altLang="en-US" sz="2000" dirty="0" smtClean="0"/>
              <a:t> </a:t>
            </a:r>
            <a:r>
              <a:rPr lang="en-GB" altLang="en-US" sz="2000" dirty="0" err="1" smtClean="0"/>
              <a:t>prosesor</a:t>
            </a:r>
            <a:r>
              <a:rPr lang="en-GB" altLang="en-US" sz="2000" dirty="0" smtClean="0"/>
              <a:t> 586 (Pentium 1) </a:t>
            </a:r>
            <a:r>
              <a:rPr lang="en-GB" altLang="en-US" sz="2000" dirty="0" err="1" smtClean="0"/>
              <a:t>berisi</a:t>
            </a:r>
            <a:r>
              <a:rPr lang="en-GB" altLang="en-US" sz="2000" dirty="0" smtClean="0"/>
              <a:t> 3,1 </a:t>
            </a:r>
            <a:r>
              <a:rPr lang="en-GB" altLang="en-US" sz="2000" dirty="0" err="1" smtClean="0"/>
              <a:t>juta</a:t>
            </a:r>
            <a:r>
              <a:rPr lang="en-GB" altLang="en-US" sz="2000" dirty="0" smtClean="0"/>
              <a:t> transistor </a:t>
            </a:r>
            <a:r>
              <a:rPr lang="en-GB" altLang="en-US" sz="2000" dirty="0" err="1" smtClean="0"/>
              <a:t>untuk</a:t>
            </a:r>
            <a:r>
              <a:rPr lang="en-GB" altLang="en-US" sz="2000" dirty="0" smtClean="0"/>
              <a:t> </a:t>
            </a:r>
            <a:r>
              <a:rPr lang="en-GB" altLang="en-US" sz="2000" dirty="0" err="1" smtClean="0"/>
              <a:t>melakukan</a:t>
            </a:r>
            <a:r>
              <a:rPr lang="en-GB" altLang="en-US" sz="2000" dirty="0" smtClean="0"/>
              <a:t> 90 MIPS (Million Instruction Per Second)</a:t>
            </a:r>
          </a:p>
          <a:p>
            <a:endParaRPr lang="en-GB" altLang="en-US" sz="2000" dirty="0"/>
          </a:p>
          <a:p>
            <a:r>
              <a:rPr lang="en-GB" altLang="en-US" sz="2000" dirty="0" err="1" smtClean="0"/>
              <a:t>Generasi</a:t>
            </a:r>
            <a:r>
              <a:rPr lang="en-GB" altLang="en-US" sz="2000" dirty="0" smtClean="0"/>
              <a:t> </a:t>
            </a:r>
            <a:r>
              <a:rPr lang="en-GB" altLang="en-US" sz="2000" dirty="0" err="1" smtClean="0"/>
              <a:t>berikutnya</a:t>
            </a:r>
            <a:r>
              <a:rPr lang="en-GB" altLang="en-US" sz="2000" dirty="0" smtClean="0"/>
              <a:t> Pentium 2, 3 </a:t>
            </a:r>
            <a:r>
              <a:rPr lang="en-GB" altLang="en-US" sz="2000" dirty="0" err="1" smtClean="0"/>
              <a:t>dan</a:t>
            </a:r>
            <a:r>
              <a:rPr lang="en-GB" altLang="en-US" sz="2000" dirty="0" smtClean="0"/>
              <a:t> 4</a:t>
            </a:r>
            <a:br>
              <a:rPr lang="en-GB" altLang="en-US" sz="2000" dirty="0" smtClean="0"/>
            </a:br>
            <a:r>
              <a:rPr lang="en-GB" altLang="en-US" sz="2000" dirty="0" smtClean="0"/>
              <a:t>Pentium 4 </a:t>
            </a:r>
            <a:r>
              <a:rPr lang="en-GB" altLang="en-US" sz="2000" dirty="0" err="1" smtClean="0"/>
              <a:t>adalah</a:t>
            </a:r>
            <a:r>
              <a:rPr lang="en-GB" altLang="en-US" sz="2000" dirty="0" smtClean="0"/>
              <a:t> </a:t>
            </a:r>
            <a:r>
              <a:rPr lang="en-GB" altLang="en-US" sz="2000" dirty="0" err="1" smtClean="0"/>
              <a:t>prosesor</a:t>
            </a:r>
            <a:r>
              <a:rPr lang="en-GB" altLang="en-US" sz="2000" dirty="0" smtClean="0"/>
              <a:t> </a:t>
            </a:r>
            <a:r>
              <a:rPr lang="en-GB" altLang="en-US" sz="2000" dirty="0" err="1" smtClean="0"/>
              <a:t>terakhir</a:t>
            </a:r>
            <a:r>
              <a:rPr lang="en-GB" altLang="en-US" sz="2000" dirty="0" smtClean="0"/>
              <a:t> </a:t>
            </a:r>
            <a:r>
              <a:rPr lang="en-GB" altLang="en-US" sz="2000" dirty="0" err="1" smtClean="0"/>
              <a:t>berbasis</a:t>
            </a:r>
            <a:r>
              <a:rPr lang="en-GB" altLang="en-US" sz="2000" dirty="0" smtClean="0"/>
              <a:t> 32 bit.</a:t>
            </a:r>
          </a:p>
          <a:p>
            <a:endParaRPr lang="en-GB" altLang="en-US" sz="2000" dirty="0"/>
          </a:p>
          <a:p>
            <a:r>
              <a:rPr lang="en-GB" altLang="en-US" sz="2000" dirty="0" err="1"/>
              <a:t>Prosesor</a:t>
            </a:r>
            <a:r>
              <a:rPr lang="en-GB" altLang="en-US" sz="2000" dirty="0"/>
              <a:t> Itanium </a:t>
            </a:r>
            <a:r>
              <a:rPr lang="en-GB" altLang="en-US" sz="2000" dirty="0" err="1"/>
              <a:t>adalah</a:t>
            </a:r>
            <a:r>
              <a:rPr lang="en-GB" altLang="en-US" sz="2000" dirty="0"/>
              <a:t> </a:t>
            </a:r>
            <a:r>
              <a:rPr lang="en-GB" altLang="en-US" sz="2000" dirty="0" err="1"/>
              <a:t>prosesor</a:t>
            </a:r>
            <a:r>
              <a:rPr lang="en-GB" altLang="en-US" sz="2000" dirty="0"/>
              <a:t> Intel </a:t>
            </a:r>
            <a:r>
              <a:rPr lang="en-GB" altLang="en-US" sz="2000" dirty="0" err="1"/>
              <a:t>pertama</a:t>
            </a:r>
            <a:r>
              <a:rPr lang="en-GB" altLang="en-US" sz="2000" dirty="0"/>
              <a:t> 64 bit </a:t>
            </a:r>
          </a:p>
          <a:p>
            <a:endParaRPr lang="en-GB" altLang="en-US" sz="2000" dirty="0"/>
          </a:p>
          <a:p>
            <a:pPr eaLnBrk="1" hangingPunct="1"/>
            <a:r>
              <a:rPr lang="en-GB" altLang="en-US" sz="2000" dirty="0" smtClean="0"/>
              <a:t> </a:t>
            </a:r>
            <a:endParaRPr lang="en-GB" altLang="en-US" sz="2000" dirty="0"/>
          </a:p>
        </p:txBody>
      </p:sp>
      <p:pic>
        <p:nvPicPr>
          <p:cNvPr id="27677" name="Picture 29" descr="1-2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4725988"/>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1"/>
          <p:cNvSpPr>
            <a:spLocks noChangeArrowheads="1"/>
          </p:cNvSpPr>
          <p:nvPr/>
        </p:nvSpPr>
        <p:spPr bwMode="auto">
          <a:xfrm>
            <a:off x="755650"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3649422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7677"/>
                                        </p:tgtEl>
                                        <p:attrNameLst>
                                          <p:attrName>style.visibility</p:attrName>
                                        </p:attrNameLst>
                                      </p:cBhvr>
                                      <p:to>
                                        <p:strVal val="visible"/>
                                      </p:to>
                                    </p:set>
                                    <p:animEffect transition="in" filter="dissolve">
                                      <p:cBhvr>
                                        <p:cTn id="11" dur="500"/>
                                        <p:tgtEl>
                                          <p:spTgt spid="2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685800"/>
            <a:ext cx="8229600" cy="1143000"/>
          </a:xfrm>
        </p:spPr>
        <p:txBody>
          <a:bodyPr/>
          <a:lstStyle/>
          <a:p>
            <a:pPr eaLnBrk="1" hangingPunct="1"/>
            <a:r>
              <a:rPr lang="en-US" altLang="en-US" dirty="0" err="1" smtClean="0"/>
              <a:t>Ciri</a:t>
            </a:r>
            <a:r>
              <a:rPr lang="en-US" altLang="en-US" dirty="0" smtClean="0"/>
              <a:t> </a:t>
            </a:r>
            <a:r>
              <a:rPr lang="en-US" altLang="en-US" dirty="0" err="1" smtClean="0"/>
              <a:t>Generasi</a:t>
            </a:r>
            <a:r>
              <a:rPr lang="en-US" altLang="en-US" dirty="0" smtClean="0"/>
              <a:t> </a:t>
            </a:r>
            <a:r>
              <a:rPr lang="en-US" altLang="en-US" dirty="0" err="1" smtClean="0"/>
              <a:t>Komputer</a:t>
            </a:r>
            <a:r>
              <a:rPr lang="en-US" altLang="en-US" dirty="0" smtClean="0"/>
              <a:t> </a:t>
            </a:r>
            <a:r>
              <a:rPr lang="en-US" altLang="en-US" dirty="0" smtClean="0"/>
              <a:t>V</a:t>
            </a:r>
            <a:endParaRPr lang="en-US" altLang="en-US" dirty="0" smtClean="0"/>
          </a:p>
        </p:txBody>
      </p:sp>
      <p:sp>
        <p:nvSpPr>
          <p:cNvPr id="48131" name="Rectangle 3"/>
          <p:cNvSpPr>
            <a:spLocks noGrp="1" noChangeArrowheads="1"/>
          </p:cNvSpPr>
          <p:nvPr>
            <p:ph idx="1"/>
          </p:nvPr>
        </p:nvSpPr>
        <p:spPr>
          <a:xfrm>
            <a:off x="457200" y="2133600"/>
            <a:ext cx="8027988" cy="3816350"/>
          </a:xfrm>
        </p:spPr>
        <p:txBody>
          <a:bodyPr>
            <a:normAutofit/>
          </a:bodyPr>
          <a:lstStyle/>
          <a:p>
            <a:pPr marL="457200" indent="-457200" eaLnBrk="1" hangingPunct="1">
              <a:lnSpc>
                <a:spcPct val="80000"/>
              </a:lnSpc>
              <a:buFont typeface="+mj-lt"/>
              <a:buAutoNum type="arabicPeriod"/>
            </a:pPr>
            <a:r>
              <a:rPr lang="en-US" altLang="en-US" sz="2300" dirty="0" err="1" smtClean="0"/>
              <a:t>Komponen</a:t>
            </a:r>
            <a:r>
              <a:rPr lang="en-US" altLang="en-US" sz="2300" dirty="0" smtClean="0"/>
              <a:t> </a:t>
            </a:r>
            <a:r>
              <a:rPr lang="en-US" altLang="en-US" sz="2300" dirty="0" err="1" smtClean="0"/>
              <a:t>utamanya</a:t>
            </a:r>
            <a:r>
              <a:rPr lang="en-US" altLang="en-US" sz="2300" dirty="0" smtClean="0"/>
              <a:t> LSI (Layer Scale Integrated Circuits</a:t>
            </a:r>
            <a:r>
              <a:rPr lang="en-US" altLang="en-US" sz="2300" dirty="0" smtClean="0"/>
              <a:t>) </a:t>
            </a:r>
            <a:r>
              <a:rPr lang="en-US" altLang="en-US" sz="2300" dirty="0" err="1" smtClean="0"/>
              <a:t>berupa</a:t>
            </a:r>
            <a:r>
              <a:rPr lang="en-US" altLang="en-US" sz="2300" dirty="0" smtClean="0"/>
              <a:t> chip yang </a:t>
            </a:r>
            <a:r>
              <a:rPr lang="en-US" altLang="en-US" sz="2300" dirty="0" err="1" smtClean="0"/>
              <a:t>lebih</a:t>
            </a:r>
            <a:r>
              <a:rPr lang="en-US" altLang="en-US" sz="2300" dirty="0" smtClean="0"/>
              <a:t> </a:t>
            </a:r>
            <a:r>
              <a:rPr lang="en-US" altLang="en-US" sz="2300" dirty="0" err="1" smtClean="0"/>
              <a:t>ringkas</a:t>
            </a:r>
            <a:r>
              <a:rPr lang="en-US" altLang="en-US" sz="2300" dirty="0" smtClean="0"/>
              <a:t> </a:t>
            </a:r>
            <a:r>
              <a:rPr lang="en-US" altLang="en-US" sz="2300" dirty="0" err="1" smtClean="0"/>
              <a:t>dan</a:t>
            </a:r>
            <a:r>
              <a:rPr lang="en-US" altLang="en-US" sz="2300" dirty="0" smtClean="0"/>
              <a:t> </a:t>
            </a:r>
            <a:r>
              <a:rPr lang="en-US" altLang="en-US" sz="2300" dirty="0" err="1" smtClean="0"/>
              <a:t>kecil</a:t>
            </a:r>
            <a:endParaRPr lang="en-US" altLang="en-US" sz="2300" dirty="0" smtClean="0"/>
          </a:p>
          <a:p>
            <a:pPr marL="457200" indent="-457200" eaLnBrk="1" hangingPunct="1">
              <a:lnSpc>
                <a:spcPct val="80000"/>
              </a:lnSpc>
              <a:buFont typeface="+mj-lt"/>
              <a:buAutoNum type="arabicPeriod"/>
            </a:pPr>
            <a:r>
              <a:rPr lang="en-US" altLang="en-US" sz="2300" dirty="0" err="1" smtClean="0"/>
              <a:t>Fitur</a:t>
            </a:r>
            <a:r>
              <a:rPr lang="en-US" altLang="en-US" sz="2300" dirty="0" smtClean="0"/>
              <a:t> hardware yang </a:t>
            </a:r>
            <a:r>
              <a:rPr lang="en-US" altLang="en-US" sz="2300" dirty="0" err="1" smtClean="0"/>
              <a:t>semakin</a:t>
            </a:r>
            <a:r>
              <a:rPr lang="en-US" altLang="en-US" sz="2300" dirty="0" smtClean="0"/>
              <a:t> </a:t>
            </a:r>
            <a:r>
              <a:rPr lang="en-US" altLang="en-US" sz="2300" dirty="0" err="1" smtClean="0"/>
              <a:t>meningkat</a:t>
            </a:r>
            <a:endParaRPr lang="en-US" altLang="en-US" sz="2300" i="1" dirty="0" smtClean="0"/>
          </a:p>
          <a:p>
            <a:pPr marL="457200" indent="-457200" eaLnBrk="1" hangingPunct="1">
              <a:lnSpc>
                <a:spcPct val="80000"/>
              </a:lnSpc>
              <a:buFont typeface="+mj-lt"/>
              <a:buAutoNum type="arabicPeriod"/>
            </a:pPr>
            <a:r>
              <a:rPr lang="en-US" altLang="en-US" sz="2300" dirty="0" err="1" smtClean="0"/>
              <a:t>Pemrosesan</a:t>
            </a:r>
            <a:r>
              <a:rPr lang="en-US" altLang="en-US" sz="2300" dirty="0" smtClean="0"/>
              <a:t> </a:t>
            </a:r>
            <a:r>
              <a:rPr lang="en-US" altLang="en-US" sz="2300" dirty="0" err="1" smtClean="0"/>
              <a:t>lebih</a:t>
            </a:r>
            <a:r>
              <a:rPr lang="en-US" altLang="en-US" sz="2300" dirty="0" smtClean="0"/>
              <a:t> </a:t>
            </a:r>
            <a:r>
              <a:rPr lang="en-US" altLang="en-US" sz="2300" dirty="0" err="1" smtClean="0"/>
              <a:t>stabil</a:t>
            </a:r>
            <a:r>
              <a:rPr lang="en-US" altLang="en-US" sz="2300" dirty="0" smtClean="0"/>
              <a:t> </a:t>
            </a:r>
            <a:endParaRPr lang="en-US" altLang="en-US" sz="2300" dirty="0" smtClean="0"/>
          </a:p>
          <a:p>
            <a:pPr marL="0" indent="0" eaLnBrk="1" hangingPunct="1">
              <a:lnSpc>
                <a:spcPct val="80000"/>
              </a:lnSpc>
              <a:buNone/>
            </a:pPr>
            <a:endParaRPr lang="en-US" altLang="en-US" sz="2300" dirty="0" smtClean="0"/>
          </a:p>
        </p:txBody>
      </p:sp>
      <p:pic>
        <p:nvPicPr>
          <p:cNvPr id="4" name="Picture 3" descr="Sejarah Komputer Generasi Pertama Sampai Generasi ke Li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581400"/>
            <a:ext cx="4519846"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634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4213" y="1485900"/>
            <a:ext cx="5616575"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a:p>
            <a:pPr eaLnBrk="1" hangingPunct="1"/>
            <a:endParaRPr lang="en-GB" altLang="en-US" sz="2400" b="1"/>
          </a:p>
          <a:p>
            <a:pPr eaLnBrk="1" hangingPunct="1"/>
            <a:r>
              <a:rPr lang="en-GB" altLang="en-US" sz="2000"/>
              <a:t>Pentium II diluncurkan pada tahun 1998, mulai generasi Pentium II inilah EDORam diganti dengan SDRAM, dan mulai diperkenalkan AGP ( Accelarator Graphic Port ), selain itu pada Pentium II ukuran dari cache memory mulai 512 Kb. Bentuk Processor Pentium II adalah SLOT bukan lagi CHIP seperti pada pentium I atau Pentium Pro</a:t>
            </a:r>
          </a:p>
        </p:txBody>
      </p:sp>
      <p:sp>
        <p:nvSpPr>
          <p:cNvPr id="26627" name="Rectangle 4"/>
          <p:cNvSpPr>
            <a:spLocks noChangeArrowheads="1"/>
          </p:cNvSpPr>
          <p:nvPr/>
        </p:nvSpPr>
        <p:spPr bwMode="auto">
          <a:xfrm>
            <a:off x="755650"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pic>
        <p:nvPicPr>
          <p:cNvPr id="26628" name="Picture 5" descr="300px-Pentium_II_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652963"/>
            <a:ext cx="34639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descr="300px-Pentium_II_inside_fro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4776788"/>
            <a:ext cx="353536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680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dissolve">
                                      <p:cBhvr>
                                        <p:cTn id="7"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487738" y="1412875"/>
            <a:ext cx="554831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a:p>
            <a:pPr eaLnBrk="1" hangingPunct="1"/>
            <a:endParaRPr lang="en-GB" altLang="en-US" sz="2000"/>
          </a:p>
          <a:p>
            <a:pPr eaLnBrk="1" hangingPunct="1"/>
            <a:r>
              <a:rPr lang="en-GB" altLang="en-US" sz="2000"/>
              <a:t>Pentium-4 merupakan produksi terbaru dari Intel Corporation yang diharapkan dapat menutupi segala kelemahan yang ada pada produk sebelumnya, disamping itu, kemampuan dan kecepatan yang dimiliki Pentium-4 juga bertambah menjadi 2 Ghz. Gambar-gambar yang ditampilkan menjadi lebih halus dan lebih tajam, disamping itu kecepatan memproses, mengirim ataupun menerima gambar juga menjadi semakin cepat. </a:t>
            </a:r>
          </a:p>
        </p:txBody>
      </p:sp>
      <p:pic>
        <p:nvPicPr>
          <p:cNvPr id="28702" name="Picture 30" descr="1-2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2"/>
          <p:cNvSpPr>
            <a:spLocks noChangeArrowheads="1"/>
          </p:cNvSpPr>
          <p:nvPr/>
        </p:nvSpPr>
        <p:spPr bwMode="auto">
          <a:xfrm>
            <a:off x="755650" y="198438"/>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1622031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dissolve">
                                      <p:cBhvr>
                                        <p:cTn id="7" dur="500"/>
                                        <p:tgtEl>
                                          <p:spTgt spid="2867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8702"/>
                                        </p:tgtEl>
                                        <p:attrNameLst>
                                          <p:attrName>style.visibility</p:attrName>
                                        </p:attrNameLst>
                                      </p:cBhvr>
                                      <p:to>
                                        <p:strVal val="visible"/>
                                      </p:to>
                                    </p:set>
                                    <p:animEffect transition="in" filter="dissolve">
                                      <p:cBhvr>
                                        <p:cTn id="11" dur="500"/>
                                        <p:tgtEl>
                                          <p:spTgt spid="28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971550" y="1579563"/>
            <a:ext cx="547211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a:p>
            <a:pPr eaLnBrk="1" hangingPunct="1"/>
            <a:endParaRPr lang="en-GB" altLang="en-US" sz="2000"/>
          </a:p>
          <a:p>
            <a:pPr eaLnBrk="1" hangingPunct="1"/>
            <a:r>
              <a:rPr lang="en-GB" altLang="en-US" sz="2000"/>
              <a:t>Pentium-4 diproduksi dengan menggunakan teknologi 0.18 mikron. Dengan bentuk yang semakin kecil mengakibatkan daya, arus dan tegangan panas yang dikeluarkan juga semakin kecil. Dengan processor yang lebih cepat dingin, dapat dihasilkan kecepatan MHz yang lebih tinggi. Kecepatan yang dimiliki adalah 20 kali lebih cepat dari generasi Pentium - 3. </a:t>
            </a:r>
          </a:p>
        </p:txBody>
      </p:sp>
      <p:pic>
        <p:nvPicPr>
          <p:cNvPr id="29728" name="Picture 32" descr="1-2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4437063"/>
            <a:ext cx="25146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4"/>
          <p:cNvSpPr>
            <a:spLocks noChangeArrowheads="1"/>
          </p:cNvSpPr>
          <p:nvPr/>
        </p:nvSpPr>
        <p:spPr bwMode="auto">
          <a:xfrm>
            <a:off x="1187450"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425892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dissolve">
                                      <p:cBhvr>
                                        <p:cTn id="7" dur="500"/>
                                        <p:tgtEl>
                                          <p:spTgt spid="2969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9728"/>
                                        </p:tgtEl>
                                        <p:attrNameLst>
                                          <p:attrName>style.visibility</p:attrName>
                                        </p:attrNameLst>
                                      </p:cBhvr>
                                      <p:to>
                                        <p:strVal val="visible"/>
                                      </p:to>
                                    </p:set>
                                    <p:animEffect transition="in" filter="dissolve">
                                      <p:cBhvr>
                                        <p:cTn id="11" dur="500"/>
                                        <p:tgtEl>
                                          <p:spTgt spid="29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630613" y="1635125"/>
            <a:ext cx="5334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Packard Bell iXtreme 4140i merupakan salah satu PC komputer yang telah menggunakan Pentium-4 sebagai processor dengan kecepatan 1.4 GHz, memory RDRAM 128 MB, Harddisk sebesar 40 GB (1.5 GB digunakan untuk recovery), serta video card GeForce2 MX dengan memory 32 MB.</a:t>
            </a:r>
          </a:p>
        </p:txBody>
      </p:sp>
      <p:sp>
        <p:nvSpPr>
          <p:cNvPr id="30725" name="Text Box 5"/>
          <p:cNvSpPr txBox="1">
            <a:spLocks noChangeArrowheads="1"/>
          </p:cNvSpPr>
          <p:nvPr/>
        </p:nvSpPr>
        <p:spPr bwMode="auto">
          <a:xfrm>
            <a:off x="1116013" y="1196975"/>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p:txBody>
      </p:sp>
      <p:pic>
        <p:nvPicPr>
          <p:cNvPr id="30754" name="Picture 34" descr="1-2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6" name="Text Box 36"/>
          <p:cNvSpPr txBox="1">
            <a:spLocks noChangeArrowheads="1"/>
          </p:cNvSpPr>
          <p:nvPr/>
        </p:nvSpPr>
        <p:spPr bwMode="auto">
          <a:xfrm>
            <a:off x="1042988" y="3906838"/>
            <a:ext cx="581501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000"/>
              <a:t>HP Pavilion 9850 juga merupakan PC yang menggunakan Pentium-4 untuk processor nya dengan kecepatan 1.4 GHz. PC Pentium-4 Hewllett-Packard ini datang dengan dominan warna hitam dan abu-abu. Dibanding dengan PC lainnya, Pavilion merupakan PC Pentium-4 dengan fasilitas terlengkap. Memory yang dimiliki sebesar RDRAM 128 MB, Harddisk 30 GB dengan monitor sebesar 17 inchi. </a:t>
            </a:r>
          </a:p>
        </p:txBody>
      </p:sp>
      <p:pic>
        <p:nvPicPr>
          <p:cNvPr id="30759" name="Picture 39" descr="1-2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419600"/>
            <a:ext cx="19812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41"/>
          <p:cNvSpPr>
            <a:spLocks noChangeArrowheads="1"/>
          </p:cNvSpPr>
          <p:nvPr/>
        </p:nvSpPr>
        <p:spPr bwMode="auto">
          <a:xfrm>
            <a:off x="1403350" y="198438"/>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1572764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dissolve">
                                      <p:cBhvr>
                                        <p:cTn id="7" dur="500"/>
                                        <p:tgtEl>
                                          <p:spTgt spid="3072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0725"/>
                                        </p:tgtEl>
                                        <p:attrNameLst>
                                          <p:attrName>style.visibility</p:attrName>
                                        </p:attrNameLst>
                                      </p:cBhvr>
                                      <p:to>
                                        <p:strVal val="visible"/>
                                      </p:to>
                                    </p:set>
                                    <p:animEffect transition="in" filter="dissolve">
                                      <p:cBhvr>
                                        <p:cTn id="11" dur="500"/>
                                        <p:tgtEl>
                                          <p:spTgt spid="30725"/>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0754"/>
                                        </p:tgtEl>
                                        <p:attrNameLst>
                                          <p:attrName>style.visibility</p:attrName>
                                        </p:attrNameLst>
                                      </p:cBhvr>
                                      <p:to>
                                        <p:strVal val="visible"/>
                                      </p:to>
                                    </p:set>
                                    <p:animEffect transition="in" filter="dissolve">
                                      <p:cBhvr>
                                        <p:cTn id="15" dur="500"/>
                                        <p:tgtEl>
                                          <p:spTgt spid="30754"/>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0756"/>
                                        </p:tgtEl>
                                        <p:attrNameLst>
                                          <p:attrName>style.visibility</p:attrName>
                                        </p:attrNameLst>
                                      </p:cBhvr>
                                      <p:to>
                                        <p:strVal val="visible"/>
                                      </p:to>
                                    </p:set>
                                    <p:animEffect transition="in" filter="dissolve">
                                      <p:cBhvr>
                                        <p:cTn id="19" dur="500"/>
                                        <p:tgtEl>
                                          <p:spTgt spid="30756"/>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0759"/>
                                        </p:tgtEl>
                                        <p:attrNameLst>
                                          <p:attrName>style.visibility</p:attrName>
                                        </p:attrNameLst>
                                      </p:cBhvr>
                                      <p:to>
                                        <p:strVal val="visible"/>
                                      </p:to>
                                    </p:set>
                                    <p:animEffect transition="in" filter="dissolve">
                                      <p:cBhvr>
                                        <p:cTn id="23" dur="500"/>
                                        <p:tgtEl>
                                          <p:spTgt spid="30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5" grpId="0" autoUpdateAnimBg="0"/>
      <p:bldP spid="307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8229600" cy="955675"/>
          </a:xfrm>
        </p:spPr>
        <p:txBody>
          <a:bodyPr/>
          <a:lstStyle/>
          <a:p>
            <a:pPr eaLnBrk="1" hangingPunct="1"/>
            <a:r>
              <a:rPr lang="en-US" altLang="en-US" sz="4000" smtClean="0"/>
              <a:t>Pengenalan Hardware Komputer</a:t>
            </a:r>
          </a:p>
        </p:txBody>
      </p:sp>
      <p:sp>
        <p:nvSpPr>
          <p:cNvPr id="43011" name="Rectangle 3"/>
          <p:cNvSpPr>
            <a:spLocks noGrp="1" noChangeArrowheads="1"/>
          </p:cNvSpPr>
          <p:nvPr>
            <p:ph idx="1"/>
          </p:nvPr>
        </p:nvSpPr>
        <p:spPr>
          <a:xfrm>
            <a:off x="152400" y="1676400"/>
            <a:ext cx="8229600" cy="5038725"/>
          </a:xfrm>
        </p:spPr>
        <p:txBody>
          <a:bodyPr>
            <a:normAutofit/>
          </a:bodyPr>
          <a:lstStyle/>
          <a:p>
            <a:pPr marL="174625" indent="-174625" eaLnBrk="1" hangingPunct="1">
              <a:lnSpc>
                <a:spcPct val="80000"/>
              </a:lnSpc>
              <a:buFont typeface="Wingdings" pitchFamily="2" charset="2"/>
              <a:buNone/>
            </a:pPr>
            <a:r>
              <a:rPr lang="en-US" altLang="en-US" sz="2400" b="1" dirty="0" err="1" smtClean="0"/>
              <a:t>Definisi</a:t>
            </a:r>
            <a:r>
              <a:rPr lang="en-US" altLang="en-US" sz="2400" b="1" dirty="0" smtClean="0"/>
              <a:t> </a:t>
            </a:r>
            <a:r>
              <a:rPr lang="en-US" altLang="en-US" sz="2400" b="1" dirty="0" err="1" smtClean="0"/>
              <a:t>Komputer</a:t>
            </a:r>
            <a:endParaRPr lang="en-US" altLang="en-US" sz="2400" b="1" dirty="0" smtClean="0"/>
          </a:p>
          <a:p>
            <a:pPr marL="174625" indent="-174625" eaLnBrk="1" hangingPunct="1">
              <a:lnSpc>
                <a:spcPct val="80000"/>
              </a:lnSpc>
              <a:buFont typeface="Wingdings" pitchFamily="2" charset="2"/>
              <a:buNone/>
            </a:pPr>
            <a:endParaRPr lang="en-US" altLang="en-US" sz="2400" b="1" dirty="0" smtClean="0"/>
          </a:p>
          <a:p>
            <a:pPr marL="457200" lvl="1" indent="0" eaLnBrk="1" hangingPunct="1">
              <a:lnSpc>
                <a:spcPct val="80000"/>
              </a:lnSpc>
              <a:buFont typeface="Wingdings" pitchFamily="2" charset="2"/>
              <a:buNone/>
            </a:pPr>
            <a:r>
              <a:rPr lang="en-US" altLang="en-US" sz="2000" dirty="0" err="1" smtClean="0"/>
              <a:t>Menurut</a:t>
            </a:r>
            <a:r>
              <a:rPr lang="en-US" altLang="en-US" sz="2000" dirty="0" smtClean="0"/>
              <a:t>  </a:t>
            </a:r>
            <a:r>
              <a:rPr lang="en-US" altLang="en-US" sz="2000" dirty="0" err="1" smtClean="0"/>
              <a:t>buku</a:t>
            </a:r>
            <a:r>
              <a:rPr lang="en-US" altLang="en-US" sz="2000" dirty="0" smtClean="0"/>
              <a:t> </a:t>
            </a:r>
            <a:r>
              <a:rPr lang="en-US" altLang="en-US" sz="2000" b="1" dirty="0" smtClean="0"/>
              <a:t>“Computers” Fourth Edition</a:t>
            </a:r>
            <a:r>
              <a:rPr lang="en-US" altLang="en-US" sz="2000" dirty="0" smtClean="0"/>
              <a:t> </a:t>
            </a:r>
            <a:r>
              <a:rPr lang="en-US" altLang="en-US" sz="2000" b="1" dirty="0" smtClean="0"/>
              <a:t>(Larry Long </a:t>
            </a:r>
            <a:r>
              <a:rPr lang="en-US" altLang="en-US" sz="2000" b="1" dirty="0" err="1" smtClean="0"/>
              <a:t>dan</a:t>
            </a:r>
            <a:r>
              <a:rPr lang="en-US" altLang="en-US" sz="2000" b="1" dirty="0" smtClean="0"/>
              <a:t> Nancy Long)</a:t>
            </a:r>
          </a:p>
          <a:p>
            <a:pPr marL="457200" lvl="1" indent="0" eaLnBrk="1" hangingPunct="1">
              <a:lnSpc>
                <a:spcPct val="80000"/>
              </a:lnSpc>
              <a:buFont typeface="Wingdings" pitchFamily="2" charset="2"/>
              <a:buNone/>
            </a:pPr>
            <a:r>
              <a:rPr lang="en-US" altLang="en-US" sz="2000" dirty="0" err="1" smtClean="0"/>
              <a:t>Komputer</a:t>
            </a:r>
            <a:r>
              <a:rPr lang="en-US" altLang="en-US" sz="2000" dirty="0" smtClean="0"/>
              <a:t> </a:t>
            </a:r>
            <a:r>
              <a:rPr lang="en-US" altLang="en-US" sz="2000" dirty="0" err="1" smtClean="0"/>
              <a:t>adalah</a:t>
            </a:r>
            <a:r>
              <a:rPr lang="en-US" altLang="en-US" sz="2000" dirty="0" smtClean="0"/>
              <a:t> </a:t>
            </a:r>
            <a:r>
              <a:rPr lang="en-US" altLang="en-US" sz="2000" dirty="0" err="1" smtClean="0"/>
              <a:t>sebuah</a:t>
            </a:r>
            <a:r>
              <a:rPr lang="en-US" altLang="en-US" sz="2000" dirty="0" smtClean="0"/>
              <a:t> </a:t>
            </a:r>
            <a:r>
              <a:rPr lang="en-US" altLang="en-US" sz="2000" dirty="0" err="1" smtClean="0"/>
              <a:t>alat</a:t>
            </a:r>
            <a:r>
              <a:rPr lang="en-US" altLang="en-US" sz="2000" dirty="0" smtClean="0"/>
              <a:t> </a:t>
            </a:r>
            <a:r>
              <a:rPr lang="en-US" altLang="en-US" sz="2000" dirty="0" err="1" smtClean="0"/>
              <a:t>elektronik</a:t>
            </a:r>
            <a:r>
              <a:rPr lang="en-US" altLang="en-US" sz="2000" dirty="0" smtClean="0"/>
              <a:t> yang </a:t>
            </a:r>
            <a:r>
              <a:rPr lang="en-US" altLang="en-US" sz="2000" dirty="0" err="1" smtClean="0"/>
              <a:t>dapat</a:t>
            </a:r>
            <a:r>
              <a:rPr lang="en-US" altLang="en-US" sz="2000" dirty="0" smtClean="0"/>
              <a:t> </a:t>
            </a:r>
            <a:r>
              <a:rPr lang="en-US" altLang="en-US" sz="2000" dirty="0" err="1" smtClean="0"/>
              <a:t>menterjemahkan</a:t>
            </a:r>
            <a:r>
              <a:rPr lang="en-US" altLang="en-US" sz="2000" dirty="0" smtClean="0"/>
              <a:t> (interpret) </a:t>
            </a:r>
            <a:r>
              <a:rPr lang="en-US" altLang="en-US" sz="2000" dirty="0" err="1" smtClean="0"/>
              <a:t>dan</a:t>
            </a:r>
            <a:r>
              <a:rPr lang="en-US" altLang="en-US" sz="2000" dirty="0" smtClean="0"/>
              <a:t> </a:t>
            </a:r>
            <a:r>
              <a:rPr lang="en-US" altLang="en-US" sz="2000" dirty="0" err="1" smtClean="0"/>
              <a:t>mengeksekusi</a:t>
            </a:r>
            <a:r>
              <a:rPr lang="en-US" altLang="en-US" sz="2000" dirty="0" smtClean="0"/>
              <a:t> </a:t>
            </a:r>
            <a:r>
              <a:rPr lang="en-US" altLang="en-US" sz="2000" dirty="0" err="1" smtClean="0"/>
              <a:t>perintah-perintah</a:t>
            </a:r>
            <a:r>
              <a:rPr lang="en-US" altLang="en-US" sz="2000" dirty="0" smtClean="0"/>
              <a:t> yang </a:t>
            </a:r>
            <a:r>
              <a:rPr lang="en-US" altLang="en-US" sz="2000" dirty="0" err="1" smtClean="0"/>
              <a:t>terprogram</a:t>
            </a:r>
            <a:r>
              <a:rPr lang="en-US" altLang="en-US" sz="2000" dirty="0" smtClean="0"/>
              <a:t> </a:t>
            </a:r>
            <a:r>
              <a:rPr lang="en-US" altLang="en-US" sz="2000" dirty="0" err="1" smtClean="0"/>
              <a:t>sebagai</a:t>
            </a:r>
            <a:r>
              <a:rPr lang="en-US" altLang="en-US" sz="2000" dirty="0" smtClean="0"/>
              <a:t> input, output, </a:t>
            </a:r>
            <a:r>
              <a:rPr lang="en-US" altLang="en-US" sz="2000" dirty="0" err="1" smtClean="0"/>
              <a:t>perhitungan</a:t>
            </a:r>
            <a:r>
              <a:rPr lang="en-US" altLang="en-US" sz="2000" dirty="0" smtClean="0"/>
              <a:t> </a:t>
            </a:r>
            <a:r>
              <a:rPr lang="en-US" altLang="en-US" sz="2000" dirty="0" err="1" smtClean="0"/>
              <a:t>dan</a:t>
            </a:r>
            <a:r>
              <a:rPr lang="en-US" altLang="en-US" sz="2000" dirty="0" smtClean="0"/>
              <a:t> </a:t>
            </a:r>
            <a:r>
              <a:rPr lang="en-US" altLang="en-US" sz="2000" dirty="0" err="1" smtClean="0"/>
              <a:t>operasi</a:t>
            </a:r>
            <a:r>
              <a:rPr lang="en-US" altLang="en-US" sz="2000" dirty="0" smtClean="0"/>
              <a:t> </a:t>
            </a:r>
            <a:r>
              <a:rPr lang="en-US" altLang="en-US" sz="2000" dirty="0" err="1" smtClean="0"/>
              <a:t>logika</a:t>
            </a:r>
            <a:r>
              <a:rPr lang="en-US" altLang="en-US" sz="2000" dirty="0" smtClean="0"/>
              <a:t>. </a:t>
            </a:r>
            <a:r>
              <a:rPr lang="en-US" altLang="en-US" sz="2000" dirty="0" err="1" smtClean="0"/>
              <a:t>Komputer</a:t>
            </a:r>
            <a:r>
              <a:rPr lang="en-US" altLang="en-US" sz="2000" dirty="0" smtClean="0"/>
              <a:t> </a:t>
            </a:r>
            <a:r>
              <a:rPr lang="en-US" altLang="en-US" sz="2000" dirty="0" err="1" smtClean="0"/>
              <a:t>secara</a:t>
            </a:r>
            <a:r>
              <a:rPr lang="en-US" altLang="en-US" sz="2000" dirty="0" smtClean="0"/>
              <a:t> </a:t>
            </a:r>
            <a:r>
              <a:rPr lang="en-US" altLang="en-US" sz="2000" dirty="0" err="1" smtClean="0"/>
              <a:t>teknikal</a:t>
            </a:r>
            <a:r>
              <a:rPr lang="en-US" altLang="en-US" sz="2000" dirty="0" smtClean="0"/>
              <a:t> </a:t>
            </a:r>
            <a:r>
              <a:rPr lang="en-US" altLang="en-US" sz="2000" dirty="0" err="1" smtClean="0"/>
              <a:t>sangat</a:t>
            </a:r>
            <a:r>
              <a:rPr lang="en-US" altLang="en-US" sz="2000" dirty="0" smtClean="0"/>
              <a:t> </a:t>
            </a:r>
            <a:r>
              <a:rPr lang="en-US" altLang="en-US" sz="2000" dirty="0" err="1" smtClean="0"/>
              <a:t>komplek</a:t>
            </a:r>
            <a:r>
              <a:rPr lang="en-US" altLang="en-US" sz="2000" dirty="0" smtClean="0"/>
              <a:t> </a:t>
            </a:r>
            <a:r>
              <a:rPr lang="en-US" altLang="en-US" sz="2000" dirty="0" err="1" smtClean="0"/>
              <a:t>tetapi</a:t>
            </a:r>
            <a:r>
              <a:rPr lang="en-US" altLang="en-US" sz="2000" dirty="0" smtClean="0"/>
              <a:t> </a:t>
            </a:r>
            <a:r>
              <a:rPr lang="en-US" altLang="en-US" sz="2000" dirty="0" err="1" smtClean="0"/>
              <a:t>secara</a:t>
            </a:r>
            <a:r>
              <a:rPr lang="en-US" altLang="en-US" sz="2000" dirty="0" smtClean="0"/>
              <a:t> </a:t>
            </a:r>
            <a:r>
              <a:rPr lang="en-US" altLang="en-US" sz="2000" dirty="0" err="1" smtClean="0"/>
              <a:t>konsep</a:t>
            </a:r>
            <a:r>
              <a:rPr lang="en-US" altLang="en-US" sz="2000" dirty="0" smtClean="0"/>
              <a:t> </a:t>
            </a:r>
            <a:r>
              <a:rPr lang="en-US" altLang="en-US" sz="2000" dirty="0" err="1" smtClean="0"/>
              <a:t>cukup</a:t>
            </a:r>
            <a:r>
              <a:rPr lang="en-US" altLang="en-US" sz="2000" dirty="0" smtClean="0"/>
              <a:t> </a:t>
            </a:r>
            <a:r>
              <a:rPr lang="en-US" altLang="en-US" sz="2000" dirty="0" err="1" smtClean="0"/>
              <a:t>sederhana</a:t>
            </a:r>
            <a:r>
              <a:rPr lang="en-US" altLang="en-US" sz="2000" dirty="0" smtClean="0"/>
              <a:t>.</a:t>
            </a:r>
          </a:p>
          <a:p>
            <a:pPr marL="457200" lvl="1" indent="0" eaLnBrk="1" hangingPunct="1">
              <a:lnSpc>
                <a:spcPct val="80000"/>
              </a:lnSpc>
              <a:buFont typeface="Wingdings" pitchFamily="2" charset="2"/>
              <a:buNone/>
            </a:pPr>
            <a:endParaRPr lang="en-GB" altLang="en-US" sz="2000" dirty="0" smtClean="0"/>
          </a:p>
          <a:p>
            <a:pPr marL="457200" lvl="1" indent="0" eaLnBrk="1" hangingPunct="1">
              <a:lnSpc>
                <a:spcPct val="80000"/>
              </a:lnSpc>
              <a:buFont typeface="Wingdings" pitchFamily="2" charset="2"/>
              <a:buNone/>
            </a:pPr>
            <a:r>
              <a:rPr lang="en-US" altLang="en-US" sz="2000" dirty="0" err="1" smtClean="0"/>
              <a:t>Menurut</a:t>
            </a:r>
            <a:r>
              <a:rPr lang="en-US" altLang="en-US" sz="2000" dirty="0" smtClean="0"/>
              <a:t> </a:t>
            </a:r>
            <a:r>
              <a:rPr lang="en-US" altLang="en-US" sz="2000" dirty="0" err="1" smtClean="0"/>
              <a:t>buku</a:t>
            </a:r>
            <a:r>
              <a:rPr lang="en-US" altLang="en-US" sz="2000" dirty="0" smtClean="0"/>
              <a:t> </a:t>
            </a:r>
            <a:r>
              <a:rPr lang="en-GB" altLang="en-US" sz="2000" b="1" dirty="0" smtClean="0"/>
              <a:t>Computer Control And Audit A Total System Approach</a:t>
            </a:r>
            <a:r>
              <a:rPr lang="en-US" altLang="en-US" sz="2000" b="1" dirty="0" smtClean="0"/>
              <a:t>(</a:t>
            </a:r>
            <a:r>
              <a:rPr lang="en-GB" altLang="en-US" sz="2000" b="1" dirty="0" smtClean="0"/>
              <a:t>G. Burch Jr, </a:t>
            </a:r>
            <a:r>
              <a:rPr lang="en-GB" altLang="en-US" sz="2000" b="1" dirty="0" err="1" smtClean="0"/>
              <a:t>Fellix</a:t>
            </a:r>
            <a:r>
              <a:rPr lang="en-GB" altLang="en-US" sz="2000" b="1" dirty="0" smtClean="0"/>
              <a:t> R Stater</a:t>
            </a:r>
            <a:r>
              <a:rPr lang="en-US" altLang="en-US" sz="2000" b="1" dirty="0" smtClean="0"/>
              <a:t>)</a:t>
            </a:r>
          </a:p>
          <a:p>
            <a:pPr marL="457200" lvl="1" indent="0" eaLnBrk="1" hangingPunct="1">
              <a:lnSpc>
                <a:spcPct val="80000"/>
              </a:lnSpc>
              <a:buFont typeface="Wingdings" pitchFamily="2" charset="2"/>
              <a:buNone/>
            </a:pPr>
            <a:r>
              <a:rPr lang="en-GB" altLang="en-US" sz="2000" dirty="0" err="1" smtClean="0"/>
              <a:t>Komputer</a:t>
            </a:r>
            <a:r>
              <a:rPr lang="en-GB" altLang="en-US" sz="2000" dirty="0" smtClean="0"/>
              <a:t> </a:t>
            </a:r>
            <a:r>
              <a:rPr lang="en-GB" altLang="en-US" sz="2000" dirty="0" err="1" smtClean="0"/>
              <a:t>adalah</a:t>
            </a:r>
            <a:r>
              <a:rPr lang="en-GB" altLang="en-US" sz="2000" dirty="0" smtClean="0"/>
              <a:t> </a:t>
            </a:r>
            <a:r>
              <a:rPr lang="en-GB" altLang="en-US" sz="2000" dirty="0" err="1" smtClean="0"/>
              <a:t>serangkaian</a:t>
            </a:r>
            <a:r>
              <a:rPr lang="en-GB" altLang="en-US" sz="2000" dirty="0" smtClean="0"/>
              <a:t> </a:t>
            </a:r>
            <a:r>
              <a:rPr lang="en-GB" altLang="en-US" sz="2000" dirty="0" err="1" smtClean="0"/>
              <a:t>ataupun</a:t>
            </a:r>
            <a:r>
              <a:rPr lang="en-GB" altLang="en-US" sz="2000" dirty="0" smtClean="0"/>
              <a:t> </a:t>
            </a:r>
            <a:r>
              <a:rPr lang="en-GB" altLang="en-US" sz="2000" dirty="0" err="1" smtClean="0"/>
              <a:t>sekelompok</a:t>
            </a:r>
            <a:r>
              <a:rPr lang="en-GB" altLang="en-US" sz="2000" dirty="0" smtClean="0"/>
              <a:t> </a:t>
            </a:r>
            <a:r>
              <a:rPr lang="en-GB" altLang="en-US" sz="2000" dirty="0" err="1" smtClean="0"/>
              <a:t>mesin</a:t>
            </a:r>
            <a:r>
              <a:rPr lang="en-GB" altLang="en-US" sz="2000" dirty="0" smtClean="0"/>
              <a:t> </a:t>
            </a:r>
            <a:r>
              <a:rPr lang="en-GB" altLang="en-US" sz="2000" dirty="0" err="1" smtClean="0"/>
              <a:t>elektronik</a:t>
            </a:r>
            <a:r>
              <a:rPr lang="en-GB" altLang="en-US" sz="2000" dirty="0" smtClean="0"/>
              <a:t> yang</a:t>
            </a:r>
            <a:r>
              <a:rPr lang="en-US" altLang="en-US" sz="2000" dirty="0" smtClean="0"/>
              <a:t> </a:t>
            </a:r>
            <a:r>
              <a:rPr lang="en-GB" altLang="en-US" sz="2000" dirty="0" err="1" smtClean="0"/>
              <a:t>terdiri</a:t>
            </a:r>
            <a:r>
              <a:rPr lang="en-GB" altLang="en-US" sz="2000" dirty="0" smtClean="0"/>
              <a:t> </a:t>
            </a:r>
            <a:r>
              <a:rPr lang="en-GB" altLang="en-US" sz="2000" dirty="0" err="1" smtClean="0"/>
              <a:t>dari</a:t>
            </a:r>
            <a:r>
              <a:rPr lang="en-GB" altLang="en-US" sz="2000" dirty="0" smtClean="0"/>
              <a:t> </a:t>
            </a:r>
            <a:r>
              <a:rPr lang="en-GB" altLang="en-US" sz="2000" dirty="0" err="1" smtClean="0"/>
              <a:t>ribuan</a:t>
            </a:r>
            <a:r>
              <a:rPr lang="en-GB" altLang="en-US" sz="2000" dirty="0" smtClean="0"/>
              <a:t> </a:t>
            </a:r>
            <a:r>
              <a:rPr lang="en-GB" altLang="en-US" sz="2000" dirty="0" err="1" smtClean="0"/>
              <a:t>bahkan</a:t>
            </a:r>
            <a:r>
              <a:rPr lang="en-GB" altLang="en-US" sz="2000" dirty="0" smtClean="0"/>
              <a:t> </a:t>
            </a:r>
            <a:r>
              <a:rPr lang="en-GB" altLang="en-US" sz="2000" dirty="0" err="1" smtClean="0"/>
              <a:t>jutaan</a:t>
            </a:r>
            <a:r>
              <a:rPr lang="en-GB" altLang="en-US" sz="2000" dirty="0" smtClean="0"/>
              <a:t> </a:t>
            </a:r>
            <a:r>
              <a:rPr lang="en-GB" altLang="en-US" sz="2000" dirty="0" err="1" smtClean="0"/>
              <a:t>komponen</a:t>
            </a:r>
            <a:r>
              <a:rPr lang="en-GB" altLang="en-US" sz="2000" dirty="0" smtClean="0"/>
              <a:t> yang </a:t>
            </a:r>
            <a:r>
              <a:rPr lang="en-GB" altLang="en-US" sz="2000" dirty="0" err="1" smtClean="0"/>
              <a:t>dapat</a:t>
            </a:r>
            <a:r>
              <a:rPr lang="en-GB" altLang="en-US" sz="2000" dirty="0" smtClean="0"/>
              <a:t> </a:t>
            </a:r>
            <a:r>
              <a:rPr lang="en-GB" altLang="en-US" sz="2000" dirty="0" err="1" smtClean="0"/>
              <a:t>saling</a:t>
            </a:r>
            <a:r>
              <a:rPr lang="en-GB" altLang="en-US" sz="2000" dirty="0" smtClean="0"/>
              <a:t> </a:t>
            </a:r>
            <a:r>
              <a:rPr lang="en-GB" altLang="en-US" sz="2000" dirty="0" err="1" smtClean="0"/>
              <a:t>bekerja</a:t>
            </a:r>
            <a:r>
              <a:rPr lang="en-GB" altLang="en-US" sz="2000" dirty="0" smtClean="0"/>
              <a:t> </a:t>
            </a:r>
            <a:r>
              <a:rPr lang="en-GB" altLang="en-US" sz="2000" dirty="0" err="1" smtClean="0"/>
              <a:t>sama</a:t>
            </a:r>
            <a:r>
              <a:rPr lang="en-GB" altLang="en-US" sz="2000" dirty="0" smtClean="0"/>
              <a:t>, </a:t>
            </a:r>
            <a:r>
              <a:rPr lang="en-GB" altLang="en-US" sz="2000" dirty="0" err="1" smtClean="0"/>
              <a:t>serta</a:t>
            </a:r>
            <a:r>
              <a:rPr lang="en-GB" altLang="en-US" sz="2000" dirty="0" smtClean="0"/>
              <a:t> </a:t>
            </a:r>
            <a:r>
              <a:rPr lang="en-GB" altLang="en-US" sz="2000" dirty="0" err="1" smtClean="0"/>
              <a:t>membentuk</a:t>
            </a:r>
            <a:r>
              <a:rPr lang="en-GB" altLang="en-US" sz="2000" dirty="0" smtClean="0"/>
              <a:t> </a:t>
            </a:r>
            <a:r>
              <a:rPr lang="en-GB" altLang="en-US" sz="2000" dirty="0" err="1" smtClean="0"/>
              <a:t>sebuah</a:t>
            </a:r>
            <a:r>
              <a:rPr lang="en-GB" altLang="en-US" sz="2000" dirty="0" smtClean="0"/>
              <a:t> </a:t>
            </a:r>
            <a:r>
              <a:rPr lang="en-GB" altLang="en-US" sz="2000" dirty="0" err="1" smtClean="0"/>
              <a:t>sistem</a:t>
            </a:r>
            <a:r>
              <a:rPr lang="en-GB" altLang="en-US" sz="2000" dirty="0" smtClean="0"/>
              <a:t> </a:t>
            </a:r>
            <a:r>
              <a:rPr lang="en-GB" altLang="en-US" sz="2000" dirty="0" err="1" smtClean="0"/>
              <a:t>kerja</a:t>
            </a:r>
            <a:r>
              <a:rPr lang="en-GB" altLang="en-US" sz="2000" dirty="0" smtClean="0"/>
              <a:t> yang </a:t>
            </a:r>
            <a:r>
              <a:rPr lang="en-GB" altLang="en-US" sz="2000" dirty="0" err="1" smtClean="0"/>
              <a:t>rapi</a:t>
            </a:r>
            <a:r>
              <a:rPr lang="en-GB" altLang="en-US" sz="2000" dirty="0" smtClean="0"/>
              <a:t> </a:t>
            </a:r>
            <a:r>
              <a:rPr lang="en-GB" altLang="en-US" sz="2000" dirty="0" err="1" smtClean="0"/>
              <a:t>dan</a:t>
            </a:r>
            <a:r>
              <a:rPr lang="en-GB" altLang="en-US" sz="2000" dirty="0" smtClean="0"/>
              <a:t> </a:t>
            </a:r>
            <a:r>
              <a:rPr lang="en-GB" altLang="en-US" sz="2000" dirty="0" err="1" smtClean="0"/>
              <a:t>teliti</a:t>
            </a:r>
            <a:r>
              <a:rPr lang="en-GB" altLang="en-US" sz="2000" dirty="0" smtClean="0"/>
              <a:t>. </a:t>
            </a:r>
            <a:r>
              <a:rPr lang="en-GB" altLang="en-US" sz="2000" dirty="0" err="1" smtClean="0"/>
              <a:t>Sistem</a:t>
            </a:r>
            <a:r>
              <a:rPr lang="en-GB" altLang="en-US" sz="2000" dirty="0" smtClean="0"/>
              <a:t> </a:t>
            </a:r>
            <a:r>
              <a:rPr lang="en-GB" altLang="en-US" sz="2000" dirty="0" err="1" smtClean="0"/>
              <a:t>ini</a:t>
            </a:r>
            <a:r>
              <a:rPr lang="en-GB" altLang="en-US" sz="2000" dirty="0" smtClean="0"/>
              <a:t> </a:t>
            </a:r>
            <a:r>
              <a:rPr lang="en-GB" altLang="en-US" sz="2000" dirty="0" err="1" smtClean="0"/>
              <a:t>kemudian</a:t>
            </a:r>
            <a:r>
              <a:rPr lang="en-GB" altLang="en-US" sz="2000" dirty="0" smtClean="0"/>
              <a:t> </a:t>
            </a:r>
            <a:r>
              <a:rPr lang="en-GB" altLang="en-US" sz="2000" dirty="0" err="1" smtClean="0"/>
              <a:t>dapat</a:t>
            </a:r>
            <a:r>
              <a:rPr lang="en-GB" altLang="en-US" sz="2000" dirty="0" smtClean="0"/>
              <a:t> </a:t>
            </a:r>
            <a:r>
              <a:rPr lang="en-GB" altLang="en-US" sz="2000" dirty="0" err="1" smtClean="0"/>
              <a:t>digunakan</a:t>
            </a:r>
            <a:r>
              <a:rPr lang="en-GB" altLang="en-US" sz="2000" dirty="0" smtClean="0"/>
              <a:t> </a:t>
            </a:r>
            <a:r>
              <a:rPr lang="en-GB" altLang="en-US" sz="2000" dirty="0" err="1" smtClean="0"/>
              <a:t>untuk</a:t>
            </a:r>
            <a:r>
              <a:rPr lang="en-GB" altLang="en-US" sz="2000" dirty="0" smtClean="0"/>
              <a:t> </a:t>
            </a:r>
            <a:r>
              <a:rPr lang="en-GB" altLang="en-US" sz="2000" dirty="0" err="1" smtClean="0"/>
              <a:t>melaksanakan</a:t>
            </a:r>
            <a:r>
              <a:rPr lang="en-GB" altLang="en-US" sz="2000" dirty="0" smtClean="0"/>
              <a:t> </a:t>
            </a:r>
            <a:r>
              <a:rPr lang="en-GB" altLang="en-US" sz="2000" dirty="0" err="1" smtClean="0"/>
              <a:t>serangkaian</a:t>
            </a:r>
            <a:r>
              <a:rPr lang="en-GB" altLang="en-US" sz="2000" dirty="0" smtClean="0"/>
              <a:t> </a:t>
            </a:r>
            <a:r>
              <a:rPr lang="en-GB" altLang="en-US" sz="2000" dirty="0" err="1" smtClean="0"/>
              <a:t>pekerjaan</a:t>
            </a:r>
            <a:r>
              <a:rPr lang="en-GB" altLang="en-US" sz="2000" dirty="0" smtClean="0"/>
              <a:t> </a:t>
            </a:r>
            <a:r>
              <a:rPr lang="en-GB" altLang="en-US" sz="2000" dirty="0" err="1" smtClean="0"/>
              <a:t>secara</a:t>
            </a:r>
            <a:r>
              <a:rPr lang="en-GB" altLang="en-US" sz="2000" dirty="0" smtClean="0"/>
              <a:t> </a:t>
            </a:r>
            <a:r>
              <a:rPr lang="en-GB" altLang="en-US" sz="2000" dirty="0" err="1" smtClean="0"/>
              <a:t>otomatis</a:t>
            </a:r>
            <a:r>
              <a:rPr lang="en-GB" altLang="en-US" sz="2000" dirty="0" smtClean="0"/>
              <a:t>, </a:t>
            </a:r>
            <a:r>
              <a:rPr lang="en-GB" altLang="en-US" sz="2000" dirty="0" err="1" smtClean="0"/>
              <a:t>berdasar</a:t>
            </a:r>
            <a:r>
              <a:rPr lang="en-GB" altLang="en-US" sz="2000" dirty="0" smtClean="0"/>
              <a:t> </a:t>
            </a:r>
            <a:r>
              <a:rPr lang="en-GB" altLang="en-US" sz="2000" dirty="0" err="1" smtClean="0"/>
              <a:t>urutan</a:t>
            </a:r>
            <a:r>
              <a:rPr lang="en-GB" altLang="en-US" sz="2000" dirty="0" smtClean="0"/>
              <a:t> </a:t>
            </a:r>
            <a:r>
              <a:rPr lang="en-GB" altLang="en-US" sz="2000" dirty="0" err="1" smtClean="0"/>
              <a:t>instruksi</a:t>
            </a:r>
            <a:r>
              <a:rPr lang="en-GB" altLang="en-US" sz="2000" dirty="0" smtClean="0"/>
              <a:t> </a:t>
            </a:r>
            <a:r>
              <a:rPr lang="en-GB" altLang="en-US" sz="2000" dirty="0" err="1" smtClean="0"/>
              <a:t>ataupun</a:t>
            </a:r>
            <a:r>
              <a:rPr lang="en-GB" altLang="en-US" sz="2000" dirty="0" smtClean="0"/>
              <a:t> program yang </a:t>
            </a:r>
            <a:r>
              <a:rPr lang="en-GB" altLang="en-US" sz="2000" dirty="0" err="1" smtClean="0"/>
              <a:t>diberikan</a:t>
            </a:r>
            <a:r>
              <a:rPr lang="en-GB" altLang="en-US" sz="2000" dirty="0" smtClean="0"/>
              <a:t> </a:t>
            </a:r>
            <a:r>
              <a:rPr lang="en-GB" altLang="en-US" sz="2000" dirty="0" err="1" smtClean="0"/>
              <a:t>kepadanya</a:t>
            </a:r>
            <a:r>
              <a:rPr lang="en-GB" altLang="en-US" sz="2000" dirty="0" smtClean="0"/>
              <a:t>.</a:t>
            </a:r>
          </a:p>
          <a:p>
            <a:pPr marL="457200" lvl="1" indent="0" eaLnBrk="1" hangingPunct="1">
              <a:lnSpc>
                <a:spcPct val="80000"/>
              </a:lnSpc>
              <a:buFont typeface="Wingdings" pitchFamily="2" charset="2"/>
              <a:buNone/>
            </a:pPr>
            <a:endParaRPr lang="en-US" altLang="en-US" sz="2000" dirty="0" smtClean="0"/>
          </a:p>
        </p:txBody>
      </p:sp>
    </p:spTree>
    <p:extLst>
      <p:ext uri="{BB962C8B-B14F-4D97-AF65-F5344CB8AC3E}">
        <p14:creationId xmlns:p14="http://schemas.microsoft.com/office/powerpoint/2010/main" val="611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in)">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ox(in)">
                                      <p:cBhvr>
                                        <p:cTn id="12" dur="500"/>
                                        <p:tgtEl>
                                          <p:spTgt spid="43011">
                                            <p:txEl>
                                              <p:pRg st="2" end="2"/>
                                            </p:txEl>
                                          </p:spTgt>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box(in)">
                                      <p:cBhvr>
                                        <p:cTn id="16" dur="500"/>
                                        <p:tgtEl>
                                          <p:spTgt spid="430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animEffect transition="in" filter="box(in)">
                                      <p:cBhvr>
                                        <p:cTn id="21" dur="500"/>
                                        <p:tgtEl>
                                          <p:spTgt spid="43011">
                                            <p:txEl>
                                              <p:pRg st="5" end="5"/>
                                            </p:txEl>
                                          </p:spTgt>
                                        </p:tgtEl>
                                      </p:cBhvr>
                                    </p:animEffect>
                                  </p:childTnLst>
                                </p:cTn>
                              </p:par>
                            </p:childTnLst>
                          </p:cTn>
                        </p:par>
                        <p:par>
                          <p:cTn id="22" fill="hold" nodeType="afterGroup">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Effect transition="in" filter="box(in)">
                                      <p:cBhvr>
                                        <p:cTn id="25"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492500" y="2060575"/>
            <a:ext cx="533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t>Toshiba </a:t>
            </a:r>
            <a:r>
              <a:rPr lang="en-GB" altLang="en-US" sz="2000"/>
              <a:t>Satellite 1950 A740</a:t>
            </a:r>
            <a:endParaRPr lang="en-US" altLang="en-US" sz="2000"/>
          </a:p>
          <a:p>
            <a:pPr eaLnBrk="1" hangingPunct="1"/>
            <a:r>
              <a:rPr lang="en-GB" altLang="en-US" sz="2000"/>
              <a:t>Intel® Pentium® 4 processor 2.20 GHz</a:t>
            </a:r>
            <a:endParaRPr lang="en-US" altLang="en-US" sz="2000"/>
          </a:p>
          <a:p>
            <a:pPr eaLnBrk="1" hangingPunct="1"/>
            <a:r>
              <a:rPr lang="en-GB" altLang="en-US" sz="2000"/>
              <a:t>256 MB DDR PC2100 exp to 1024MB </a:t>
            </a:r>
            <a:endParaRPr lang="en-US" altLang="en-US" sz="2000"/>
          </a:p>
          <a:p>
            <a:pPr eaLnBrk="1" hangingPunct="1"/>
            <a:r>
              <a:rPr lang="en-US" altLang="en-US" sz="2000"/>
              <a:t>Wireless Keyboard and wireless mouse</a:t>
            </a:r>
          </a:p>
        </p:txBody>
      </p:sp>
      <p:sp>
        <p:nvSpPr>
          <p:cNvPr id="31749" name="Text Box 5"/>
          <p:cNvSpPr txBox="1">
            <a:spLocks noChangeArrowheads="1"/>
          </p:cNvSpPr>
          <p:nvPr/>
        </p:nvSpPr>
        <p:spPr bwMode="auto">
          <a:xfrm>
            <a:off x="1116013" y="126841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p:txBody>
      </p:sp>
      <p:pic>
        <p:nvPicPr>
          <p:cNvPr id="31786" name="Picture 42" descr="PTOSSat11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89138"/>
            <a:ext cx="23622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02" name="Picture 58" descr="PCOMiPA110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4005263"/>
            <a:ext cx="17145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07" name="Text Box 63"/>
          <p:cNvSpPr txBox="1">
            <a:spLocks noChangeArrowheads="1"/>
          </p:cNvSpPr>
          <p:nvPr/>
        </p:nvSpPr>
        <p:spPr bwMode="auto">
          <a:xfrm>
            <a:off x="1331913" y="4724400"/>
            <a:ext cx="54498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t>Compaq </a:t>
            </a:r>
            <a:r>
              <a:rPr lang="en-GB" altLang="en-US" sz="2000"/>
              <a:t>iPAQ 3970</a:t>
            </a:r>
            <a:endParaRPr lang="en-US" altLang="en-US" sz="2000"/>
          </a:p>
          <a:p>
            <a:pPr eaLnBrk="1" hangingPunct="1"/>
            <a:r>
              <a:rPr lang="en-GB" altLang="en-US" sz="2000"/>
              <a:t>Pocket PC, 64MB memory, 16-bit Color Transreflective TFT .24mm Pitch , Infrared, Bluetooth </a:t>
            </a:r>
            <a:endParaRPr lang="en-US" altLang="en-US" sz="2000"/>
          </a:p>
        </p:txBody>
      </p:sp>
      <p:sp>
        <p:nvSpPr>
          <p:cNvPr id="30727" name="Rectangle 64"/>
          <p:cNvSpPr>
            <a:spLocks noChangeArrowheads="1"/>
          </p:cNvSpPr>
          <p:nvPr/>
        </p:nvSpPr>
        <p:spPr bwMode="auto">
          <a:xfrm>
            <a:off x="1258888" y="188913"/>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spTree>
    <p:extLst>
      <p:ext uri="{BB962C8B-B14F-4D97-AF65-F5344CB8AC3E}">
        <p14:creationId xmlns:p14="http://schemas.microsoft.com/office/powerpoint/2010/main" val="3799049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dissolve">
                                      <p:cBhvr>
                                        <p:cTn id="7" dur="500"/>
                                        <p:tgtEl>
                                          <p:spTgt spid="3174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dissolve">
                                      <p:cBhvr>
                                        <p:cTn id="11" dur="500"/>
                                        <p:tgtEl>
                                          <p:spTgt spid="3174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1786"/>
                                        </p:tgtEl>
                                        <p:attrNameLst>
                                          <p:attrName>style.visibility</p:attrName>
                                        </p:attrNameLst>
                                      </p:cBhvr>
                                      <p:to>
                                        <p:strVal val="visible"/>
                                      </p:to>
                                    </p:set>
                                    <p:animEffect transition="in" filter="dissolve">
                                      <p:cBhvr>
                                        <p:cTn id="15" dur="500"/>
                                        <p:tgtEl>
                                          <p:spTgt spid="31786"/>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1802"/>
                                        </p:tgtEl>
                                        <p:attrNameLst>
                                          <p:attrName>style.visibility</p:attrName>
                                        </p:attrNameLst>
                                      </p:cBhvr>
                                      <p:to>
                                        <p:strVal val="visible"/>
                                      </p:to>
                                    </p:set>
                                    <p:animEffect transition="in" filter="dissolve">
                                      <p:cBhvr>
                                        <p:cTn id="19" dur="500"/>
                                        <p:tgtEl>
                                          <p:spTgt spid="31802"/>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1807"/>
                                        </p:tgtEl>
                                        <p:attrNameLst>
                                          <p:attrName>style.visibility</p:attrName>
                                        </p:attrNameLst>
                                      </p:cBhvr>
                                      <p:to>
                                        <p:strVal val="visible"/>
                                      </p:to>
                                    </p:set>
                                    <p:animEffect transition="in" filter="dissolve">
                                      <p:cBhvr>
                                        <p:cTn id="23" dur="500"/>
                                        <p:tgtEl>
                                          <p:spTgt spid="31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9" grpId="0" autoUpdateAnimBg="0"/>
      <p:bldP spid="3180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492500" y="2060575"/>
            <a:ext cx="533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t>Pentium-M 745, 512MB DDR, 60GB HDD, 56K Modem, NIC, WiFi, VGA NVIDIA GeForceFX 5200 64MB, 12.1" SXGA, Win XP Tablet - DVD/CDRW Combo External </a:t>
            </a:r>
          </a:p>
        </p:txBody>
      </p:sp>
      <p:sp>
        <p:nvSpPr>
          <p:cNvPr id="57347" name="Text Box 3"/>
          <p:cNvSpPr txBox="1">
            <a:spLocks noChangeArrowheads="1"/>
          </p:cNvSpPr>
          <p:nvPr/>
        </p:nvSpPr>
        <p:spPr bwMode="auto">
          <a:xfrm>
            <a:off x="1116013" y="126841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p:txBody>
      </p:sp>
      <p:sp>
        <p:nvSpPr>
          <p:cNvPr id="57350" name="Text Box 6"/>
          <p:cNvSpPr txBox="1">
            <a:spLocks noChangeArrowheads="1"/>
          </p:cNvSpPr>
          <p:nvPr/>
        </p:nvSpPr>
        <p:spPr bwMode="auto">
          <a:xfrm>
            <a:off x="1331913" y="4724400"/>
            <a:ext cx="54498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t>Omap 200MHz, 64MB RAM, SD /MMC Slot, Infrared, Bluetooth, Camera, WLan, GPRS/GSM Phone, USB Cradle, PocketPC 2003 </a:t>
            </a:r>
            <a:endParaRPr lang="en-US" altLang="en-US" sz="2400">
              <a:latin typeface="Times New Roman" pitchFamily="18" charset="0"/>
            </a:endParaRPr>
          </a:p>
        </p:txBody>
      </p:sp>
      <p:sp>
        <p:nvSpPr>
          <p:cNvPr id="31749" name="Rectangle 7"/>
          <p:cNvSpPr>
            <a:spLocks noChangeArrowheads="1"/>
          </p:cNvSpPr>
          <p:nvPr/>
        </p:nvSpPr>
        <p:spPr bwMode="auto">
          <a:xfrm>
            <a:off x="1042988" y="198438"/>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pic>
        <p:nvPicPr>
          <p:cNvPr id="31750" name="Picture 9" descr="PTOSPor177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18002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1" descr="PHPiPA19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005263"/>
            <a:ext cx="194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806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dissolve">
                                      <p:cBhvr>
                                        <p:cTn id="7" dur="500"/>
                                        <p:tgtEl>
                                          <p:spTgt spid="5734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347"/>
                                        </p:tgtEl>
                                        <p:attrNameLst>
                                          <p:attrName>style.visibility</p:attrName>
                                        </p:attrNameLst>
                                      </p:cBhvr>
                                      <p:to>
                                        <p:strVal val="visible"/>
                                      </p:to>
                                    </p:set>
                                    <p:animEffect transition="in" filter="dissolve">
                                      <p:cBhvr>
                                        <p:cTn id="11" dur="500"/>
                                        <p:tgtEl>
                                          <p:spTgt spid="5734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7350"/>
                                        </p:tgtEl>
                                        <p:attrNameLst>
                                          <p:attrName>style.visibility</p:attrName>
                                        </p:attrNameLst>
                                      </p:cBhvr>
                                      <p:to>
                                        <p:strVal val="visible"/>
                                      </p:to>
                                    </p:set>
                                    <p:animEffect transition="in" filter="dissolve">
                                      <p:cBhvr>
                                        <p:cTn id="15"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5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95288" y="1341438"/>
            <a:ext cx="56165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a:t>Generasi berikutnya</a:t>
            </a:r>
          </a:p>
          <a:p>
            <a:pPr eaLnBrk="1" hangingPunct="1"/>
            <a:endParaRPr lang="en-GB" altLang="en-US" sz="2400" b="1"/>
          </a:p>
          <a:p>
            <a:pPr eaLnBrk="1" hangingPunct="1"/>
            <a:r>
              <a:rPr lang="en-GB" altLang="en-US" sz="2000"/>
              <a:t>Pentium 4 Dual Core, menjadi trend pada saat ini, Dual core merupakan kombinasi dari dua atau lebih processor mandiri tetapi secara fisik bentuk processor tersebut hanya 1</a:t>
            </a:r>
          </a:p>
        </p:txBody>
      </p:sp>
      <p:sp>
        <p:nvSpPr>
          <p:cNvPr id="32771" name="Rectangle 3"/>
          <p:cNvSpPr>
            <a:spLocks noChangeArrowheads="1"/>
          </p:cNvSpPr>
          <p:nvPr/>
        </p:nvSpPr>
        <p:spPr bwMode="auto">
          <a:xfrm>
            <a:off x="755650"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pic>
        <p:nvPicPr>
          <p:cNvPr id="32772" name="Picture 6" descr="517px-Dual_Core_Gene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781300"/>
            <a:ext cx="2706687"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411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95288" y="1341438"/>
            <a:ext cx="561657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2400" b="1" dirty="0" err="1"/>
              <a:t>Generasi</a:t>
            </a:r>
            <a:r>
              <a:rPr lang="en-GB" altLang="en-US" sz="2400" b="1" dirty="0"/>
              <a:t> </a:t>
            </a:r>
            <a:r>
              <a:rPr lang="en-GB" altLang="en-US" sz="2400" b="1" dirty="0" err="1"/>
              <a:t>berikutnya</a:t>
            </a:r>
            <a:endParaRPr lang="en-GB" altLang="en-US" sz="2400" b="1" dirty="0"/>
          </a:p>
          <a:p>
            <a:pPr eaLnBrk="1" hangingPunct="1"/>
            <a:endParaRPr lang="en-GB" altLang="en-US" sz="2400" b="1" dirty="0"/>
          </a:p>
          <a:p>
            <a:pPr eaLnBrk="1" hangingPunct="1"/>
            <a:r>
              <a:rPr lang="en-US" altLang="en-US" dirty="0"/>
              <a:t>Platform Notebook PC Processor Type Intel Core Duo Processor </a:t>
            </a:r>
            <a:r>
              <a:rPr lang="en-US" altLang="en-US" dirty="0" err="1"/>
              <a:t>Processor</a:t>
            </a:r>
            <a:r>
              <a:rPr lang="en-US" altLang="en-US" dirty="0"/>
              <a:t> Onboard Intel® Core™ Duo Processor T2400 (1.83 GHz, FSB 667, Cache 2 MB) Chipset Intel 915GM Standard Memory 512 MB DDR2 SDRAM PC-5300 Max. Memory 2 GB (2 DIMMs) Video Type ATI Mobility Radeon X1300 64 MB Display Size 14.1" XGA TFT Display Max. Resolution 1024 x 768 Display Technology Standard TFT Audio Type Integrated Speakers Type Integrated</a:t>
            </a:r>
            <a:endParaRPr lang="en-GB" altLang="en-US" dirty="0"/>
          </a:p>
        </p:txBody>
      </p:sp>
      <p:sp>
        <p:nvSpPr>
          <p:cNvPr id="33795" name="Rectangle 3"/>
          <p:cNvSpPr>
            <a:spLocks noChangeArrowheads="1"/>
          </p:cNvSpPr>
          <p:nvPr/>
        </p:nvSpPr>
        <p:spPr bwMode="auto">
          <a:xfrm>
            <a:off x="611188" y="269875"/>
            <a:ext cx="7235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4400"/>
              <a:t>Generasi Komputer</a:t>
            </a:r>
          </a:p>
        </p:txBody>
      </p:sp>
      <p:pic>
        <p:nvPicPr>
          <p:cNvPr id="33796" name="Picture 5" descr="E_10741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716338"/>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701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dissolve">
                                      <p:cBhvr>
                                        <p:cTn id="7" dur="5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8229600" cy="1143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dirty="0" smtClean="0">
                <a:solidFill>
                  <a:schemeClr val="tx1"/>
                </a:solidFill>
              </a:rPr>
              <a:t>Generations of Computers</a:t>
            </a:r>
          </a:p>
        </p:txBody>
      </p:sp>
      <p:sp>
        <p:nvSpPr>
          <p:cNvPr id="4099" name="Rectangle 3"/>
          <p:cNvSpPr>
            <a:spLocks noGrp="1" noChangeArrowheads="1"/>
          </p:cNvSpPr>
          <p:nvPr>
            <p:ph type="body" idx="1"/>
          </p:nvPr>
        </p:nvSpPr>
        <p:spPr>
          <a:xfrm>
            <a:off x="762000" y="1676400"/>
            <a:ext cx="8229600" cy="4389120"/>
          </a:xfrm>
        </p:spPr>
        <p:txBody>
          <a:bodyPr>
            <a:normAutofit lnSpcReduction="10000"/>
          </a:bodyPr>
          <a:lstStyle/>
          <a:p>
            <a:pPr eaLnBrk="1" hangingPunct="1">
              <a:lnSpc>
                <a:spcPct val="80000"/>
              </a:lnSpc>
            </a:pPr>
            <a:r>
              <a:rPr lang="en-US" altLang="en-US" sz="2800" dirty="0" smtClean="0"/>
              <a:t>Vacuum tube - 1946-1957</a:t>
            </a:r>
          </a:p>
          <a:p>
            <a:pPr eaLnBrk="1" hangingPunct="1">
              <a:lnSpc>
                <a:spcPct val="80000"/>
              </a:lnSpc>
            </a:pPr>
            <a:r>
              <a:rPr lang="en-US" altLang="en-US" sz="2800" dirty="0" smtClean="0"/>
              <a:t>Transistor - 1958-1964</a:t>
            </a:r>
          </a:p>
          <a:p>
            <a:pPr eaLnBrk="1" hangingPunct="1">
              <a:lnSpc>
                <a:spcPct val="80000"/>
              </a:lnSpc>
            </a:pPr>
            <a:r>
              <a:rPr lang="en-US" altLang="en-US" sz="2800" dirty="0" smtClean="0"/>
              <a:t>Small scale integration - 1965 on</a:t>
            </a:r>
          </a:p>
          <a:p>
            <a:pPr lvl="1" eaLnBrk="1" hangingPunct="1">
              <a:lnSpc>
                <a:spcPct val="80000"/>
              </a:lnSpc>
            </a:pPr>
            <a:r>
              <a:rPr lang="en-US" altLang="en-US" sz="2400" dirty="0" smtClean="0"/>
              <a:t>Up to 100 devices on a chip</a:t>
            </a:r>
          </a:p>
          <a:p>
            <a:pPr eaLnBrk="1" hangingPunct="1">
              <a:lnSpc>
                <a:spcPct val="80000"/>
              </a:lnSpc>
            </a:pPr>
            <a:r>
              <a:rPr lang="en-US" altLang="en-US" sz="2800" dirty="0" smtClean="0"/>
              <a:t>Medium scale integration - to 1971</a:t>
            </a:r>
          </a:p>
          <a:p>
            <a:pPr lvl="1" eaLnBrk="1" hangingPunct="1">
              <a:lnSpc>
                <a:spcPct val="80000"/>
              </a:lnSpc>
            </a:pPr>
            <a:r>
              <a:rPr lang="en-US" altLang="en-US" sz="2400" dirty="0" smtClean="0"/>
              <a:t>100-3,000 devices on a chip</a:t>
            </a:r>
          </a:p>
          <a:p>
            <a:pPr eaLnBrk="1" hangingPunct="1">
              <a:lnSpc>
                <a:spcPct val="80000"/>
              </a:lnSpc>
            </a:pPr>
            <a:r>
              <a:rPr lang="en-US" altLang="en-US" sz="2800" dirty="0" smtClean="0"/>
              <a:t>Large scale integration - 1971-1977</a:t>
            </a:r>
          </a:p>
          <a:p>
            <a:pPr lvl="1" eaLnBrk="1" hangingPunct="1">
              <a:lnSpc>
                <a:spcPct val="80000"/>
              </a:lnSpc>
            </a:pPr>
            <a:r>
              <a:rPr lang="en-US" altLang="en-US" sz="2400" dirty="0" smtClean="0"/>
              <a:t>3,000 - 100,000 devices on a chip</a:t>
            </a:r>
          </a:p>
          <a:p>
            <a:pPr eaLnBrk="1" hangingPunct="1">
              <a:lnSpc>
                <a:spcPct val="80000"/>
              </a:lnSpc>
            </a:pPr>
            <a:r>
              <a:rPr lang="en-US" altLang="en-US" sz="2800" dirty="0" smtClean="0"/>
              <a:t>Very large scale integration - 1978 to date</a:t>
            </a:r>
          </a:p>
          <a:p>
            <a:pPr lvl="1" eaLnBrk="1" hangingPunct="1">
              <a:lnSpc>
                <a:spcPct val="80000"/>
              </a:lnSpc>
            </a:pPr>
            <a:r>
              <a:rPr lang="en-US" altLang="en-US" sz="2400" dirty="0" smtClean="0"/>
              <a:t>100,000 - 100,000,000 devices on a chip</a:t>
            </a:r>
          </a:p>
          <a:p>
            <a:pPr eaLnBrk="1" hangingPunct="1">
              <a:lnSpc>
                <a:spcPct val="80000"/>
              </a:lnSpc>
            </a:pPr>
            <a:r>
              <a:rPr lang="en-US" altLang="en-US" sz="2800" dirty="0" smtClean="0"/>
              <a:t>Ultra large scale integration</a:t>
            </a:r>
          </a:p>
          <a:p>
            <a:pPr lvl="1" eaLnBrk="1" hangingPunct="1">
              <a:lnSpc>
                <a:spcPct val="80000"/>
              </a:lnSpc>
            </a:pPr>
            <a:r>
              <a:rPr lang="en-US" altLang="en-US" sz="2400" dirty="0" smtClean="0"/>
              <a:t>Over 100,000,000 devices on a chip</a:t>
            </a:r>
          </a:p>
        </p:txBody>
      </p:sp>
    </p:spTree>
    <p:extLst>
      <p:ext uri="{BB962C8B-B14F-4D97-AF65-F5344CB8AC3E}">
        <p14:creationId xmlns:p14="http://schemas.microsoft.com/office/powerpoint/2010/main" val="1704913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206375"/>
            <a:ext cx="8229600" cy="1143000"/>
          </a:xfrm>
        </p:spPr>
        <p:txBody>
          <a:bodyPr/>
          <a:lstStyle/>
          <a:p>
            <a:pPr eaLnBrk="1" hangingPunct="1"/>
            <a:r>
              <a:rPr lang="en-US" altLang="en-US" dirty="0" smtClean="0"/>
              <a:t>Processor Price Trends</a:t>
            </a:r>
          </a:p>
        </p:txBody>
      </p:sp>
      <p:sp>
        <p:nvSpPr>
          <p:cNvPr id="6147" name="Line 6"/>
          <p:cNvSpPr>
            <a:spLocks noChangeShapeType="1"/>
          </p:cNvSpPr>
          <p:nvPr/>
        </p:nvSpPr>
        <p:spPr bwMode="auto">
          <a:xfrm>
            <a:off x="1066800" y="1905000"/>
            <a:ext cx="0" cy="411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 name="Line 7"/>
          <p:cNvSpPr>
            <a:spLocks noChangeShapeType="1"/>
          </p:cNvSpPr>
          <p:nvPr/>
        </p:nvSpPr>
        <p:spPr bwMode="auto">
          <a:xfrm>
            <a:off x="838200" y="5791200"/>
            <a:ext cx="6934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Line 8"/>
          <p:cNvSpPr>
            <a:spLocks noChangeShapeType="1"/>
          </p:cNvSpPr>
          <p:nvPr/>
        </p:nvSpPr>
        <p:spPr bwMode="auto">
          <a:xfrm>
            <a:off x="1447800" y="5486400"/>
            <a:ext cx="6019800" cy="304800"/>
          </a:xfrm>
          <a:prstGeom prst="line">
            <a:avLst/>
          </a:prstGeom>
          <a:noFill/>
          <a:ln w="127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9"/>
          <p:cNvSpPr>
            <a:spLocks noChangeShapeType="1"/>
          </p:cNvSpPr>
          <p:nvPr/>
        </p:nvSpPr>
        <p:spPr bwMode="auto">
          <a:xfrm>
            <a:off x="2057400" y="4495800"/>
            <a:ext cx="1752600" cy="609600"/>
          </a:xfrm>
          <a:prstGeom prst="line">
            <a:avLst/>
          </a:prstGeom>
          <a:noFill/>
          <a:ln w="12700">
            <a:solidFill>
              <a:srgbClr val="F95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10"/>
          <p:cNvSpPr>
            <a:spLocks noChangeShapeType="1"/>
          </p:cNvSpPr>
          <p:nvPr/>
        </p:nvSpPr>
        <p:spPr bwMode="auto">
          <a:xfrm>
            <a:off x="3810000" y="5105400"/>
            <a:ext cx="3505200" cy="457200"/>
          </a:xfrm>
          <a:prstGeom prst="line">
            <a:avLst/>
          </a:prstGeom>
          <a:noFill/>
          <a:ln w="12700">
            <a:solidFill>
              <a:srgbClr val="F95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11"/>
          <p:cNvSpPr>
            <a:spLocks noChangeShapeType="1"/>
          </p:cNvSpPr>
          <p:nvPr/>
        </p:nvSpPr>
        <p:spPr bwMode="auto">
          <a:xfrm>
            <a:off x="2438400" y="2286000"/>
            <a:ext cx="381000" cy="838200"/>
          </a:xfrm>
          <a:prstGeom prst="line">
            <a:avLst/>
          </a:prstGeom>
          <a:noFill/>
          <a:ln w="12700">
            <a:solidFill>
              <a:srgbClr val="FE9B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12"/>
          <p:cNvSpPr>
            <a:spLocks noChangeShapeType="1"/>
          </p:cNvSpPr>
          <p:nvPr/>
        </p:nvSpPr>
        <p:spPr bwMode="auto">
          <a:xfrm>
            <a:off x="2819400" y="3124200"/>
            <a:ext cx="1219200" cy="1066800"/>
          </a:xfrm>
          <a:prstGeom prst="line">
            <a:avLst/>
          </a:prstGeom>
          <a:noFill/>
          <a:ln w="12700">
            <a:solidFill>
              <a:srgbClr val="FE9B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4038600" y="4191000"/>
            <a:ext cx="1752600" cy="533400"/>
          </a:xfrm>
          <a:prstGeom prst="line">
            <a:avLst/>
          </a:prstGeom>
          <a:noFill/>
          <a:ln w="12700">
            <a:solidFill>
              <a:srgbClr val="FE9B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5791200" y="4724400"/>
            <a:ext cx="1524000" cy="304800"/>
          </a:xfrm>
          <a:prstGeom prst="line">
            <a:avLst/>
          </a:prstGeom>
          <a:noFill/>
          <a:ln w="12700">
            <a:solidFill>
              <a:srgbClr val="FE9B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Rectangle 15"/>
          <p:cNvSpPr>
            <a:spLocks noChangeArrowheads="1"/>
          </p:cNvSpPr>
          <p:nvPr/>
        </p:nvSpPr>
        <p:spPr bwMode="auto">
          <a:xfrm>
            <a:off x="442913" y="3938588"/>
            <a:ext cx="40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20</a:t>
            </a:r>
          </a:p>
        </p:txBody>
      </p:sp>
      <p:sp>
        <p:nvSpPr>
          <p:cNvPr id="6157" name="Rectangle 16"/>
          <p:cNvSpPr>
            <a:spLocks noChangeArrowheads="1"/>
          </p:cNvSpPr>
          <p:nvPr/>
        </p:nvSpPr>
        <p:spPr bwMode="auto">
          <a:xfrm>
            <a:off x="442913" y="241617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40</a:t>
            </a:r>
          </a:p>
        </p:txBody>
      </p:sp>
      <p:sp>
        <p:nvSpPr>
          <p:cNvPr id="6158" name="Rectangle 17"/>
          <p:cNvSpPr>
            <a:spLocks noChangeArrowheads="1"/>
          </p:cNvSpPr>
          <p:nvPr/>
        </p:nvSpPr>
        <p:spPr bwMode="auto">
          <a:xfrm>
            <a:off x="442913" y="173037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50</a:t>
            </a:r>
          </a:p>
        </p:txBody>
      </p:sp>
      <p:sp>
        <p:nvSpPr>
          <p:cNvPr id="6159" name="Rectangle 18"/>
          <p:cNvSpPr>
            <a:spLocks noChangeArrowheads="1"/>
          </p:cNvSpPr>
          <p:nvPr/>
        </p:nvSpPr>
        <p:spPr bwMode="auto">
          <a:xfrm>
            <a:off x="442913" y="310197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30</a:t>
            </a:r>
          </a:p>
        </p:txBody>
      </p:sp>
      <p:sp>
        <p:nvSpPr>
          <p:cNvPr id="6160" name="Rectangle 19"/>
          <p:cNvSpPr>
            <a:spLocks noChangeArrowheads="1"/>
          </p:cNvSpPr>
          <p:nvPr/>
        </p:nvSpPr>
        <p:spPr bwMode="auto">
          <a:xfrm>
            <a:off x="442913" y="4700588"/>
            <a:ext cx="40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10</a:t>
            </a:r>
          </a:p>
        </p:txBody>
      </p:sp>
      <p:sp>
        <p:nvSpPr>
          <p:cNvPr id="6161" name="Rectangle 20"/>
          <p:cNvSpPr>
            <a:spLocks noChangeArrowheads="1"/>
          </p:cNvSpPr>
          <p:nvPr/>
        </p:nvSpPr>
        <p:spPr bwMode="auto">
          <a:xfrm>
            <a:off x="519113" y="5538788"/>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0</a:t>
            </a:r>
          </a:p>
        </p:txBody>
      </p:sp>
      <p:sp>
        <p:nvSpPr>
          <p:cNvPr id="6162" name="Rectangle 21"/>
          <p:cNvSpPr>
            <a:spLocks noChangeArrowheads="1"/>
          </p:cNvSpPr>
          <p:nvPr/>
        </p:nvSpPr>
        <p:spPr bwMode="auto">
          <a:xfrm>
            <a:off x="7299325" y="58435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2005</a:t>
            </a:r>
          </a:p>
        </p:txBody>
      </p:sp>
      <p:sp>
        <p:nvSpPr>
          <p:cNvPr id="6163" name="Rectangle 22"/>
          <p:cNvSpPr>
            <a:spLocks noChangeArrowheads="1"/>
          </p:cNvSpPr>
          <p:nvPr/>
        </p:nvSpPr>
        <p:spPr bwMode="auto">
          <a:xfrm>
            <a:off x="5546725" y="58435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2000</a:t>
            </a:r>
          </a:p>
        </p:txBody>
      </p:sp>
      <p:sp>
        <p:nvSpPr>
          <p:cNvPr id="6164" name="Rectangle 23"/>
          <p:cNvSpPr>
            <a:spLocks noChangeArrowheads="1"/>
          </p:cNvSpPr>
          <p:nvPr/>
        </p:nvSpPr>
        <p:spPr bwMode="auto">
          <a:xfrm>
            <a:off x="3490913" y="58435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1995</a:t>
            </a:r>
          </a:p>
        </p:txBody>
      </p:sp>
      <p:sp>
        <p:nvSpPr>
          <p:cNvPr id="6165" name="Rectangle 24"/>
          <p:cNvSpPr>
            <a:spLocks noChangeArrowheads="1"/>
          </p:cNvSpPr>
          <p:nvPr/>
        </p:nvSpPr>
        <p:spPr bwMode="auto">
          <a:xfrm>
            <a:off x="1204913" y="58435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1990</a:t>
            </a:r>
          </a:p>
        </p:txBody>
      </p:sp>
      <p:sp>
        <p:nvSpPr>
          <p:cNvPr id="6166" name="Rectangle 25"/>
          <p:cNvSpPr>
            <a:spLocks noChangeArrowheads="1"/>
          </p:cNvSpPr>
          <p:nvPr/>
        </p:nvSpPr>
        <p:spPr bwMode="auto">
          <a:xfrm>
            <a:off x="290513" y="1349375"/>
            <a:ext cx="1466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$K per MIPS</a:t>
            </a:r>
          </a:p>
        </p:txBody>
      </p:sp>
      <p:sp>
        <p:nvSpPr>
          <p:cNvPr id="6167" name="Rectangle 26"/>
          <p:cNvSpPr>
            <a:spLocks noChangeArrowheads="1"/>
          </p:cNvSpPr>
          <p:nvPr/>
        </p:nvSpPr>
        <p:spPr bwMode="auto">
          <a:xfrm>
            <a:off x="2881313" y="2873375"/>
            <a:ext cx="2689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Tradiational mainframes</a:t>
            </a:r>
          </a:p>
        </p:txBody>
      </p:sp>
      <p:sp>
        <p:nvSpPr>
          <p:cNvPr id="6168" name="Rectangle 27"/>
          <p:cNvSpPr>
            <a:spLocks noChangeArrowheads="1"/>
          </p:cNvSpPr>
          <p:nvPr/>
        </p:nvSpPr>
        <p:spPr bwMode="auto">
          <a:xfrm>
            <a:off x="3870325" y="4776788"/>
            <a:ext cx="176053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and mid-range)</a:t>
            </a:r>
          </a:p>
        </p:txBody>
      </p:sp>
      <p:sp>
        <p:nvSpPr>
          <p:cNvPr id="6169" name="Rectangle 28"/>
          <p:cNvSpPr>
            <a:spLocks noChangeArrowheads="1"/>
          </p:cNvSpPr>
          <p:nvPr/>
        </p:nvSpPr>
        <p:spPr bwMode="auto">
          <a:xfrm>
            <a:off x="2957513" y="4548188"/>
            <a:ext cx="266541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(Alternative mainframes</a:t>
            </a:r>
          </a:p>
        </p:txBody>
      </p:sp>
      <p:sp>
        <p:nvSpPr>
          <p:cNvPr id="6170" name="Rectangle 29"/>
          <p:cNvSpPr>
            <a:spLocks noChangeArrowheads="1"/>
          </p:cNvSpPr>
          <p:nvPr/>
        </p:nvSpPr>
        <p:spPr bwMode="auto">
          <a:xfrm>
            <a:off x="2347913" y="4243388"/>
            <a:ext cx="16827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Parallel CMOS</a:t>
            </a:r>
          </a:p>
        </p:txBody>
      </p:sp>
      <p:sp>
        <p:nvSpPr>
          <p:cNvPr id="6171" name="Rectangle 30"/>
          <p:cNvSpPr>
            <a:spLocks noChangeArrowheads="1"/>
          </p:cNvSpPr>
          <p:nvPr/>
        </p:nvSpPr>
        <p:spPr bwMode="auto">
          <a:xfrm>
            <a:off x="1357313" y="5157788"/>
            <a:ext cx="21526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Personal Computer</a:t>
            </a:r>
          </a:p>
        </p:txBody>
      </p:sp>
    </p:spTree>
    <p:extLst>
      <p:ext uri="{BB962C8B-B14F-4D97-AF65-F5344CB8AC3E}">
        <p14:creationId xmlns:p14="http://schemas.microsoft.com/office/powerpoint/2010/main" val="1362808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6200"/>
            <a:ext cx="8229600" cy="1143000"/>
          </a:xfrm>
        </p:spPr>
        <p:txBody>
          <a:bodyPr/>
          <a:lstStyle/>
          <a:p>
            <a:pPr eaLnBrk="1" hangingPunct="1"/>
            <a:r>
              <a:rPr lang="en-US" altLang="en-US" dirty="0" smtClean="0"/>
              <a:t>Storage Price Trends</a:t>
            </a:r>
          </a:p>
        </p:txBody>
      </p:sp>
      <p:sp>
        <p:nvSpPr>
          <p:cNvPr id="7171" name="Line 4"/>
          <p:cNvSpPr>
            <a:spLocks noChangeShapeType="1"/>
          </p:cNvSpPr>
          <p:nvPr/>
        </p:nvSpPr>
        <p:spPr bwMode="auto">
          <a:xfrm>
            <a:off x="1066800" y="1676400"/>
            <a:ext cx="0" cy="434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 name="Line 5"/>
          <p:cNvSpPr>
            <a:spLocks noChangeShapeType="1"/>
          </p:cNvSpPr>
          <p:nvPr/>
        </p:nvSpPr>
        <p:spPr bwMode="auto">
          <a:xfrm>
            <a:off x="685800" y="1905000"/>
            <a:ext cx="6934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Line 6"/>
          <p:cNvSpPr>
            <a:spLocks noChangeShapeType="1"/>
          </p:cNvSpPr>
          <p:nvPr/>
        </p:nvSpPr>
        <p:spPr bwMode="auto">
          <a:xfrm>
            <a:off x="1066800" y="3962400"/>
            <a:ext cx="1752600" cy="457200"/>
          </a:xfrm>
          <a:prstGeom prst="line">
            <a:avLst/>
          </a:prstGeom>
          <a:noFill/>
          <a:ln w="127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7"/>
          <p:cNvSpPr>
            <a:spLocks noChangeShapeType="1"/>
          </p:cNvSpPr>
          <p:nvPr/>
        </p:nvSpPr>
        <p:spPr bwMode="auto">
          <a:xfrm>
            <a:off x="1066800" y="3352800"/>
            <a:ext cx="6248400" cy="1676400"/>
          </a:xfrm>
          <a:prstGeom prst="line">
            <a:avLst/>
          </a:prstGeom>
          <a:noFill/>
          <a:ln w="12700">
            <a:solidFill>
              <a:srgbClr val="F95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Line 8"/>
          <p:cNvSpPr>
            <a:spLocks noChangeShapeType="1"/>
          </p:cNvSpPr>
          <p:nvPr/>
        </p:nvSpPr>
        <p:spPr bwMode="auto">
          <a:xfrm>
            <a:off x="1066800" y="2590800"/>
            <a:ext cx="6019800" cy="990600"/>
          </a:xfrm>
          <a:prstGeom prst="line">
            <a:avLst/>
          </a:prstGeom>
          <a:noFill/>
          <a:ln w="12700">
            <a:solidFill>
              <a:srgbClr val="FE9B0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Rectangle 9"/>
          <p:cNvSpPr>
            <a:spLocks noChangeArrowheads="1"/>
          </p:cNvSpPr>
          <p:nvPr/>
        </p:nvSpPr>
        <p:spPr bwMode="auto">
          <a:xfrm>
            <a:off x="366713" y="4167188"/>
            <a:ext cx="466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0.1</a:t>
            </a:r>
          </a:p>
        </p:txBody>
      </p:sp>
      <p:sp>
        <p:nvSpPr>
          <p:cNvPr id="7177" name="Rectangle 10"/>
          <p:cNvSpPr>
            <a:spLocks noChangeArrowheads="1"/>
          </p:cNvSpPr>
          <p:nvPr/>
        </p:nvSpPr>
        <p:spPr bwMode="auto">
          <a:xfrm>
            <a:off x="366713" y="272097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10</a:t>
            </a:r>
          </a:p>
        </p:txBody>
      </p:sp>
      <p:sp>
        <p:nvSpPr>
          <p:cNvPr id="7178" name="Rectangle 11"/>
          <p:cNvSpPr>
            <a:spLocks noChangeArrowheads="1"/>
          </p:cNvSpPr>
          <p:nvPr/>
        </p:nvSpPr>
        <p:spPr bwMode="auto">
          <a:xfrm>
            <a:off x="366713" y="1958975"/>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100</a:t>
            </a:r>
          </a:p>
        </p:txBody>
      </p:sp>
      <p:sp>
        <p:nvSpPr>
          <p:cNvPr id="7179" name="Rectangle 12"/>
          <p:cNvSpPr>
            <a:spLocks noChangeArrowheads="1"/>
          </p:cNvSpPr>
          <p:nvPr/>
        </p:nvSpPr>
        <p:spPr bwMode="auto">
          <a:xfrm>
            <a:off x="366713" y="3405188"/>
            <a:ext cx="295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a:t>
            </a:r>
          </a:p>
        </p:txBody>
      </p:sp>
      <p:sp>
        <p:nvSpPr>
          <p:cNvPr id="7180" name="Rectangle 13"/>
          <p:cNvSpPr>
            <a:spLocks noChangeArrowheads="1"/>
          </p:cNvSpPr>
          <p:nvPr/>
        </p:nvSpPr>
        <p:spPr bwMode="auto">
          <a:xfrm>
            <a:off x="366713" y="5005388"/>
            <a:ext cx="581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0.01</a:t>
            </a:r>
          </a:p>
        </p:txBody>
      </p:sp>
      <p:sp>
        <p:nvSpPr>
          <p:cNvPr id="7181" name="Rectangle 14"/>
          <p:cNvSpPr>
            <a:spLocks noChangeArrowheads="1"/>
          </p:cNvSpPr>
          <p:nvPr/>
        </p:nvSpPr>
        <p:spPr bwMode="auto">
          <a:xfrm>
            <a:off x="366713" y="5843588"/>
            <a:ext cx="6953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0.001</a:t>
            </a:r>
          </a:p>
        </p:txBody>
      </p:sp>
      <p:sp>
        <p:nvSpPr>
          <p:cNvPr id="7182" name="Rectangle 15"/>
          <p:cNvSpPr>
            <a:spLocks noChangeArrowheads="1"/>
          </p:cNvSpPr>
          <p:nvPr/>
        </p:nvSpPr>
        <p:spPr bwMode="auto">
          <a:xfrm>
            <a:off x="7223125" y="1501775"/>
            <a:ext cx="638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2005</a:t>
            </a:r>
          </a:p>
        </p:txBody>
      </p:sp>
      <p:sp>
        <p:nvSpPr>
          <p:cNvPr id="7183" name="Rectangle 16"/>
          <p:cNvSpPr>
            <a:spLocks noChangeArrowheads="1"/>
          </p:cNvSpPr>
          <p:nvPr/>
        </p:nvSpPr>
        <p:spPr bwMode="auto">
          <a:xfrm>
            <a:off x="5318125" y="1501775"/>
            <a:ext cx="638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2000</a:t>
            </a:r>
          </a:p>
        </p:txBody>
      </p:sp>
      <p:sp>
        <p:nvSpPr>
          <p:cNvPr id="7184" name="Rectangle 17"/>
          <p:cNvSpPr>
            <a:spLocks noChangeArrowheads="1"/>
          </p:cNvSpPr>
          <p:nvPr/>
        </p:nvSpPr>
        <p:spPr bwMode="auto">
          <a:xfrm>
            <a:off x="3186113" y="1501775"/>
            <a:ext cx="638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1995</a:t>
            </a:r>
          </a:p>
        </p:txBody>
      </p:sp>
      <p:sp>
        <p:nvSpPr>
          <p:cNvPr id="7185" name="Rectangle 18"/>
          <p:cNvSpPr>
            <a:spLocks noChangeArrowheads="1"/>
          </p:cNvSpPr>
          <p:nvPr/>
        </p:nvSpPr>
        <p:spPr bwMode="auto">
          <a:xfrm>
            <a:off x="1128713" y="1501775"/>
            <a:ext cx="638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1990</a:t>
            </a:r>
          </a:p>
        </p:txBody>
      </p:sp>
      <p:sp>
        <p:nvSpPr>
          <p:cNvPr id="7186" name="Rectangle 19"/>
          <p:cNvSpPr>
            <a:spLocks noChangeArrowheads="1"/>
          </p:cNvSpPr>
          <p:nvPr/>
        </p:nvSpPr>
        <p:spPr bwMode="auto">
          <a:xfrm>
            <a:off x="4632325" y="2797175"/>
            <a:ext cx="27749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Seminconductor (DRAM)</a:t>
            </a:r>
          </a:p>
        </p:txBody>
      </p:sp>
      <p:sp>
        <p:nvSpPr>
          <p:cNvPr id="7187" name="Rectangle 20"/>
          <p:cNvSpPr>
            <a:spLocks noChangeArrowheads="1"/>
          </p:cNvSpPr>
          <p:nvPr/>
        </p:nvSpPr>
        <p:spPr bwMode="auto">
          <a:xfrm>
            <a:off x="4708525" y="4014788"/>
            <a:ext cx="237013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Magnetic Technology</a:t>
            </a:r>
          </a:p>
        </p:txBody>
      </p:sp>
      <p:sp>
        <p:nvSpPr>
          <p:cNvPr id="7188" name="Rectangle 21"/>
          <p:cNvSpPr>
            <a:spLocks noChangeArrowheads="1"/>
          </p:cNvSpPr>
          <p:nvPr/>
        </p:nvSpPr>
        <p:spPr bwMode="auto">
          <a:xfrm>
            <a:off x="4708525" y="4929188"/>
            <a:ext cx="92233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Book Antiqua" pitchFamily="18" charset="0"/>
              </a:rPr>
              <a:t>Optical</a:t>
            </a:r>
          </a:p>
        </p:txBody>
      </p:sp>
      <p:sp>
        <p:nvSpPr>
          <p:cNvPr id="7189" name="Line 22"/>
          <p:cNvSpPr>
            <a:spLocks noChangeShapeType="1"/>
          </p:cNvSpPr>
          <p:nvPr/>
        </p:nvSpPr>
        <p:spPr bwMode="auto">
          <a:xfrm>
            <a:off x="2819400" y="4419600"/>
            <a:ext cx="3352800" cy="1600200"/>
          </a:xfrm>
          <a:prstGeom prst="line">
            <a:avLst/>
          </a:prstGeom>
          <a:noFill/>
          <a:ln w="127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2552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229600" cy="1143000"/>
          </a:xfrm>
        </p:spPr>
        <p:txBody>
          <a:bodyPr/>
          <a:lstStyle/>
          <a:p>
            <a:pPr eaLnBrk="1" hangingPunct="1"/>
            <a:r>
              <a:rPr lang="en-US" altLang="en-US" dirty="0" smtClean="0"/>
              <a:t>User Interaction</a:t>
            </a:r>
          </a:p>
        </p:txBody>
      </p:sp>
      <p:sp>
        <p:nvSpPr>
          <p:cNvPr id="8195" name="Rectangle 4"/>
          <p:cNvSpPr>
            <a:spLocks noChangeArrowheads="1"/>
          </p:cNvSpPr>
          <p:nvPr/>
        </p:nvSpPr>
        <p:spPr bwMode="auto">
          <a:xfrm>
            <a:off x="1204913" y="1509713"/>
            <a:ext cx="6351587"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Book Antiqua" pitchFamily="18" charset="0"/>
              </a:rPr>
              <a:t>% of system used to drive the user interaction</a:t>
            </a:r>
          </a:p>
        </p:txBody>
      </p:sp>
      <p:grpSp>
        <p:nvGrpSpPr>
          <p:cNvPr id="8196" name="Group 7"/>
          <p:cNvGrpSpPr>
            <a:grpSpLocks noChangeAspect="1"/>
          </p:cNvGrpSpPr>
          <p:nvPr/>
        </p:nvGrpSpPr>
        <p:grpSpPr bwMode="auto">
          <a:xfrm>
            <a:off x="911225" y="2133600"/>
            <a:ext cx="7608888" cy="4098925"/>
            <a:chOff x="574" y="1344"/>
            <a:chExt cx="4793" cy="2582"/>
          </a:xfrm>
        </p:grpSpPr>
        <p:sp>
          <p:nvSpPr>
            <p:cNvPr id="8197" name="AutoShape 6"/>
            <p:cNvSpPr>
              <a:spLocks noChangeAspect="1" noChangeArrowheads="1" noTextEdit="1"/>
            </p:cNvSpPr>
            <p:nvPr/>
          </p:nvSpPr>
          <p:spPr bwMode="auto">
            <a:xfrm>
              <a:off x="574" y="1344"/>
              <a:ext cx="4793" cy="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 name="Line 8"/>
            <p:cNvSpPr>
              <a:spLocks noChangeShapeType="1"/>
            </p:cNvSpPr>
            <p:nvPr/>
          </p:nvSpPr>
          <p:spPr bwMode="auto">
            <a:xfrm>
              <a:off x="1027" y="1550"/>
              <a:ext cx="1" cy="19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9"/>
            <p:cNvSpPr>
              <a:spLocks noChangeShapeType="1"/>
            </p:cNvSpPr>
            <p:nvPr/>
          </p:nvSpPr>
          <p:spPr bwMode="auto">
            <a:xfrm>
              <a:off x="980" y="3497"/>
              <a:ext cx="47"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10"/>
            <p:cNvSpPr>
              <a:spLocks noChangeShapeType="1"/>
            </p:cNvSpPr>
            <p:nvPr/>
          </p:nvSpPr>
          <p:spPr bwMode="auto">
            <a:xfrm>
              <a:off x="980" y="3108"/>
              <a:ext cx="47"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11"/>
            <p:cNvSpPr>
              <a:spLocks noChangeShapeType="1"/>
            </p:cNvSpPr>
            <p:nvPr/>
          </p:nvSpPr>
          <p:spPr bwMode="auto">
            <a:xfrm>
              <a:off x="980" y="2720"/>
              <a:ext cx="47"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12"/>
            <p:cNvSpPr>
              <a:spLocks noChangeShapeType="1"/>
            </p:cNvSpPr>
            <p:nvPr/>
          </p:nvSpPr>
          <p:spPr bwMode="auto">
            <a:xfrm>
              <a:off x="980" y="2326"/>
              <a:ext cx="47"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13"/>
            <p:cNvSpPr>
              <a:spLocks noChangeShapeType="1"/>
            </p:cNvSpPr>
            <p:nvPr/>
          </p:nvSpPr>
          <p:spPr bwMode="auto">
            <a:xfrm>
              <a:off x="980" y="1938"/>
              <a:ext cx="47"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14"/>
            <p:cNvSpPr>
              <a:spLocks noChangeShapeType="1"/>
            </p:cNvSpPr>
            <p:nvPr/>
          </p:nvSpPr>
          <p:spPr bwMode="auto">
            <a:xfrm>
              <a:off x="980" y="1550"/>
              <a:ext cx="47"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5"/>
            <p:cNvSpPr>
              <a:spLocks noChangeShapeType="1"/>
            </p:cNvSpPr>
            <p:nvPr/>
          </p:nvSpPr>
          <p:spPr bwMode="auto">
            <a:xfrm>
              <a:off x="1027" y="3497"/>
              <a:ext cx="3493"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16"/>
            <p:cNvSpPr>
              <a:spLocks noChangeShapeType="1"/>
            </p:cNvSpPr>
            <p:nvPr/>
          </p:nvSpPr>
          <p:spPr bwMode="auto">
            <a:xfrm flipV="1">
              <a:off x="1027"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Line 17"/>
            <p:cNvSpPr>
              <a:spLocks noChangeShapeType="1"/>
            </p:cNvSpPr>
            <p:nvPr/>
          </p:nvSpPr>
          <p:spPr bwMode="auto">
            <a:xfrm flipV="1">
              <a:off x="1609"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18"/>
            <p:cNvSpPr>
              <a:spLocks noChangeShapeType="1"/>
            </p:cNvSpPr>
            <p:nvPr/>
          </p:nvSpPr>
          <p:spPr bwMode="auto">
            <a:xfrm flipV="1">
              <a:off x="2191"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19"/>
            <p:cNvSpPr>
              <a:spLocks noChangeShapeType="1"/>
            </p:cNvSpPr>
            <p:nvPr/>
          </p:nvSpPr>
          <p:spPr bwMode="auto">
            <a:xfrm flipV="1">
              <a:off x="2774"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20"/>
            <p:cNvSpPr>
              <a:spLocks noChangeShapeType="1"/>
            </p:cNvSpPr>
            <p:nvPr/>
          </p:nvSpPr>
          <p:spPr bwMode="auto">
            <a:xfrm flipV="1">
              <a:off x="3356"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21"/>
            <p:cNvSpPr>
              <a:spLocks noChangeShapeType="1"/>
            </p:cNvSpPr>
            <p:nvPr/>
          </p:nvSpPr>
          <p:spPr bwMode="auto">
            <a:xfrm flipV="1">
              <a:off x="3938"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22"/>
            <p:cNvSpPr>
              <a:spLocks noChangeShapeType="1"/>
            </p:cNvSpPr>
            <p:nvPr/>
          </p:nvSpPr>
          <p:spPr bwMode="auto">
            <a:xfrm flipV="1">
              <a:off x="4520" y="3497"/>
              <a:ext cx="1" cy="4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Freeform 23"/>
            <p:cNvSpPr>
              <a:spLocks/>
            </p:cNvSpPr>
            <p:nvPr/>
          </p:nvSpPr>
          <p:spPr bwMode="auto">
            <a:xfrm>
              <a:off x="1027" y="1938"/>
              <a:ext cx="3493" cy="1559"/>
            </a:xfrm>
            <a:custGeom>
              <a:avLst/>
              <a:gdLst>
                <a:gd name="T0" fmla="*/ 0 w 594"/>
                <a:gd name="T1" fmla="*/ 1559 h 265"/>
                <a:gd name="T2" fmla="*/ 582 w 594"/>
                <a:gd name="T3" fmla="*/ 1406 h 265"/>
                <a:gd name="T4" fmla="*/ 1164 w 594"/>
                <a:gd name="T5" fmla="*/ 1324 h 265"/>
                <a:gd name="T6" fmla="*/ 1747 w 594"/>
                <a:gd name="T7" fmla="*/ 1112 h 265"/>
                <a:gd name="T8" fmla="*/ 2329 w 594"/>
                <a:gd name="T9" fmla="*/ 782 h 265"/>
                <a:gd name="T10" fmla="*/ 2911 w 594"/>
                <a:gd name="T11" fmla="*/ 529 h 265"/>
                <a:gd name="T12" fmla="*/ 3493 w 594"/>
                <a:gd name="T13" fmla="*/ 0 h 2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4" h="265">
                  <a:moveTo>
                    <a:pt x="0" y="265"/>
                  </a:moveTo>
                  <a:lnTo>
                    <a:pt x="99" y="239"/>
                  </a:lnTo>
                  <a:lnTo>
                    <a:pt x="198" y="225"/>
                  </a:lnTo>
                  <a:lnTo>
                    <a:pt x="297" y="189"/>
                  </a:lnTo>
                  <a:lnTo>
                    <a:pt x="396" y="133"/>
                  </a:lnTo>
                  <a:lnTo>
                    <a:pt x="495" y="90"/>
                  </a:lnTo>
                  <a:lnTo>
                    <a:pt x="594" y="0"/>
                  </a:lnTo>
                </a:path>
              </a:pathLst>
            </a:custGeom>
            <a:noFill/>
            <a:ln w="28575">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4" name="Rectangle 24"/>
            <p:cNvSpPr>
              <a:spLocks noChangeArrowheads="1"/>
            </p:cNvSpPr>
            <p:nvPr/>
          </p:nvSpPr>
          <p:spPr bwMode="auto">
            <a:xfrm>
              <a:off x="833" y="3414"/>
              <a:ext cx="141"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0</a:t>
              </a:r>
              <a:endParaRPr lang="en-US" altLang="en-US"/>
            </a:p>
          </p:txBody>
        </p:sp>
        <p:sp>
          <p:nvSpPr>
            <p:cNvPr id="8215" name="Rectangle 25"/>
            <p:cNvSpPr>
              <a:spLocks noChangeArrowheads="1"/>
            </p:cNvSpPr>
            <p:nvPr/>
          </p:nvSpPr>
          <p:spPr bwMode="auto">
            <a:xfrm>
              <a:off x="756" y="3026"/>
              <a:ext cx="224"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20</a:t>
              </a:r>
              <a:endParaRPr lang="en-US" altLang="en-US"/>
            </a:p>
          </p:txBody>
        </p:sp>
        <p:sp>
          <p:nvSpPr>
            <p:cNvPr id="8216" name="Rectangle 26"/>
            <p:cNvSpPr>
              <a:spLocks noChangeArrowheads="1"/>
            </p:cNvSpPr>
            <p:nvPr/>
          </p:nvSpPr>
          <p:spPr bwMode="auto">
            <a:xfrm>
              <a:off x="756" y="2638"/>
              <a:ext cx="224"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40</a:t>
              </a:r>
              <a:endParaRPr lang="en-US" altLang="en-US"/>
            </a:p>
          </p:txBody>
        </p:sp>
        <p:sp>
          <p:nvSpPr>
            <p:cNvPr id="8217" name="Rectangle 27"/>
            <p:cNvSpPr>
              <a:spLocks noChangeArrowheads="1"/>
            </p:cNvSpPr>
            <p:nvPr/>
          </p:nvSpPr>
          <p:spPr bwMode="auto">
            <a:xfrm>
              <a:off x="756" y="2244"/>
              <a:ext cx="224"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60</a:t>
              </a:r>
              <a:endParaRPr lang="en-US" altLang="en-US"/>
            </a:p>
          </p:txBody>
        </p:sp>
        <p:sp>
          <p:nvSpPr>
            <p:cNvPr id="8218" name="Rectangle 28"/>
            <p:cNvSpPr>
              <a:spLocks noChangeArrowheads="1"/>
            </p:cNvSpPr>
            <p:nvPr/>
          </p:nvSpPr>
          <p:spPr bwMode="auto">
            <a:xfrm>
              <a:off x="756" y="1856"/>
              <a:ext cx="224"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80</a:t>
              </a:r>
              <a:endParaRPr lang="en-US" altLang="en-US"/>
            </a:p>
          </p:txBody>
        </p:sp>
        <p:sp>
          <p:nvSpPr>
            <p:cNvPr id="8219" name="Rectangle 29"/>
            <p:cNvSpPr>
              <a:spLocks noChangeArrowheads="1"/>
            </p:cNvSpPr>
            <p:nvPr/>
          </p:nvSpPr>
          <p:spPr bwMode="auto">
            <a:xfrm>
              <a:off x="680" y="1468"/>
              <a:ext cx="300"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100</a:t>
              </a:r>
              <a:endParaRPr lang="en-US" altLang="en-US"/>
            </a:p>
          </p:txBody>
        </p:sp>
        <p:sp>
          <p:nvSpPr>
            <p:cNvPr id="8220" name="Rectangle 30"/>
            <p:cNvSpPr>
              <a:spLocks noChangeArrowheads="1"/>
            </p:cNvSpPr>
            <p:nvPr/>
          </p:nvSpPr>
          <p:spPr bwMode="auto">
            <a:xfrm>
              <a:off x="874"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1950</a:t>
              </a:r>
              <a:endParaRPr lang="en-US" altLang="en-US"/>
            </a:p>
          </p:txBody>
        </p:sp>
        <p:sp>
          <p:nvSpPr>
            <p:cNvPr id="8221" name="Rectangle 31"/>
            <p:cNvSpPr>
              <a:spLocks noChangeArrowheads="1"/>
            </p:cNvSpPr>
            <p:nvPr/>
          </p:nvSpPr>
          <p:spPr bwMode="auto">
            <a:xfrm>
              <a:off x="1456"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1960</a:t>
              </a:r>
              <a:endParaRPr lang="en-US" altLang="en-US"/>
            </a:p>
          </p:txBody>
        </p:sp>
        <p:sp>
          <p:nvSpPr>
            <p:cNvPr id="8222" name="Rectangle 32"/>
            <p:cNvSpPr>
              <a:spLocks noChangeArrowheads="1"/>
            </p:cNvSpPr>
            <p:nvPr/>
          </p:nvSpPr>
          <p:spPr bwMode="auto">
            <a:xfrm>
              <a:off x="2038"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1970</a:t>
              </a:r>
              <a:endParaRPr lang="en-US" altLang="en-US"/>
            </a:p>
          </p:txBody>
        </p:sp>
        <p:sp>
          <p:nvSpPr>
            <p:cNvPr id="8223" name="Rectangle 33"/>
            <p:cNvSpPr>
              <a:spLocks noChangeArrowheads="1"/>
            </p:cNvSpPr>
            <p:nvPr/>
          </p:nvSpPr>
          <p:spPr bwMode="auto">
            <a:xfrm>
              <a:off x="2621"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1980</a:t>
              </a:r>
              <a:endParaRPr lang="en-US" altLang="en-US"/>
            </a:p>
          </p:txBody>
        </p:sp>
        <p:sp>
          <p:nvSpPr>
            <p:cNvPr id="8224" name="Rectangle 34"/>
            <p:cNvSpPr>
              <a:spLocks noChangeArrowheads="1"/>
            </p:cNvSpPr>
            <p:nvPr/>
          </p:nvSpPr>
          <p:spPr bwMode="auto">
            <a:xfrm>
              <a:off x="3203"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1990</a:t>
              </a:r>
              <a:endParaRPr lang="en-US" altLang="en-US"/>
            </a:p>
          </p:txBody>
        </p:sp>
        <p:sp>
          <p:nvSpPr>
            <p:cNvPr id="8225" name="Rectangle 35"/>
            <p:cNvSpPr>
              <a:spLocks noChangeArrowheads="1"/>
            </p:cNvSpPr>
            <p:nvPr/>
          </p:nvSpPr>
          <p:spPr bwMode="auto">
            <a:xfrm>
              <a:off x="3785"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2000</a:t>
              </a:r>
              <a:endParaRPr lang="en-US" altLang="en-US"/>
            </a:p>
          </p:txBody>
        </p:sp>
        <p:sp>
          <p:nvSpPr>
            <p:cNvPr id="8226" name="Rectangle 36"/>
            <p:cNvSpPr>
              <a:spLocks noChangeArrowheads="1"/>
            </p:cNvSpPr>
            <p:nvPr/>
          </p:nvSpPr>
          <p:spPr bwMode="auto">
            <a:xfrm>
              <a:off x="4367" y="3632"/>
              <a:ext cx="376"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b="1">
                  <a:solidFill>
                    <a:srgbClr val="FFFFFF"/>
                  </a:solidFill>
                  <a:latin typeface="Arial" charset="0"/>
                </a:rPr>
                <a:t>2010</a:t>
              </a:r>
              <a:endParaRPr lang="en-US" altLang="en-US"/>
            </a:p>
          </p:txBody>
        </p:sp>
        <p:sp>
          <p:nvSpPr>
            <p:cNvPr id="8227" name="Rectangle 37"/>
            <p:cNvSpPr>
              <a:spLocks noChangeArrowheads="1"/>
            </p:cNvSpPr>
            <p:nvPr/>
          </p:nvSpPr>
          <p:spPr bwMode="auto">
            <a:xfrm>
              <a:off x="1103" y="3091"/>
              <a:ext cx="4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Knobs &amp;</a:t>
              </a:r>
              <a:endParaRPr lang="en-US" altLang="en-US"/>
            </a:p>
          </p:txBody>
        </p:sp>
        <p:sp>
          <p:nvSpPr>
            <p:cNvPr id="8228" name="Rectangle 38"/>
            <p:cNvSpPr>
              <a:spLocks noChangeArrowheads="1"/>
            </p:cNvSpPr>
            <p:nvPr/>
          </p:nvSpPr>
          <p:spPr bwMode="auto">
            <a:xfrm>
              <a:off x="1103" y="3250"/>
              <a:ext cx="3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solidFill>
                    <a:srgbClr val="FFFFFF"/>
                  </a:solidFill>
                </a:rPr>
                <a:t> </a:t>
              </a:r>
              <a:r>
                <a:rPr lang="en-US" altLang="en-US" sz="1600" b="1"/>
                <a:t>Dials</a:t>
              </a:r>
              <a:endParaRPr lang="en-US" altLang="en-US"/>
            </a:p>
          </p:txBody>
        </p:sp>
        <p:sp>
          <p:nvSpPr>
            <p:cNvPr id="8229" name="Rectangle 39"/>
            <p:cNvSpPr>
              <a:spLocks noChangeArrowheads="1"/>
            </p:cNvSpPr>
            <p:nvPr/>
          </p:nvSpPr>
          <p:spPr bwMode="auto">
            <a:xfrm>
              <a:off x="1768" y="3097"/>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Batch</a:t>
              </a:r>
              <a:endParaRPr lang="en-US" altLang="en-US"/>
            </a:p>
          </p:txBody>
        </p:sp>
        <p:sp>
          <p:nvSpPr>
            <p:cNvPr id="8230" name="Rectangle 40"/>
            <p:cNvSpPr>
              <a:spLocks noChangeArrowheads="1"/>
            </p:cNvSpPr>
            <p:nvPr/>
          </p:nvSpPr>
          <p:spPr bwMode="auto">
            <a:xfrm>
              <a:off x="2091" y="2867"/>
              <a:ext cx="69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Timesharing</a:t>
              </a:r>
              <a:endParaRPr lang="en-US" altLang="en-US"/>
            </a:p>
          </p:txBody>
        </p:sp>
        <p:sp>
          <p:nvSpPr>
            <p:cNvPr id="8231" name="Rectangle 41"/>
            <p:cNvSpPr>
              <a:spLocks noChangeArrowheads="1"/>
            </p:cNvSpPr>
            <p:nvPr/>
          </p:nvSpPr>
          <p:spPr bwMode="auto">
            <a:xfrm>
              <a:off x="2968" y="2544"/>
              <a:ext cx="3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Menus</a:t>
              </a:r>
              <a:endParaRPr lang="en-US" altLang="en-US"/>
            </a:p>
          </p:txBody>
        </p:sp>
        <p:sp>
          <p:nvSpPr>
            <p:cNvPr id="8232" name="Rectangle 42"/>
            <p:cNvSpPr>
              <a:spLocks noChangeArrowheads="1"/>
            </p:cNvSpPr>
            <p:nvPr/>
          </p:nvSpPr>
          <p:spPr bwMode="auto">
            <a:xfrm>
              <a:off x="3309" y="2267"/>
              <a:ext cx="5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Graphics</a:t>
              </a:r>
              <a:endParaRPr lang="en-US" altLang="en-US"/>
            </a:p>
          </p:txBody>
        </p:sp>
        <p:sp>
          <p:nvSpPr>
            <p:cNvPr id="8233" name="Rectangle 43"/>
            <p:cNvSpPr>
              <a:spLocks noChangeArrowheads="1"/>
            </p:cNvSpPr>
            <p:nvPr/>
          </p:nvSpPr>
          <p:spPr bwMode="auto">
            <a:xfrm>
              <a:off x="3714" y="1609"/>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Cyberspace</a:t>
              </a:r>
              <a:endParaRPr lang="en-US" altLang="en-US"/>
            </a:p>
          </p:txBody>
        </p:sp>
        <p:sp>
          <p:nvSpPr>
            <p:cNvPr id="8234" name="Rectangle 44"/>
            <p:cNvSpPr>
              <a:spLocks noChangeArrowheads="1"/>
            </p:cNvSpPr>
            <p:nvPr/>
          </p:nvSpPr>
          <p:spPr bwMode="auto">
            <a:xfrm>
              <a:off x="3714" y="1768"/>
              <a:ext cx="82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600" b="1"/>
                <a:t>Virtual Reality</a:t>
              </a:r>
              <a:endParaRPr lang="en-US" altLang="en-US"/>
            </a:p>
          </p:txBody>
        </p:sp>
      </p:grpSp>
    </p:spTree>
    <p:extLst>
      <p:ext uri="{BB962C8B-B14F-4D97-AF65-F5344CB8AC3E}">
        <p14:creationId xmlns:p14="http://schemas.microsoft.com/office/powerpoint/2010/main" val="3683709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53072"/>
            <a:ext cx="8229600" cy="1143000"/>
          </a:xfrm>
        </p:spPr>
        <p:txBody>
          <a:bodyPr/>
          <a:lstStyle/>
          <a:p>
            <a:pPr eaLnBrk="1" hangingPunct="1"/>
            <a:r>
              <a:rPr lang="en-US" altLang="en-US" dirty="0" err="1" smtClean="0">
                <a:solidFill>
                  <a:schemeClr val="tx1"/>
                </a:solidFill>
              </a:rPr>
              <a:t>Klasifikasi</a:t>
            </a:r>
            <a:r>
              <a:rPr lang="en-US" altLang="en-US" dirty="0" smtClean="0">
                <a:solidFill>
                  <a:schemeClr val="tx1"/>
                </a:solidFill>
              </a:rPr>
              <a:t> </a:t>
            </a:r>
            <a:r>
              <a:rPr lang="en-US" altLang="en-US" dirty="0" err="1" smtClean="0">
                <a:solidFill>
                  <a:schemeClr val="tx1"/>
                </a:solidFill>
              </a:rPr>
              <a:t>Komputer</a:t>
            </a:r>
            <a:endParaRPr lang="en-US" altLang="en-US" dirty="0" smtClean="0">
              <a:solidFill>
                <a:schemeClr val="tx1"/>
              </a:solidFill>
            </a:endParaRPr>
          </a:p>
        </p:txBody>
      </p:sp>
      <p:sp>
        <p:nvSpPr>
          <p:cNvPr id="83972" name="Text Box 4"/>
          <p:cNvSpPr txBox="1">
            <a:spLocks noChangeArrowheads="1"/>
          </p:cNvSpPr>
          <p:nvPr/>
        </p:nvSpPr>
        <p:spPr bwMode="auto">
          <a:xfrm>
            <a:off x="228600" y="1417638"/>
            <a:ext cx="671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dirty="0" err="1">
                <a:latin typeface="Arial" charset="0"/>
              </a:rPr>
              <a:t>Komputer</a:t>
            </a:r>
            <a:r>
              <a:rPr lang="en-US" altLang="en-US" b="1" dirty="0">
                <a:latin typeface="Arial" charset="0"/>
              </a:rPr>
              <a:t> </a:t>
            </a:r>
            <a:r>
              <a:rPr lang="en-US" altLang="en-US" b="1" dirty="0" err="1">
                <a:latin typeface="Arial" charset="0"/>
              </a:rPr>
              <a:t>Berdasarkan</a:t>
            </a:r>
            <a:r>
              <a:rPr lang="en-US" altLang="en-US" b="1" dirty="0">
                <a:latin typeface="Arial" charset="0"/>
              </a:rPr>
              <a:t> </a:t>
            </a:r>
            <a:r>
              <a:rPr lang="en-US" altLang="en-US" b="1" dirty="0" err="1">
                <a:latin typeface="Arial" charset="0"/>
              </a:rPr>
              <a:t>Golongan</a:t>
            </a:r>
            <a:r>
              <a:rPr lang="en-US" altLang="en-US" b="1" dirty="0">
                <a:latin typeface="Arial" charset="0"/>
              </a:rPr>
              <a:t>/</a:t>
            </a:r>
            <a:r>
              <a:rPr lang="en-US" altLang="en-US" b="1" dirty="0" err="1">
                <a:latin typeface="Arial" charset="0"/>
              </a:rPr>
              <a:t>Kegunaan</a:t>
            </a:r>
            <a:endParaRPr lang="en-GB" altLang="en-US" b="1" dirty="0">
              <a:latin typeface="Arial" charset="0"/>
            </a:endParaRPr>
          </a:p>
        </p:txBody>
      </p:sp>
      <p:sp>
        <p:nvSpPr>
          <p:cNvPr id="83973" name="Text Box 5"/>
          <p:cNvSpPr txBox="1">
            <a:spLocks noChangeArrowheads="1"/>
          </p:cNvSpPr>
          <p:nvPr/>
        </p:nvSpPr>
        <p:spPr bwMode="auto">
          <a:xfrm>
            <a:off x="228600" y="2087563"/>
            <a:ext cx="657542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lphaUcPeriod"/>
            </a:pPr>
            <a:r>
              <a:rPr lang="en-US" altLang="en-US" sz="2000" b="1">
                <a:latin typeface="Arial" charset="0"/>
              </a:rPr>
              <a:t>General Purpose Computer</a:t>
            </a:r>
          </a:p>
          <a:p>
            <a:pPr eaLnBrk="1" hangingPunct="1"/>
            <a:r>
              <a:rPr lang="en-US" altLang="en-US" sz="2000" b="1">
                <a:latin typeface="Arial" charset="0"/>
              </a:rPr>
              <a:t>	</a:t>
            </a:r>
            <a:r>
              <a:rPr lang="en-GB" altLang="en-US" sz="1600">
                <a:latin typeface="Arial" charset="0"/>
              </a:rPr>
              <a:t>Sesuai dengan arti dari nama yang dimilikinya, maka komputer jenis ini bisa digunakan untuk menyelesaikan aneka macam pekerjaan sesuai dengan program yang digunakan. Komputer yang secara umum kita temui adalah termasuk general-purpose computer</a:t>
            </a:r>
            <a:r>
              <a:rPr lang="en-US" altLang="en-US" sz="1600">
                <a:latin typeface="Arial" charset="0"/>
              </a:rPr>
              <a:t> </a:t>
            </a:r>
          </a:p>
        </p:txBody>
      </p:sp>
      <p:pic>
        <p:nvPicPr>
          <p:cNvPr id="83975" name="Picture 7" descr="1-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365625"/>
            <a:ext cx="17526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Text Box 8"/>
          <p:cNvSpPr txBox="1">
            <a:spLocks noChangeArrowheads="1"/>
          </p:cNvSpPr>
          <p:nvPr/>
        </p:nvSpPr>
        <p:spPr bwMode="auto">
          <a:xfrm>
            <a:off x="2568575" y="4025900"/>
            <a:ext cx="6575425"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lphaUcPeriod" startAt="2"/>
            </a:pPr>
            <a:r>
              <a:rPr lang="en-GB" altLang="en-US" b="1"/>
              <a:t>  </a:t>
            </a:r>
            <a:r>
              <a:rPr lang="en-GB" altLang="en-US" sz="2000" b="1">
                <a:latin typeface="Arial" charset="0"/>
              </a:rPr>
              <a:t>Special-purpose Computer</a:t>
            </a:r>
          </a:p>
          <a:p>
            <a:pPr eaLnBrk="1" hangingPunct="1"/>
            <a:endParaRPr lang="en-GB" altLang="en-US" sz="2000" b="1">
              <a:latin typeface="Arial" charset="0"/>
            </a:endParaRPr>
          </a:p>
          <a:p>
            <a:pPr eaLnBrk="1" hangingPunct="1"/>
            <a:r>
              <a:rPr lang="en-GB" altLang="en-US" sz="1600">
                <a:latin typeface="Arial" charset="0"/>
              </a:rPr>
              <a:t>Special-purpose computer digunakan untuk menyelesaikan pekerjaan ataupun aplikasi khusus. Special purpose pada awalnya merupakan general-purpose, yang digunakan secara khusus dan disesuaiakan dengan konfigurasi ataupun peralatan didalamnya yang sudah dimodifikasi sedemikian rupa. </a:t>
            </a:r>
          </a:p>
        </p:txBody>
      </p:sp>
      <p:pic>
        <p:nvPicPr>
          <p:cNvPr id="83978" name="Picture 10" descr="020maclab">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1989138"/>
            <a:ext cx="22669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810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dissolve">
                                      <p:cBhvr>
                                        <p:cTn id="7" dur="500"/>
                                        <p:tgtEl>
                                          <p:spTgt spid="8397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dissolve">
                                      <p:cBhvr>
                                        <p:cTn id="11" dur="500"/>
                                        <p:tgtEl>
                                          <p:spTgt spid="83973"/>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83978"/>
                                        </p:tgtEl>
                                        <p:attrNameLst>
                                          <p:attrName>style.visibility</p:attrName>
                                        </p:attrNameLst>
                                      </p:cBhvr>
                                      <p:to>
                                        <p:strVal val="visible"/>
                                      </p:to>
                                    </p:set>
                                    <p:animEffect transition="in" filter="box(in)">
                                      <p:cBhvr>
                                        <p:cTn id="15" dur="500"/>
                                        <p:tgtEl>
                                          <p:spTgt spid="8397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83975"/>
                                        </p:tgtEl>
                                        <p:attrNameLst>
                                          <p:attrName>style.visibility</p:attrName>
                                        </p:attrNameLst>
                                      </p:cBhvr>
                                      <p:to>
                                        <p:strVal val="visible"/>
                                      </p:to>
                                    </p:set>
                                    <p:animEffect transition="in" filter="dissolve">
                                      <p:cBhvr>
                                        <p:cTn id="19" dur="500"/>
                                        <p:tgtEl>
                                          <p:spTgt spid="83975"/>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83976"/>
                                        </p:tgtEl>
                                        <p:attrNameLst>
                                          <p:attrName>style.visibility</p:attrName>
                                        </p:attrNameLst>
                                      </p:cBhvr>
                                      <p:to>
                                        <p:strVal val="visible"/>
                                      </p:to>
                                    </p:set>
                                    <p:animEffect transition="in" filter="dissolve">
                                      <p:cBhvr>
                                        <p:cTn id="23"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utoUpdateAnimBg="0"/>
      <p:bldP spid="83973" grpId="0" autoUpdateAnimBg="0"/>
      <p:bldP spid="839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8" y="76200"/>
            <a:ext cx="8229600" cy="1143000"/>
          </a:xfrm>
        </p:spPr>
        <p:txBody>
          <a:bodyPr/>
          <a:lstStyle/>
          <a:p>
            <a:pPr eaLnBrk="1" hangingPunct="1"/>
            <a:r>
              <a:rPr lang="en-US" altLang="en-US" dirty="0" err="1" smtClean="0">
                <a:solidFill>
                  <a:schemeClr val="tx1"/>
                </a:solidFill>
              </a:rPr>
              <a:t>Klasifikasi</a:t>
            </a:r>
            <a:r>
              <a:rPr lang="en-US" altLang="en-US" dirty="0" smtClean="0">
                <a:solidFill>
                  <a:schemeClr val="tx1"/>
                </a:solidFill>
              </a:rPr>
              <a:t> </a:t>
            </a:r>
            <a:r>
              <a:rPr lang="en-US" altLang="en-US" dirty="0" err="1" smtClean="0">
                <a:solidFill>
                  <a:schemeClr val="tx1"/>
                </a:solidFill>
              </a:rPr>
              <a:t>Komputer</a:t>
            </a:r>
            <a:endParaRPr lang="en-US" altLang="en-US" dirty="0" smtClean="0">
              <a:solidFill>
                <a:schemeClr val="tx1"/>
              </a:solidFill>
            </a:endParaRPr>
          </a:p>
        </p:txBody>
      </p:sp>
      <p:sp>
        <p:nvSpPr>
          <p:cNvPr id="84998" name="Text Box 6"/>
          <p:cNvSpPr txBox="1">
            <a:spLocks noChangeArrowheads="1"/>
          </p:cNvSpPr>
          <p:nvPr/>
        </p:nvSpPr>
        <p:spPr bwMode="auto">
          <a:xfrm>
            <a:off x="685800" y="1219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dirty="0" err="1">
                <a:latin typeface="Arial" charset="0"/>
              </a:rPr>
              <a:t>Komputer</a:t>
            </a:r>
            <a:r>
              <a:rPr lang="en-US" altLang="en-US" b="1" dirty="0">
                <a:latin typeface="Arial" charset="0"/>
              </a:rPr>
              <a:t> </a:t>
            </a:r>
            <a:r>
              <a:rPr lang="en-US" altLang="en-US" b="1" dirty="0" err="1">
                <a:latin typeface="Arial" charset="0"/>
              </a:rPr>
              <a:t>Berdasarkan</a:t>
            </a:r>
            <a:r>
              <a:rPr lang="en-US" altLang="en-US" b="1" dirty="0">
                <a:latin typeface="Arial" charset="0"/>
              </a:rPr>
              <a:t> </a:t>
            </a:r>
            <a:r>
              <a:rPr lang="en-US" altLang="en-US" b="1" dirty="0" err="1">
                <a:latin typeface="Arial" charset="0"/>
              </a:rPr>
              <a:t>Kapasitas</a:t>
            </a:r>
            <a:endParaRPr lang="en-GB" altLang="en-US" b="1" dirty="0">
              <a:latin typeface="Arial" charset="0"/>
            </a:endParaRPr>
          </a:p>
        </p:txBody>
      </p:sp>
      <p:sp>
        <p:nvSpPr>
          <p:cNvPr id="84999" name="Text Box 7"/>
          <p:cNvSpPr txBox="1">
            <a:spLocks noChangeArrowheads="1"/>
          </p:cNvSpPr>
          <p:nvPr/>
        </p:nvSpPr>
        <p:spPr bwMode="auto">
          <a:xfrm>
            <a:off x="250825" y="1903413"/>
            <a:ext cx="830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lphaUcPeriod"/>
            </a:pPr>
            <a:r>
              <a:rPr lang="en-US" altLang="en-US" sz="2000" b="1">
                <a:latin typeface="Arial" charset="0"/>
              </a:rPr>
              <a:t>Micro Computer (Personal Computer)</a:t>
            </a:r>
          </a:p>
          <a:p>
            <a:pPr eaLnBrk="1" hangingPunct="1">
              <a:buFontTx/>
              <a:buAutoNum type="alphaUcPeriod"/>
            </a:pPr>
            <a:r>
              <a:rPr lang="en-US" altLang="en-US" sz="2000" b="1">
                <a:latin typeface="Trebuchet MS" pitchFamily="34" charset="0"/>
                <a:cs typeface="Times New Roman" pitchFamily="18" charset="0"/>
              </a:rPr>
              <a:t>Mini Computer</a:t>
            </a:r>
            <a:r>
              <a:rPr lang="en-GB" altLang="en-US" sz="2000">
                <a:latin typeface="Arial" charset="0"/>
              </a:rPr>
              <a:t> </a:t>
            </a:r>
            <a:endParaRPr lang="en-US" altLang="en-US" sz="2000">
              <a:latin typeface="Arial" charset="0"/>
            </a:endParaRPr>
          </a:p>
          <a:p>
            <a:pPr eaLnBrk="1" hangingPunct="1">
              <a:buFontTx/>
              <a:buAutoNum type="alphaUcPeriod"/>
            </a:pPr>
            <a:r>
              <a:rPr lang="en-US" altLang="en-US" sz="2000" b="1">
                <a:latin typeface="Arial" charset="0"/>
              </a:rPr>
              <a:t>Mainframe</a:t>
            </a:r>
          </a:p>
          <a:p>
            <a:pPr eaLnBrk="1" hangingPunct="1">
              <a:buFontTx/>
              <a:buAutoNum type="alphaUcPeriod"/>
            </a:pPr>
            <a:r>
              <a:rPr lang="en-US" altLang="en-US" sz="2000" b="1">
                <a:latin typeface="Arial" charset="0"/>
              </a:rPr>
              <a:t>Super Komputer</a:t>
            </a:r>
            <a:endParaRPr lang="en-GB" altLang="en-US" sz="2000" b="1">
              <a:latin typeface="Arial" charset="0"/>
            </a:endParaRPr>
          </a:p>
        </p:txBody>
      </p:sp>
      <p:pic>
        <p:nvPicPr>
          <p:cNvPr id="85001" name="Picture 9" descr="1-4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581525"/>
            <a:ext cx="2195512"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4" name="Picture 12" descr="Computer">
            <a:hlinkClick r:id="rId3"/>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395288" y="3500438"/>
            <a:ext cx="22987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8" name="Picture 16" descr="as400_famil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437063"/>
            <a:ext cx="2266950"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0" name="Picture 18" descr="mainframe">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1513" y="3043238"/>
            <a:ext cx="2682875"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17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dissolve">
                                      <p:cBhvr>
                                        <p:cTn id="7" dur="500"/>
                                        <p:tgtEl>
                                          <p:spTgt spid="8499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4999"/>
                                        </p:tgtEl>
                                        <p:attrNameLst>
                                          <p:attrName>style.visibility</p:attrName>
                                        </p:attrNameLst>
                                      </p:cBhvr>
                                      <p:to>
                                        <p:strVal val="visible"/>
                                      </p:to>
                                    </p:set>
                                    <p:animEffect transition="in" filter="dissolve">
                                      <p:cBhvr>
                                        <p:cTn id="11" dur="500"/>
                                        <p:tgtEl>
                                          <p:spTgt spid="8499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85004"/>
                                        </p:tgtEl>
                                        <p:attrNameLst>
                                          <p:attrName>style.visibility</p:attrName>
                                        </p:attrNameLst>
                                      </p:cBhvr>
                                      <p:to>
                                        <p:strVal val="visible"/>
                                      </p:to>
                                    </p:set>
                                    <p:animEffect transition="in" filter="dissolve">
                                      <p:cBhvr>
                                        <p:cTn id="15" dur="500"/>
                                        <p:tgtEl>
                                          <p:spTgt spid="85004"/>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85008"/>
                                        </p:tgtEl>
                                        <p:attrNameLst>
                                          <p:attrName>style.visibility</p:attrName>
                                        </p:attrNameLst>
                                      </p:cBhvr>
                                      <p:to>
                                        <p:strVal val="visible"/>
                                      </p:to>
                                    </p:set>
                                    <p:animEffect transition="in" filter="box(in)">
                                      <p:cBhvr>
                                        <p:cTn id="19" dur="500"/>
                                        <p:tgtEl>
                                          <p:spTgt spid="85008"/>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85010"/>
                                        </p:tgtEl>
                                        <p:attrNameLst>
                                          <p:attrName>style.visibility</p:attrName>
                                        </p:attrNameLst>
                                      </p:cBhvr>
                                      <p:to>
                                        <p:strVal val="visible"/>
                                      </p:to>
                                    </p:set>
                                    <p:animEffect transition="in" filter="dissolve">
                                      <p:cBhvr>
                                        <p:cTn id="23" dur="500"/>
                                        <p:tgtEl>
                                          <p:spTgt spid="85010"/>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85001"/>
                                        </p:tgtEl>
                                        <p:attrNameLst>
                                          <p:attrName>style.visibility</p:attrName>
                                        </p:attrNameLst>
                                      </p:cBhvr>
                                      <p:to>
                                        <p:strVal val="visible"/>
                                      </p:to>
                                    </p:set>
                                    <p:animEffect transition="in" filter="dissolve">
                                      <p:cBhvr>
                                        <p:cTn id="27"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499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smtClean="0"/>
              <a:t>Pengenalan Hardware Komputer</a:t>
            </a:r>
          </a:p>
        </p:txBody>
      </p:sp>
      <p:sp>
        <p:nvSpPr>
          <p:cNvPr id="11267" name="Rectangle 3"/>
          <p:cNvSpPr>
            <a:spLocks noGrp="1" noChangeArrowheads="1"/>
          </p:cNvSpPr>
          <p:nvPr>
            <p:ph idx="1"/>
          </p:nvPr>
        </p:nvSpPr>
        <p:spPr>
          <a:xfrm>
            <a:off x="457200" y="1905000"/>
            <a:ext cx="8229600" cy="450850"/>
          </a:xfrm>
        </p:spPr>
        <p:txBody>
          <a:bodyPr>
            <a:normAutofit lnSpcReduction="10000"/>
          </a:bodyPr>
          <a:lstStyle/>
          <a:p>
            <a:pPr eaLnBrk="1" hangingPunct="1">
              <a:buFont typeface="Wingdings" pitchFamily="2" charset="2"/>
              <a:buNone/>
            </a:pPr>
            <a:r>
              <a:rPr lang="en-US" altLang="en-US" dirty="0" smtClean="0"/>
              <a:t>Bagan </a:t>
            </a:r>
            <a:r>
              <a:rPr lang="en-US" altLang="en-US" dirty="0" err="1" smtClean="0"/>
              <a:t>sebuah</a:t>
            </a:r>
            <a:r>
              <a:rPr lang="en-US" altLang="en-US" dirty="0" smtClean="0"/>
              <a:t> </a:t>
            </a:r>
            <a:r>
              <a:rPr lang="en-US" altLang="en-US" dirty="0" err="1" smtClean="0"/>
              <a:t>komputer</a:t>
            </a:r>
            <a:r>
              <a:rPr lang="en-US" altLang="en-US" dirty="0" smtClean="0"/>
              <a:t> :</a:t>
            </a:r>
          </a:p>
        </p:txBody>
      </p:sp>
      <p:grpSp>
        <p:nvGrpSpPr>
          <p:cNvPr id="11268" name="Group 12"/>
          <p:cNvGrpSpPr>
            <a:grpSpLocks/>
          </p:cNvGrpSpPr>
          <p:nvPr/>
        </p:nvGrpSpPr>
        <p:grpSpPr bwMode="auto">
          <a:xfrm>
            <a:off x="457200" y="3117851"/>
            <a:ext cx="7442200" cy="2881312"/>
            <a:chOff x="884" y="1797"/>
            <a:chExt cx="4688" cy="1815"/>
          </a:xfrm>
        </p:grpSpPr>
        <p:sp>
          <p:nvSpPr>
            <p:cNvPr id="11270" name="Rectangle 4"/>
            <p:cNvSpPr>
              <a:spLocks noChangeArrowheads="1"/>
            </p:cNvSpPr>
            <p:nvPr/>
          </p:nvSpPr>
          <p:spPr bwMode="auto">
            <a:xfrm>
              <a:off x="2097" y="1797"/>
              <a:ext cx="1815" cy="998"/>
            </a:xfrm>
            <a:prstGeom prst="rect">
              <a:avLst/>
            </a:prstGeom>
            <a:solidFill>
              <a:srgbClr val="0066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a:solidFill>
                    <a:schemeClr val="bg1"/>
                  </a:solidFill>
                </a:rPr>
                <a:t>Komputer sebagai </a:t>
              </a:r>
            </a:p>
            <a:p>
              <a:pPr algn="ctr" eaLnBrk="1" hangingPunct="1"/>
              <a:r>
                <a:rPr lang="en-US" altLang="en-US" sz="2400" b="1">
                  <a:solidFill>
                    <a:schemeClr val="bg1"/>
                  </a:solidFill>
                </a:rPr>
                <a:t>pemroses</a:t>
              </a:r>
            </a:p>
          </p:txBody>
        </p:sp>
        <p:sp>
          <p:nvSpPr>
            <p:cNvPr id="11271" name="Text Box 5"/>
            <p:cNvSpPr txBox="1">
              <a:spLocks noChangeArrowheads="1"/>
            </p:cNvSpPr>
            <p:nvPr/>
          </p:nvSpPr>
          <p:spPr bwMode="auto">
            <a:xfrm>
              <a:off x="884" y="2144"/>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t>Data</a:t>
              </a:r>
            </a:p>
          </p:txBody>
        </p:sp>
        <p:sp>
          <p:nvSpPr>
            <p:cNvPr id="11272" name="Text Box 6"/>
            <p:cNvSpPr txBox="1">
              <a:spLocks noChangeArrowheads="1"/>
            </p:cNvSpPr>
            <p:nvPr/>
          </p:nvSpPr>
          <p:spPr bwMode="auto">
            <a:xfrm>
              <a:off x="4592" y="2054"/>
              <a:ext cx="9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t>Informasi</a:t>
              </a:r>
            </a:p>
          </p:txBody>
        </p:sp>
        <p:sp>
          <p:nvSpPr>
            <p:cNvPr id="11273" name="Text Box 7"/>
            <p:cNvSpPr txBox="1">
              <a:spLocks noChangeArrowheads="1"/>
            </p:cNvSpPr>
            <p:nvPr/>
          </p:nvSpPr>
          <p:spPr bwMode="auto">
            <a:xfrm>
              <a:off x="2596" y="332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t>Program</a:t>
              </a:r>
            </a:p>
          </p:txBody>
        </p:sp>
        <p:sp>
          <p:nvSpPr>
            <p:cNvPr id="11274" name="Line 8"/>
            <p:cNvSpPr>
              <a:spLocks noChangeShapeType="1"/>
            </p:cNvSpPr>
            <p:nvPr/>
          </p:nvSpPr>
          <p:spPr bwMode="auto">
            <a:xfrm>
              <a:off x="1553" y="2296"/>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9"/>
            <p:cNvSpPr>
              <a:spLocks noChangeShapeType="1"/>
            </p:cNvSpPr>
            <p:nvPr/>
          </p:nvSpPr>
          <p:spPr bwMode="auto">
            <a:xfrm>
              <a:off x="4048" y="2206"/>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11"/>
            <p:cNvSpPr>
              <a:spLocks noChangeShapeType="1"/>
            </p:cNvSpPr>
            <p:nvPr/>
          </p:nvSpPr>
          <p:spPr bwMode="auto">
            <a:xfrm flipV="1">
              <a:off x="3004" y="2841"/>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69" name="Rectangle 13"/>
          <p:cNvSpPr>
            <a:spLocks noChangeArrowheads="1"/>
          </p:cNvSpPr>
          <p:nvPr/>
        </p:nvSpPr>
        <p:spPr bwMode="auto">
          <a:xfrm>
            <a:off x="6072188" y="5999163"/>
            <a:ext cx="289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ja-JP" sz="2000" i="1">
                <a:latin typeface="Times New Roman" pitchFamily="18" charset="0"/>
                <a:ea typeface="ＭＳ Ｐゴシック" pitchFamily="34" charset="-128"/>
              </a:rPr>
              <a:t>Sumber : Abd. Kadir;2003</a:t>
            </a:r>
            <a:endParaRPr lang="en-US" altLang="en-US" sz="2000" i="1">
              <a:latin typeface="Times New Roman" pitchFamily="18" charset="0"/>
            </a:endParaRPr>
          </a:p>
        </p:txBody>
      </p:sp>
    </p:spTree>
    <p:extLst>
      <p:ext uri="{BB962C8B-B14F-4D97-AF65-F5344CB8AC3E}">
        <p14:creationId xmlns:p14="http://schemas.microsoft.com/office/powerpoint/2010/main" val="1001811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304800"/>
            <a:ext cx="8229600" cy="1143000"/>
          </a:xfrm>
        </p:spPr>
        <p:txBody>
          <a:bodyPr/>
          <a:lstStyle/>
          <a:p>
            <a:pPr eaLnBrk="1" hangingPunct="1"/>
            <a:r>
              <a:rPr lang="en-US" altLang="en-US" dirty="0" err="1" smtClean="0">
                <a:solidFill>
                  <a:schemeClr val="tx1"/>
                </a:solidFill>
              </a:rPr>
              <a:t>Klasifikasi</a:t>
            </a:r>
            <a:r>
              <a:rPr lang="en-US" altLang="en-US" dirty="0" smtClean="0">
                <a:solidFill>
                  <a:schemeClr val="tx1"/>
                </a:solidFill>
              </a:rPr>
              <a:t> </a:t>
            </a:r>
            <a:r>
              <a:rPr lang="en-US" altLang="en-US" dirty="0" err="1" smtClean="0">
                <a:solidFill>
                  <a:schemeClr val="tx1"/>
                </a:solidFill>
              </a:rPr>
              <a:t>Komputer</a:t>
            </a:r>
            <a:endParaRPr lang="en-US" altLang="en-US" dirty="0" smtClean="0">
              <a:solidFill>
                <a:schemeClr val="tx1"/>
              </a:solidFill>
            </a:endParaRPr>
          </a:p>
        </p:txBody>
      </p:sp>
      <p:sp>
        <p:nvSpPr>
          <p:cNvPr id="86022" name="Text Box 6"/>
          <p:cNvSpPr txBox="1">
            <a:spLocks noChangeArrowheads="1"/>
          </p:cNvSpPr>
          <p:nvPr/>
        </p:nvSpPr>
        <p:spPr bwMode="auto">
          <a:xfrm>
            <a:off x="582433" y="1143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b="1" dirty="0" err="1">
                <a:latin typeface="Arial" charset="0"/>
              </a:rPr>
              <a:t>Komputer</a:t>
            </a:r>
            <a:r>
              <a:rPr lang="en-US" altLang="en-US" b="1" dirty="0">
                <a:latin typeface="Arial" charset="0"/>
              </a:rPr>
              <a:t> </a:t>
            </a:r>
            <a:r>
              <a:rPr lang="en-US" altLang="en-US" b="1" dirty="0" err="1">
                <a:latin typeface="Arial" charset="0"/>
              </a:rPr>
              <a:t>Berdasarkan</a:t>
            </a:r>
            <a:r>
              <a:rPr lang="en-US" altLang="en-US" b="1" dirty="0">
                <a:latin typeface="Arial" charset="0"/>
              </a:rPr>
              <a:t> Data Yang </a:t>
            </a:r>
            <a:r>
              <a:rPr lang="en-US" altLang="en-US" b="1" dirty="0" err="1">
                <a:latin typeface="Arial" charset="0"/>
              </a:rPr>
              <a:t>Diolah</a:t>
            </a:r>
            <a:endParaRPr lang="en-GB" altLang="en-US" b="1" dirty="0">
              <a:latin typeface="Arial" charset="0"/>
            </a:endParaRPr>
          </a:p>
        </p:txBody>
      </p:sp>
      <p:sp>
        <p:nvSpPr>
          <p:cNvPr id="86023" name="Text Box 7"/>
          <p:cNvSpPr txBox="1">
            <a:spLocks noChangeArrowheads="1"/>
          </p:cNvSpPr>
          <p:nvPr/>
        </p:nvSpPr>
        <p:spPr bwMode="auto">
          <a:xfrm>
            <a:off x="4140200" y="2349500"/>
            <a:ext cx="4032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lphaUcPeriod"/>
            </a:pPr>
            <a:r>
              <a:rPr lang="en-US" altLang="en-US" sz="2000" b="1">
                <a:latin typeface="Arial" charset="0"/>
              </a:rPr>
              <a:t>Komputer Digital </a:t>
            </a:r>
          </a:p>
          <a:p>
            <a:pPr eaLnBrk="1" hangingPunct="1">
              <a:buFontTx/>
              <a:buAutoNum type="alphaUcPeriod"/>
            </a:pPr>
            <a:r>
              <a:rPr lang="en-US" altLang="en-US" sz="2000" b="1">
                <a:latin typeface="Trebuchet MS" pitchFamily="34" charset="0"/>
                <a:cs typeface="Times New Roman" pitchFamily="18" charset="0"/>
              </a:rPr>
              <a:t>Komputer Analog</a:t>
            </a:r>
            <a:r>
              <a:rPr lang="en-GB" altLang="en-US" sz="2000">
                <a:latin typeface="Arial" charset="0"/>
              </a:rPr>
              <a:t> </a:t>
            </a:r>
            <a:endParaRPr lang="en-US" altLang="en-US" sz="2000">
              <a:latin typeface="Arial" charset="0"/>
            </a:endParaRPr>
          </a:p>
          <a:p>
            <a:pPr eaLnBrk="1" hangingPunct="1">
              <a:buFontTx/>
              <a:buAutoNum type="alphaUcPeriod"/>
            </a:pPr>
            <a:r>
              <a:rPr lang="en-US" altLang="en-US" sz="2000" b="1">
                <a:latin typeface="Arial" charset="0"/>
              </a:rPr>
              <a:t>Hibrid Komputer</a:t>
            </a:r>
            <a:endParaRPr lang="en-GB" altLang="en-US" sz="2000" b="1">
              <a:latin typeface="Arial" charset="0"/>
            </a:endParaRPr>
          </a:p>
        </p:txBody>
      </p:sp>
      <p:pic>
        <p:nvPicPr>
          <p:cNvPr id="86025" name="Picture 9" descr="1-5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365625"/>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8" name="Picture 12" descr="P82_137">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716338"/>
            <a:ext cx="2627313"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6" name="Picture 10" descr="1-5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844675"/>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184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dissolve">
                                      <p:cBhvr>
                                        <p:cTn id="7" dur="500"/>
                                        <p:tgtEl>
                                          <p:spTgt spid="8602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6023"/>
                                        </p:tgtEl>
                                        <p:attrNameLst>
                                          <p:attrName>style.visibility</p:attrName>
                                        </p:attrNameLst>
                                      </p:cBhvr>
                                      <p:to>
                                        <p:strVal val="visible"/>
                                      </p:to>
                                    </p:set>
                                    <p:animEffect transition="in" filter="dissolve">
                                      <p:cBhvr>
                                        <p:cTn id="11" dur="500"/>
                                        <p:tgtEl>
                                          <p:spTgt spid="86023"/>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86025"/>
                                        </p:tgtEl>
                                        <p:attrNameLst>
                                          <p:attrName>style.visibility</p:attrName>
                                        </p:attrNameLst>
                                      </p:cBhvr>
                                      <p:to>
                                        <p:strVal val="visible"/>
                                      </p:to>
                                    </p:set>
                                    <p:animEffect transition="in" filter="dissolve">
                                      <p:cBhvr>
                                        <p:cTn id="15" dur="500"/>
                                        <p:tgtEl>
                                          <p:spTgt spid="86025"/>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86028"/>
                                        </p:tgtEl>
                                        <p:attrNameLst>
                                          <p:attrName>style.visibility</p:attrName>
                                        </p:attrNameLst>
                                      </p:cBhvr>
                                      <p:to>
                                        <p:strVal val="visible"/>
                                      </p:to>
                                    </p:set>
                                    <p:animEffect transition="in" filter="dissolve">
                                      <p:cBhvr>
                                        <p:cTn id="19" dur="500"/>
                                        <p:tgtEl>
                                          <p:spTgt spid="86028"/>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86026"/>
                                        </p:tgtEl>
                                        <p:attrNameLst>
                                          <p:attrName>style.visibility</p:attrName>
                                        </p:attrNameLst>
                                      </p:cBhvr>
                                      <p:to>
                                        <p:strVal val="visible"/>
                                      </p:to>
                                    </p:set>
                                    <p:animEffect transition="in" filter="dissolve">
                                      <p:cBhvr>
                                        <p:cTn id="23" dur="5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utoUpdateAnimBg="0"/>
      <p:bldP spid="8602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solidFill>
                  <a:schemeClr val="tx1"/>
                </a:solidFill>
              </a:rPr>
              <a:t>Konsep Dasar Komputer</a:t>
            </a:r>
          </a:p>
        </p:txBody>
      </p:sp>
      <p:sp>
        <p:nvSpPr>
          <p:cNvPr id="87044" name="Text Box 4"/>
          <p:cNvSpPr txBox="1">
            <a:spLocks noChangeArrowheads="1"/>
          </p:cNvSpPr>
          <p:nvPr/>
        </p:nvSpPr>
        <p:spPr bwMode="auto">
          <a:xfrm>
            <a:off x="228600" y="2133600"/>
            <a:ext cx="441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lphaUcPeriod"/>
            </a:pPr>
            <a:r>
              <a:rPr lang="en-US" altLang="en-US" b="1" dirty="0">
                <a:latin typeface="Arial" charset="0"/>
              </a:rPr>
              <a:t>Input Device </a:t>
            </a:r>
          </a:p>
          <a:p>
            <a:pPr eaLnBrk="1" hangingPunct="1">
              <a:buFontTx/>
              <a:buAutoNum type="alphaUcPeriod"/>
            </a:pPr>
            <a:r>
              <a:rPr lang="en-US" altLang="en-US" b="1" dirty="0" smtClean="0">
                <a:latin typeface="Trebuchet MS" pitchFamily="34" charset="0"/>
                <a:cs typeface="Times New Roman" pitchFamily="18" charset="0"/>
              </a:rPr>
              <a:t>CPU </a:t>
            </a:r>
            <a:endParaRPr lang="en-US" altLang="en-US" dirty="0">
              <a:latin typeface="Arial" charset="0"/>
            </a:endParaRPr>
          </a:p>
          <a:p>
            <a:pPr eaLnBrk="1" hangingPunct="1">
              <a:buFontTx/>
              <a:buAutoNum type="alphaUcPeriod"/>
            </a:pPr>
            <a:r>
              <a:rPr lang="en-US" altLang="en-US" b="1" dirty="0">
                <a:latin typeface="Arial" charset="0"/>
              </a:rPr>
              <a:t>Output Device</a:t>
            </a:r>
          </a:p>
          <a:p>
            <a:pPr eaLnBrk="1" hangingPunct="1">
              <a:buFontTx/>
              <a:buAutoNum type="alphaUcPeriod"/>
            </a:pPr>
            <a:r>
              <a:rPr lang="en-US" altLang="en-US" b="1" dirty="0">
                <a:latin typeface="Arial" charset="0"/>
              </a:rPr>
              <a:t>Storage / </a:t>
            </a:r>
            <a:r>
              <a:rPr lang="en-US" altLang="en-US" b="1" dirty="0" err="1">
                <a:latin typeface="Arial" charset="0"/>
              </a:rPr>
              <a:t>Penyimpanan</a:t>
            </a:r>
            <a:endParaRPr lang="en-GB" altLang="en-US" b="1" dirty="0">
              <a:latin typeface="Arial" charset="0"/>
            </a:endParaRPr>
          </a:p>
        </p:txBody>
      </p:sp>
      <p:pic>
        <p:nvPicPr>
          <p:cNvPr id="87045" name="Picture 5" descr="1-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981200"/>
            <a:ext cx="4419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58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dissolve">
                                      <p:cBhvr>
                                        <p:cTn id="7" dur="500"/>
                                        <p:tgtEl>
                                          <p:spTgt spid="8704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7045"/>
                                        </p:tgtEl>
                                        <p:attrNameLst>
                                          <p:attrName>style.visibility</p:attrName>
                                        </p:attrNameLst>
                                      </p:cBhvr>
                                      <p:to>
                                        <p:strVal val="visible"/>
                                      </p:to>
                                    </p:set>
                                    <p:animEffect transition="in" filter="dissolve">
                                      <p:cBhvr>
                                        <p:cTn id="11"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04800"/>
            <a:ext cx="8229600" cy="1143000"/>
          </a:xfrm>
        </p:spPr>
        <p:txBody>
          <a:bodyPr/>
          <a:lstStyle/>
          <a:p>
            <a:r>
              <a:rPr lang="en-US" altLang="en-US" dirty="0"/>
              <a:t>The System Unit</a:t>
            </a:r>
          </a:p>
        </p:txBody>
      </p:sp>
      <p:sp>
        <p:nvSpPr>
          <p:cNvPr id="5145" name="Rectangle 25"/>
          <p:cNvSpPr>
            <a:spLocks noChangeArrowheads="1"/>
          </p:cNvSpPr>
          <p:nvPr/>
        </p:nvSpPr>
        <p:spPr bwMode="auto">
          <a:xfrm>
            <a:off x="226683" y="2362200"/>
            <a:ext cx="4038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358900" indent="-381000">
              <a:defRPr sz="2400">
                <a:solidFill>
                  <a:schemeClr val="tx1"/>
                </a:solidFill>
                <a:latin typeface="Times New Roman" pitchFamily="18" charset="0"/>
              </a:defRPr>
            </a:lvl4pPr>
            <a:lvl5pPr marL="1752600" indent="-381000">
              <a:defRPr sz="2400">
                <a:solidFill>
                  <a:schemeClr val="tx1"/>
                </a:solidFill>
                <a:latin typeface="Times New Roman" pitchFamily="18" charset="0"/>
              </a:defRPr>
            </a:lvl5pPr>
            <a:lvl6pPr marL="2209800" indent="-381000" fontAlgn="base">
              <a:spcBef>
                <a:spcPct val="0"/>
              </a:spcBef>
              <a:spcAft>
                <a:spcPct val="0"/>
              </a:spcAft>
              <a:defRPr sz="2400">
                <a:solidFill>
                  <a:schemeClr val="tx1"/>
                </a:solidFill>
                <a:latin typeface="Times New Roman" pitchFamily="18" charset="0"/>
              </a:defRPr>
            </a:lvl6pPr>
            <a:lvl7pPr marL="2667000" indent="-381000" fontAlgn="base">
              <a:spcBef>
                <a:spcPct val="0"/>
              </a:spcBef>
              <a:spcAft>
                <a:spcPct val="0"/>
              </a:spcAft>
              <a:defRPr sz="2400">
                <a:solidFill>
                  <a:schemeClr val="tx1"/>
                </a:solidFill>
                <a:latin typeface="Times New Roman" pitchFamily="18" charset="0"/>
              </a:defRPr>
            </a:lvl7pPr>
            <a:lvl8pPr marL="3124200" indent="-381000" fontAlgn="base">
              <a:spcBef>
                <a:spcPct val="0"/>
              </a:spcBef>
              <a:spcAft>
                <a:spcPct val="0"/>
              </a:spcAft>
              <a:defRPr sz="2400">
                <a:solidFill>
                  <a:schemeClr val="tx1"/>
                </a:solidFill>
                <a:latin typeface="Times New Roman" pitchFamily="18" charset="0"/>
              </a:defRPr>
            </a:lvl8pPr>
            <a:lvl9pPr marL="3581400" indent="-381000" fontAlgn="base">
              <a:spcBef>
                <a:spcPct val="0"/>
              </a:spcBef>
              <a:spcAft>
                <a:spcPct val="0"/>
              </a:spcAft>
              <a:defRPr sz="2400">
                <a:solidFill>
                  <a:schemeClr val="tx1"/>
                </a:solidFill>
                <a:latin typeface="Times New Roman" pitchFamily="18" charset="0"/>
              </a:defRPr>
            </a:lvl9pPr>
          </a:lstStyle>
          <a:p>
            <a:pPr lvl="1" eaLnBrk="0" hangingPunct="0">
              <a:spcBef>
                <a:spcPct val="5000"/>
              </a:spcBef>
              <a:buClr>
                <a:srgbClr val="D94439"/>
              </a:buClr>
              <a:buSzPct val="75000"/>
              <a:buFont typeface="Wingdings" pitchFamily="2" charset="2"/>
              <a:buChar char="Ø"/>
            </a:pPr>
            <a:r>
              <a:rPr kumimoji="1" lang="en-US" altLang="en-US" sz="2600" b="1" dirty="0">
                <a:solidFill>
                  <a:srgbClr val="000000"/>
                </a:solidFill>
              </a:rPr>
              <a:t>Case that contains electronic components of the computer used </a:t>
            </a:r>
            <a:br>
              <a:rPr kumimoji="1" lang="en-US" altLang="en-US" sz="2600" b="1" dirty="0">
                <a:solidFill>
                  <a:srgbClr val="000000"/>
                </a:solidFill>
              </a:rPr>
            </a:br>
            <a:r>
              <a:rPr kumimoji="1" lang="en-US" altLang="en-US" sz="2600" b="1" dirty="0">
                <a:solidFill>
                  <a:srgbClr val="000000"/>
                </a:solidFill>
              </a:rPr>
              <a:t>to process data</a:t>
            </a:r>
          </a:p>
          <a:p>
            <a:pPr lvl="2" eaLnBrk="0" hangingPunct="0">
              <a:spcBef>
                <a:spcPct val="20000"/>
              </a:spcBef>
              <a:buClr>
                <a:srgbClr val="D94439"/>
              </a:buClr>
              <a:buFont typeface="Wingdings" pitchFamily="2" charset="2"/>
              <a:buChar char="§"/>
            </a:pPr>
            <a:r>
              <a:rPr kumimoji="1" lang="en-US" altLang="en-US" dirty="0">
                <a:solidFill>
                  <a:srgbClr val="000000"/>
                </a:solidFill>
              </a:rPr>
              <a:t>Sometimes called </a:t>
            </a:r>
            <a:br>
              <a:rPr kumimoji="1" lang="en-US" altLang="en-US" dirty="0">
                <a:solidFill>
                  <a:srgbClr val="000000"/>
                </a:solidFill>
              </a:rPr>
            </a:br>
            <a:r>
              <a:rPr kumimoji="1" lang="en-US" altLang="en-US" dirty="0">
                <a:solidFill>
                  <a:srgbClr val="000000"/>
                </a:solidFill>
              </a:rPr>
              <a:t>the</a:t>
            </a:r>
            <a:r>
              <a:rPr kumimoji="1" lang="en-US" altLang="en-US" b="1" dirty="0">
                <a:solidFill>
                  <a:srgbClr val="000000"/>
                </a:solidFill>
              </a:rPr>
              <a:t> </a:t>
            </a:r>
            <a:r>
              <a:rPr kumimoji="1" lang="en-US" altLang="en-US" dirty="0">
                <a:solidFill>
                  <a:srgbClr val="000000"/>
                </a:solidFill>
              </a:rPr>
              <a:t>chassis</a:t>
            </a:r>
          </a:p>
        </p:txBody>
      </p:sp>
      <p:pic>
        <p:nvPicPr>
          <p:cNvPr id="5159" name="Picture 39"/>
          <p:cNvPicPr>
            <a:picLocks noChangeAspect="1" noChangeArrowheads="1"/>
          </p:cNvPicPr>
          <p:nvPr/>
        </p:nvPicPr>
        <p:blipFill>
          <a:blip r:embed="rId2">
            <a:extLst>
              <a:ext uri="{28A0092B-C50C-407E-A947-70E740481C1C}">
                <a14:useLocalDpi xmlns:a14="http://schemas.microsoft.com/office/drawing/2010/main" val="0"/>
              </a:ext>
            </a:extLst>
          </a:blip>
          <a:srcRect l="7031" t="15498" r="29688" b="7951"/>
          <a:stretch>
            <a:fillRect/>
          </a:stretch>
        </p:blipFill>
        <p:spPr bwMode="auto">
          <a:xfrm>
            <a:off x="4265283" y="1913626"/>
            <a:ext cx="4572000" cy="40068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60" name="Text Box 40"/>
          <p:cNvSpPr txBox="1">
            <a:spLocks noChangeArrowheads="1"/>
          </p:cNvSpPr>
          <p:nvPr/>
        </p:nvSpPr>
        <p:spPr bwMode="auto">
          <a:xfrm>
            <a:off x="7315200" y="6324600"/>
            <a:ext cx="154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184 Fig. 4-1</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2300346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46382" y="0"/>
            <a:ext cx="8229600" cy="774940"/>
          </a:xfrm>
        </p:spPr>
        <p:txBody>
          <a:bodyPr>
            <a:normAutofit fontScale="90000"/>
          </a:bodyPr>
          <a:lstStyle/>
          <a:p>
            <a:r>
              <a:rPr lang="en-US" altLang="en-US" dirty="0"/>
              <a:t>The System Unit</a:t>
            </a:r>
          </a:p>
        </p:txBody>
      </p:sp>
      <p:sp>
        <p:nvSpPr>
          <p:cNvPr id="7171" name="Rectangle 3"/>
          <p:cNvSpPr>
            <a:spLocks noGrp="1" noChangeArrowheads="1"/>
          </p:cNvSpPr>
          <p:nvPr>
            <p:ph type="body" idx="1"/>
          </p:nvPr>
        </p:nvSpPr>
        <p:spPr>
          <a:xfrm>
            <a:off x="304800" y="838200"/>
            <a:ext cx="8585200" cy="685800"/>
          </a:xfrm>
        </p:spPr>
        <p:txBody>
          <a:bodyPr/>
          <a:lstStyle/>
          <a:p>
            <a:r>
              <a:rPr lang="en-US" altLang="en-US" dirty="0"/>
              <a:t>What are common components inside the system unit?</a:t>
            </a:r>
            <a:endParaRPr lang="en-US" altLang="en-US" dirty="0">
              <a:latin typeface="Arial Unicode MS" pitchFamily="34" charset="-128"/>
            </a:endParaRPr>
          </a:p>
        </p:txBody>
      </p:sp>
      <p:sp>
        <p:nvSpPr>
          <p:cNvPr id="7193" name="Rectangle 25"/>
          <p:cNvSpPr>
            <a:spLocks noChangeArrowheads="1"/>
          </p:cNvSpPr>
          <p:nvPr/>
        </p:nvSpPr>
        <p:spPr bwMode="auto">
          <a:xfrm>
            <a:off x="304800" y="2235200"/>
            <a:ext cx="30543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358900" indent="-381000">
              <a:defRPr sz="2400">
                <a:solidFill>
                  <a:schemeClr val="tx1"/>
                </a:solidFill>
                <a:latin typeface="Times New Roman" pitchFamily="18" charset="0"/>
              </a:defRPr>
            </a:lvl4pPr>
            <a:lvl5pPr marL="1752600" indent="-381000">
              <a:defRPr sz="2400">
                <a:solidFill>
                  <a:schemeClr val="tx1"/>
                </a:solidFill>
                <a:latin typeface="Times New Roman" pitchFamily="18" charset="0"/>
              </a:defRPr>
            </a:lvl5pPr>
            <a:lvl6pPr marL="2209800" indent="-381000" fontAlgn="base">
              <a:spcBef>
                <a:spcPct val="0"/>
              </a:spcBef>
              <a:spcAft>
                <a:spcPct val="0"/>
              </a:spcAft>
              <a:defRPr sz="2400">
                <a:solidFill>
                  <a:schemeClr val="tx1"/>
                </a:solidFill>
                <a:latin typeface="Times New Roman" pitchFamily="18" charset="0"/>
              </a:defRPr>
            </a:lvl6pPr>
            <a:lvl7pPr marL="2667000" indent="-381000" fontAlgn="base">
              <a:spcBef>
                <a:spcPct val="0"/>
              </a:spcBef>
              <a:spcAft>
                <a:spcPct val="0"/>
              </a:spcAft>
              <a:defRPr sz="2400">
                <a:solidFill>
                  <a:schemeClr val="tx1"/>
                </a:solidFill>
                <a:latin typeface="Times New Roman" pitchFamily="18" charset="0"/>
              </a:defRPr>
            </a:lvl7pPr>
            <a:lvl8pPr marL="3124200" indent="-381000" fontAlgn="base">
              <a:spcBef>
                <a:spcPct val="0"/>
              </a:spcBef>
              <a:spcAft>
                <a:spcPct val="0"/>
              </a:spcAft>
              <a:defRPr sz="2400">
                <a:solidFill>
                  <a:schemeClr val="tx1"/>
                </a:solidFill>
                <a:latin typeface="Times New Roman" pitchFamily="18" charset="0"/>
              </a:defRPr>
            </a:lvl8pPr>
            <a:lvl9pPr marL="3581400" indent="-381000" fontAlgn="base">
              <a:spcBef>
                <a:spcPct val="0"/>
              </a:spcBef>
              <a:spcAft>
                <a:spcPct val="0"/>
              </a:spcAft>
              <a:defRPr sz="2400">
                <a:solidFill>
                  <a:schemeClr val="tx1"/>
                </a:solidFill>
                <a:latin typeface="Times New Roman" pitchFamily="18" charset="0"/>
              </a:defRPr>
            </a:lvl9pPr>
          </a:lstStyle>
          <a:p>
            <a:pPr lvl="1" eaLnBrk="0" hangingPunct="0">
              <a:lnSpc>
                <a:spcPct val="90000"/>
              </a:lnSpc>
              <a:spcBef>
                <a:spcPct val="5000"/>
              </a:spcBef>
              <a:buClr>
                <a:srgbClr val="D94439"/>
              </a:buClr>
              <a:buSzPct val="75000"/>
              <a:buFont typeface="Wingdings" pitchFamily="2" charset="2"/>
              <a:buChar char="Ø"/>
            </a:pPr>
            <a:r>
              <a:rPr kumimoji="1" lang="en-US" altLang="en-US" sz="2600" b="1">
                <a:solidFill>
                  <a:srgbClr val="000000"/>
                </a:solidFill>
              </a:rPr>
              <a:t>Memory</a:t>
            </a:r>
          </a:p>
          <a:p>
            <a:pPr lvl="1" eaLnBrk="0" hangingPunct="0">
              <a:lnSpc>
                <a:spcPct val="90000"/>
              </a:lnSpc>
              <a:spcBef>
                <a:spcPct val="5000"/>
              </a:spcBef>
              <a:buClr>
                <a:srgbClr val="D94439"/>
              </a:buClr>
              <a:buSzPct val="75000"/>
              <a:buFont typeface="Wingdings" pitchFamily="2" charset="2"/>
              <a:buChar char="Ø"/>
            </a:pPr>
            <a:r>
              <a:rPr kumimoji="1" lang="en-US" altLang="en-US" sz="2600" b="1">
                <a:solidFill>
                  <a:srgbClr val="000000"/>
                </a:solidFill>
              </a:rPr>
              <a:t>Adapter</a:t>
            </a:r>
            <a:r>
              <a:rPr kumimoji="1" lang="en-US" altLang="en-US" sz="2600">
                <a:solidFill>
                  <a:srgbClr val="000000"/>
                </a:solidFill>
              </a:rPr>
              <a:t> </a:t>
            </a:r>
            <a:r>
              <a:rPr kumimoji="1" lang="en-US" altLang="en-US" sz="2600" b="1">
                <a:solidFill>
                  <a:srgbClr val="000000"/>
                </a:solidFill>
              </a:rPr>
              <a:t>cards</a:t>
            </a:r>
          </a:p>
          <a:p>
            <a:pPr lvl="2" eaLnBrk="0" hangingPunct="0">
              <a:lnSpc>
                <a:spcPct val="90000"/>
              </a:lnSpc>
              <a:spcBef>
                <a:spcPct val="20000"/>
              </a:spcBef>
              <a:buClr>
                <a:srgbClr val="D94439"/>
              </a:buClr>
              <a:buFont typeface="Wingdings" pitchFamily="2" charset="2"/>
              <a:buChar char="§"/>
            </a:pPr>
            <a:r>
              <a:rPr kumimoji="1" lang="en-US" altLang="en-US" b="1">
                <a:solidFill>
                  <a:srgbClr val="D94439"/>
                </a:solidFill>
              </a:rPr>
              <a:t>Sound card</a:t>
            </a:r>
          </a:p>
          <a:p>
            <a:pPr lvl="2" eaLnBrk="0" hangingPunct="0">
              <a:lnSpc>
                <a:spcPct val="90000"/>
              </a:lnSpc>
              <a:spcBef>
                <a:spcPct val="20000"/>
              </a:spcBef>
              <a:buClr>
                <a:srgbClr val="D94439"/>
              </a:buClr>
              <a:buFont typeface="Wingdings" pitchFamily="2" charset="2"/>
              <a:buChar char="§"/>
            </a:pPr>
            <a:r>
              <a:rPr kumimoji="1" lang="en-US" altLang="en-US" b="1">
                <a:solidFill>
                  <a:srgbClr val="D94439"/>
                </a:solidFill>
              </a:rPr>
              <a:t>Video card</a:t>
            </a:r>
          </a:p>
          <a:p>
            <a:pPr lvl="1" eaLnBrk="0" hangingPunct="0">
              <a:lnSpc>
                <a:spcPct val="90000"/>
              </a:lnSpc>
              <a:spcBef>
                <a:spcPct val="5000"/>
              </a:spcBef>
              <a:buClr>
                <a:srgbClr val="D94439"/>
              </a:buClr>
              <a:buSzPct val="75000"/>
              <a:buFont typeface="Wingdings" pitchFamily="2" charset="2"/>
              <a:buChar char="Ø"/>
            </a:pPr>
            <a:r>
              <a:rPr kumimoji="1" lang="en-US" altLang="en-US" sz="2600" b="1">
                <a:solidFill>
                  <a:srgbClr val="000000"/>
                </a:solidFill>
              </a:rPr>
              <a:t>Ports</a:t>
            </a:r>
          </a:p>
          <a:p>
            <a:pPr lvl="1" eaLnBrk="0" hangingPunct="0">
              <a:lnSpc>
                <a:spcPct val="90000"/>
              </a:lnSpc>
              <a:spcBef>
                <a:spcPct val="5000"/>
              </a:spcBef>
              <a:buClr>
                <a:srgbClr val="D94439"/>
              </a:buClr>
              <a:buSzPct val="75000"/>
              <a:buFont typeface="Wingdings" pitchFamily="2" charset="2"/>
              <a:buChar char="Ø"/>
            </a:pPr>
            <a:r>
              <a:rPr kumimoji="1" lang="en-US" altLang="en-US" sz="2600" b="1">
                <a:solidFill>
                  <a:srgbClr val="000000"/>
                </a:solidFill>
              </a:rPr>
              <a:t>Drive bays</a:t>
            </a:r>
          </a:p>
          <a:p>
            <a:pPr lvl="1" eaLnBrk="0" hangingPunct="0">
              <a:lnSpc>
                <a:spcPct val="90000"/>
              </a:lnSpc>
              <a:spcBef>
                <a:spcPct val="5000"/>
              </a:spcBef>
              <a:buClr>
                <a:srgbClr val="D94439"/>
              </a:buClr>
              <a:buSzPct val="75000"/>
              <a:buFont typeface="Wingdings" pitchFamily="2" charset="2"/>
              <a:buChar char="Ø"/>
            </a:pPr>
            <a:r>
              <a:rPr kumimoji="1" lang="en-US" altLang="en-US" sz="2600" b="1">
                <a:solidFill>
                  <a:srgbClr val="000000"/>
                </a:solidFill>
              </a:rPr>
              <a:t>Power</a:t>
            </a:r>
            <a:r>
              <a:rPr kumimoji="1" lang="en-US" altLang="en-US" sz="2600">
                <a:solidFill>
                  <a:srgbClr val="000000"/>
                </a:solidFill>
              </a:rPr>
              <a:t> </a:t>
            </a:r>
            <a:r>
              <a:rPr kumimoji="1" lang="en-US" altLang="en-US" sz="2600" b="1">
                <a:solidFill>
                  <a:srgbClr val="000000"/>
                </a:solidFill>
              </a:rPr>
              <a:t>supply</a:t>
            </a:r>
          </a:p>
        </p:txBody>
      </p:sp>
      <p:grpSp>
        <p:nvGrpSpPr>
          <p:cNvPr id="7215" name="Group 47"/>
          <p:cNvGrpSpPr>
            <a:grpSpLocks/>
          </p:cNvGrpSpPr>
          <p:nvPr/>
        </p:nvGrpSpPr>
        <p:grpSpPr bwMode="auto">
          <a:xfrm>
            <a:off x="2667000" y="1600200"/>
            <a:ext cx="6256338" cy="4362450"/>
            <a:chOff x="1680" y="1008"/>
            <a:chExt cx="3941" cy="2748"/>
          </a:xfrm>
        </p:grpSpPr>
        <p:pic>
          <p:nvPicPr>
            <p:cNvPr id="7214" name="Picture 46" descr="04-069_04-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104"/>
              <a:ext cx="3354" cy="265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sp>
          <p:nvSpPr>
            <p:cNvPr id="7194" name="Rectangle 26"/>
            <p:cNvSpPr>
              <a:spLocks noChangeArrowheads="1"/>
            </p:cNvSpPr>
            <p:nvPr/>
          </p:nvSpPr>
          <p:spPr bwMode="auto">
            <a:xfrm>
              <a:off x="1680" y="1008"/>
              <a:ext cx="6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power supply</a:t>
              </a:r>
            </a:p>
          </p:txBody>
        </p:sp>
        <p:sp>
          <p:nvSpPr>
            <p:cNvPr id="7195" name="Rectangle 27"/>
            <p:cNvSpPr>
              <a:spLocks noChangeArrowheads="1"/>
            </p:cNvSpPr>
            <p:nvPr/>
          </p:nvSpPr>
          <p:spPr bwMode="auto">
            <a:xfrm>
              <a:off x="2016" y="2112"/>
              <a:ext cx="3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ports</a:t>
              </a:r>
            </a:p>
          </p:txBody>
        </p:sp>
        <p:sp>
          <p:nvSpPr>
            <p:cNvPr id="7196" name="Rectangle 28"/>
            <p:cNvSpPr>
              <a:spLocks noChangeArrowheads="1"/>
            </p:cNvSpPr>
            <p:nvPr/>
          </p:nvSpPr>
          <p:spPr bwMode="auto">
            <a:xfrm>
              <a:off x="4512" y="1008"/>
              <a:ext cx="5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drive bays</a:t>
              </a:r>
            </a:p>
          </p:txBody>
        </p:sp>
        <p:sp>
          <p:nvSpPr>
            <p:cNvPr id="7197" name="Rectangle 29"/>
            <p:cNvSpPr>
              <a:spLocks noChangeArrowheads="1"/>
            </p:cNvSpPr>
            <p:nvPr/>
          </p:nvSpPr>
          <p:spPr bwMode="auto">
            <a:xfrm>
              <a:off x="5136" y="1536"/>
              <a:ext cx="4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processor</a:t>
              </a:r>
            </a:p>
          </p:txBody>
        </p:sp>
        <p:sp>
          <p:nvSpPr>
            <p:cNvPr id="7198" name="Rectangle 30"/>
            <p:cNvSpPr>
              <a:spLocks noChangeArrowheads="1"/>
            </p:cNvSpPr>
            <p:nvPr/>
          </p:nvSpPr>
          <p:spPr bwMode="auto">
            <a:xfrm>
              <a:off x="5184" y="2112"/>
              <a:ext cx="4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memory</a:t>
              </a:r>
            </a:p>
          </p:txBody>
        </p:sp>
        <p:sp>
          <p:nvSpPr>
            <p:cNvPr id="7199" name="Rectangle 31"/>
            <p:cNvSpPr>
              <a:spLocks noChangeArrowheads="1"/>
            </p:cNvSpPr>
            <p:nvPr/>
          </p:nvSpPr>
          <p:spPr bwMode="auto">
            <a:xfrm>
              <a:off x="4752" y="3456"/>
              <a:ext cx="5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sound card</a:t>
              </a:r>
            </a:p>
          </p:txBody>
        </p:sp>
        <p:sp>
          <p:nvSpPr>
            <p:cNvPr id="7200" name="Rectangle 32"/>
            <p:cNvSpPr>
              <a:spLocks noChangeArrowheads="1"/>
            </p:cNvSpPr>
            <p:nvPr/>
          </p:nvSpPr>
          <p:spPr bwMode="auto">
            <a:xfrm>
              <a:off x="2304" y="3504"/>
              <a:ext cx="5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eaLnBrk="0" hangingPunct="0"/>
              <a:r>
                <a:rPr kumimoji="1" lang="en-US" altLang="en-US" sz="1200">
                  <a:solidFill>
                    <a:srgbClr val="000000"/>
                  </a:solidFill>
                  <a:latin typeface="Times New Roman" pitchFamily="18" charset="0"/>
                </a:rPr>
                <a:t>video card</a:t>
              </a:r>
            </a:p>
          </p:txBody>
        </p:sp>
        <p:sp>
          <p:nvSpPr>
            <p:cNvPr id="7203" name="Line 35"/>
            <p:cNvSpPr>
              <a:spLocks noChangeShapeType="1"/>
            </p:cNvSpPr>
            <p:nvPr/>
          </p:nvSpPr>
          <p:spPr bwMode="auto">
            <a:xfrm>
              <a:off x="2160" y="1200"/>
              <a:ext cx="62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sp>
          <p:nvSpPr>
            <p:cNvPr id="7204" name="Line 36"/>
            <p:cNvSpPr>
              <a:spLocks noChangeShapeType="1"/>
            </p:cNvSpPr>
            <p:nvPr/>
          </p:nvSpPr>
          <p:spPr bwMode="auto">
            <a:xfrm flipH="1">
              <a:off x="4368" y="1152"/>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sp>
          <p:nvSpPr>
            <p:cNvPr id="7205" name="Line 37"/>
            <p:cNvSpPr>
              <a:spLocks noChangeShapeType="1"/>
            </p:cNvSpPr>
            <p:nvPr/>
          </p:nvSpPr>
          <p:spPr bwMode="auto">
            <a:xfrm flipV="1">
              <a:off x="4368" y="1104"/>
              <a:ext cx="288"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grpSp>
          <p:nvGrpSpPr>
            <p:cNvPr id="7211" name="Group 43"/>
            <p:cNvGrpSpPr>
              <a:grpSpLocks/>
            </p:cNvGrpSpPr>
            <p:nvPr/>
          </p:nvGrpSpPr>
          <p:grpSpPr bwMode="auto">
            <a:xfrm>
              <a:off x="2304" y="1968"/>
              <a:ext cx="272" cy="288"/>
              <a:chOff x="2496" y="1968"/>
              <a:chExt cx="272" cy="288"/>
            </a:xfrm>
          </p:grpSpPr>
          <p:sp>
            <p:nvSpPr>
              <p:cNvPr id="7207" name="Line 39"/>
              <p:cNvSpPr>
                <a:spLocks noChangeShapeType="1"/>
              </p:cNvSpPr>
              <p:nvPr/>
            </p:nvSpPr>
            <p:spPr bwMode="auto">
              <a:xfrm flipV="1">
                <a:off x="2496" y="1968"/>
                <a:ext cx="192"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sp>
            <p:nvSpPr>
              <p:cNvPr id="7208" name="Line 40"/>
              <p:cNvSpPr>
                <a:spLocks noChangeShapeType="1"/>
              </p:cNvSpPr>
              <p:nvPr/>
            </p:nvSpPr>
            <p:spPr bwMode="auto">
              <a:xfrm>
                <a:off x="2496" y="2160"/>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sp>
            <p:nvSpPr>
              <p:cNvPr id="7209" name="Line 41"/>
              <p:cNvSpPr>
                <a:spLocks noChangeShapeType="1"/>
              </p:cNvSpPr>
              <p:nvPr/>
            </p:nvSpPr>
            <p:spPr bwMode="auto">
              <a:xfrm>
                <a:off x="2496" y="2160"/>
                <a:ext cx="240"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sp>
            <p:nvSpPr>
              <p:cNvPr id="7210" name="Line 42"/>
              <p:cNvSpPr>
                <a:spLocks noChangeShapeType="1"/>
              </p:cNvSpPr>
              <p:nvPr/>
            </p:nvSpPr>
            <p:spPr bwMode="auto">
              <a:xfrm flipV="1">
                <a:off x="2496" y="1992"/>
                <a:ext cx="272" cy="16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lstStyle/>
              <a:p>
                <a:endParaRPr lang="en-US"/>
              </a:p>
            </p:txBody>
          </p:sp>
        </p:grpSp>
      </p:grpSp>
      <p:sp>
        <p:nvSpPr>
          <p:cNvPr id="7213" name="Rectangle 45"/>
          <p:cNvSpPr>
            <a:spLocks noChangeArrowheads="1"/>
          </p:cNvSpPr>
          <p:nvPr/>
        </p:nvSpPr>
        <p:spPr bwMode="auto">
          <a:xfrm>
            <a:off x="312738" y="1820863"/>
            <a:ext cx="3054350" cy="395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358900" indent="-381000">
              <a:defRPr sz="2400">
                <a:solidFill>
                  <a:schemeClr val="tx1"/>
                </a:solidFill>
                <a:latin typeface="Times New Roman" pitchFamily="18" charset="0"/>
              </a:defRPr>
            </a:lvl4pPr>
            <a:lvl5pPr marL="1752600" indent="-381000">
              <a:defRPr sz="2400">
                <a:solidFill>
                  <a:schemeClr val="tx1"/>
                </a:solidFill>
                <a:latin typeface="Times New Roman" pitchFamily="18" charset="0"/>
              </a:defRPr>
            </a:lvl5pPr>
            <a:lvl6pPr marL="2209800" indent="-381000" fontAlgn="base">
              <a:spcBef>
                <a:spcPct val="0"/>
              </a:spcBef>
              <a:spcAft>
                <a:spcPct val="0"/>
              </a:spcAft>
              <a:defRPr sz="2400">
                <a:solidFill>
                  <a:schemeClr val="tx1"/>
                </a:solidFill>
                <a:latin typeface="Times New Roman" pitchFamily="18" charset="0"/>
              </a:defRPr>
            </a:lvl6pPr>
            <a:lvl7pPr marL="2667000" indent="-381000" fontAlgn="base">
              <a:spcBef>
                <a:spcPct val="0"/>
              </a:spcBef>
              <a:spcAft>
                <a:spcPct val="0"/>
              </a:spcAft>
              <a:defRPr sz="2400">
                <a:solidFill>
                  <a:schemeClr val="tx1"/>
                </a:solidFill>
                <a:latin typeface="Times New Roman" pitchFamily="18" charset="0"/>
              </a:defRPr>
            </a:lvl7pPr>
            <a:lvl8pPr marL="3124200" indent="-381000" fontAlgn="base">
              <a:spcBef>
                <a:spcPct val="0"/>
              </a:spcBef>
              <a:spcAft>
                <a:spcPct val="0"/>
              </a:spcAft>
              <a:defRPr sz="2400">
                <a:solidFill>
                  <a:schemeClr val="tx1"/>
                </a:solidFill>
                <a:latin typeface="Times New Roman" pitchFamily="18" charset="0"/>
              </a:defRPr>
            </a:lvl8pPr>
            <a:lvl9pPr marL="3581400" indent="-381000" fontAlgn="base">
              <a:spcBef>
                <a:spcPct val="0"/>
              </a:spcBef>
              <a:spcAft>
                <a:spcPct val="0"/>
              </a:spcAft>
              <a:defRPr sz="2400">
                <a:solidFill>
                  <a:schemeClr val="tx1"/>
                </a:solidFill>
                <a:latin typeface="Times New Roman" pitchFamily="18" charset="0"/>
              </a:defRPr>
            </a:lvl9pPr>
          </a:lstStyle>
          <a:p>
            <a:pPr lvl="1" eaLnBrk="0" hangingPunct="0">
              <a:lnSpc>
                <a:spcPct val="90000"/>
              </a:lnSpc>
              <a:spcBef>
                <a:spcPct val="5000"/>
              </a:spcBef>
              <a:buClr>
                <a:srgbClr val="D94439"/>
              </a:buClr>
              <a:buSzPct val="75000"/>
              <a:buFont typeface="Wingdings" pitchFamily="2" charset="2"/>
              <a:buChar char="Ø"/>
            </a:pPr>
            <a:r>
              <a:rPr kumimoji="1" lang="en-US" altLang="en-US" sz="2600" b="1">
                <a:solidFill>
                  <a:srgbClr val="000000"/>
                </a:solidFill>
              </a:rPr>
              <a:t>Processor</a:t>
            </a:r>
            <a:endParaRPr kumimoji="1" lang="en-US" altLang="en-US" sz="2600" b="1">
              <a:solidFill>
                <a:srgbClr val="000000"/>
              </a:solidFill>
              <a:latin typeface="Arial Unicode MS" pitchFamily="34" charset="-128"/>
            </a:endParaRPr>
          </a:p>
        </p:txBody>
      </p:sp>
      <p:sp>
        <p:nvSpPr>
          <p:cNvPr id="7216" name="Text Box 48"/>
          <p:cNvSpPr txBox="1">
            <a:spLocks noChangeArrowheads="1"/>
          </p:cNvSpPr>
          <p:nvPr/>
        </p:nvSpPr>
        <p:spPr bwMode="auto">
          <a:xfrm>
            <a:off x="7366000" y="6354763"/>
            <a:ext cx="1549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185 Fig. 4-2</a:t>
            </a:r>
          </a:p>
        </p:txBody>
      </p:sp>
    </p:spTree>
    <p:extLst>
      <p:ext uri="{BB962C8B-B14F-4D97-AF65-F5344CB8AC3E}">
        <p14:creationId xmlns:p14="http://schemas.microsoft.com/office/powerpoint/2010/main" val="2200308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088"/>
            <a:ext cx="8229600" cy="515112"/>
          </a:xfrm>
        </p:spPr>
        <p:txBody>
          <a:bodyPr>
            <a:normAutofit fontScale="90000"/>
          </a:bodyPr>
          <a:lstStyle/>
          <a:p>
            <a:r>
              <a:rPr lang="en-US" altLang="en-US" dirty="0"/>
              <a:t>The System Unit</a:t>
            </a:r>
            <a:endParaRPr lang="en-US" altLang="en-US" dirty="0">
              <a:latin typeface="Arial Unicode MS" pitchFamily="34" charset="-128"/>
            </a:endParaRPr>
          </a:p>
        </p:txBody>
      </p:sp>
      <p:sp>
        <p:nvSpPr>
          <p:cNvPr id="9219" name="Rectangle 3"/>
          <p:cNvSpPr>
            <a:spLocks noGrp="1" noChangeArrowheads="1"/>
          </p:cNvSpPr>
          <p:nvPr>
            <p:ph type="body" idx="1"/>
          </p:nvPr>
        </p:nvSpPr>
        <p:spPr>
          <a:xfrm>
            <a:off x="254000" y="1447800"/>
            <a:ext cx="4953000" cy="638175"/>
          </a:xfrm>
        </p:spPr>
        <p:txBody>
          <a:bodyPr/>
          <a:lstStyle/>
          <a:p>
            <a:r>
              <a:rPr lang="en-US" altLang="en-US" dirty="0"/>
              <a:t>What is the</a:t>
            </a:r>
            <a:r>
              <a:rPr lang="en-US" altLang="en-US" b="0" dirty="0"/>
              <a:t> </a:t>
            </a:r>
            <a:r>
              <a:rPr lang="en-US" altLang="en-US" dirty="0">
                <a:solidFill>
                  <a:srgbClr val="D94439"/>
                </a:solidFill>
              </a:rPr>
              <a:t>motherboard</a:t>
            </a:r>
            <a:r>
              <a:rPr lang="en-US" altLang="en-US" dirty="0"/>
              <a:t>?</a:t>
            </a:r>
          </a:p>
        </p:txBody>
      </p:sp>
      <p:sp>
        <p:nvSpPr>
          <p:cNvPr id="9242" name="Rectangle 26"/>
          <p:cNvSpPr>
            <a:spLocks noChangeArrowheads="1"/>
          </p:cNvSpPr>
          <p:nvPr/>
        </p:nvSpPr>
        <p:spPr bwMode="auto">
          <a:xfrm>
            <a:off x="304800" y="1928813"/>
            <a:ext cx="3276600" cy="470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358900" indent="-381000">
              <a:defRPr sz="2400">
                <a:solidFill>
                  <a:schemeClr val="tx1"/>
                </a:solidFill>
                <a:latin typeface="Times New Roman" pitchFamily="18" charset="0"/>
              </a:defRPr>
            </a:lvl4pPr>
            <a:lvl5pPr marL="1752600" indent="-381000">
              <a:defRPr sz="2400">
                <a:solidFill>
                  <a:schemeClr val="tx1"/>
                </a:solidFill>
                <a:latin typeface="Times New Roman" pitchFamily="18" charset="0"/>
              </a:defRPr>
            </a:lvl5pPr>
            <a:lvl6pPr marL="2209800" indent="-381000" fontAlgn="base">
              <a:spcBef>
                <a:spcPct val="0"/>
              </a:spcBef>
              <a:spcAft>
                <a:spcPct val="0"/>
              </a:spcAft>
              <a:defRPr sz="2400">
                <a:solidFill>
                  <a:schemeClr val="tx1"/>
                </a:solidFill>
                <a:latin typeface="Times New Roman" pitchFamily="18" charset="0"/>
              </a:defRPr>
            </a:lvl6pPr>
            <a:lvl7pPr marL="2667000" indent="-381000" fontAlgn="base">
              <a:spcBef>
                <a:spcPct val="0"/>
              </a:spcBef>
              <a:spcAft>
                <a:spcPct val="0"/>
              </a:spcAft>
              <a:defRPr sz="2400">
                <a:solidFill>
                  <a:schemeClr val="tx1"/>
                </a:solidFill>
                <a:latin typeface="Times New Roman" pitchFamily="18" charset="0"/>
              </a:defRPr>
            </a:lvl7pPr>
            <a:lvl8pPr marL="3124200" indent="-381000" fontAlgn="base">
              <a:spcBef>
                <a:spcPct val="0"/>
              </a:spcBef>
              <a:spcAft>
                <a:spcPct val="0"/>
              </a:spcAft>
              <a:defRPr sz="2400">
                <a:solidFill>
                  <a:schemeClr val="tx1"/>
                </a:solidFill>
                <a:latin typeface="Times New Roman" pitchFamily="18" charset="0"/>
              </a:defRPr>
            </a:lvl8pPr>
            <a:lvl9pPr marL="3581400" indent="-381000" fontAlgn="base">
              <a:spcBef>
                <a:spcPct val="0"/>
              </a:spcBef>
              <a:spcAft>
                <a:spcPct val="0"/>
              </a:spcAft>
              <a:defRPr sz="2400">
                <a:solidFill>
                  <a:schemeClr val="tx1"/>
                </a:solidFill>
                <a:latin typeface="Times New Roman" pitchFamily="18" charset="0"/>
              </a:defRPr>
            </a:lvl9pPr>
          </a:lstStyle>
          <a:p>
            <a:pPr lvl="1" eaLnBrk="0" hangingPunct="0">
              <a:spcBef>
                <a:spcPct val="5000"/>
              </a:spcBef>
              <a:buClr>
                <a:srgbClr val="D94439"/>
              </a:buClr>
              <a:buSzPct val="75000"/>
              <a:buFont typeface="Wingdings" pitchFamily="2" charset="2"/>
              <a:buChar char="Ø"/>
            </a:pPr>
            <a:r>
              <a:rPr kumimoji="1" lang="en-US" altLang="en-US" sz="2600" b="1" dirty="0">
                <a:solidFill>
                  <a:srgbClr val="000000"/>
                </a:solidFill>
              </a:rPr>
              <a:t>Main circuit board in system unit</a:t>
            </a:r>
            <a:endParaRPr kumimoji="1" lang="en-US" altLang="en-US" sz="2600" b="1" dirty="0">
              <a:solidFill>
                <a:srgbClr val="000000"/>
              </a:solidFill>
              <a:latin typeface="Arial Unicode MS" pitchFamily="34" charset="-128"/>
            </a:endParaRPr>
          </a:p>
          <a:p>
            <a:pPr lvl="1" eaLnBrk="0" hangingPunct="0">
              <a:spcBef>
                <a:spcPct val="5000"/>
              </a:spcBef>
              <a:buClr>
                <a:srgbClr val="D94439"/>
              </a:buClr>
              <a:buSzPct val="75000"/>
              <a:buFont typeface="Wingdings" pitchFamily="2" charset="2"/>
              <a:buChar char="Ø"/>
            </a:pPr>
            <a:r>
              <a:rPr kumimoji="1" lang="en-US" altLang="en-US" sz="2600" b="1" dirty="0">
                <a:solidFill>
                  <a:srgbClr val="000000"/>
                </a:solidFill>
              </a:rPr>
              <a:t>Contains adapter cards, processor chips, and</a:t>
            </a:r>
            <a:br>
              <a:rPr kumimoji="1" lang="en-US" altLang="en-US" sz="2600" b="1" dirty="0">
                <a:solidFill>
                  <a:srgbClr val="000000"/>
                </a:solidFill>
              </a:rPr>
            </a:br>
            <a:r>
              <a:rPr kumimoji="1" lang="en-US" altLang="en-US" sz="2600" b="1" dirty="0">
                <a:solidFill>
                  <a:srgbClr val="000000"/>
                </a:solidFill>
              </a:rPr>
              <a:t>memory chips</a:t>
            </a:r>
          </a:p>
          <a:p>
            <a:pPr lvl="1" eaLnBrk="0" hangingPunct="0">
              <a:spcBef>
                <a:spcPct val="5000"/>
              </a:spcBef>
              <a:buClr>
                <a:srgbClr val="D94439"/>
              </a:buClr>
              <a:buSzPct val="75000"/>
              <a:buFont typeface="Wingdings" pitchFamily="2" charset="2"/>
              <a:buChar char="Ø"/>
            </a:pPr>
            <a:r>
              <a:rPr kumimoji="1" lang="en-US" altLang="en-US" sz="2600" b="1" dirty="0">
                <a:solidFill>
                  <a:srgbClr val="000000"/>
                </a:solidFill>
              </a:rPr>
              <a:t>Also called</a:t>
            </a:r>
            <a:r>
              <a:rPr kumimoji="1" lang="en-US" altLang="en-US" sz="2600" dirty="0">
                <a:solidFill>
                  <a:srgbClr val="000000"/>
                </a:solidFill>
              </a:rPr>
              <a:t> </a:t>
            </a:r>
            <a:r>
              <a:rPr kumimoji="1" lang="en-US" altLang="en-US" sz="2600" b="1" dirty="0">
                <a:solidFill>
                  <a:srgbClr val="FF0000"/>
                </a:solidFill>
              </a:rPr>
              <a:t>system board</a:t>
            </a:r>
          </a:p>
        </p:txBody>
      </p:sp>
      <p:pic>
        <p:nvPicPr>
          <p:cNvPr id="9293" name="Picture 7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094" t="25876" r="27344" b="12668"/>
          <a:stretch>
            <a:fillRect/>
          </a:stretch>
        </p:blipFill>
        <p:spPr bwMode="auto">
          <a:xfrm>
            <a:off x="3886200" y="1981200"/>
            <a:ext cx="502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94" name="Text Box 78"/>
          <p:cNvSpPr txBox="1">
            <a:spLocks noChangeArrowheads="1"/>
          </p:cNvSpPr>
          <p:nvPr/>
        </p:nvSpPr>
        <p:spPr bwMode="auto">
          <a:xfrm>
            <a:off x="7366000" y="6354763"/>
            <a:ext cx="1549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186 Fig. 4-3</a:t>
            </a:r>
          </a:p>
        </p:txBody>
      </p:sp>
    </p:spTree>
    <p:extLst>
      <p:ext uri="{BB962C8B-B14F-4D97-AF65-F5344CB8AC3E}">
        <p14:creationId xmlns:p14="http://schemas.microsoft.com/office/powerpoint/2010/main" val="4126589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3555" y="304800"/>
            <a:ext cx="8229600" cy="1143000"/>
          </a:xfrm>
        </p:spPr>
        <p:txBody>
          <a:bodyPr/>
          <a:lstStyle/>
          <a:p>
            <a:r>
              <a:rPr lang="en-US" altLang="en-US" dirty="0"/>
              <a:t>The System Unit</a:t>
            </a:r>
          </a:p>
        </p:txBody>
      </p:sp>
      <p:sp>
        <p:nvSpPr>
          <p:cNvPr id="11267" name="Rectangle 3"/>
          <p:cNvSpPr>
            <a:spLocks noGrp="1" noChangeArrowheads="1"/>
          </p:cNvSpPr>
          <p:nvPr>
            <p:ph type="body" idx="1"/>
          </p:nvPr>
        </p:nvSpPr>
        <p:spPr>
          <a:xfrm>
            <a:off x="254000" y="1447800"/>
            <a:ext cx="7142163" cy="638175"/>
          </a:xfrm>
        </p:spPr>
        <p:txBody>
          <a:bodyPr/>
          <a:lstStyle/>
          <a:p>
            <a:r>
              <a:rPr lang="en-US" altLang="en-US"/>
              <a:t>What is a</a:t>
            </a:r>
            <a:r>
              <a:rPr lang="en-US" altLang="en-US" b="0"/>
              <a:t> </a:t>
            </a:r>
            <a:r>
              <a:rPr lang="en-US" altLang="en-US">
                <a:solidFill>
                  <a:srgbClr val="D94439"/>
                </a:solidFill>
              </a:rPr>
              <a:t>chip</a:t>
            </a:r>
            <a:r>
              <a:rPr lang="en-US" altLang="en-US"/>
              <a:t>?</a:t>
            </a:r>
          </a:p>
        </p:txBody>
      </p:sp>
      <p:sp>
        <p:nvSpPr>
          <p:cNvPr id="11294" name="Rectangle 30"/>
          <p:cNvSpPr>
            <a:spLocks noChangeArrowheads="1"/>
          </p:cNvSpPr>
          <p:nvPr/>
        </p:nvSpPr>
        <p:spPr bwMode="auto">
          <a:xfrm>
            <a:off x="304800" y="1981200"/>
            <a:ext cx="8188325" cy="133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358900" indent="-381000">
              <a:defRPr sz="2400">
                <a:solidFill>
                  <a:schemeClr val="tx1"/>
                </a:solidFill>
                <a:latin typeface="Times New Roman" pitchFamily="18" charset="0"/>
              </a:defRPr>
            </a:lvl4pPr>
            <a:lvl5pPr marL="1752600" indent="-381000">
              <a:defRPr sz="2400">
                <a:solidFill>
                  <a:schemeClr val="tx1"/>
                </a:solidFill>
                <a:latin typeface="Times New Roman" pitchFamily="18" charset="0"/>
              </a:defRPr>
            </a:lvl5pPr>
            <a:lvl6pPr marL="2209800" indent="-381000" fontAlgn="base">
              <a:spcBef>
                <a:spcPct val="0"/>
              </a:spcBef>
              <a:spcAft>
                <a:spcPct val="0"/>
              </a:spcAft>
              <a:defRPr sz="2400">
                <a:solidFill>
                  <a:schemeClr val="tx1"/>
                </a:solidFill>
                <a:latin typeface="Times New Roman" pitchFamily="18" charset="0"/>
              </a:defRPr>
            </a:lvl6pPr>
            <a:lvl7pPr marL="2667000" indent="-381000" fontAlgn="base">
              <a:spcBef>
                <a:spcPct val="0"/>
              </a:spcBef>
              <a:spcAft>
                <a:spcPct val="0"/>
              </a:spcAft>
              <a:defRPr sz="2400">
                <a:solidFill>
                  <a:schemeClr val="tx1"/>
                </a:solidFill>
                <a:latin typeface="Times New Roman" pitchFamily="18" charset="0"/>
              </a:defRPr>
            </a:lvl7pPr>
            <a:lvl8pPr marL="3124200" indent="-381000" fontAlgn="base">
              <a:spcBef>
                <a:spcPct val="0"/>
              </a:spcBef>
              <a:spcAft>
                <a:spcPct val="0"/>
              </a:spcAft>
              <a:defRPr sz="2400">
                <a:solidFill>
                  <a:schemeClr val="tx1"/>
                </a:solidFill>
                <a:latin typeface="Times New Roman" pitchFamily="18" charset="0"/>
              </a:defRPr>
            </a:lvl8pPr>
            <a:lvl9pPr marL="3581400" indent="-381000" fontAlgn="base">
              <a:spcBef>
                <a:spcPct val="0"/>
              </a:spcBef>
              <a:spcAft>
                <a:spcPct val="0"/>
              </a:spcAft>
              <a:defRPr sz="2400">
                <a:solidFill>
                  <a:schemeClr val="tx1"/>
                </a:solidFill>
                <a:latin typeface="Times New Roman" pitchFamily="18" charset="0"/>
              </a:defRPr>
            </a:lvl9pPr>
          </a:lstStyle>
          <a:p>
            <a:pPr lvl="1" eaLnBrk="0" hangingPunct="0">
              <a:spcBef>
                <a:spcPct val="5000"/>
              </a:spcBef>
              <a:buClr>
                <a:srgbClr val="D94439"/>
              </a:buClr>
              <a:buSzPct val="75000"/>
              <a:buFont typeface="Wingdings" pitchFamily="2" charset="2"/>
              <a:buChar char="Ø"/>
            </a:pPr>
            <a:r>
              <a:rPr kumimoji="1" lang="en-US" altLang="en-US" sz="2500" b="1" dirty="0">
                <a:solidFill>
                  <a:srgbClr val="000000"/>
                </a:solidFill>
              </a:rPr>
              <a:t>Small piece of semi-conducting material on which integrated circuits are attached</a:t>
            </a:r>
          </a:p>
        </p:txBody>
      </p:sp>
      <p:sp>
        <p:nvSpPr>
          <p:cNvPr id="11301" name="Rectangle 37"/>
          <p:cNvSpPr>
            <a:spLocks noChangeArrowheads="1"/>
          </p:cNvSpPr>
          <p:nvPr/>
        </p:nvSpPr>
        <p:spPr bwMode="auto">
          <a:xfrm>
            <a:off x="304799" y="2957303"/>
            <a:ext cx="8188325" cy="365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358900" indent="-381000">
              <a:defRPr sz="2400">
                <a:solidFill>
                  <a:schemeClr val="tx1"/>
                </a:solidFill>
                <a:latin typeface="Times New Roman" pitchFamily="18" charset="0"/>
              </a:defRPr>
            </a:lvl4pPr>
            <a:lvl5pPr marL="1752600" indent="-381000">
              <a:defRPr sz="2400">
                <a:solidFill>
                  <a:schemeClr val="tx1"/>
                </a:solidFill>
                <a:latin typeface="Times New Roman" pitchFamily="18" charset="0"/>
              </a:defRPr>
            </a:lvl5pPr>
            <a:lvl6pPr marL="2209800" indent="-381000" fontAlgn="base">
              <a:spcBef>
                <a:spcPct val="0"/>
              </a:spcBef>
              <a:spcAft>
                <a:spcPct val="0"/>
              </a:spcAft>
              <a:defRPr sz="2400">
                <a:solidFill>
                  <a:schemeClr val="tx1"/>
                </a:solidFill>
                <a:latin typeface="Times New Roman" pitchFamily="18" charset="0"/>
              </a:defRPr>
            </a:lvl6pPr>
            <a:lvl7pPr marL="2667000" indent="-381000" fontAlgn="base">
              <a:spcBef>
                <a:spcPct val="0"/>
              </a:spcBef>
              <a:spcAft>
                <a:spcPct val="0"/>
              </a:spcAft>
              <a:defRPr sz="2400">
                <a:solidFill>
                  <a:schemeClr val="tx1"/>
                </a:solidFill>
                <a:latin typeface="Times New Roman" pitchFamily="18" charset="0"/>
              </a:defRPr>
            </a:lvl7pPr>
            <a:lvl8pPr marL="3124200" indent="-381000" fontAlgn="base">
              <a:spcBef>
                <a:spcPct val="0"/>
              </a:spcBef>
              <a:spcAft>
                <a:spcPct val="0"/>
              </a:spcAft>
              <a:defRPr sz="2400">
                <a:solidFill>
                  <a:schemeClr val="tx1"/>
                </a:solidFill>
                <a:latin typeface="Times New Roman" pitchFamily="18" charset="0"/>
              </a:defRPr>
            </a:lvl8pPr>
            <a:lvl9pPr marL="3581400" indent="-381000" fontAlgn="base">
              <a:spcBef>
                <a:spcPct val="0"/>
              </a:spcBef>
              <a:spcAft>
                <a:spcPct val="0"/>
              </a:spcAft>
              <a:defRPr sz="2400">
                <a:solidFill>
                  <a:schemeClr val="tx1"/>
                </a:solidFill>
                <a:latin typeface="Times New Roman" pitchFamily="18" charset="0"/>
              </a:defRPr>
            </a:lvl9pPr>
          </a:lstStyle>
          <a:p>
            <a:pPr lvl="2" eaLnBrk="0" hangingPunct="0">
              <a:spcBef>
                <a:spcPct val="20000"/>
              </a:spcBef>
              <a:buClr>
                <a:srgbClr val="D94439"/>
              </a:buClr>
              <a:buFont typeface="Wingdings" pitchFamily="2" charset="2"/>
              <a:buChar char="§"/>
            </a:pPr>
            <a:r>
              <a:rPr kumimoji="1" lang="en-US" altLang="en-US" dirty="0">
                <a:solidFill>
                  <a:srgbClr val="000000"/>
                </a:solidFill>
              </a:rPr>
              <a:t>Integrated circuits contain many microscopic pathways capable of carrying electrical current</a:t>
            </a:r>
          </a:p>
          <a:p>
            <a:pPr lvl="1" eaLnBrk="0" hangingPunct="0">
              <a:spcBef>
                <a:spcPct val="5000"/>
              </a:spcBef>
              <a:buClr>
                <a:srgbClr val="D94439"/>
              </a:buClr>
              <a:buSzPct val="75000"/>
              <a:buFont typeface="Wingdings" pitchFamily="2" charset="2"/>
              <a:buChar char="Ø"/>
            </a:pPr>
            <a:r>
              <a:rPr kumimoji="1" lang="en-US" altLang="en-US" sz="2500" b="1" dirty="0">
                <a:solidFill>
                  <a:srgbClr val="000000"/>
                </a:solidFill>
              </a:rPr>
              <a:t>Chips are packaged so they can be attached to a circuit board</a:t>
            </a:r>
          </a:p>
        </p:txBody>
      </p:sp>
      <p:sp>
        <p:nvSpPr>
          <p:cNvPr id="11306" name="Text Box 42"/>
          <p:cNvSpPr txBox="1">
            <a:spLocks noChangeArrowheads="1"/>
          </p:cNvSpPr>
          <p:nvPr/>
        </p:nvSpPr>
        <p:spPr bwMode="auto">
          <a:xfrm>
            <a:off x="7366000" y="6324600"/>
            <a:ext cx="154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186</a:t>
            </a:r>
          </a:p>
        </p:txBody>
      </p:sp>
    </p:spTree>
    <p:extLst>
      <p:ext uri="{BB962C8B-B14F-4D97-AF65-F5344CB8AC3E}">
        <p14:creationId xmlns:p14="http://schemas.microsoft.com/office/powerpoint/2010/main" val="5025462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81000"/>
            <a:ext cx="8229600" cy="1143000"/>
          </a:xfrm>
        </p:spPr>
        <p:txBody>
          <a:bodyPr/>
          <a:lstStyle/>
          <a:p>
            <a:r>
              <a:rPr lang="en-US" altLang="en-US" dirty="0"/>
              <a:t>Processor</a:t>
            </a:r>
          </a:p>
        </p:txBody>
      </p:sp>
      <p:sp>
        <p:nvSpPr>
          <p:cNvPr id="13315" name="Rectangle 3"/>
          <p:cNvSpPr>
            <a:spLocks noGrp="1" noChangeArrowheads="1"/>
          </p:cNvSpPr>
          <p:nvPr>
            <p:ph type="body" idx="1"/>
          </p:nvPr>
        </p:nvSpPr>
        <p:spPr>
          <a:xfrm>
            <a:off x="254000" y="1474788"/>
            <a:ext cx="8229600" cy="776287"/>
          </a:xfrm>
        </p:spPr>
        <p:txBody>
          <a:bodyPr/>
          <a:lstStyle/>
          <a:p>
            <a:r>
              <a:rPr lang="en-US" altLang="en-US" dirty="0"/>
              <a:t>What is the</a:t>
            </a:r>
            <a:r>
              <a:rPr lang="en-US" altLang="en-US" b="0" dirty="0"/>
              <a:t> </a:t>
            </a:r>
            <a:r>
              <a:rPr lang="en-US" altLang="en-US" dirty="0">
                <a:solidFill>
                  <a:srgbClr val="D94439"/>
                </a:solidFill>
              </a:rPr>
              <a:t>central processing unit (CPU)</a:t>
            </a:r>
            <a:r>
              <a:rPr lang="en-US" altLang="en-US" dirty="0"/>
              <a:t>?</a:t>
            </a:r>
          </a:p>
        </p:txBody>
      </p:sp>
      <p:sp>
        <p:nvSpPr>
          <p:cNvPr id="13349" name="Rectangle 37"/>
          <p:cNvSpPr>
            <a:spLocks noChangeArrowheads="1"/>
          </p:cNvSpPr>
          <p:nvPr/>
        </p:nvSpPr>
        <p:spPr bwMode="auto">
          <a:xfrm>
            <a:off x="304800" y="1944688"/>
            <a:ext cx="373380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341313" indent="-227013">
              <a:defRPr sz="2400">
                <a:solidFill>
                  <a:schemeClr val="tx1"/>
                </a:solidFill>
                <a:latin typeface="Times New Roman" pitchFamily="18" charset="0"/>
              </a:defRPr>
            </a:lvl2pPr>
            <a:lvl3pPr marL="630238" indent="-1746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eaLnBrk="0" hangingPunct="0">
              <a:spcBef>
                <a:spcPct val="50000"/>
              </a:spcBef>
              <a:buClr>
                <a:srgbClr val="D94439"/>
              </a:buClr>
              <a:buSzPct val="75000"/>
              <a:buFont typeface="Wingdings" pitchFamily="2" charset="2"/>
              <a:buChar char="Ø"/>
            </a:pPr>
            <a:r>
              <a:rPr kumimoji="1" lang="en-US" altLang="en-US" sz="2300" b="1">
                <a:solidFill>
                  <a:srgbClr val="000000"/>
                </a:solidFill>
              </a:rPr>
              <a:t>Interprets and carries out basic instructions that operate a computer</a:t>
            </a:r>
            <a:endParaRPr kumimoji="1" lang="en-US" altLang="en-US" sz="2300" b="1">
              <a:solidFill>
                <a:srgbClr val="000000"/>
              </a:solidFill>
              <a:latin typeface="Arial Unicode MS" pitchFamily="34" charset="-128"/>
            </a:endParaRPr>
          </a:p>
        </p:txBody>
      </p:sp>
      <p:grpSp>
        <p:nvGrpSpPr>
          <p:cNvPr id="13376" name="Group 64"/>
          <p:cNvGrpSpPr>
            <a:grpSpLocks/>
          </p:cNvGrpSpPr>
          <p:nvPr/>
        </p:nvGrpSpPr>
        <p:grpSpPr bwMode="auto">
          <a:xfrm>
            <a:off x="3429000" y="2057400"/>
            <a:ext cx="5562600" cy="4684713"/>
            <a:chOff x="2160" y="1321"/>
            <a:chExt cx="3504" cy="2951"/>
          </a:xfrm>
        </p:grpSpPr>
        <p:grpSp>
          <p:nvGrpSpPr>
            <p:cNvPr id="13367" name="Group 55"/>
            <p:cNvGrpSpPr>
              <a:grpSpLocks/>
            </p:cNvGrpSpPr>
            <p:nvPr/>
          </p:nvGrpSpPr>
          <p:grpSpPr bwMode="auto">
            <a:xfrm>
              <a:off x="2784" y="1321"/>
              <a:ext cx="2160" cy="607"/>
              <a:chOff x="2784" y="1152"/>
              <a:chExt cx="2160" cy="607"/>
            </a:xfrm>
          </p:grpSpPr>
          <p:sp>
            <p:nvSpPr>
              <p:cNvPr id="13351" name="AutoShape 39"/>
              <p:cNvSpPr>
                <a:spLocks noChangeArrowheads="1"/>
              </p:cNvSpPr>
              <p:nvPr/>
            </p:nvSpPr>
            <p:spPr bwMode="auto">
              <a:xfrm>
                <a:off x="2784" y="1152"/>
                <a:ext cx="2160" cy="607"/>
              </a:xfrm>
              <a:prstGeom prst="bevel">
                <a:avLst>
                  <a:gd name="adj" fmla="val 4167"/>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Processor</a:t>
                </a:r>
              </a:p>
            </p:txBody>
          </p:sp>
          <p:sp>
            <p:nvSpPr>
              <p:cNvPr id="13353" name="AutoShape 41"/>
              <p:cNvSpPr>
                <a:spLocks noChangeArrowheads="1"/>
              </p:cNvSpPr>
              <p:nvPr/>
            </p:nvSpPr>
            <p:spPr bwMode="auto">
              <a:xfrm>
                <a:off x="2832" y="1423"/>
                <a:ext cx="1008" cy="288"/>
              </a:xfrm>
              <a:prstGeom prst="bevel">
                <a:avLst>
                  <a:gd name="adj" fmla="val 1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5000"/>
                  </a:spcBef>
                  <a:buClr>
                    <a:srgbClr val="D94439"/>
                  </a:buClr>
                  <a:buSzPct val="75000"/>
                  <a:buFont typeface="Wingdings" pitchFamily="2" charset="2"/>
                  <a:buNone/>
                </a:pPr>
                <a:r>
                  <a:rPr kumimoji="1" lang="en-US" altLang="en-US" sz="1400" b="1">
                    <a:solidFill>
                      <a:srgbClr val="FFFFCC"/>
                    </a:solidFill>
                    <a:effectLst>
                      <a:outerShdw blurRad="38100" dist="38100" dir="2700000" algn="tl">
                        <a:srgbClr val="000000"/>
                      </a:outerShdw>
                    </a:effectLst>
                  </a:rPr>
                  <a:t>Control </a:t>
                </a:r>
                <a:br>
                  <a:rPr kumimoji="1" lang="en-US" altLang="en-US" sz="1400" b="1">
                    <a:solidFill>
                      <a:srgbClr val="FFFFCC"/>
                    </a:solidFill>
                    <a:effectLst>
                      <a:outerShdw blurRad="38100" dist="38100" dir="2700000" algn="tl">
                        <a:srgbClr val="000000"/>
                      </a:outerShdw>
                    </a:effectLst>
                  </a:rPr>
                </a:br>
                <a:r>
                  <a:rPr kumimoji="1" lang="en-US" altLang="en-US" sz="1400" b="1">
                    <a:solidFill>
                      <a:srgbClr val="FFFFCC"/>
                    </a:solidFill>
                    <a:effectLst>
                      <a:outerShdw blurRad="38100" dist="38100" dir="2700000" algn="tl">
                        <a:srgbClr val="000000"/>
                      </a:outerShdw>
                    </a:effectLst>
                  </a:rPr>
                  <a:t>Unit</a:t>
                </a:r>
              </a:p>
            </p:txBody>
          </p:sp>
          <p:sp>
            <p:nvSpPr>
              <p:cNvPr id="13345" name="AutoShape 33"/>
              <p:cNvSpPr>
                <a:spLocks noChangeArrowheads="1"/>
              </p:cNvSpPr>
              <p:nvPr/>
            </p:nvSpPr>
            <p:spPr bwMode="auto">
              <a:xfrm>
                <a:off x="3880" y="1423"/>
                <a:ext cx="1008" cy="288"/>
              </a:xfrm>
              <a:prstGeom prst="bevel">
                <a:avLst>
                  <a:gd name="adj" fmla="val 125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5000"/>
                  </a:spcBef>
                  <a:buClr>
                    <a:srgbClr val="D94439"/>
                  </a:buClr>
                  <a:buSzPct val="75000"/>
                  <a:buFont typeface="Wingdings" pitchFamily="2" charset="2"/>
                  <a:buNone/>
                </a:pPr>
                <a:r>
                  <a:rPr kumimoji="1" lang="en-US" altLang="en-US" sz="1400" b="1">
                    <a:solidFill>
                      <a:srgbClr val="FFFFCC"/>
                    </a:solidFill>
                    <a:effectLst>
                      <a:outerShdw blurRad="38100" dist="38100" dir="2700000" algn="tl">
                        <a:srgbClr val="000000"/>
                      </a:outerShdw>
                    </a:effectLst>
                  </a:rPr>
                  <a:t>Arithmetic </a:t>
                </a:r>
                <a:br>
                  <a:rPr kumimoji="1" lang="en-US" altLang="en-US" sz="1400" b="1">
                    <a:solidFill>
                      <a:srgbClr val="FFFFCC"/>
                    </a:solidFill>
                    <a:effectLst>
                      <a:outerShdw blurRad="38100" dist="38100" dir="2700000" algn="tl">
                        <a:srgbClr val="000000"/>
                      </a:outerShdw>
                    </a:effectLst>
                  </a:rPr>
                </a:br>
                <a:r>
                  <a:rPr kumimoji="1" lang="en-US" altLang="en-US" sz="1400" b="1">
                    <a:solidFill>
                      <a:srgbClr val="FFFFCC"/>
                    </a:solidFill>
                    <a:effectLst>
                      <a:outerShdw blurRad="38100" dist="38100" dir="2700000" algn="tl">
                        <a:srgbClr val="000000"/>
                      </a:outerShdw>
                    </a:effectLst>
                  </a:rPr>
                  <a:t>Logic Unit (ALU)</a:t>
                </a:r>
              </a:p>
            </p:txBody>
          </p:sp>
        </p:grpSp>
        <p:sp>
          <p:nvSpPr>
            <p:cNvPr id="13371" name="AutoShape 59"/>
            <p:cNvSpPr>
              <a:spLocks noChangeArrowheads="1"/>
            </p:cNvSpPr>
            <p:nvPr/>
          </p:nvSpPr>
          <p:spPr bwMode="auto">
            <a:xfrm>
              <a:off x="3880" y="1561"/>
              <a:ext cx="1008" cy="318"/>
            </a:xfrm>
            <a:prstGeom prst="bevel">
              <a:avLst>
                <a:gd name="adj" fmla="val 12500"/>
              </a:avLst>
            </a:prstGeom>
            <a:solidFill>
              <a:srgbClr val="F7F22F"/>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73152" anchor="ctr"/>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5000"/>
                </a:spcBef>
                <a:buClr>
                  <a:srgbClr val="D94439"/>
                </a:buClr>
                <a:buSzPct val="75000"/>
                <a:buFont typeface="Wingdings" pitchFamily="2" charset="2"/>
                <a:buNone/>
              </a:pPr>
              <a:r>
                <a:rPr kumimoji="1" lang="en-US" altLang="en-US" sz="1400" b="1">
                  <a:solidFill>
                    <a:srgbClr val="FFFFCC"/>
                  </a:solidFill>
                  <a:effectLst>
                    <a:outerShdw blurRad="38100" dist="38100" dir="2700000" algn="tl">
                      <a:srgbClr val="000000"/>
                    </a:outerShdw>
                  </a:effectLst>
                </a:rPr>
                <a:t>Arithmetic </a:t>
              </a:r>
              <a:br>
                <a:rPr kumimoji="1" lang="en-US" altLang="en-US" sz="1400" b="1">
                  <a:solidFill>
                    <a:srgbClr val="FFFFCC"/>
                  </a:solidFill>
                  <a:effectLst>
                    <a:outerShdw blurRad="38100" dist="38100" dir="2700000" algn="tl">
                      <a:srgbClr val="000000"/>
                    </a:outerShdw>
                  </a:effectLst>
                </a:rPr>
              </a:br>
              <a:r>
                <a:rPr kumimoji="1" lang="en-US" altLang="en-US" sz="1400" b="1">
                  <a:solidFill>
                    <a:srgbClr val="FFFFCC"/>
                  </a:solidFill>
                  <a:effectLst>
                    <a:outerShdw blurRad="38100" dist="38100" dir="2700000" algn="tl">
                      <a:srgbClr val="000000"/>
                    </a:outerShdw>
                  </a:effectLst>
                </a:rPr>
                <a:t>Logic Unit (ALU)</a:t>
              </a:r>
            </a:p>
          </p:txBody>
        </p:sp>
        <p:sp>
          <p:nvSpPr>
            <p:cNvPr id="13346" name="AutoShape 34"/>
            <p:cNvSpPr>
              <a:spLocks noChangeArrowheads="1"/>
            </p:cNvSpPr>
            <p:nvPr/>
          </p:nvSpPr>
          <p:spPr bwMode="auto">
            <a:xfrm>
              <a:off x="2160" y="2617"/>
              <a:ext cx="912" cy="472"/>
            </a:xfrm>
            <a:prstGeom prst="bevel">
              <a:avLst>
                <a:gd name="adj" fmla="val 12500"/>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Input</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Devices</a:t>
              </a:r>
            </a:p>
          </p:txBody>
        </p:sp>
        <p:sp>
          <p:nvSpPr>
            <p:cNvPr id="13347" name="AutoShape 35"/>
            <p:cNvSpPr>
              <a:spLocks noChangeArrowheads="1"/>
            </p:cNvSpPr>
            <p:nvPr/>
          </p:nvSpPr>
          <p:spPr bwMode="auto">
            <a:xfrm>
              <a:off x="3408" y="3800"/>
              <a:ext cx="912" cy="472"/>
            </a:xfrm>
            <a:prstGeom prst="bevel">
              <a:avLst>
                <a:gd name="adj" fmla="val 12500"/>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Storage</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Devices</a:t>
              </a:r>
            </a:p>
          </p:txBody>
        </p:sp>
        <p:sp>
          <p:nvSpPr>
            <p:cNvPr id="13348" name="AutoShape 36"/>
            <p:cNvSpPr>
              <a:spLocks noChangeArrowheads="1"/>
            </p:cNvSpPr>
            <p:nvPr/>
          </p:nvSpPr>
          <p:spPr bwMode="auto">
            <a:xfrm>
              <a:off x="4752" y="2617"/>
              <a:ext cx="912" cy="472"/>
            </a:xfrm>
            <a:prstGeom prst="bevel">
              <a:avLst>
                <a:gd name="adj" fmla="val 12500"/>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Output</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Devices</a:t>
              </a:r>
            </a:p>
          </p:txBody>
        </p:sp>
        <p:sp>
          <p:nvSpPr>
            <p:cNvPr id="13350" name="Oval 38"/>
            <p:cNvSpPr>
              <a:spLocks noChangeArrowheads="1"/>
            </p:cNvSpPr>
            <p:nvPr/>
          </p:nvSpPr>
          <p:spPr bwMode="auto">
            <a:xfrm>
              <a:off x="3504" y="2521"/>
              <a:ext cx="720" cy="712"/>
            </a:xfrm>
            <a:prstGeom prst="ellipse">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Memory</a:t>
              </a:r>
            </a:p>
          </p:txBody>
        </p:sp>
        <p:sp>
          <p:nvSpPr>
            <p:cNvPr id="13354" name="AutoShape 42"/>
            <p:cNvSpPr>
              <a:spLocks noChangeArrowheads="1"/>
            </p:cNvSpPr>
            <p:nvPr/>
          </p:nvSpPr>
          <p:spPr bwMode="auto">
            <a:xfrm>
              <a:off x="2928" y="2648"/>
              <a:ext cx="672" cy="440"/>
            </a:xfrm>
            <a:prstGeom prst="rightArrow">
              <a:avLst>
                <a:gd name="adj1" fmla="val 53120"/>
                <a:gd name="adj2" fmla="val 60455"/>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en-US" sz="1400" b="1">
                  <a:solidFill>
                    <a:srgbClr val="FFFFCC"/>
                  </a:solidFill>
                  <a:effectLst>
                    <a:outerShdw blurRad="38100" dist="38100" dir="2700000" algn="tl">
                      <a:srgbClr val="000000"/>
                    </a:outerShdw>
                  </a:effectLst>
                  <a:latin typeface="Times New Roman" pitchFamily="18" charset="0"/>
                </a:rPr>
                <a:t>Data</a:t>
              </a:r>
            </a:p>
          </p:txBody>
        </p:sp>
        <p:sp>
          <p:nvSpPr>
            <p:cNvPr id="13356" name="AutoShape 44"/>
            <p:cNvSpPr>
              <a:spLocks noChangeArrowheads="1"/>
            </p:cNvSpPr>
            <p:nvPr/>
          </p:nvSpPr>
          <p:spPr bwMode="auto">
            <a:xfrm>
              <a:off x="4224" y="2648"/>
              <a:ext cx="720" cy="440"/>
            </a:xfrm>
            <a:prstGeom prst="rightArrow">
              <a:avLst>
                <a:gd name="adj1" fmla="val 53120"/>
                <a:gd name="adj2" fmla="val 64773"/>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anchor="ctr" anchorCtr="1"/>
            <a:lstStyle/>
            <a:p>
              <a:pPr algn="ctr" eaLnBrk="0" hangingPunct="0"/>
              <a:r>
                <a:rPr kumimoji="1" lang="en-US" altLang="en-US" sz="1400" b="1">
                  <a:solidFill>
                    <a:srgbClr val="FFFFCC"/>
                  </a:solidFill>
                  <a:effectLst>
                    <a:outerShdw blurRad="38100" dist="38100" dir="2700000" algn="tl">
                      <a:srgbClr val="000000"/>
                    </a:outerShdw>
                  </a:effectLst>
                  <a:latin typeface="Times New Roman" pitchFamily="18" charset="0"/>
                </a:rPr>
                <a:t>Information</a:t>
              </a:r>
            </a:p>
          </p:txBody>
        </p:sp>
        <p:grpSp>
          <p:nvGrpSpPr>
            <p:cNvPr id="13362" name="Group 50"/>
            <p:cNvGrpSpPr>
              <a:grpSpLocks/>
            </p:cNvGrpSpPr>
            <p:nvPr/>
          </p:nvGrpSpPr>
          <p:grpSpPr bwMode="auto">
            <a:xfrm>
              <a:off x="3216" y="3080"/>
              <a:ext cx="1296" cy="772"/>
              <a:chOff x="624" y="1776"/>
              <a:chExt cx="1296" cy="772"/>
            </a:xfrm>
          </p:grpSpPr>
          <p:sp>
            <p:nvSpPr>
              <p:cNvPr id="13357" name="AutoShape 45"/>
              <p:cNvSpPr>
                <a:spLocks noChangeArrowheads="1"/>
              </p:cNvSpPr>
              <p:nvPr/>
            </p:nvSpPr>
            <p:spPr bwMode="auto">
              <a:xfrm rot="5400000">
                <a:off x="955" y="1588"/>
                <a:ext cx="629" cy="1291"/>
              </a:xfrm>
              <a:prstGeom prst="rightArrow">
                <a:avLst>
                  <a:gd name="adj1" fmla="val 53120"/>
                  <a:gd name="adj2" fmla="val 39583"/>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137160" anchor="ctr" anchorCtr="1"/>
              <a:lstStyle/>
              <a:p>
                <a:pPr algn="ctr" eaLnBrk="0" hangingPunct="0"/>
                <a:endParaRPr kumimoji="1" lang="en-US" altLang="en-US" sz="1400" b="1">
                  <a:solidFill>
                    <a:srgbClr val="FFFFCC"/>
                  </a:solidFill>
                  <a:effectLst>
                    <a:outerShdw blurRad="38100" dist="38100" dir="2700000" algn="tl">
                      <a:srgbClr val="000000"/>
                    </a:outerShdw>
                  </a:effectLst>
                  <a:latin typeface="Times New Roman" pitchFamily="18" charset="0"/>
                </a:endParaRPr>
              </a:p>
            </p:txBody>
          </p:sp>
          <p:sp>
            <p:nvSpPr>
              <p:cNvPr id="13358" name="AutoShape 46"/>
              <p:cNvSpPr>
                <a:spLocks noChangeArrowheads="1"/>
              </p:cNvSpPr>
              <p:nvPr/>
            </p:nvSpPr>
            <p:spPr bwMode="auto">
              <a:xfrm rot="-5400000">
                <a:off x="960" y="1445"/>
                <a:ext cx="629" cy="1291"/>
              </a:xfrm>
              <a:prstGeom prst="rightArrow">
                <a:avLst>
                  <a:gd name="adj1" fmla="val 53120"/>
                  <a:gd name="adj2" fmla="val 39583"/>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37160" anchor="ctr" anchorCtr="1"/>
              <a:lstStyle/>
              <a:p>
                <a:pPr algn="ctr" eaLnBrk="0" hangingPunct="0"/>
                <a:endParaRPr kumimoji="1" lang="en-US" altLang="en-US" sz="1400" b="1">
                  <a:solidFill>
                    <a:srgbClr val="FFFFCC"/>
                  </a:solidFill>
                  <a:effectLst>
                    <a:outerShdw blurRad="38100" dist="38100" dir="2700000" algn="tl">
                      <a:srgbClr val="000000"/>
                    </a:outerShdw>
                  </a:effectLst>
                  <a:latin typeface="Times New Roman" pitchFamily="18" charset="0"/>
                </a:endParaRPr>
              </a:p>
            </p:txBody>
          </p:sp>
          <p:sp>
            <p:nvSpPr>
              <p:cNvPr id="13360" name="Rectangle 48"/>
              <p:cNvSpPr>
                <a:spLocks noChangeArrowheads="1"/>
              </p:cNvSpPr>
              <p:nvPr/>
            </p:nvSpPr>
            <p:spPr bwMode="auto">
              <a:xfrm>
                <a:off x="912" y="1920"/>
                <a:ext cx="70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en-US" altLang="en-US" sz="1400" b="1">
                    <a:solidFill>
                      <a:srgbClr val="FFFFCC"/>
                    </a:solidFill>
                    <a:effectLst>
                      <a:outerShdw blurRad="38100" dist="38100" dir="2700000" algn="tl">
                        <a:srgbClr val="000000"/>
                      </a:outerShdw>
                    </a:effectLst>
                    <a:latin typeface="Times New Roman" pitchFamily="18" charset="0"/>
                  </a:rPr>
                  <a:t>Instructions</a:t>
                </a:r>
                <a:br>
                  <a:rPr kumimoji="1" lang="en-US" altLang="en-US" sz="1400" b="1">
                    <a:solidFill>
                      <a:srgbClr val="FFFFCC"/>
                    </a:solidFill>
                    <a:effectLst>
                      <a:outerShdw blurRad="38100" dist="38100" dir="2700000" algn="tl">
                        <a:srgbClr val="000000"/>
                      </a:outerShdw>
                    </a:effectLst>
                    <a:latin typeface="Times New Roman" pitchFamily="18" charset="0"/>
                  </a:rPr>
                </a:br>
                <a:r>
                  <a:rPr kumimoji="1" lang="en-US" altLang="en-US" sz="1400" b="1">
                    <a:solidFill>
                      <a:srgbClr val="FFFFCC"/>
                    </a:solidFill>
                    <a:effectLst>
                      <a:outerShdw blurRad="38100" dist="38100" dir="2700000" algn="tl">
                        <a:srgbClr val="000000"/>
                      </a:outerShdw>
                    </a:effectLst>
                    <a:latin typeface="Times New Roman" pitchFamily="18" charset="0"/>
                  </a:rPr>
                  <a:t>Data</a:t>
                </a:r>
                <a:br>
                  <a:rPr kumimoji="1" lang="en-US" altLang="en-US" sz="1400" b="1">
                    <a:solidFill>
                      <a:srgbClr val="FFFFCC"/>
                    </a:solidFill>
                    <a:effectLst>
                      <a:outerShdw blurRad="38100" dist="38100" dir="2700000" algn="tl">
                        <a:srgbClr val="000000"/>
                      </a:outerShdw>
                    </a:effectLst>
                    <a:latin typeface="Times New Roman" pitchFamily="18" charset="0"/>
                  </a:rPr>
                </a:br>
                <a:r>
                  <a:rPr kumimoji="1" lang="en-US" altLang="en-US" sz="1400" b="1">
                    <a:solidFill>
                      <a:srgbClr val="FFFFCC"/>
                    </a:solidFill>
                    <a:effectLst>
                      <a:outerShdw blurRad="38100" dist="38100" dir="2700000" algn="tl">
                        <a:srgbClr val="000000"/>
                      </a:outerShdw>
                    </a:effectLst>
                    <a:latin typeface="Times New Roman" pitchFamily="18" charset="0"/>
                  </a:rPr>
                  <a:t>Information</a:t>
                </a:r>
              </a:p>
            </p:txBody>
          </p:sp>
        </p:grpSp>
        <p:grpSp>
          <p:nvGrpSpPr>
            <p:cNvPr id="13363" name="Group 51"/>
            <p:cNvGrpSpPr>
              <a:grpSpLocks/>
            </p:cNvGrpSpPr>
            <p:nvPr/>
          </p:nvGrpSpPr>
          <p:grpSpPr bwMode="auto">
            <a:xfrm>
              <a:off x="3216" y="1880"/>
              <a:ext cx="1296" cy="772"/>
              <a:chOff x="624" y="1776"/>
              <a:chExt cx="1296" cy="772"/>
            </a:xfrm>
          </p:grpSpPr>
          <p:sp>
            <p:nvSpPr>
              <p:cNvPr id="13364" name="AutoShape 52"/>
              <p:cNvSpPr>
                <a:spLocks noChangeArrowheads="1"/>
              </p:cNvSpPr>
              <p:nvPr/>
            </p:nvSpPr>
            <p:spPr bwMode="auto">
              <a:xfrm rot="5400000">
                <a:off x="955" y="1588"/>
                <a:ext cx="629" cy="1291"/>
              </a:xfrm>
              <a:prstGeom prst="rightArrow">
                <a:avLst>
                  <a:gd name="adj1" fmla="val 53120"/>
                  <a:gd name="adj2" fmla="val 39583"/>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137160" anchor="ctr" anchorCtr="1"/>
              <a:lstStyle/>
              <a:p>
                <a:pPr algn="ctr" eaLnBrk="0" hangingPunct="0"/>
                <a:endParaRPr kumimoji="1" lang="en-US" altLang="en-US" sz="1400" b="1">
                  <a:solidFill>
                    <a:srgbClr val="FFFFCC"/>
                  </a:solidFill>
                  <a:effectLst>
                    <a:outerShdw blurRad="38100" dist="38100" dir="2700000" algn="tl">
                      <a:srgbClr val="000000"/>
                    </a:outerShdw>
                  </a:effectLst>
                  <a:latin typeface="Times New Roman" pitchFamily="18" charset="0"/>
                </a:endParaRPr>
              </a:p>
            </p:txBody>
          </p:sp>
          <p:sp>
            <p:nvSpPr>
              <p:cNvPr id="13365" name="AutoShape 53"/>
              <p:cNvSpPr>
                <a:spLocks noChangeArrowheads="1"/>
              </p:cNvSpPr>
              <p:nvPr/>
            </p:nvSpPr>
            <p:spPr bwMode="auto">
              <a:xfrm rot="-5400000">
                <a:off x="960" y="1445"/>
                <a:ext cx="629" cy="1291"/>
              </a:xfrm>
              <a:prstGeom prst="rightArrow">
                <a:avLst>
                  <a:gd name="adj1" fmla="val 53120"/>
                  <a:gd name="adj2" fmla="val 39583"/>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37160" anchor="ctr" anchorCtr="1"/>
              <a:lstStyle/>
              <a:p>
                <a:pPr algn="ctr" eaLnBrk="0" hangingPunct="0"/>
                <a:endParaRPr kumimoji="1" lang="en-US" altLang="en-US" sz="1400" b="1">
                  <a:solidFill>
                    <a:srgbClr val="FFFFCC"/>
                  </a:solidFill>
                  <a:effectLst>
                    <a:outerShdw blurRad="38100" dist="38100" dir="2700000" algn="tl">
                      <a:srgbClr val="000000"/>
                    </a:outerShdw>
                  </a:effectLst>
                  <a:latin typeface="Times New Roman" pitchFamily="18" charset="0"/>
                </a:endParaRPr>
              </a:p>
            </p:txBody>
          </p:sp>
          <p:sp>
            <p:nvSpPr>
              <p:cNvPr id="13366" name="Rectangle 54"/>
              <p:cNvSpPr>
                <a:spLocks noChangeArrowheads="1"/>
              </p:cNvSpPr>
              <p:nvPr/>
            </p:nvSpPr>
            <p:spPr bwMode="auto">
              <a:xfrm>
                <a:off x="912" y="1920"/>
                <a:ext cx="70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1" lang="en-US" altLang="en-US" sz="1400" b="1">
                    <a:solidFill>
                      <a:srgbClr val="FFFFCC"/>
                    </a:solidFill>
                    <a:effectLst>
                      <a:outerShdw blurRad="38100" dist="38100" dir="2700000" algn="tl">
                        <a:srgbClr val="000000"/>
                      </a:outerShdw>
                    </a:effectLst>
                    <a:latin typeface="Times New Roman" pitchFamily="18" charset="0"/>
                  </a:rPr>
                  <a:t>Instructions</a:t>
                </a:r>
                <a:br>
                  <a:rPr kumimoji="1" lang="en-US" altLang="en-US" sz="1400" b="1">
                    <a:solidFill>
                      <a:srgbClr val="FFFFCC"/>
                    </a:solidFill>
                    <a:effectLst>
                      <a:outerShdw blurRad="38100" dist="38100" dir="2700000" algn="tl">
                        <a:srgbClr val="000000"/>
                      </a:outerShdw>
                    </a:effectLst>
                    <a:latin typeface="Times New Roman" pitchFamily="18" charset="0"/>
                  </a:rPr>
                </a:br>
                <a:r>
                  <a:rPr kumimoji="1" lang="en-US" altLang="en-US" sz="1400" b="1">
                    <a:solidFill>
                      <a:srgbClr val="FFFFCC"/>
                    </a:solidFill>
                    <a:effectLst>
                      <a:outerShdw blurRad="38100" dist="38100" dir="2700000" algn="tl">
                        <a:srgbClr val="000000"/>
                      </a:outerShdw>
                    </a:effectLst>
                    <a:latin typeface="Times New Roman" pitchFamily="18" charset="0"/>
                  </a:rPr>
                  <a:t>Data</a:t>
                </a:r>
                <a:br>
                  <a:rPr kumimoji="1" lang="en-US" altLang="en-US" sz="1400" b="1">
                    <a:solidFill>
                      <a:srgbClr val="FFFFCC"/>
                    </a:solidFill>
                    <a:effectLst>
                      <a:outerShdw blurRad="38100" dist="38100" dir="2700000" algn="tl">
                        <a:srgbClr val="000000"/>
                      </a:outerShdw>
                    </a:effectLst>
                    <a:latin typeface="Times New Roman" pitchFamily="18" charset="0"/>
                  </a:rPr>
                </a:br>
                <a:r>
                  <a:rPr kumimoji="1" lang="en-US" altLang="en-US" sz="1400" b="1">
                    <a:solidFill>
                      <a:srgbClr val="FFFFCC"/>
                    </a:solidFill>
                    <a:effectLst>
                      <a:outerShdw blurRad="38100" dist="38100" dir="2700000" algn="tl">
                        <a:srgbClr val="000000"/>
                      </a:outerShdw>
                    </a:effectLst>
                    <a:latin typeface="Times New Roman" pitchFamily="18" charset="0"/>
                  </a:rPr>
                  <a:t>Information</a:t>
                </a:r>
              </a:p>
            </p:txBody>
          </p:sp>
        </p:grpSp>
        <p:sp>
          <p:nvSpPr>
            <p:cNvPr id="13370" name="AutoShape 58"/>
            <p:cNvSpPr>
              <a:spLocks noChangeArrowheads="1"/>
            </p:cNvSpPr>
            <p:nvPr/>
          </p:nvSpPr>
          <p:spPr bwMode="auto">
            <a:xfrm>
              <a:off x="2832" y="1561"/>
              <a:ext cx="1008" cy="318"/>
            </a:xfrm>
            <a:prstGeom prst="bevel">
              <a:avLst>
                <a:gd name="adj" fmla="val 12500"/>
              </a:avLst>
            </a:prstGeom>
            <a:solidFill>
              <a:srgbClr val="F7F22F"/>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73152" anchor="ctr"/>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5000"/>
                </a:spcBef>
                <a:buClr>
                  <a:srgbClr val="D94439"/>
                </a:buClr>
                <a:buSzPct val="75000"/>
                <a:buFont typeface="Wingdings" pitchFamily="2" charset="2"/>
                <a:buNone/>
              </a:pPr>
              <a:r>
                <a:rPr kumimoji="1" lang="en-US" altLang="en-US" sz="1400" b="1">
                  <a:solidFill>
                    <a:srgbClr val="FFFFCC"/>
                  </a:solidFill>
                  <a:effectLst>
                    <a:outerShdw blurRad="38100" dist="38100" dir="2700000" algn="tl">
                      <a:srgbClr val="000000"/>
                    </a:outerShdw>
                  </a:effectLst>
                </a:rPr>
                <a:t>Control </a:t>
              </a:r>
              <a:br>
                <a:rPr kumimoji="1" lang="en-US" altLang="en-US" sz="1400" b="1">
                  <a:solidFill>
                    <a:srgbClr val="FFFFCC"/>
                  </a:solidFill>
                  <a:effectLst>
                    <a:outerShdw blurRad="38100" dist="38100" dir="2700000" algn="tl">
                      <a:srgbClr val="000000"/>
                    </a:outerShdw>
                  </a:effectLst>
                </a:rPr>
              </a:br>
              <a:r>
                <a:rPr kumimoji="1" lang="en-US" altLang="en-US" sz="1400" b="1">
                  <a:solidFill>
                    <a:srgbClr val="FFFFCC"/>
                  </a:solidFill>
                  <a:effectLst>
                    <a:outerShdw blurRad="38100" dist="38100" dir="2700000" algn="tl">
                      <a:srgbClr val="000000"/>
                    </a:outerShdw>
                  </a:effectLst>
                </a:rPr>
                <a:t>Unit</a:t>
              </a:r>
            </a:p>
          </p:txBody>
        </p:sp>
      </p:grpSp>
      <p:sp>
        <p:nvSpPr>
          <p:cNvPr id="13373" name="Rectangle 61"/>
          <p:cNvSpPr>
            <a:spLocks noChangeArrowheads="1"/>
          </p:cNvSpPr>
          <p:nvPr/>
        </p:nvSpPr>
        <p:spPr bwMode="auto">
          <a:xfrm>
            <a:off x="304800" y="3021013"/>
            <a:ext cx="373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341313" indent="-227013">
              <a:defRPr sz="2400">
                <a:solidFill>
                  <a:schemeClr val="tx1"/>
                </a:solidFill>
                <a:latin typeface="Times New Roman" pitchFamily="18" charset="0"/>
              </a:defRPr>
            </a:lvl2pPr>
            <a:lvl3pPr marL="630238" indent="-1746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2" eaLnBrk="0" hangingPunct="0">
              <a:spcBef>
                <a:spcPct val="50000"/>
              </a:spcBef>
              <a:buClr>
                <a:srgbClr val="D94439"/>
              </a:buClr>
              <a:buFont typeface="Wingdings" pitchFamily="2" charset="2"/>
              <a:buChar char="§"/>
            </a:pPr>
            <a:r>
              <a:rPr kumimoji="1" lang="en-US" altLang="en-US" sz="2000" b="1">
                <a:solidFill>
                  <a:srgbClr val="D94439"/>
                </a:solidFill>
              </a:rPr>
              <a:t>Control unit</a:t>
            </a:r>
            <a:r>
              <a:rPr kumimoji="1" lang="en-US" altLang="en-US" sz="2000">
                <a:solidFill>
                  <a:srgbClr val="000000"/>
                </a:solidFill>
              </a:rPr>
              <a:t> directs and coordinates operations in computer</a:t>
            </a:r>
          </a:p>
        </p:txBody>
      </p:sp>
      <p:sp>
        <p:nvSpPr>
          <p:cNvPr id="13374" name="Rectangle 62"/>
          <p:cNvSpPr>
            <a:spLocks noChangeArrowheads="1"/>
          </p:cNvSpPr>
          <p:nvPr/>
        </p:nvSpPr>
        <p:spPr bwMode="auto">
          <a:xfrm>
            <a:off x="304800" y="3992563"/>
            <a:ext cx="373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341313" indent="-227013">
              <a:defRPr sz="2400">
                <a:solidFill>
                  <a:schemeClr val="tx1"/>
                </a:solidFill>
                <a:latin typeface="Times New Roman" pitchFamily="18" charset="0"/>
              </a:defRPr>
            </a:lvl2pPr>
            <a:lvl3pPr marL="630238" indent="-1746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2" eaLnBrk="0" hangingPunct="0">
              <a:spcBef>
                <a:spcPct val="50000"/>
              </a:spcBef>
              <a:buClr>
                <a:srgbClr val="D94439"/>
              </a:buClr>
              <a:buFont typeface="Wingdings" pitchFamily="2" charset="2"/>
              <a:buChar char="§"/>
            </a:pPr>
            <a:r>
              <a:rPr kumimoji="1" lang="en-US" altLang="en-US" sz="2000" b="1">
                <a:solidFill>
                  <a:srgbClr val="D94439"/>
                </a:solidFill>
              </a:rPr>
              <a:t>Arithmetic logic unit </a:t>
            </a:r>
            <a:br>
              <a:rPr kumimoji="1" lang="en-US" altLang="en-US" sz="2000" b="1">
                <a:solidFill>
                  <a:srgbClr val="D94439"/>
                </a:solidFill>
              </a:rPr>
            </a:br>
            <a:r>
              <a:rPr kumimoji="1" lang="en-US" altLang="en-US" sz="2000" b="1">
                <a:solidFill>
                  <a:srgbClr val="D94439"/>
                </a:solidFill>
              </a:rPr>
              <a:t>(ALU)</a:t>
            </a:r>
            <a:r>
              <a:rPr kumimoji="1" lang="en-US" altLang="en-US" sz="2000">
                <a:solidFill>
                  <a:srgbClr val="000000"/>
                </a:solidFill>
              </a:rPr>
              <a:t> performs </a:t>
            </a:r>
            <a:br>
              <a:rPr kumimoji="1" lang="en-US" altLang="en-US" sz="2000">
                <a:solidFill>
                  <a:srgbClr val="000000"/>
                </a:solidFill>
              </a:rPr>
            </a:br>
            <a:r>
              <a:rPr kumimoji="1" lang="en-US" altLang="en-US" sz="2000">
                <a:solidFill>
                  <a:srgbClr val="000000"/>
                </a:solidFill>
              </a:rPr>
              <a:t>arithmetic, comparison, </a:t>
            </a:r>
            <a:br>
              <a:rPr kumimoji="1" lang="en-US" altLang="en-US" sz="2000">
                <a:solidFill>
                  <a:srgbClr val="000000"/>
                </a:solidFill>
              </a:rPr>
            </a:br>
            <a:r>
              <a:rPr kumimoji="1" lang="en-US" altLang="en-US" sz="2000">
                <a:solidFill>
                  <a:srgbClr val="000000"/>
                </a:solidFill>
              </a:rPr>
              <a:t>and logical operations</a:t>
            </a:r>
          </a:p>
        </p:txBody>
      </p:sp>
      <p:sp>
        <p:nvSpPr>
          <p:cNvPr id="13375" name="Rectangle 63"/>
          <p:cNvSpPr>
            <a:spLocks noChangeArrowheads="1"/>
          </p:cNvSpPr>
          <p:nvPr/>
        </p:nvSpPr>
        <p:spPr bwMode="auto">
          <a:xfrm>
            <a:off x="304800" y="5262563"/>
            <a:ext cx="37338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341313" indent="-227013">
              <a:defRPr sz="2400">
                <a:solidFill>
                  <a:schemeClr val="tx1"/>
                </a:solidFill>
                <a:latin typeface="Times New Roman" pitchFamily="18" charset="0"/>
              </a:defRPr>
            </a:lvl2pPr>
            <a:lvl3pPr marL="630238" indent="-174625">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eaLnBrk="0" hangingPunct="0">
              <a:spcBef>
                <a:spcPct val="50000"/>
              </a:spcBef>
              <a:buClr>
                <a:srgbClr val="D94439"/>
              </a:buClr>
              <a:buSzPct val="75000"/>
              <a:buFont typeface="Wingdings" pitchFamily="2" charset="2"/>
              <a:buChar char="Ø"/>
            </a:pPr>
            <a:r>
              <a:rPr kumimoji="1" lang="en-US" altLang="en-US" sz="2300" b="1">
                <a:solidFill>
                  <a:srgbClr val="000000"/>
                </a:solidFill>
              </a:rPr>
              <a:t>Also called the</a:t>
            </a:r>
            <a:r>
              <a:rPr kumimoji="1" lang="en-US" altLang="en-US" sz="2300">
                <a:solidFill>
                  <a:srgbClr val="000000"/>
                </a:solidFill>
              </a:rPr>
              <a:t> </a:t>
            </a:r>
            <a:r>
              <a:rPr kumimoji="1" lang="en-US" altLang="en-US" sz="2300" b="1">
                <a:solidFill>
                  <a:srgbClr val="D94439"/>
                </a:solidFill>
              </a:rPr>
              <a:t>processor</a:t>
            </a:r>
          </a:p>
        </p:txBody>
      </p:sp>
      <p:sp>
        <p:nvSpPr>
          <p:cNvPr id="13377" name="Text Box 65"/>
          <p:cNvSpPr txBox="1">
            <a:spLocks noChangeArrowheads="1"/>
          </p:cNvSpPr>
          <p:nvPr/>
        </p:nvSpPr>
        <p:spPr bwMode="auto">
          <a:xfrm>
            <a:off x="7289800" y="6354763"/>
            <a:ext cx="1549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187 Fig. 4-4</a:t>
            </a:r>
          </a:p>
        </p:txBody>
      </p:sp>
    </p:spTree>
    <p:extLst>
      <p:ext uri="{BB962C8B-B14F-4D97-AF65-F5344CB8AC3E}">
        <p14:creationId xmlns:p14="http://schemas.microsoft.com/office/powerpoint/2010/main" val="1018081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229600" cy="1143000"/>
          </a:xfrm>
        </p:spPr>
        <p:txBody>
          <a:bodyPr/>
          <a:lstStyle/>
          <a:p>
            <a:r>
              <a:rPr lang="en-US" altLang="en-US" dirty="0"/>
              <a:t>Processor</a:t>
            </a:r>
          </a:p>
        </p:txBody>
      </p:sp>
      <p:sp>
        <p:nvSpPr>
          <p:cNvPr id="21507" name="Rectangle 3"/>
          <p:cNvSpPr>
            <a:spLocks noGrp="1" noChangeArrowheads="1"/>
          </p:cNvSpPr>
          <p:nvPr>
            <p:ph type="body" idx="1"/>
          </p:nvPr>
        </p:nvSpPr>
        <p:spPr>
          <a:xfrm>
            <a:off x="254000" y="1447800"/>
            <a:ext cx="8585200" cy="638175"/>
          </a:xfrm>
        </p:spPr>
        <p:txBody>
          <a:bodyPr/>
          <a:lstStyle/>
          <a:p>
            <a:r>
              <a:rPr lang="en-US" altLang="en-US" dirty="0"/>
              <a:t>What is the</a:t>
            </a:r>
            <a:r>
              <a:rPr lang="en-US" altLang="en-US" b="0" dirty="0"/>
              <a:t> </a:t>
            </a:r>
            <a:r>
              <a:rPr lang="en-US" altLang="en-US" dirty="0">
                <a:solidFill>
                  <a:srgbClr val="D94439"/>
                </a:solidFill>
              </a:rPr>
              <a:t>system clock</a:t>
            </a:r>
            <a:r>
              <a:rPr lang="en-US" altLang="en-US" dirty="0"/>
              <a:t>?</a:t>
            </a:r>
          </a:p>
        </p:txBody>
      </p:sp>
      <p:sp>
        <p:nvSpPr>
          <p:cNvPr id="21530" name="Oval 26"/>
          <p:cNvSpPr>
            <a:spLocks noChangeArrowheads="1"/>
          </p:cNvSpPr>
          <p:nvPr/>
        </p:nvSpPr>
        <p:spPr bwMode="auto">
          <a:xfrm>
            <a:off x="685800" y="3154363"/>
            <a:ext cx="2743200" cy="2743200"/>
          </a:xfrm>
          <a:prstGeom prst="ellipse">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Each tick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is a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9F9FFF"/>
                </a:solidFill>
                <a:effectLst>
                  <a:outerShdw blurRad="38100" dist="38100" dir="2700000" algn="tl">
                    <a:srgbClr val="000000"/>
                  </a:outerShdw>
                </a:effectLst>
                <a:latin typeface="Times New Roman" pitchFamily="18" charset="0"/>
              </a:rPr>
              <a:t>clock cycle</a:t>
            </a:r>
          </a:p>
        </p:txBody>
      </p:sp>
      <p:sp>
        <p:nvSpPr>
          <p:cNvPr id="21536" name="Oval 32"/>
          <p:cNvSpPr>
            <a:spLocks noChangeArrowheads="1"/>
          </p:cNvSpPr>
          <p:nvPr/>
        </p:nvSpPr>
        <p:spPr bwMode="auto">
          <a:xfrm>
            <a:off x="3505200" y="3154363"/>
            <a:ext cx="2743200" cy="2743200"/>
          </a:xfrm>
          <a:prstGeom prst="ellipse">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eaLnBrk="0" hangingPunct="0">
              <a:spcBef>
                <a:spcPct val="20000"/>
              </a:spcBef>
              <a:buClr>
                <a:schemeClr val="accent1"/>
              </a:buClr>
              <a:buSzPct val="80000"/>
              <a:buFont typeface="Monotype Sort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Pace of system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clock is </a:t>
            </a:r>
            <a:r>
              <a:rPr kumimoji="1" lang="en-US" altLang="en-US" sz="1800" b="1">
                <a:solidFill>
                  <a:srgbClr val="9F9FFF"/>
                </a:solidFill>
                <a:effectLst>
                  <a:outerShdw blurRad="38100" dist="38100" dir="2700000" algn="tl">
                    <a:srgbClr val="000000"/>
                  </a:outerShdw>
                </a:effectLst>
                <a:latin typeface="Times New Roman" pitchFamily="18" charset="0"/>
              </a:rPr>
              <a:t>clock speed</a:t>
            </a:r>
          </a:p>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Most clock speeds are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in the gigahertz (GHz)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range (1 GHz = one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billion ticks of system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clock per second)</a:t>
            </a:r>
          </a:p>
        </p:txBody>
      </p:sp>
      <p:sp>
        <p:nvSpPr>
          <p:cNvPr id="21537" name="Oval 33"/>
          <p:cNvSpPr>
            <a:spLocks noChangeArrowheads="1"/>
          </p:cNvSpPr>
          <p:nvPr/>
        </p:nvSpPr>
        <p:spPr bwMode="auto">
          <a:xfrm>
            <a:off x="6324600" y="3154363"/>
            <a:ext cx="2743200" cy="2743200"/>
          </a:xfrm>
          <a:prstGeom prst="ellipse">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algn="ctr" eaLnBrk="0" hangingPunct="0">
              <a:spcBef>
                <a:spcPct val="5000"/>
              </a:spcBef>
              <a:buClr>
                <a:srgbClr val="D94439"/>
              </a:buClr>
              <a:buSzPct val="75000"/>
              <a:buFont typeface="Wingdings" pitchFamily="2" charset="2"/>
              <a:buNone/>
            </a:pPr>
            <a:r>
              <a:rPr kumimoji="1" lang="en-US" altLang="en-US" sz="1800" b="1">
                <a:solidFill>
                  <a:srgbClr val="FFFFCC"/>
                </a:solidFill>
                <a:effectLst>
                  <a:outerShdw blurRad="38100" dist="38100" dir="2700000" algn="tl">
                    <a:srgbClr val="000000"/>
                  </a:outerShdw>
                </a:effectLst>
                <a:latin typeface="Times New Roman" pitchFamily="18" charset="0"/>
              </a:rPr>
              <a:t>Processor speed can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FFFFCC"/>
                </a:solidFill>
                <a:effectLst>
                  <a:outerShdw blurRad="38100" dist="38100" dir="2700000" algn="tl">
                    <a:srgbClr val="000000"/>
                  </a:outerShdw>
                </a:effectLst>
                <a:latin typeface="Times New Roman" pitchFamily="18" charset="0"/>
              </a:rPr>
              <a:t>also be measured in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9F9FFF"/>
                </a:solidFill>
                <a:effectLst>
                  <a:outerShdw blurRad="38100" dist="38100" dir="2700000" algn="tl">
                    <a:srgbClr val="000000"/>
                  </a:outerShdw>
                </a:effectLst>
                <a:latin typeface="Times New Roman" pitchFamily="18" charset="0"/>
              </a:rPr>
              <a:t>m</a:t>
            </a:r>
            <a:r>
              <a:rPr kumimoji="1" lang="en-US" altLang="en-US" sz="1800" b="1">
                <a:solidFill>
                  <a:srgbClr val="FFFFCC"/>
                </a:solidFill>
                <a:effectLst>
                  <a:outerShdw blurRad="38100" dist="38100" dir="2700000" algn="tl">
                    <a:srgbClr val="000000"/>
                  </a:outerShdw>
                </a:effectLst>
                <a:latin typeface="Times New Roman" pitchFamily="18" charset="0"/>
              </a:rPr>
              <a:t>illions of </a:t>
            </a:r>
            <a:r>
              <a:rPr kumimoji="1" lang="en-US" altLang="en-US" sz="1800" b="1">
                <a:solidFill>
                  <a:srgbClr val="9F9FFF"/>
                </a:solidFill>
                <a:effectLst>
                  <a:outerShdw blurRad="38100" dist="38100" dir="2700000" algn="tl">
                    <a:srgbClr val="000000"/>
                  </a:outerShdw>
                </a:effectLst>
                <a:latin typeface="Times New Roman" pitchFamily="18" charset="0"/>
              </a:rPr>
              <a:t>i</a:t>
            </a:r>
            <a:r>
              <a:rPr kumimoji="1" lang="en-US" altLang="en-US" sz="1800" b="1">
                <a:solidFill>
                  <a:srgbClr val="FFFFCC"/>
                </a:solidFill>
                <a:effectLst>
                  <a:outerShdw blurRad="38100" dist="38100" dir="2700000" algn="tl">
                    <a:srgbClr val="000000"/>
                  </a:outerShdw>
                </a:effectLst>
                <a:latin typeface="Times New Roman" pitchFamily="18" charset="0"/>
              </a:rPr>
              <a:t>nstructions </a:t>
            </a:r>
            <a:br>
              <a:rPr kumimoji="1" lang="en-US" altLang="en-US" sz="1800" b="1">
                <a:solidFill>
                  <a:srgbClr val="FFFFCC"/>
                </a:solidFill>
                <a:effectLst>
                  <a:outerShdw blurRad="38100" dist="38100" dir="2700000" algn="tl">
                    <a:srgbClr val="000000"/>
                  </a:outerShdw>
                </a:effectLst>
                <a:latin typeface="Times New Roman" pitchFamily="18" charset="0"/>
              </a:rPr>
            </a:br>
            <a:r>
              <a:rPr kumimoji="1" lang="en-US" altLang="en-US" sz="1800" b="1">
                <a:solidFill>
                  <a:srgbClr val="9F9FFF"/>
                </a:solidFill>
                <a:effectLst>
                  <a:outerShdw blurRad="38100" dist="38100" dir="2700000" algn="tl">
                    <a:srgbClr val="000000"/>
                  </a:outerShdw>
                </a:effectLst>
                <a:latin typeface="Times New Roman" pitchFamily="18" charset="0"/>
              </a:rPr>
              <a:t>p</a:t>
            </a:r>
            <a:r>
              <a:rPr kumimoji="1" lang="en-US" altLang="en-US" sz="1800" b="1">
                <a:solidFill>
                  <a:srgbClr val="FFFFCC"/>
                </a:solidFill>
                <a:effectLst>
                  <a:outerShdw blurRad="38100" dist="38100" dir="2700000" algn="tl">
                    <a:srgbClr val="000000"/>
                  </a:outerShdw>
                </a:effectLst>
                <a:latin typeface="Times New Roman" pitchFamily="18" charset="0"/>
              </a:rPr>
              <a:t>er </a:t>
            </a:r>
            <a:r>
              <a:rPr kumimoji="1" lang="en-US" altLang="en-US" sz="1800" b="1">
                <a:solidFill>
                  <a:srgbClr val="9F9FFF"/>
                </a:solidFill>
                <a:effectLst>
                  <a:outerShdw blurRad="38100" dist="38100" dir="2700000" algn="tl">
                    <a:srgbClr val="000000"/>
                  </a:outerShdw>
                </a:effectLst>
                <a:latin typeface="Times New Roman" pitchFamily="18" charset="0"/>
              </a:rPr>
              <a:t>s</a:t>
            </a:r>
            <a:r>
              <a:rPr kumimoji="1" lang="en-US" altLang="en-US" sz="1800" b="1">
                <a:solidFill>
                  <a:srgbClr val="FFFFCC"/>
                </a:solidFill>
                <a:effectLst>
                  <a:outerShdw blurRad="38100" dist="38100" dir="2700000" algn="tl">
                    <a:srgbClr val="000000"/>
                  </a:outerShdw>
                </a:effectLst>
                <a:latin typeface="Times New Roman" pitchFamily="18" charset="0"/>
              </a:rPr>
              <a:t>econd </a:t>
            </a:r>
            <a:r>
              <a:rPr kumimoji="1" lang="en-US" altLang="en-US" sz="1800" b="1">
                <a:solidFill>
                  <a:srgbClr val="9F9FFF"/>
                </a:solidFill>
                <a:effectLst>
                  <a:outerShdw blurRad="38100" dist="38100" dir="2700000" algn="tl">
                    <a:srgbClr val="000000"/>
                  </a:outerShdw>
                </a:effectLst>
                <a:latin typeface="Times New Roman" pitchFamily="18" charset="0"/>
              </a:rPr>
              <a:t>(MIPS)</a:t>
            </a:r>
          </a:p>
        </p:txBody>
      </p:sp>
      <p:sp>
        <p:nvSpPr>
          <p:cNvPr id="21539" name="Rectangle 35"/>
          <p:cNvSpPr>
            <a:spLocks noChangeArrowheads="1"/>
          </p:cNvSpPr>
          <p:nvPr/>
        </p:nvSpPr>
        <p:spPr bwMode="auto">
          <a:xfrm>
            <a:off x="304800" y="1882775"/>
            <a:ext cx="8585200" cy="18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itchFamily="18" charset="0"/>
              </a:defRPr>
            </a:lvl1pPr>
            <a:lvl2pPr marL="609600" indent="-495300">
              <a:defRPr sz="2400">
                <a:solidFill>
                  <a:schemeClr val="tx1"/>
                </a:solidFill>
                <a:latin typeface="Times New Roman" pitchFamily="18" charset="0"/>
              </a:defRPr>
            </a:lvl2pPr>
            <a:lvl3pPr marL="1028700" indent="-457200">
              <a:defRPr sz="2400">
                <a:solidFill>
                  <a:schemeClr val="tx1"/>
                </a:solidFill>
                <a:latin typeface="Times New Roman" pitchFamily="18" charset="0"/>
              </a:defRPr>
            </a:lvl3pPr>
            <a:lvl4pPr marL="1143000">
              <a:defRPr sz="2400">
                <a:solidFill>
                  <a:schemeClr val="tx1"/>
                </a:solidFill>
                <a:latin typeface="Times New Roman" pitchFamily="18" charset="0"/>
              </a:defRPr>
            </a:lvl4pPr>
            <a:lvl5pPr marL="1808163" indent="-381000">
              <a:defRPr sz="2400">
                <a:solidFill>
                  <a:schemeClr val="tx1"/>
                </a:solidFill>
                <a:latin typeface="Times New Roman" pitchFamily="18" charset="0"/>
              </a:defRPr>
            </a:lvl5pPr>
            <a:lvl6pPr marL="2265363" indent="-381000" fontAlgn="base">
              <a:spcBef>
                <a:spcPct val="0"/>
              </a:spcBef>
              <a:spcAft>
                <a:spcPct val="0"/>
              </a:spcAft>
              <a:defRPr sz="2400">
                <a:solidFill>
                  <a:schemeClr val="tx1"/>
                </a:solidFill>
                <a:latin typeface="Times New Roman" pitchFamily="18" charset="0"/>
              </a:defRPr>
            </a:lvl6pPr>
            <a:lvl7pPr marL="2722563" indent="-381000" fontAlgn="base">
              <a:spcBef>
                <a:spcPct val="0"/>
              </a:spcBef>
              <a:spcAft>
                <a:spcPct val="0"/>
              </a:spcAft>
              <a:defRPr sz="2400">
                <a:solidFill>
                  <a:schemeClr val="tx1"/>
                </a:solidFill>
                <a:latin typeface="Times New Roman" pitchFamily="18" charset="0"/>
              </a:defRPr>
            </a:lvl7pPr>
            <a:lvl8pPr marL="3179763" indent="-381000" fontAlgn="base">
              <a:spcBef>
                <a:spcPct val="0"/>
              </a:spcBef>
              <a:spcAft>
                <a:spcPct val="0"/>
              </a:spcAft>
              <a:defRPr sz="2400">
                <a:solidFill>
                  <a:schemeClr val="tx1"/>
                </a:solidFill>
                <a:latin typeface="Times New Roman" pitchFamily="18" charset="0"/>
              </a:defRPr>
            </a:lvl8pPr>
            <a:lvl9pPr marL="3636963" indent="-381000" fontAlgn="base">
              <a:spcBef>
                <a:spcPct val="0"/>
              </a:spcBef>
              <a:spcAft>
                <a:spcPct val="0"/>
              </a:spcAft>
              <a:defRPr sz="2400">
                <a:solidFill>
                  <a:schemeClr val="tx1"/>
                </a:solidFill>
                <a:latin typeface="Times New Roman" pitchFamily="18" charset="0"/>
              </a:defRPr>
            </a:lvl9pPr>
          </a:lstStyle>
          <a:p>
            <a:pPr lvl="1" eaLnBrk="0" hangingPunct="0">
              <a:spcBef>
                <a:spcPct val="5000"/>
              </a:spcBef>
              <a:buClr>
                <a:srgbClr val="D94439"/>
              </a:buClr>
              <a:buSzPct val="75000"/>
              <a:buFont typeface="Wingdings" pitchFamily="2" charset="2"/>
              <a:buChar char="Ø"/>
            </a:pPr>
            <a:r>
              <a:rPr kumimoji="1" lang="en-US" altLang="en-US" b="1">
                <a:solidFill>
                  <a:srgbClr val="000000"/>
                </a:solidFill>
              </a:rPr>
              <a:t>Controls timing of all computer operations</a:t>
            </a:r>
          </a:p>
          <a:p>
            <a:pPr lvl="1" eaLnBrk="0" hangingPunct="0">
              <a:spcBef>
                <a:spcPct val="5000"/>
              </a:spcBef>
              <a:buClr>
                <a:srgbClr val="D94439"/>
              </a:buClr>
              <a:buSzPct val="75000"/>
              <a:buFont typeface="Wingdings" pitchFamily="2" charset="2"/>
              <a:buChar char="Ø"/>
            </a:pPr>
            <a:r>
              <a:rPr kumimoji="1" lang="en-US" altLang="en-US" b="1">
                <a:solidFill>
                  <a:srgbClr val="000000"/>
                </a:solidFill>
              </a:rPr>
              <a:t>Generates regular electronic pulses, or ticks, that set operating pace of components of system unit</a:t>
            </a:r>
            <a:endParaRPr kumimoji="1" lang="en-US" altLang="en-US" b="1">
              <a:solidFill>
                <a:srgbClr val="9F9FFF"/>
              </a:solidFill>
              <a:effectLst>
                <a:outerShdw blurRad="38100" dist="38100" dir="2700000" algn="tl">
                  <a:srgbClr val="000000"/>
                </a:outerShdw>
              </a:effectLst>
            </a:endParaRPr>
          </a:p>
        </p:txBody>
      </p:sp>
      <p:sp>
        <p:nvSpPr>
          <p:cNvPr id="21544" name="Text Box 40"/>
          <p:cNvSpPr txBox="1">
            <a:spLocks noChangeArrowheads="1"/>
          </p:cNvSpPr>
          <p:nvPr/>
        </p:nvSpPr>
        <p:spPr bwMode="auto">
          <a:xfrm>
            <a:off x="7366000" y="6354763"/>
            <a:ext cx="1549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189</a:t>
            </a:r>
          </a:p>
        </p:txBody>
      </p:sp>
    </p:spTree>
    <p:extLst>
      <p:ext uri="{BB962C8B-B14F-4D97-AF65-F5344CB8AC3E}">
        <p14:creationId xmlns:p14="http://schemas.microsoft.com/office/powerpoint/2010/main" val="3548404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7791" y="-21566"/>
            <a:ext cx="8229600" cy="1143000"/>
          </a:xfrm>
        </p:spPr>
        <p:txBody>
          <a:bodyPr/>
          <a:lstStyle/>
          <a:p>
            <a:r>
              <a:rPr lang="en-US" altLang="en-US" dirty="0"/>
              <a:t>Processor</a:t>
            </a:r>
          </a:p>
        </p:txBody>
      </p:sp>
      <p:sp>
        <p:nvSpPr>
          <p:cNvPr id="25603" name="Rectangle 3"/>
          <p:cNvSpPr>
            <a:spLocks noGrp="1" noChangeArrowheads="1"/>
          </p:cNvSpPr>
          <p:nvPr>
            <p:ph type="body" idx="1"/>
          </p:nvPr>
        </p:nvSpPr>
        <p:spPr>
          <a:xfrm>
            <a:off x="254000" y="1447800"/>
            <a:ext cx="8534400" cy="638175"/>
          </a:xfrm>
        </p:spPr>
        <p:txBody>
          <a:bodyPr/>
          <a:lstStyle/>
          <a:p>
            <a:r>
              <a:rPr lang="en-US" altLang="en-US" sz="2600"/>
              <a:t>Which processor should you select?</a:t>
            </a:r>
          </a:p>
        </p:txBody>
      </p:sp>
      <p:sp>
        <p:nvSpPr>
          <p:cNvPr id="25656" name="Text Box 56"/>
          <p:cNvSpPr txBox="1">
            <a:spLocks noChangeArrowheads="1"/>
          </p:cNvSpPr>
          <p:nvPr/>
        </p:nvSpPr>
        <p:spPr bwMode="auto">
          <a:xfrm>
            <a:off x="419100" y="1876425"/>
            <a:ext cx="818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6400" indent="-4064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buClr>
                <a:schemeClr val="hlink"/>
              </a:buClr>
              <a:buFont typeface="Wingdings" pitchFamily="2" charset="2"/>
              <a:buChar char="Ø"/>
            </a:pPr>
            <a:r>
              <a:rPr kumimoji="1" lang="en-US" altLang="en-US" b="1">
                <a:solidFill>
                  <a:srgbClr val="000000"/>
                </a:solidFill>
              </a:rPr>
              <a:t>The faster the processor, the more expensive the computer</a:t>
            </a:r>
          </a:p>
        </p:txBody>
      </p:sp>
      <p:grpSp>
        <p:nvGrpSpPr>
          <p:cNvPr id="25665" name="Group 65"/>
          <p:cNvGrpSpPr>
            <a:grpSpLocks/>
          </p:cNvGrpSpPr>
          <p:nvPr/>
        </p:nvGrpSpPr>
        <p:grpSpPr bwMode="auto">
          <a:xfrm>
            <a:off x="1917700" y="2359025"/>
            <a:ext cx="4778375" cy="4422775"/>
            <a:chOff x="1208" y="1296"/>
            <a:chExt cx="3010" cy="2786"/>
          </a:xfrm>
        </p:grpSpPr>
        <p:sp>
          <p:nvSpPr>
            <p:cNvPr id="25627" name="Rectangle 27"/>
            <p:cNvSpPr>
              <a:spLocks noChangeArrowheads="1"/>
            </p:cNvSpPr>
            <p:nvPr/>
          </p:nvSpPr>
          <p:spPr bwMode="auto">
            <a:xfrm>
              <a:off x="1208" y="1296"/>
              <a:ext cx="2730" cy="2786"/>
            </a:xfrm>
            <a:prstGeom prst="rect">
              <a:avLst/>
            </a:prstGeom>
            <a:gradFill rotWithShape="0">
              <a:gsLst>
                <a:gs pos="0">
                  <a:srgbClr val="0099CC"/>
                </a:gs>
                <a:gs pos="100000">
                  <a:srgbClr val="C0C0C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5" name="Line 35"/>
            <p:cNvSpPr>
              <a:spLocks noChangeShapeType="1"/>
            </p:cNvSpPr>
            <p:nvPr/>
          </p:nvSpPr>
          <p:spPr bwMode="auto">
            <a:xfrm>
              <a:off x="1210" y="3274"/>
              <a:ext cx="2719" cy="0"/>
            </a:xfrm>
            <a:prstGeom prst="line">
              <a:avLst/>
            </a:prstGeom>
            <a:noFill/>
            <a:ln w="9525">
              <a:solidFill>
                <a:schemeClr val="accent1"/>
              </a:solidFill>
              <a:miter lim="800000"/>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33" name="Line 33"/>
            <p:cNvSpPr>
              <a:spLocks noChangeShapeType="1"/>
            </p:cNvSpPr>
            <p:nvPr/>
          </p:nvSpPr>
          <p:spPr bwMode="auto">
            <a:xfrm>
              <a:off x="1210" y="2346"/>
              <a:ext cx="2719" cy="0"/>
            </a:xfrm>
            <a:prstGeom prst="line">
              <a:avLst/>
            </a:prstGeom>
            <a:noFill/>
            <a:ln w="9525">
              <a:solidFill>
                <a:schemeClr val="accent1"/>
              </a:solidFill>
              <a:miter lim="800000"/>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5651" name="Group 51"/>
            <p:cNvGrpSpPr>
              <a:grpSpLocks/>
            </p:cNvGrpSpPr>
            <p:nvPr/>
          </p:nvGrpSpPr>
          <p:grpSpPr bwMode="auto">
            <a:xfrm>
              <a:off x="1290" y="3314"/>
              <a:ext cx="984" cy="744"/>
              <a:chOff x="1248" y="3128"/>
              <a:chExt cx="984" cy="744"/>
            </a:xfrm>
          </p:grpSpPr>
          <p:pic>
            <p:nvPicPr>
              <p:cNvPr id="25639" name="Picture 39" descr="Fig04-09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 y="3254"/>
                <a:ext cx="768" cy="618"/>
              </a:xfrm>
              <a:prstGeom prst="rect">
                <a:avLst/>
              </a:prstGeom>
              <a:noFill/>
              <a:extLst>
                <a:ext uri="{909E8E84-426E-40DD-AFC4-6F175D3DCCD1}">
                  <a14:hiddenFill xmlns:a14="http://schemas.microsoft.com/office/drawing/2010/main">
                    <a:solidFill>
                      <a:srgbClr val="FFFFFF"/>
                    </a:solidFill>
                  </a14:hiddenFill>
                </a:ext>
              </a:extLst>
            </p:spPr>
          </p:pic>
          <p:sp>
            <p:nvSpPr>
              <p:cNvPr id="25643" name="Rectangle 43"/>
              <p:cNvSpPr>
                <a:spLocks noChangeArrowheads="1"/>
              </p:cNvSpPr>
              <p:nvPr/>
            </p:nvSpPr>
            <p:spPr bwMode="auto">
              <a:xfrm>
                <a:off x="1248" y="3128"/>
                <a:ext cx="4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solidFill>
                      <a:schemeClr val="bg2"/>
                    </a:solidFill>
                  </a:rPr>
                  <a:t>Celeron</a:t>
                </a:r>
                <a:endParaRPr lang="en-US" altLang="en-US" sz="1400" b="1" baseline="30000">
                  <a:solidFill>
                    <a:schemeClr val="bg2"/>
                  </a:solidFill>
                </a:endParaRPr>
              </a:p>
            </p:txBody>
          </p:sp>
        </p:grpSp>
        <p:grpSp>
          <p:nvGrpSpPr>
            <p:cNvPr id="25649" name="Group 49"/>
            <p:cNvGrpSpPr>
              <a:grpSpLocks/>
            </p:cNvGrpSpPr>
            <p:nvPr/>
          </p:nvGrpSpPr>
          <p:grpSpPr bwMode="auto">
            <a:xfrm>
              <a:off x="1290" y="1626"/>
              <a:ext cx="1244" cy="676"/>
              <a:chOff x="1248" y="1564"/>
              <a:chExt cx="1244" cy="676"/>
            </a:xfrm>
          </p:grpSpPr>
          <p:pic>
            <p:nvPicPr>
              <p:cNvPr id="25637" name="Picture 37" descr="Fig04-0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707"/>
                <a:ext cx="1196" cy="533"/>
              </a:xfrm>
              <a:prstGeom prst="rect">
                <a:avLst/>
              </a:prstGeom>
              <a:noFill/>
              <a:extLst>
                <a:ext uri="{909E8E84-426E-40DD-AFC4-6F175D3DCCD1}">
                  <a14:hiddenFill xmlns:a14="http://schemas.microsoft.com/office/drawing/2010/main">
                    <a:solidFill>
                      <a:srgbClr val="FFFFFF"/>
                    </a:solidFill>
                  </a14:hiddenFill>
                </a:ext>
              </a:extLst>
            </p:spPr>
          </p:pic>
          <p:sp>
            <p:nvSpPr>
              <p:cNvPr id="25644" name="Rectangle 44"/>
              <p:cNvSpPr>
                <a:spLocks noChangeArrowheads="1"/>
              </p:cNvSpPr>
              <p:nvPr/>
            </p:nvSpPr>
            <p:spPr bwMode="auto">
              <a:xfrm>
                <a:off x="1248" y="1564"/>
                <a:ext cx="9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solidFill>
                      <a:schemeClr val="bg2"/>
                    </a:solidFill>
                  </a:rPr>
                  <a:t>Itanium or Xeon </a:t>
                </a:r>
                <a:endParaRPr lang="en-US" altLang="en-US" sz="1400" b="1" baseline="30000">
                  <a:solidFill>
                    <a:schemeClr val="bg2"/>
                  </a:solidFill>
                </a:endParaRPr>
              </a:p>
            </p:txBody>
          </p:sp>
        </p:grpSp>
        <p:grpSp>
          <p:nvGrpSpPr>
            <p:cNvPr id="25650" name="Group 50"/>
            <p:cNvGrpSpPr>
              <a:grpSpLocks/>
            </p:cNvGrpSpPr>
            <p:nvPr/>
          </p:nvGrpSpPr>
          <p:grpSpPr bwMode="auto">
            <a:xfrm>
              <a:off x="1290" y="2450"/>
              <a:ext cx="1005" cy="816"/>
              <a:chOff x="1248" y="2288"/>
              <a:chExt cx="1005" cy="816"/>
            </a:xfrm>
          </p:grpSpPr>
          <p:pic>
            <p:nvPicPr>
              <p:cNvPr id="25638" name="Picture 38" descr="Fig04-09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2" y="2473"/>
                <a:ext cx="781" cy="631"/>
              </a:xfrm>
              <a:prstGeom prst="rect">
                <a:avLst/>
              </a:prstGeom>
              <a:noFill/>
              <a:extLst>
                <a:ext uri="{909E8E84-426E-40DD-AFC4-6F175D3DCCD1}">
                  <a14:hiddenFill xmlns:a14="http://schemas.microsoft.com/office/drawing/2010/main">
                    <a:solidFill>
                      <a:srgbClr val="FFFFFF"/>
                    </a:solidFill>
                  </a14:hiddenFill>
                </a:ext>
              </a:extLst>
            </p:spPr>
          </p:pic>
          <p:sp>
            <p:nvSpPr>
              <p:cNvPr id="25645" name="Rectangle 45"/>
              <p:cNvSpPr>
                <a:spLocks noChangeArrowheads="1"/>
              </p:cNvSpPr>
              <p:nvPr/>
            </p:nvSpPr>
            <p:spPr bwMode="auto">
              <a:xfrm>
                <a:off x="1248" y="2288"/>
                <a:ext cx="85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solidFill>
                      <a:schemeClr val="bg2"/>
                    </a:solidFill>
                  </a:rPr>
                  <a:t>Pentium family</a:t>
                </a:r>
              </a:p>
            </p:txBody>
          </p:sp>
        </p:grpSp>
        <p:sp>
          <p:nvSpPr>
            <p:cNvPr id="25654" name="Text Box 54"/>
            <p:cNvSpPr txBox="1">
              <a:spLocks noChangeArrowheads="1"/>
            </p:cNvSpPr>
            <p:nvPr/>
          </p:nvSpPr>
          <p:spPr bwMode="auto">
            <a:xfrm>
              <a:off x="2698" y="1626"/>
              <a:ext cx="1232" cy="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0100" algn="ctr"/>
                  <a:tab pos="2806700" algn="l"/>
                </a:tabLst>
                <a:defRPr sz="2400">
                  <a:solidFill>
                    <a:schemeClr val="tx1"/>
                  </a:solidFill>
                  <a:latin typeface="Times New Roman" pitchFamily="18" charset="0"/>
                </a:defRPr>
              </a:lvl1pPr>
              <a:lvl2pPr>
                <a:tabLst>
                  <a:tab pos="800100" algn="ctr"/>
                  <a:tab pos="2806700" algn="l"/>
                </a:tabLst>
                <a:defRPr sz="2400">
                  <a:solidFill>
                    <a:schemeClr val="tx1"/>
                  </a:solidFill>
                  <a:latin typeface="Times New Roman" pitchFamily="18" charset="0"/>
                </a:defRPr>
              </a:lvl2pPr>
              <a:lvl3pPr>
                <a:tabLst>
                  <a:tab pos="800100" algn="ctr"/>
                  <a:tab pos="2806700" algn="l"/>
                </a:tabLst>
                <a:defRPr sz="2400">
                  <a:solidFill>
                    <a:schemeClr val="tx1"/>
                  </a:solidFill>
                  <a:latin typeface="Times New Roman" pitchFamily="18" charset="0"/>
                </a:defRPr>
              </a:lvl3pPr>
              <a:lvl4pPr>
                <a:tabLst>
                  <a:tab pos="800100" algn="ctr"/>
                  <a:tab pos="2806700" algn="l"/>
                </a:tabLst>
                <a:defRPr sz="2400">
                  <a:solidFill>
                    <a:schemeClr val="tx1"/>
                  </a:solidFill>
                  <a:latin typeface="Times New Roman" pitchFamily="18" charset="0"/>
                </a:defRPr>
              </a:lvl4pPr>
              <a:lvl5pPr>
                <a:tabLst>
                  <a:tab pos="800100" algn="ctr"/>
                  <a:tab pos="2806700" algn="l"/>
                </a:tabLst>
                <a:defRPr sz="2400">
                  <a:solidFill>
                    <a:schemeClr val="tx1"/>
                  </a:solidFill>
                  <a:latin typeface="Times New Roman" pitchFamily="18" charset="0"/>
                </a:defRPr>
              </a:lvl5pPr>
              <a:lvl6pPr fontAlgn="base">
                <a:spcBef>
                  <a:spcPct val="0"/>
                </a:spcBef>
                <a:spcAft>
                  <a:spcPct val="0"/>
                </a:spcAft>
                <a:tabLst>
                  <a:tab pos="800100" algn="ctr"/>
                  <a:tab pos="2806700" algn="l"/>
                </a:tabLst>
                <a:defRPr sz="2400">
                  <a:solidFill>
                    <a:schemeClr val="tx1"/>
                  </a:solidFill>
                  <a:latin typeface="Times New Roman" pitchFamily="18" charset="0"/>
                </a:defRPr>
              </a:lvl6pPr>
              <a:lvl7pPr fontAlgn="base">
                <a:spcBef>
                  <a:spcPct val="0"/>
                </a:spcBef>
                <a:spcAft>
                  <a:spcPct val="0"/>
                </a:spcAft>
                <a:tabLst>
                  <a:tab pos="800100" algn="ctr"/>
                  <a:tab pos="2806700" algn="l"/>
                </a:tabLst>
                <a:defRPr sz="2400">
                  <a:solidFill>
                    <a:schemeClr val="tx1"/>
                  </a:solidFill>
                  <a:latin typeface="Times New Roman" pitchFamily="18" charset="0"/>
                </a:defRPr>
              </a:lvl7pPr>
              <a:lvl8pPr fontAlgn="base">
                <a:spcBef>
                  <a:spcPct val="0"/>
                </a:spcBef>
                <a:spcAft>
                  <a:spcPct val="0"/>
                </a:spcAft>
                <a:tabLst>
                  <a:tab pos="800100" algn="ctr"/>
                  <a:tab pos="2806700" algn="l"/>
                </a:tabLst>
                <a:defRPr sz="2400">
                  <a:solidFill>
                    <a:schemeClr val="tx1"/>
                  </a:solidFill>
                  <a:latin typeface="Times New Roman" pitchFamily="18" charset="0"/>
                </a:defRPr>
              </a:lvl8pPr>
              <a:lvl9pPr fontAlgn="base">
                <a:spcBef>
                  <a:spcPct val="0"/>
                </a:spcBef>
                <a:spcAft>
                  <a:spcPct val="0"/>
                </a:spcAft>
                <a:tabLst>
                  <a:tab pos="800100" algn="ctr"/>
                  <a:tab pos="2806700" algn="l"/>
                </a:tabLst>
                <a:defRPr sz="2400">
                  <a:solidFill>
                    <a:schemeClr val="tx1"/>
                  </a:solidFill>
                  <a:latin typeface="Times New Roman" pitchFamily="18" charset="0"/>
                </a:defRPr>
              </a:lvl9pPr>
            </a:lstStyle>
            <a:p>
              <a:pPr eaLnBrk="0" hangingPunct="0">
                <a:lnSpc>
                  <a:spcPct val="120000"/>
                </a:lnSpc>
              </a:pPr>
              <a:r>
                <a:rPr lang="en-US" altLang="en-US" sz="1600">
                  <a:solidFill>
                    <a:schemeClr val="bg2"/>
                  </a:solidFill>
                  <a:latin typeface="Times" pitchFamily="18" charset="0"/>
                </a:rPr>
                <a:t>	1.3 GHz and up</a:t>
              </a:r>
            </a:p>
            <a:p>
              <a:pPr eaLnBrk="0" hangingPunct="0">
                <a:lnSpc>
                  <a:spcPct val="120000"/>
                </a:lnSpc>
              </a:pPr>
              <a:endParaRPr lang="en-US" altLang="en-US" sz="1600">
                <a:solidFill>
                  <a:schemeClr val="bg2"/>
                </a:solidFill>
                <a:latin typeface="Times" pitchFamily="18" charset="0"/>
              </a:endParaRPr>
            </a:p>
            <a:p>
              <a:pPr eaLnBrk="0" hangingPunct="0">
                <a:lnSpc>
                  <a:spcPct val="120000"/>
                </a:lnSpc>
              </a:pPr>
              <a:endParaRPr lang="en-US" altLang="en-US" sz="1600">
                <a:solidFill>
                  <a:schemeClr val="bg2"/>
                </a:solidFill>
                <a:latin typeface="Times" pitchFamily="18" charset="0"/>
              </a:endParaRPr>
            </a:p>
            <a:p>
              <a:pPr eaLnBrk="0" hangingPunct="0">
                <a:lnSpc>
                  <a:spcPct val="120000"/>
                </a:lnSpc>
                <a:spcBef>
                  <a:spcPct val="105000"/>
                </a:spcBef>
                <a:spcAft>
                  <a:spcPct val="50000"/>
                </a:spcAft>
              </a:pPr>
              <a:r>
                <a:rPr lang="en-US" altLang="en-US" sz="1600">
                  <a:solidFill>
                    <a:schemeClr val="bg2"/>
                  </a:solidFill>
                  <a:latin typeface="Times" pitchFamily="18" charset="0"/>
                </a:rPr>
                <a:t>	3.0 GHz and up</a:t>
              </a:r>
            </a:p>
            <a:p>
              <a:pPr eaLnBrk="0" hangingPunct="0">
                <a:lnSpc>
                  <a:spcPct val="120000"/>
                </a:lnSpc>
                <a:spcAft>
                  <a:spcPct val="50000"/>
                </a:spcAft>
              </a:pPr>
              <a:r>
                <a:rPr lang="en-US" altLang="en-US" sz="1600">
                  <a:solidFill>
                    <a:schemeClr val="bg2"/>
                  </a:solidFill>
                  <a:latin typeface="Times" pitchFamily="18" charset="0"/>
                </a:rPr>
                <a:t>	2.4 GHz to 3.0 GHz</a:t>
              </a:r>
            </a:p>
            <a:p>
              <a:pPr eaLnBrk="0" hangingPunct="0">
                <a:lnSpc>
                  <a:spcPct val="120000"/>
                </a:lnSpc>
              </a:pPr>
              <a:r>
                <a:rPr lang="en-US" altLang="en-US" sz="1600">
                  <a:solidFill>
                    <a:schemeClr val="bg2"/>
                  </a:solidFill>
                  <a:latin typeface="Times" pitchFamily="18" charset="0"/>
                </a:rPr>
                <a:t>	Up to 2.4 GHz</a:t>
              </a:r>
            </a:p>
            <a:p>
              <a:pPr eaLnBrk="0" hangingPunct="0">
                <a:lnSpc>
                  <a:spcPct val="120000"/>
                </a:lnSpc>
                <a:spcBef>
                  <a:spcPct val="165000"/>
                </a:spcBef>
              </a:pPr>
              <a:r>
                <a:rPr lang="en-US" altLang="en-US" sz="1600">
                  <a:solidFill>
                    <a:schemeClr val="bg2"/>
                  </a:solidFill>
                  <a:latin typeface="Times" pitchFamily="18" charset="0"/>
                </a:rPr>
                <a:t>	2.2 GHz and up</a:t>
              </a:r>
            </a:p>
          </p:txBody>
        </p:sp>
        <p:sp>
          <p:nvSpPr>
            <p:cNvPr id="25629" name="Text Box 29"/>
            <p:cNvSpPr txBox="1">
              <a:spLocks noChangeArrowheads="1"/>
            </p:cNvSpPr>
            <p:nvPr/>
          </p:nvSpPr>
          <p:spPr bwMode="auto">
            <a:xfrm>
              <a:off x="1290" y="1296"/>
              <a:ext cx="292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086100" algn="ctr"/>
                </a:tabLst>
                <a:defRPr sz="2400">
                  <a:solidFill>
                    <a:schemeClr val="tx1"/>
                  </a:solidFill>
                  <a:latin typeface="Times New Roman" pitchFamily="18" charset="0"/>
                </a:defRPr>
              </a:lvl1pPr>
              <a:lvl2pPr>
                <a:tabLst>
                  <a:tab pos="3086100" algn="ctr"/>
                </a:tabLst>
                <a:defRPr sz="2400">
                  <a:solidFill>
                    <a:schemeClr val="tx1"/>
                  </a:solidFill>
                  <a:latin typeface="Times New Roman" pitchFamily="18" charset="0"/>
                </a:defRPr>
              </a:lvl2pPr>
              <a:lvl3pPr>
                <a:tabLst>
                  <a:tab pos="3086100" algn="ctr"/>
                </a:tabLst>
                <a:defRPr sz="2400">
                  <a:solidFill>
                    <a:schemeClr val="tx1"/>
                  </a:solidFill>
                  <a:latin typeface="Times New Roman" pitchFamily="18" charset="0"/>
                </a:defRPr>
              </a:lvl3pPr>
              <a:lvl4pPr>
                <a:tabLst>
                  <a:tab pos="3086100" algn="ctr"/>
                </a:tabLst>
                <a:defRPr sz="2400">
                  <a:solidFill>
                    <a:schemeClr val="tx1"/>
                  </a:solidFill>
                  <a:latin typeface="Times New Roman" pitchFamily="18" charset="0"/>
                </a:defRPr>
              </a:lvl4pPr>
              <a:lvl5pPr>
                <a:tabLst>
                  <a:tab pos="3086100" algn="ctr"/>
                </a:tabLst>
                <a:defRPr sz="2400">
                  <a:solidFill>
                    <a:schemeClr val="tx1"/>
                  </a:solidFill>
                  <a:latin typeface="Times New Roman" pitchFamily="18" charset="0"/>
                </a:defRPr>
              </a:lvl5pPr>
              <a:lvl6pPr fontAlgn="base">
                <a:spcBef>
                  <a:spcPct val="0"/>
                </a:spcBef>
                <a:spcAft>
                  <a:spcPct val="0"/>
                </a:spcAft>
                <a:tabLst>
                  <a:tab pos="3086100" algn="ctr"/>
                </a:tabLst>
                <a:defRPr sz="2400">
                  <a:solidFill>
                    <a:schemeClr val="tx1"/>
                  </a:solidFill>
                  <a:latin typeface="Times New Roman" pitchFamily="18" charset="0"/>
                </a:defRPr>
              </a:lvl6pPr>
              <a:lvl7pPr fontAlgn="base">
                <a:spcBef>
                  <a:spcPct val="0"/>
                </a:spcBef>
                <a:spcAft>
                  <a:spcPct val="0"/>
                </a:spcAft>
                <a:tabLst>
                  <a:tab pos="3086100" algn="ctr"/>
                </a:tabLst>
                <a:defRPr sz="2400">
                  <a:solidFill>
                    <a:schemeClr val="tx1"/>
                  </a:solidFill>
                  <a:latin typeface="Times New Roman" pitchFamily="18" charset="0"/>
                </a:defRPr>
              </a:lvl7pPr>
              <a:lvl8pPr fontAlgn="base">
                <a:spcBef>
                  <a:spcPct val="0"/>
                </a:spcBef>
                <a:spcAft>
                  <a:spcPct val="0"/>
                </a:spcAft>
                <a:tabLst>
                  <a:tab pos="3086100" algn="ctr"/>
                </a:tabLst>
                <a:defRPr sz="2400">
                  <a:solidFill>
                    <a:schemeClr val="tx1"/>
                  </a:solidFill>
                  <a:latin typeface="Times New Roman" pitchFamily="18" charset="0"/>
                </a:defRPr>
              </a:lvl8pPr>
              <a:lvl9pPr fontAlgn="base">
                <a:spcBef>
                  <a:spcPct val="0"/>
                </a:spcBef>
                <a:spcAft>
                  <a:spcPct val="0"/>
                </a:spcAft>
                <a:tabLst>
                  <a:tab pos="3086100" algn="ctr"/>
                </a:tabLst>
                <a:defRPr sz="2400">
                  <a:solidFill>
                    <a:schemeClr val="tx1"/>
                  </a:solidFill>
                  <a:latin typeface="Times New Roman" pitchFamily="18" charset="0"/>
                </a:defRPr>
              </a:lvl9pPr>
            </a:lstStyle>
            <a:p>
              <a:pPr eaLnBrk="0" hangingPunct="0">
                <a:lnSpc>
                  <a:spcPct val="120000"/>
                </a:lnSpc>
              </a:pPr>
              <a:r>
                <a:rPr lang="en-US" altLang="en-US" sz="1600" b="1">
                  <a:solidFill>
                    <a:schemeClr val="bg2"/>
                  </a:solidFill>
                  <a:latin typeface="Times" pitchFamily="18" charset="0"/>
                </a:rPr>
                <a:t>Intel Processor	Desired Clock Speed</a:t>
              </a:r>
              <a:endParaRPr lang="en-US" altLang="en-US" sz="1600">
                <a:solidFill>
                  <a:schemeClr val="bg2"/>
                </a:solidFill>
                <a:latin typeface="Times" pitchFamily="18" charset="0"/>
              </a:endParaRPr>
            </a:p>
          </p:txBody>
        </p:sp>
        <p:sp>
          <p:nvSpPr>
            <p:cNvPr id="25660" name="Line 60"/>
            <p:cNvSpPr>
              <a:spLocks noChangeShapeType="1"/>
            </p:cNvSpPr>
            <p:nvPr/>
          </p:nvSpPr>
          <p:spPr bwMode="auto">
            <a:xfrm>
              <a:off x="1208" y="1568"/>
              <a:ext cx="2730" cy="0"/>
            </a:xfrm>
            <a:prstGeom prst="line">
              <a:avLst/>
            </a:prstGeom>
            <a:noFill/>
            <a:ln w="571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669" name="Text Box 69"/>
          <p:cNvSpPr txBox="1">
            <a:spLocks noChangeArrowheads="1"/>
          </p:cNvSpPr>
          <p:nvPr/>
        </p:nvSpPr>
        <p:spPr bwMode="auto">
          <a:xfrm>
            <a:off x="7366000" y="6354763"/>
            <a:ext cx="1549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00"/>
                </a:solidFill>
                <a:latin typeface="Arial Narrow" pitchFamily="32" charset="0"/>
              </a:rPr>
              <a:t>p. 191 Fig. 4-7</a:t>
            </a:r>
          </a:p>
        </p:txBody>
      </p:sp>
    </p:spTree>
    <p:extLst>
      <p:ext uri="{BB962C8B-B14F-4D97-AF65-F5344CB8AC3E}">
        <p14:creationId xmlns:p14="http://schemas.microsoft.com/office/powerpoint/2010/main" val="18621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19113" y="260350"/>
            <a:ext cx="8229600" cy="1027113"/>
          </a:xfrm>
        </p:spPr>
        <p:txBody>
          <a:bodyPr/>
          <a:lstStyle/>
          <a:p>
            <a:pPr eaLnBrk="1" hangingPunct="1"/>
            <a:r>
              <a:rPr lang="en-US" altLang="en-US" sz="4000" smtClean="0"/>
              <a:t>Pengenalan Hardware Komputer</a:t>
            </a:r>
          </a:p>
        </p:txBody>
      </p:sp>
      <p:sp>
        <p:nvSpPr>
          <p:cNvPr id="44035" name="Rectangle 3"/>
          <p:cNvSpPr>
            <a:spLocks noGrp="1" noChangeArrowheads="1"/>
          </p:cNvSpPr>
          <p:nvPr>
            <p:ph idx="1"/>
          </p:nvPr>
        </p:nvSpPr>
        <p:spPr>
          <a:xfrm>
            <a:off x="152400" y="1371600"/>
            <a:ext cx="8229600" cy="5300663"/>
          </a:xfrm>
        </p:spPr>
        <p:txBody>
          <a:bodyPr>
            <a:normAutofit/>
          </a:bodyPr>
          <a:lstStyle/>
          <a:p>
            <a:pPr marL="261938" indent="-261938" eaLnBrk="1" hangingPunct="1">
              <a:lnSpc>
                <a:spcPct val="80000"/>
              </a:lnSpc>
              <a:buFont typeface="Wingdings" pitchFamily="2" charset="2"/>
              <a:buNone/>
            </a:pPr>
            <a:r>
              <a:rPr lang="en-US" altLang="en-US" sz="2400" b="1" dirty="0" err="1" smtClean="0"/>
              <a:t>Sistem</a:t>
            </a:r>
            <a:r>
              <a:rPr lang="en-US" altLang="en-US" sz="2400" b="1" dirty="0" smtClean="0"/>
              <a:t> </a:t>
            </a:r>
            <a:r>
              <a:rPr lang="en-US" altLang="en-US" sz="2400" b="1" dirty="0" err="1" smtClean="0"/>
              <a:t>Komputer</a:t>
            </a:r>
            <a:endParaRPr lang="en-US" altLang="en-US" sz="2400" b="1" dirty="0" smtClean="0"/>
          </a:p>
          <a:p>
            <a:pPr marL="719138" lvl="1" indent="-261938" eaLnBrk="1" hangingPunct="1">
              <a:lnSpc>
                <a:spcPct val="80000"/>
              </a:lnSpc>
              <a:buFont typeface="Wingdings" pitchFamily="2" charset="2"/>
              <a:buNone/>
            </a:pPr>
            <a:r>
              <a:rPr lang="en-US" altLang="en-US" sz="2000" dirty="0" err="1" smtClean="0"/>
              <a:t>Supaya</a:t>
            </a:r>
            <a:r>
              <a:rPr lang="en-US" altLang="en-US" sz="2000" dirty="0" smtClean="0"/>
              <a:t> </a:t>
            </a:r>
            <a:r>
              <a:rPr lang="en-US" altLang="en-US" sz="2000" dirty="0" err="1" smtClean="0"/>
              <a:t>komputer</a:t>
            </a:r>
            <a:r>
              <a:rPr lang="en-US" altLang="en-US" sz="2000" dirty="0" smtClean="0"/>
              <a:t> </a:t>
            </a:r>
            <a:r>
              <a:rPr lang="en-US" altLang="en-US" sz="2000" dirty="0" err="1" smtClean="0"/>
              <a:t>dapat</a:t>
            </a:r>
            <a:r>
              <a:rPr lang="en-US" altLang="en-US" sz="2000" dirty="0" smtClean="0"/>
              <a:t> </a:t>
            </a:r>
            <a:r>
              <a:rPr lang="en-US" altLang="en-US" sz="2000" dirty="0" err="1" smtClean="0"/>
              <a:t>digunakan</a:t>
            </a:r>
            <a:r>
              <a:rPr lang="en-US" altLang="en-US" sz="2000" dirty="0" smtClean="0"/>
              <a:t> </a:t>
            </a:r>
            <a:r>
              <a:rPr lang="en-US" altLang="en-US" sz="2000" dirty="0" err="1" smtClean="0"/>
              <a:t>untuk</a:t>
            </a:r>
            <a:r>
              <a:rPr lang="en-US" altLang="en-US" sz="2000" dirty="0" smtClean="0"/>
              <a:t> </a:t>
            </a:r>
            <a:r>
              <a:rPr lang="en-US" altLang="en-US" sz="2000" dirty="0" err="1" smtClean="0"/>
              <a:t>mengolah</a:t>
            </a:r>
            <a:r>
              <a:rPr lang="en-US" altLang="en-US" sz="2000" dirty="0" smtClean="0"/>
              <a:t> data, </a:t>
            </a:r>
            <a:r>
              <a:rPr lang="en-US" altLang="en-US" sz="2000" dirty="0" err="1" smtClean="0"/>
              <a:t>maka</a:t>
            </a:r>
            <a:r>
              <a:rPr lang="en-US" altLang="en-US" sz="2000" dirty="0" smtClean="0"/>
              <a:t> </a:t>
            </a:r>
            <a:r>
              <a:rPr lang="en-US" altLang="en-US" sz="2000" dirty="0" err="1" smtClean="0"/>
              <a:t>harus</a:t>
            </a:r>
            <a:r>
              <a:rPr lang="en-US" altLang="en-US" sz="2000" dirty="0" smtClean="0"/>
              <a:t> </a:t>
            </a:r>
            <a:r>
              <a:rPr lang="en-US" altLang="en-US" sz="2000" dirty="0" err="1" smtClean="0"/>
              <a:t>berbentuk</a:t>
            </a:r>
            <a:r>
              <a:rPr lang="en-US" altLang="en-US" sz="2000" dirty="0" smtClean="0"/>
              <a:t> </a:t>
            </a:r>
            <a:r>
              <a:rPr lang="en-US" altLang="en-US" sz="2000" dirty="0" err="1" smtClean="0"/>
              <a:t>sistem</a:t>
            </a:r>
            <a:r>
              <a:rPr lang="en-US" altLang="en-US" sz="2000" dirty="0" smtClean="0"/>
              <a:t> </a:t>
            </a:r>
            <a:r>
              <a:rPr lang="en-US" altLang="en-US" sz="2000" dirty="0" err="1" smtClean="0"/>
              <a:t>komputer</a:t>
            </a:r>
            <a:r>
              <a:rPr lang="en-US" altLang="en-US" sz="2000" dirty="0" smtClean="0"/>
              <a:t> (Computer System)</a:t>
            </a:r>
          </a:p>
          <a:p>
            <a:pPr marL="719138" lvl="1" indent="-261938" eaLnBrk="1" hangingPunct="1">
              <a:lnSpc>
                <a:spcPct val="80000"/>
              </a:lnSpc>
              <a:buFont typeface="Wingdings" pitchFamily="2" charset="2"/>
              <a:buNone/>
            </a:pPr>
            <a:endParaRPr lang="en-US" altLang="en-US" sz="2000" dirty="0" smtClean="0"/>
          </a:p>
          <a:p>
            <a:pPr marL="719138" lvl="1" indent="-261938" eaLnBrk="1" hangingPunct="1">
              <a:lnSpc>
                <a:spcPct val="80000"/>
              </a:lnSpc>
              <a:buFont typeface="Wingdings" pitchFamily="2" charset="2"/>
              <a:buNone/>
            </a:pPr>
            <a:r>
              <a:rPr lang="en-US" altLang="en-US" sz="2000" b="1" dirty="0" err="1" smtClean="0"/>
              <a:t>Sistem</a:t>
            </a:r>
            <a:r>
              <a:rPr lang="en-US" altLang="en-US" sz="2000" dirty="0" smtClean="0"/>
              <a:t> </a:t>
            </a:r>
            <a:r>
              <a:rPr lang="en-US" altLang="en-US" sz="2000" dirty="0" err="1" smtClean="0"/>
              <a:t>adalah</a:t>
            </a:r>
            <a:r>
              <a:rPr lang="en-US" altLang="en-US" sz="2000" dirty="0" smtClean="0"/>
              <a:t> </a:t>
            </a:r>
            <a:r>
              <a:rPr lang="en-US" altLang="en-US" sz="2000" dirty="0" err="1" smtClean="0"/>
              <a:t>kumpulan</a:t>
            </a:r>
            <a:r>
              <a:rPr lang="en-US" altLang="en-US" sz="2000" dirty="0" smtClean="0"/>
              <a:t> </a:t>
            </a:r>
            <a:r>
              <a:rPr lang="en-US" altLang="en-US" sz="2000" dirty="0" err="1" smtClean="0"/>
              <a:t>elemen-elemen</a:t>
            </a:r>
            <a:r>
              <a:rPr lang="en-US" altLang="en-US" sz="2000" dirty="0" smtClean="0"/>
              <a:t> yang </a:t>
            </a:r>
            <a:r>
              <a:rPr lang="en-US" altLang="en-US" sz="2000" dirty="0" err="1" smtClean="0"/>
              <a:t>saling</a:t>
            </a:r>
            <a:r>
              <a:rPr lang="en-US" altLang="en-US" sz="2000" dirty="0" smtClean="0"/>
              <a:t> </a:t>
            </a:r>
            <a:r>
              <a:rPr lang="en-US" altLang="en-US" sz="2000" dirty="0" err="1" smtClean="0"/>
              <a:t>berhubungan</a:t>
            </a:r>
            <a:r>
              <a:rPr lang="en-US" altLang="en-US" sz="2000" dirty="0" smtClean="0"/>
              <a:t>, </a:t>
            </a:r>
            <a:r>
              <a:rPr lang="en-US" altLang="en-US" sz="2000" dirty="0" err="1" smtClean="0"/>
              <a:t>membentuk</a:t>
            </a:r>
            <a:r>
              <a:rPr lang="en-US" altLang="en-US" sz="2000" dirty="0" smtClean="0"/>
              <a:t> </a:t>
            </a:r>
            <a:r>
              <a:rPr lang="en-US" altLang="en-US" sz="2000" dirty="0" err="1" smtClean="0"/>
              <a:t>satu</a:t>
            </a:r>
            <a:r>
              <a:rPr lang="en-US" altLang="en-US" sz="2000" dirty="0" smtClean="0"/>
              <a:t> </a:t>
            </a:r>
            <a:r>
              <a:rPr lang="en-US" altLang="en-US" sz="2000" dirty="0" err="1" smtClean="0"/>
              <a:t>kesatuan</a:t>
            </a:r>
            <a:r>
              <a:rPr lang="en-US" altLang="en-US" sz="2000" dirty="0" smtClean="0"/>
              <a:t> </a:t>
            </a:r>
            <a:r>
              <a:rPr lang="en-US" altLang="en-US" sz="2000" dirty="0" err="1" smtClean="0"/>
              <a:t>untuk</a:t>
            </a:r>
            <a:r>
              <a:rPr lang="en-US" altLang="en-US" sz="2000" dirty="0" smtClean="0"/>
              <a:t> </a:t>
            </a:r>
            <a:r>
              <a:rPr lang="en-US" altLang="en-US" sz="2000" dirty="0" err="1" smtClean="0"/>
              <a:t>melaksanakan</a:t>
            </a:r>
            <a:r>
              <a:rPr lang="en-US" altLang="en-US" sz="2000" dirty="0" smtClean="0"/>
              <a:t> </a:t>
            </a:r>
            <a:r>
              <a:rPr lang="en-US" altLang="en-US" sz="2000" dirty="0" err="1" smtClean="0"/>
              <a:t>suatu</a:t>
            </a:r>
            <a:r>
              <a:rPr lang="en-US" altLang="en-US" sz="2000" dirty="0" smtClean="0"/>
              <a:t> </a:t>
            </a:r>
            <a:r>
              <a:rPr lang="en-US" altLang="en-US" sz="2000" dirty="0" err="1" smtClean="0"/>
              <a:t>tujuan</a:t>
            </a:r>
            <a:r>
              <a:rPr lang="en-US" altLang="en-US" sz="2000" dirty="0" smtClean="0"/>
              <a:t> </a:t>
            </a:r>
            <a:r>
              <a:rPr lang="en-US" altLang="en-US" sz="2000" dirty="0" err="1" smtClean="0"/>
              <a:t>pokok</a:t>
            </a:r>
            <a:r>
              <a:rPr lang="en-US" altLang="en-US" sz="2000" dirty="0" smtClean="0"/>
              <a:t> </a:t>
            </a:r>
            <a:r>
              <a:rPr lang="en-US" altLang="en-US" sz="2000" dirty="0" err="1" smtClean="0"/>
              <a:t>dari</a:t>
            </a:r>
            <a:r>
              <a:rPr lang="en-US" altLang="en-US" sz="2000" dirty="0" smtClean="0"/>
              <a:t> </a:t>
            </a:r>
            <a:r>
              <a:rPr lang="en-US" altLang="en-US" sz="2000" dirty="0" err="1" smtClean="0"/>
              <a:t>sistem</a:t>
            </a:r>
            <a:r>
              <a:rPr lang="en-US" altLang="en-US" sz="2000" dirty="0" smtClean="0"/>
              <a:t> </a:t>
            </a:r>
            <a:r>
              <a:rPr lang="en-US" altLang="en-US" sz="2000" dirty="0" err="1" smtClean="0"/>
              <a:t>tersebut</a:t>
            </a:r>
            <a:endParaRPr lang="en-US" altLang="en-US" sz="2000" dirty="0" smtClean="0"/>
          </a:p>
          <a:p>
            <a:pPr marL="719138" lvl="1" indent="-261938" eaLnBrk="1" hangingPunct="1">
              <a:lnSpc>
                <a:spcPct val="80000"/>
              </a:lnSpc>
              <a:buFont typeface="Wingdings" pitchFamily="2" charset="2"/>
              <a:buNone/>
            </a:pPr>
            <a:endParaRPr lang="en-US" altLang="en-US" sz="2000" dirty="0" smtClean="0"/>
          </a:p>
          <a:p>
            <a:pPr marL="719138" lvl="1" indent="-261938" eaLnBrk="1" hangingPunct="1">
              <a:lnSpc>
                <a:spcPct val="80000"/>
              </a:lnSpc>
              <a:buFont typeface="Wingdings" pitchFamily="2" charset="2"/>
              <a:buNone/>
            </a:pPr>
            <a:r>
              <a:rPr lang="en-US" altLang="en-US" sz="2000" b="1" dirty="0" err="1" smtClean="0"/>
              <a:t>Tujuan</a:t>
            </a:r>
            <a:r>
              <a:rPr lang="en-US" altLang="en-US" sz="2000" b="1" dirty="0" smtClean="0"/>
              <a:t> </a:t>
            </a:r>
            <a:r>
              <a:rPr lang="en-US" altLang="en-US" sz="2000" b="1" dirty="0" err="1" smtClean="0"/>
              <a:t>pokok</a:t>
            </a:r>
            <a:r>
              <a:rPr lang="en-US" altLang="en-US" sz="2000" b="1" dirty="0" smtClean="0"/>
              <a:t> </a:t>
            </a:r>
            <a:r>
              <a:rPr lang="en-US" altLang="en-US" sz="2000" b="1" dirty="0" err="1" smtClean="0"/>
              <a:t>dari</a:t>
            </a:r>
            <a:r>
              <a:rPr lang="en-US" altLang="en-US" sz="2000" b="1" dirty="0" smtClean="0"/>
              <a:t> </a:t>
            </a:r>
            <a:r>
              <a:rPr lang="en-US" altLang="en-US" sz="2000" b="1" dirty="0" err="1" smtClean="0"/>
              <a:t>sistem</a:t>
            </a:r>
            <a:r>
              <a:rPr lang="en-US" altLang="en-US" sz="2000" b="1" dirty="0" smtClean="0"/>
              <a:t> </a:t>
            </a:r>
            <a:r>
              <a:rPr lang="en-US" altLang="en-US" sz="2000" b="1" dirty="0" err="1" smtClean="0"/>
              <a:t>komputer</a:t>
            </a:r>
            <a:r>
              <a:rPr lang="en-US" altLang="en-US" sz="2000" dirty="0" smtClean="0"/>
              <a:t> </a:t>
            </a:r>
            <a:r>
              <a:rPr lang="en-US" altLang="en-US" sz="2000" dirty="0" err="1" smtClean="0"/>
              <a:t>adalah</a:t>
            </a:r>
            <a:r>
              <a:rPr lang="en-US" altLang="en-US" sz="2000" dirty="0" smtClean="0"/>
              <a:t> </a:t>
            </a:r>
            <a:r>
              <a:rPr lang="en-US" altLang="en-US" sz="2000" i="1" dirty="0" err="1" smtClean="0"/>
              <a:t>mengolah</a:t>
            </a:r>
            <a:r>
              <a:rPr lang="en-US" altLang="en-US" sz="2000" i="1" dirty="0" smtClean="0"/>
              <a:t> data </a:t>
            </a:r>
            <a:r>
              <a:rPr lang="en-US" altLang="en-US" sz="2000" i="1" dirty="0" err="1" smtClean="0"/>
              <a:t>untuk</a:t>
            </a:r>
            <a:r>
              <a:rPr lang="en-US" altLang="en-US" sz="2000" i="1" dirty="0" smtClean="0"/>
              <a:t> </a:t>
            </a:r>
            <a:r>
              <a:rPr lang="en-US" altLang="en-US" sz="2000" i="1" dirty="0" err="1" smtClean="0"/>
              <a:t>menghasilkan</a:t>
            </a:r>
            <a:r>
              <a:rPr lang="en-US" altLang="en-US" sz="2000" i="1" dirty="0" smtClean="0"/>
              <a:t> </a:t>
            </a:r>
            <a:r>
              <a:rPr lang="en-US" altLang="en-US" sz="2000" i="1" dirty="0" err="1" smtClean="0"/>
              <a:t>informasi</a:t>
            </a:r>
            <a:r>
              <a:rPr lang="en-US" altLang="en-US" sz="2000" dirty="0" smtClean="0"/>
              <a:t>. </a:t>
            </a:r>
          </a:p>
          <a:p>
            <a:pPr marL="261938" indent="-261938" eaLnBrk="1" hangingPunct="1">
              <a:lnSpc>
                <a:spcPct val="80000"/>
              </a:lnSpc>
              <a:buFont typeface="Wingdings" pitchFamily="2" charset="2"/>
              <a:buNone/>
            </a:pPr>
            <a:endParaRPr lang="en-US" altLang="en-US" sz="2400" dirty="0" smtClean="0"/>
          </a:p>
          <a:p>
            <a:pPr marL="719138" lvl="1" indent="-261938" eaLnBrk="1" hangingPunct="1">
              <a:lnSpc>
                <a:spcPct val="80000"/>
              </a:lnSpc>
              <a:buFont typeface="Wingdings" pitchFamily="2" charset="2"/>
              <a:buNone/>
            </a:pPr>
            <a:r>
              <a:rPr lang="en-US" altLang="en-US" sz="2000" dirty="0" err="1" smtClean="0"/>
              <a:t>Elemen-elemen</a:t>
            </a:r>
            <a:r>
              <a:rPr lang="en-US" altLang="en-US" sz="2000" dirty="0" smtClean="0"/>
              <a:t> </a:t>
            </a:r>
            <a:r>
              <a:rPr lang="en-US" altLang="en-US" sz="2000" dirty="0" err="1" smtClean="0"/>
              <a:t>dari</a:t>
            </a:r>
            <a:r>
              <a:rPr lang="en-US" altLang="en-US" sz="2000" dirty="0" smtClean="0"/>
              <a:t> </a:t>
            </a:r>
            <a:r>
              <a:rPr lang="en-US" altLang="en-US" sz="2000" dirty="0" err="1" smtClean="0"/>
              <a:t>sistem</a:t>
            </a:r>
            <a:r>
              <a:rPr lang="en-US" altLang="en-US" sz="2000" dirty="0" smtClean="0"/>
              <a:t> </a:t>
            </a:r>
            <a:r>
              <a:rPr lang="en-US" altLang="en-US" sz="2000" dirty="0" err="1" smtClean="0"/>
              <a:t>komputer</a:t>
            </a:r>
            <a:r>
              <a:rPr lang="en-US" altLang="en-US" sz="2000" dirty="0" smtClean="0"/>
              <a:t> </a:t>
            </a:r>
            <a:r>
              <a:rPr lang="en-US" altLang="en-US" sz="2000" dirty="0" err="1" smtClean="0"/>
              <a:t>adalah</a:t>
            </a:r>
            <a:r>
              <a:rPr lang="en-US" altLang="en-US" sz="2000" dirty="0" smtClean="0"/>
              <a:t>:</a:t>
            </a:r>
          </a:p>
          <a:p>
            <a:pPr marL="719138" lvl="1" indent="-261938" eaLnBrk="1" hangingPunct="1">
              <a:lnSpc>
                <a:spcPct val="80000"/>
              </a:lnSpc>
              <a:buClr>
                <a:schemeClr val="tx1"/>
              </a:buClr>
              <a:buFont typeface="Wingdings" pitchFamily="2" charset="2"/>
              <a:buChar char="q"/>
            </a:pPr>
            <a:r>
              <a:rPr lang="en-US" altLang="en-US" sz="2000" b="1" dirty="0" smtClean="0"/>
              <a:t>Hardware(</a:t>
            </a:r>
            <a:r>
              <a:rPr lang="en-US" altLang="en-US" sz="2000" b="1" dirty="0" err="1" smtClean="0"/>
              <a:t>Perangkat</a:t>
            </a:r>
            <a:r>
              <a:rPr lang="en-US" altLang="en-US" sz="2000" b="1" dirty="0" smtClean="0"/>
              <a:t> </a:t>
            </a:r>
            <a:r>
              <a:rPr lang="en-US" altLang="en-US" sz="2000" b="1" dirty="0" err="1" smtClean="0"/>
              <a:t>Keras</a:t>
            </a:r>
            <a:r>
              <a:rPr lang="en-US" altLang="en-US" sz="2000" b="1" dirty="0" smtClean="0"/>
              <a:t>)</a:t>
            </a:r>
            <a:r>
              <a:rPr lang="en-US" altLang="en-US" sz="2000" dirty="0" smtClean="0"/>
              <a:t> </a:t>
            </a:r>
            <a:r>
              <a:rPr lang="en-US" altLang="en-US" sz="2000" dirty="0" err="1" smtClean="0"/>
              <a:t>adalah</a:t>
            </a:r>
            <a:r>
              <a:rPr lang="en-US" altLang="en-US" sz="2000" dirty="0" smtClean="0"/>
              <a:t> </a:t>
            </a:r>
            <a:r>
              <a:rPr lang="en-US" altLang="en-US" sz="2000" dirty="0" err="1" smtClean="0"/>
              <a:t>peralatan</a:t>
            </a:r>
            <a:r>
              <a:rPr lang="en-US" altLang="en-US" sz="2000" dirty="0" smtClean="0"/>
              <a:t> di </a:t>
            </a:r>
            <a:r>
              <a:rPr lang="en-US" altLang="en-US" sz="2000" dirty="0" err="1" smtClean="0"/>
              <a:t>sistem</a:t>
            </a:r>
            <a:r>
              <a:rPr lang="en-US" altLang="en-US" sz="2000" dirty="0" smtClean="0"/>
              <a:t> </a:t>
            </a:r>
            <a:r>
              <a:rPr lang="en-US" altLang="en-US" sz="2000" dirty="0" err="1" smtClean="0"/>
              <a:t>komputer</a:t>
            </a:r>
            <a:r>
              <a:rPr lang="en-US" altLang="en-US" sz="2000" dirty="0" smtClean="0"/>
              <a:t> yang </a:t>
            </a:r>
            <a:r>
              <a:rPr lang="en-US" altLang="en-US" sz="2000" dirty="0" err="1" smtClean="0"/>
              <a:t>scr</a:t>
            </a:r>
            <a:r>
              <a:rPr lang="en-US" altLang="en-US" sz="2000" dirty="0" smtClean="0"/>
              <a:t> </a:t>
            </a:r>
            <a:r>
              <a:rPr lang="en-US" altLang="en-US" sz="2000" dirty="0" err="1" smtClean="0"/>
              <a:t>fisik</a:t>
            </a:r>
            <a:r>
              <a:rPr lang="en-US" altLang="en-US" sz="2000" dirty="0" smtClean="0"/>
              <a:t> </a:t>
            </a:r>
            <a:r>
              <a:rPr lang="en-US" altLang="en-US" sz="2000" dirty="0" err="1" smtClean="0"/>
              <a:t>terlihat</a:t>
            </a:r>
            <a:r>
              <a:rPr lang="en-US" altLang="en-US" sz="2000" dirty="0" smtClean="0"/>
              <a:t> </a:t>
            </a:r>
            <a:r>
              <a:rPr lang="en-US" altLang="en-US" sz="2000" dirty="0" err="1" smtClean="0"/>
              <a:t>dan</a:t>
            </a:r>
            <a:r>
              <a:rPr lang="en-US" altLang="en-US" sz="2000" dirty="0" smtClean="0"/>
              <a:t> </a:t>
            </a:r>
            <a:r>
              <a:rPr lang="en-US" altLang="en-US" sz="2000" dirty="0" err="1" smtClean="0"/>
              <a:t>dapat</a:t>
            </a:r>
            <a:r>
              <a:rPr lang="en-US" altLang="en-US" sz="2000" dirty="0" smtClean="0"/>
              <a:t> </a:t>
            </a:r>
            <a:r>
              <a:rPr lang="en-US" altLang="en-US" sz="2000" dirty="0" err="1" smtClean="0"/>
              <a:t>dijamah</a:t>
            </a:r>
            <a:endParaRPr lang="en-US" altLang="en-US" sz="2000" dirty="0" smtClean="0"/>
          </a:p>
          <a:p>
            <a:pPr marL="719138" lvl="1" indent="-261938" eaLnBrk="1" hangingPunct="1">
              <a:lnSpc>
                <a:spcPct val="80000"/>
              </a:lnSpc>
              <a:buClr>
                <a:schemeClr val="tx1"/>
              </a:buClr>
              <a:buFont typeface="Wingdings" pitchFamily="2" charset="2"/>
              <a:buChar char="q"/>
            </a:pPr>
            <a:r>
              <a:rPr lang="en-US" altLang="en-US" sz="2000" b="1" dirty="0" smtClean="0"/>
              <a:t>Software(</a:t>
            </a:r>
            <a:r>
              <a:rPr lang="en-US" altLang="en-US" sz="2000" b="1" dirty="0" err="1" smtClean="0"/>
              <a:t>Perangkat</a:t>
            </a:r>
            <a:r>
              <a:rPr lang="en-US" altLang="en-US" sz="2000" b="1" dirty="0" smtClean="0"/>
              <a:t> </a:t>
            </a:r>
            <a:r>
              <a:rPr lang="en-US" altLang="en-US" sz="2000" b="1" dirty="0" err="1" smtClean="0"/>
              <a:t>Lunak</a:t>
            </a:r>
            <a:r>
              <a:rPr lang="en-US" altLang="en-US" sz="2000" b="1" dirty="0" smtClean="0"/>
              <a:t>)</a:t>
            </a:r>
            <a:r>
              <a:rPr lang="en-US" altLang="en-US" sz="2000" dirty="0" smtClean="0"/>
              <a:t> </a:t>
            </a:r>
            <a:r>
              <a:rPr lang="en-US" altLang="en-US" sz="2000" dirty="0" err="1" smtClean="0"/>
              <a:t>adalah</a:t>
            </a:r>
            <a:r>
              <a:rPr lang="en-US" altLang="en-US" sz="2000" dirty="0" smtClean="0"/>
              <a:t> program yang </a:t>
            </a:r>
            <a:r>
              <a:rPr lang="en-US" altLang="en-US" sz="2000" dirty="0" err="1" smtClean="0"/>
              <a:t>berisi</a:t>
            </a:r>
            <a:r>
              <a:rPr lang="en-US" altLang="en-US" sz="2000" dirty="0" smtClean="0"/>
              <a:t> </a:t>
            </a:r>
            <a:r>
              <a:rPr lang="en-US" altLang="en-US" sz="2000" dirty="0" err="1" smtClean="0"/>
              <a:t>perintah-perintah</a:t>
            </a:r>
            <a:r>
              <a:rPr lang="en-US" altLang="en-US" sz="2000" dirty="0" smtClean="0"/>
              <a:t> </a:t>
            </a:r>
            <a:r>
              <a:rPr lang="en-US" altLang="en-US" sz="2000" dirty="0" err="1" smtClean="0"/>
              <a:t>untuk</a:t>
            </a:r>
            <a:r>
              <a:rPr lang="en-US" altLang="en-US" sz="2000" dirty="0" smtClean="0"/>
              <a:t> </a:t>
            </a:r>
            <a:r>
              <a:rPr lang="en-US" altLang="en-US" sz="2000" dirty="0" err="1" smtClean="0"/>
              <a:t>melakukan</a:t>
            </a:r>
            <a:r>
              <a:rPr lang="en-US" altLang="en-US" sz="2000" dirty="0" smtClean="0"/>
              <a:t> </a:t>
            </a:r>
            <a:r>
              <a:rPr lang="en-US" altLang="en-US" sz="2000" dirty="0" err="1" smtClean="0"/>
              <a:t>pengolahan</a:t>
            </a:r>
            <a:r>
              <a:rPr lang="en-US" altLang="en-US" sz="2000" dirty="0" smtClean="0"/>
              <a:t> data</a:t>
            </a:r>
          </a:p>
          <a:p>
            <a:pPr marL="719138" lvl="1" indent="-261938" eaLnBrk="1" hangingPunct="1">
              <a:lnSpc>
                <a:spcPct val="80000"/>
              </a:lnSpc>
              <a:buClr>
                <a:schemeClr val="tx1"/>
              </a:buClr>
              <a:buFont typeface="Wingdings" pitchFamily="2" charset="2"/>
              <a:buChar char="q"/>
            </a:pPr>
            <a:r>
              <a:rPr lang="en-US" altLang="en-US" sz="2000" b="1" dirty="0" err="1" smtClean="0"/>
              <a:t>Brainware</a:t>
            </a:r>
            <a:r>
              <a:rPr lang="en-US" altLang="en-US" sz="2000" dirty="0" smtClean="0"/>
              <a:t> </a:t>
            </a:r>
            <a:r>
              <a:rPr lang="en-US" altLang="en-US" sz="2000" dirty="0" err="1" smtClean="0"/>
              <a:t>adalah</a:t>
            </a:r>
            <a:r>
              <a:rPr lang="en-US" altLang="en-US" sz="2000" dirty="0" smtClean="0"/>
              <a:t> </a:t>
            </a:r>
            <a:r>
              <a:rPr lang="en-US" altLang="en-US" sz="2000" dirty="0" err="1" smtClean="0"/>
              <a:t>manusia</a:t>
            </a:r>
            <a:r>
              <a:rPr lang="en-US" altLang="en-US" sz="2000" dirty="0" smtClean="0"/>
              <a:t> yang </a:t>
            </a:r>
            <a:r>
              <a:rPr lang="en-US" altLang="en-US" sz="2000" dirty="0" err="1" smtClean="0"/>
              <a:t>terlibat</a:t>
            </a:r>
            <a:r>
              <a:rPr lang="en-US" altLang="en-US" sz="2000" dirty="0" smtClean="0"/>
              <a:t> di </a:t>
            </a:r>
            <a:r>
              <a:rPr lang="en-US" altLang="en-US" sz="2000" dirty="0" err="1" smtClean="0"/>
              <a:t>dalam</a:t>
            </a:r>
            <a:r>
              <a:rPr lang="en-US" altLang="en-US" sz="2000" dirty="0" smtClean="0"/>
              <a:t> </a:t>
            </a:r>
            <a:r>
              <a:rPr lang="en-US" altLang="en-US" sz="2000" dirty="0" err="1" smtClean="0"/>
              <a:t>mengoperasikan</a:t>
            </a:r>
            <a:r>
              <a:rPr lang="en-US" altLang="en-US" sz="2000" dirty="0" smtClean="0"/>
              <a:t> </a:t>
            </a:r>
            <a:r>
              <a:rPr lang="en-US" altLang="en-US" sz="2000" dirty="0" err="1" smtClean="0"/>
              <a:t>serta</a:t>
            </a:r>
            <a:r>
              <a:rPr lang="en-US" altLang="en-US" sz="2000" dirty="0" smtClean="0"/>
              <a:t> </a:t>
            </a:r>
            <a:r>
              <a:rPr lang="en-US" altLang="en-US" sz="2000" dirty="0" err="1" smtClean="0"/>
              <a:t>mengatur</a:t>
            </a:r>
            <a:r>
              <a:rPr lang="en-US" altLang="en-US" sz="2000" dirty="0" smtClean="0"/>
              <a:t> </a:t>
            </a:r>
            <a:r>
              <a:rPr lang="en-US" altLang="en-US" sz="2000" dirty="0" err="1" smtClean="0"/>
              <a:t>sistem</a:t>
            </a:r>
            <a:r>
              <a:rPr lang="en-US" altLang="en-US" sz="2000" dirty="0" smtClean="0"/>
              <a:t> </a:t>
            </a:r>
            <a:r>
              <a:rPr lang="en-US" altLang="en-US" sz="2000" dirty="0" err="1" smtClean="0"/>
              <a:t>komputer</a:t>
            </a:r>
            <a:r>
              <a:rPr lang="en-US" altLang="en-US" sz="2000" dirty="0" smtClean="0"/>
              <a:t>.</a:t>
            </a:r>
          </a:p>
          <a:p>
            <a:pPr marL="719138" lvl="1" indent="-261938" eaLnBrk="1" hangingPunct="1">
              <a:lnSpc>
                <a:spcPct val="80000"/>
              </a:lnSpc>
              <a:buFont typeface="Wingdings" pitchFamily="2" charset="2"/>
              <a:buNone/>
            </a:pPr>
            <a:endParaRPr lang="en-US" altLang="en-US" sz="2000" b="1" dirty="0" smtClean="0"/>
          </a:p>
        </p:txBody>
      </p:sp>
    </p:spTree>
    <p:extLst>
      <p:ext uri="{BB962C8B-B14F-4D97-AF65-F5344CB8AC3E}">
        <p14:creationId xmlns:p14="http://schemas.microsoft.com/office/powerpoint/2010/main" val="2560379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ox(in)">
                                      <p:cBhvr>
                                        <p:cTn id="7" dur="500"/>
                                        <p:tgtEl>
                                          <p:spTgt spid="44035">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box(in)">
                                      <p:cBhvr>
                                        <p:cTn id="11" dur="500"/>
                                        <p:tgtEl>
                                          <p:spTgt spid="44035">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Effect transition="in" filter="box(in)">
                                      <p:cBhvr>
                                        <p:cTn id="15" dur="500"/>
                                        <p:tgtEl>
                                          <p:spTgt spid="44035">
                                            <p:txEl>
                                              <p:pRg st="3" end="3"/>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animEffect transition="in" filter="box(in)">
                                      <p:cBhvr>
                                        <p:cTn id="19" dur="500"/>
                                        <p:tgtEl>
                                          <p:spTgt spid="4403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4035">
                                            <p:txEl>
                                              <p:pRg st="7" end="7"/>
                                            </p:txEl>
                                          </p:spTgt>
                                        </p:tgtEl>
                                        <p:attrNameLst>
                                          <p:attrName>style.visibility</p:attrName>
                                        </p:attrNameLst>
                                      </p:cBhvr>
                                      <p:to>
                                        <p:strVal val="visible"/>
                                      </p:to>
                                    </p:set>
                                    <p:animEffect transition="in" filter="box(in)">
                                      <p:cBhvr>
                                        <p:cTn id="24" dur="500"/>
                                        <p:tgtEl>
                                          <p:spTgt spid="44035">
                                            <p:txEl>
                                              <p:pRg st="7" end="7"/>
                                            </p:txEl>
                                          </p:spTgt>
                                        </p:tgtEl>
                                      </p:cBhvr>
                                    </p:animEffect>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44035">
                                            <p:txEl>
                                              <p:pRg st="8" end="8"/>
                                            </p:txEl>
                                          </p:spTgt>
                                        </p:tgtEl>
                                        <p:attrNameLst>
                                          <p:attrName>style.visibility</p:attrName>
                                        </p:attrNameLst>
                                      </p:cBhvr>
                                      <p:to>
                                        <p:strVal val="visible"/>
                                      </p:to>
                                    </p:set>
                                    <p:animEffect transition="in" filter="box(in)">
                                      <p:cBhvr>
                                        <p:cTn id="28" dur="500"/>
                                        <p:tgtEl>
                                          <p:spTgt spid="44035">
                                            <p:txEl>
                                              <p:pRg st="8" end="8"/>
                                            </p:txEl>
                                          </p:spTgt>
                                        </p:tgtEl>
                                      </p:cBhvr>
                                    </p:animEffect>
                                  </p:childTnLst>
                                </p:cTn>
                              </p:par>
                            </p:childTnLst>
                          </p:cTn>
                        </p:par>
                        <p:par>
                          <p:cTn id="29" fill="hold" nodeType="afterGroup">
                            <p:stCondLst>
                              <p:cond delay="1000"/>
                            </p:stCondLst>
                            <p:childTnLst>
                              <p:par>
                                <p:cTn id="30" presetID="4" presetClass="entr" presetSubtype="16" fill="hold" grpId="0" nodeType="afterEffect">
                                  <p:stCondLst>
                                    <p:cond delay="0"/>
                                  </p:stCondLst>
                                  <p:childTnLst>
                                    <p:set>
                                      <p:cBhvr>
                                        <p:cTn id="31" dur="1" fill="hold">
                                          <p:stCondLst>
                                            <p:cond delay="0"/>
                                          </p:stCondLst>
                                        </p:cTn>
                                        <p:tgtEl>
                                          <p:spTgt spid="44035">
                                            <p:txEl>
                                              <p:pRg st="9" end="9"/>
                                            </p:txEl>
                                          </p:spTgt>
                                        </p:tgtEl>
                                        <p:attrNameLst>
                                          <p:attrName>style.visibility</p:attrName>
                                        </p:attrNameLst>
                                      </p:cBhvr>
                                      <p:to>
                                        <p:strVal val="visible"/>
                                      </p:to>
                                    </p:set>
                                    <p:animEffect transition="in" filter="box(in)">
                                      <p:cBhvr>
                                        <p:cTn id="32" dur="500"/>
                                        <p:tgtEl>
                                          <p:spTgt spid="44035">
                                            <p:txEl>
                                              <p:pRg st="9" end="9"/>
                                            </p:txEl>
                                          </p:spTgt>
                                        </p:tgtEl>
                                      </p:cBhvr>
                                    </p:animEffect>
                                  </p:childTnLst>
                                </p:cTn>
                              </p:par>
                            </p:childTnLst>
                          </p:cTn>
                        </p:par>
                        <p:par>
                          <p:cTn id="33" fill="hold" nodeType="afterGroup">
                            <p:stCondLst>
                              <p:cond delay="1500"/>
                            </p:stCondLst>
                            <p:childTnLst>
                              <p:par>
                                <p:cTn id="34" presetID="4" presetClass="entr" presetSubtype="16" fill="hold" grpId="0" nodeType="afterEffect">
                                  <p:stCondLst>
                                    <p:cond delay="0"/>
                                  </p:stCondLst>
                                  <p:childTnLst>
                                    <p:set>
                                      <p:cBhvr>
                                        <p:cTn id="35" dur="1" fill="hold">
                                          <p:stCondLst>
                                            <p:cond delay="0"/>
                                          </p:stCondLst>
                                        </p:cTn>
                                        <p:tgtEl>
                                          <p:spTgt spid="44035">
                                            <p:txEl>
                                              <p:pRg st="10" end="10"/>
                                            </p:txEl>
                                          </p:spTgt>
                                        </p:tgtEl>
                                        <p:attrNameLst>
                                          <p:attrName>style.visibility</p:attrName>
                                        </p:attrNameLst>
                                      </p:cBhvr>
                                      <p:to>
                                        <p:strVal val="visible"/>
                                      </p:to>
                                    </p:set>
                                    <p:animEffect transition="in" filter="box(in)">
                                      <p:cBhvr>
                                        <p:cTn id="36"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60350"/>
            <a:ext cx="8229600" cy="955675"/>
          </a:xfrm>
        </p:spPr>
        <p:txBody>
          <a:bodyPr/>
          <a:lstStyle/>
          <a:p>
            <a:pPr eaLnBrk="1" hangingPunct="1"/>
            <a:r>
              <a:rPr lang="en-US" altLang="en-US" smtClean="0"/>
              <a:t>Generasi Komputer</a:t>
            </a:r>
          </a:p>
        </p:txBody>
      </p:sp>
      <p:sp>
        <p:nvSpPr>
          <p:cNvPr id="45059" name="Rectangle 3"/>
          <p:cNvSpPr>
            <a:spLocks noGrp="1" noChangeArrowheads="1"/>
          </p:cNvSpPr>
          <p:nvPr>
            <p:ph idx="1"/>
          </p:nvPr>
        </p:nvSpPr>
        <p:spPr>
          <a:xfrm>
            <a:off x="3506788" y="1341438"/>
            <a:ext cx="5180012" cy="5327650"/>
          </a:xfrm>
        </p:spPr>
        <p:txBody>
          <a:bodyPr>
            <a:normAutofit/>
          </a:bodyPr>
          <a:lstStyle/>
          <a:p>
            <a:pPr marL="0" indent="0" eaLnBrk="1" hangingPunct="1">
              <a:buFont typeface="Wingdings" pitchFamily="2" charset="2"/>
              <a:buNone/>
            </a:pPr>
            <a:r>
              <a:rPr lang="en-GB" altLang="en-US" sz="2400" smtClean="0"/>
              <a:t>Generasi pertama dari komputer, ditandai dengan diketemukannya tabung hampa udara sebagai alat penguat sinyal. Generasi ini kemudian diganti dengan generasi transistor, dan akhirnya timbul generasi ketiga dengan munculnya IC-Chip. Kini banyak diperdebatkan, apakah Microprocessor yang merupakan pengembangan dan peningkatan kemampuan dari IC-Chip bisa dikatakan sebagai pelopor generasi ke-empat, ataukah masih tetap pada generasi ketiga </a:t>
            </a:r>
            <a:endParaRPr lang="en-US" altLang="en-US" sz="2400" b="1" smtClean="0"/>
          </a:p>
        </p:txBody>
      </p:sp>
      <p:pic>
        <p:nvPicPr>
          <p:cNvPr id="45060" name="Picture 4" descr="1-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36838"/>
            <a:ext cx="280828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091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dissolve">
                                      <p:cBhvr>
                                        <p:cTn id="7" dur="500"/>
                                        <p:tgtEl>
                                          <p:spTgt spid="45060"/>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5059">
                                            <p:txEl>
                                              <p:pRg st="0" end="0"/>
                                            </p:txEl>
                                          </p:spTgt>
                                        </p:tgtEl>
                                        <p:attrNameLst>
                                          <p:attrName>style.visibility</p:attrName>
                                        </p:attrNameLst>
                                      </p:cBhvr>
                                      <p:to>
                                        <p:strVal val="visible"/>
                                      </p:to>
                                    </p:set>
                                    <p:animEffect transition="in" filter="box(in)">
                                      <p:cBhvr>
                                        <p:cTn id="11" dur="500"/>
                                        <p:tgtEl>
                                          <p:spTgt spid="45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229600" cy="884238"/>
          </a:xfrm>
        </p:spPr>
        <p:txBody>
          <a:bodyPr/>
          <a:lstStyle/>
          <a:p>
            <a:pPr eaLnBrk="1" hangingPunct="1"/>
            <a:r>
              <a:rPr lang="en-US" altLang="en-US" smtClean="0"/>
              <a:t>Generasi Komputer</a:t>
            </a:r>
          </a:p>
        </p:txBody>
      </p:sp>
      <p:sp>
        <p:nvSpPr>
          <p:cNvPr id="46083" name="Rectangle 3"/>
          <p:cNvSpPr>
            <a:spLocks noGrp="1" noChangeArrowheads="1"/>
          </p:cNvSpPr>
          <p:nvPr>
            <p:ph idx="1"/>
          </p:nvPr>
        </p:nvSpPr>
        <p:spPr>
          <a:xfrm>
            <a:off x="457200" y="1341438"/>
            <a:ext cx="5770563" cy="5040312"/>
          </a:xfrm>
        </p:spPr>
        <p:txBody>
          <a:bodyPr>
            <a:normAutofit/>
          </a:bodyPr>
          <a:lstStyle/>
          <a:p>
            <a:pPr marL="0" indent="0" eaLnBrk="1" hangingPunct="1">
              <a:buFont typeface="Wingdings" pitchFamily="2" charset="2"/>
              <a:buNone/>
            </a:pPr>
            <a:r>
              <a:rPr lang="en-GB" altLang="en-US" sz="2400" smtClean="0"/>
              <a:t>Alasan yang mendukung adalah, kemampuan dari Microprocessor jauh diatas IC-Chip, sedang yang menolak mengatakan, bahwa konsep dasar Microprocessor masih sama dan itu hanya merupakan peningkatan dari kemampuan dari IC-Chip belaka. Dengan demikian, pada saat ini ada yang berpendapat bahwa kita sudah memasuki komputer generasi ke-empat dan bahkan kelima, tetapi ada juga yang masih berpendapat bahwa kita belum beranjak dari generasi ketiga. </a:t>
            </a:r>
            <a:endParaRPr lang="en-US" altLang="en-US" sz="1800" b="1" smtClean="0"/>
          </a:p>
        </p:txBody>
      </p:sp>
      <p:pic>
        <p:nvPicPr>
          <p:cNvPr id="46085" name="Picture 5" descr="1-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475" y="2565400"/>
            <a:ext cx="2514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09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dissolve">
                                      <p:cBhvr>
                                        <p:cTn id="7" dur="500"/>
                                        <p:tgtEl>
                                          <p:spTgt spid="46085"/>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3">
                                            <p:txEl>
                                              <p:pRg st="0" end="0"/>
                                            </p:txEl>
                                          </p:spTgt>
                                        </p:tgtEl>
                                        <p:attrNameLst>
                                          <p:attrName>style.visibility</p:attrName>
                                        </p:attrNameLst>
                                      </p:cBhvr>
                                      <p:to>
                                        <p:strVal val="visible"/>
                                      </p:to>
                                    </p:set>
                                    <p:animEffect transition="in" filter="box(in)">
                                      <p:cBhvr>
                                        <p:cTn id="11" dur="500"/>
                                        <p:tgtEl>
                                          <p:spTgt spid="46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Generasi Komputer</a:t>
            </a:r>
          </a:p>
        </p:txBody>
      </p:sp>
      <p:sp>
        <p:nvSpPr>
          <p:cNvPr id="47107" name="Rectangle 3"/>
          <p:cNvSpPr>
            <a:spLocks noGrp="1" noChangeArrowheads="1"/>
          </p:cNvSpPr>
          <p:nvPr>
            <p:ph idx="1"/>
          </p:nvPr>
        </p:nvSpPr>
        <p:spPr>
          <a:xfrm>
            <a:off x="395288" y="1844675"/>
            <a:ext cx="5554662" cy="4543425"/>
          </a:xfrm>
        </p:spPr>
        <p:txBody>
          <a:bodyPr>
            <a:normAutofit/>
          </a:bodyPr>
          <a:lstStyle/>
          <a:p>
            <a:pPr marL="87313" indent="-87313" eaLnBrk="1" hangingPunct="1">
              <a:lnSpc>
                <a:spcPct val="80000"/>
              </a:lnSpc>
              <a:buFont typeface="Wingdings" pitchFamily="2" charset="2"/>
              <a:buNone/>
            </a:pPr>
            <a:r>
              <a:rPr lang="en-GB" altLang="en-US" sz="2400" b="1" dirty="0" err="1" smtClean="0"/>
              <a:t>Generasi</a:t>
            </a:r>
            <a:r>
              <a:rPr lang="en-US" altLang="en-US" sz="2400" b="1" dirty="0" smtClean="0"/>
              <a:t> </a:t>
            </a:r>
            <a:r>
              <a:rPr lang="en-GB" altLang="en-US" sz="2400" b="1" dirty="0" smtClean="0"/>
              <a:t>I (1940-1959)</a:t>
            </a:r>
            <a:r>
              <a:rPr lang="en-GB" altLang="en-US" sz="2400" dirty="0" smtClean="0"/>
              <a:t> </a:t>
            </a:r>
            <a:br>
              <a:rPr lang="en-GB" altLang="en-US" sz="2400" dirty="0" smtClean="0"/>
            </a:br>
            <a:endParaRPr lang="en-GB" altLang="en-US" sz="2400" dirty="0" smtClean="0"/>
          </a:p>
          <a:p>
            <a:pPr marL="457200" lvl="1" indent="0" eaLnBrk="1" hangingPunct="1">
              <a:lnSpc>
                <a:spcPct val="80000"/>
              </a:lnSpc>
              <a:spcBef>
                <a:spcPct val="0"/>
              </a:spcBef>
              <a:buFont typeface="Wingdings" pitchFamily="2" charset="2"/>
              <a:buNone/>
            </a:pPr>
            <a:r>
              <a:rPr lang="en-GB" altLang="en-US" sz="2400" dirty="0" err="1" smtClean="0"/>
              <a:t>Tabung</a:t>
            </a:r>
            <a:r>
              <a:rPr lang="en-GB" altLang="en-US" sz="2400" dirty="0" smtClean="0"/>
              <a:t> </a:t>
            </a:r>
            <a:r>
              <a:rPr lang="en-GB" altLang="en-US" sz="2400" dirty="0" err="1" smtClean="0"/>
              <a:t>hampa</a:t>
            </a:r>
            <a:r>
              <a:rPr lang="en-GB" altLang="en-US" sz="2400" dirty="0" smtClean="0"/>
              <a:t> </a:t>
            </a:r>
            <a:r>
              <a:rPr lang="en-GB" altLang="en-US" sz="2400" dirty="0" err="1" smtClean="0"/>
              <a:t>udara</a:t>
            </a:r>
            <a:r>
              <a:rPr lang="en-GB" altLang="en-US" sz="2400" dirty="0" smtClean="0"/>
              <a:t> </a:t>
            </a:r>
            <a:r>
              <a:rPr lang="en-GB" altLang="en-US" sz="2400" dirty="0" err="1" smtClean="0"/>
              <a:t>sebagai</a:t>
            </a:r>
            <a:r>
              <a:rPr lang="en-GB" altLang="en-US" sz="2400" dirty="0" smtClean="0"/>
              <a:t> </a:t>
            </a:r>
            <a:r>
              <a:rPr lang="en-GB" altLang="en-US" sz="2400" dirty="0" err="1" smtClean="0"/>
              <a:t>penguat</a:t>
            </a:r>
            <a:r>
              <a:rPr lang="en-GB" altLang="en-US" sz="2400" dirty="0" smtClean="0"/>
              <a:t> </a:t>
            </a:r>
            <a:r>
              <a:rPr lang="en-GB" altLang="en-US" sz="2400" dirty="0" err="1" smtClean="0"/>
              <a:t>sinyal</a:t>
            </a:r>
            <a:r>
              <a:rPr lang="en-GB" altLang="en-US" sz="2400" dirty="0" smtClean="0"/>
              <a:t>, </a:t>
            </a:r>
            <a:r>
              <a:rPr lang="en-GB" altLang="en-US" sz="2400" dirty="0" err="1" smtClean="0"/>
              <a:t>merupakan</a:t>
            </a:r>
            <a:r>
              <a:rPr lang="en-GB" altLang="en-US" sz="2400" dirty="0" smtClean="0"/>
              <a:t> </a:t>
            </a:r>
            <a:r>
              <a:rPr lang="en-GB" altLang="en-US" sz="2400" dirty="0" err="1" smtClean="0"/>
              <a:t>ciri</a:t>
            </a:r>
            <a:r>
              <a:rPr lang="en-GB" altLang="en-US" sz="2400" dirty="0" smtClean="0"/>
              <a:t> </a:t>
            </a:r>
            <a:r>
              <a:rPr lang="en-GB" altLang="en-US" sz="2400" dirty="0" err="1" smtClean="0"/>
              <a:t>khas</a:t>
            </a:r>
            <a:r>
              <a:rPr lang="en-GB" altLang="en-US" sz="2400" dirty="0" smtClean="0"/>
              <a:t> </a:t>
            </a:r>
            <a:r>
              <a:rPr lang="en-GB" altLang="en-US" sz="2400" dirty="0" err="1" smtClean="0"/>
              <a:t>komputer</a:t>
            </a:r>
            <a:r>
              <a:rPr lang="en-GB" altLang="en-US" sz="2400" dirty="0" smtClean="0"/>
              <a:t> </a:t>
            </a:r>
            <a:r>
              <a:rPr lang="en-GB" altLang="en-US" sz="2400" dirty="0" err="1" smtClean="0"/>
              <a:t>generasi</a:t>
            </a:r>
            <a:r>
              <a:rPr lang="en-GB" altLang="en-US" sz="2400" dirty="0" smtClean="0"/>
              <a:t> </a:t>
            </a:r>
            <a:r>
              <a:rPr lang="en-GB" altLang="en-US" sz="2400" dirty="0" err="1" smtClean="0"/>
              <a:t>pertama</a:t>
            </a:r>
            <a:r>
              <a:rPr lang="en-GB" altLang="en-US" sz="2400" dirty="0" smtClean="0"/>
              <a:t>. </a:t>
            </a:r>
            <a:r>
              <a:rPr lang="en-GB" altLang="en-US" sz="2400" dirty="0" err="1" smtClean="0"/>
              <a:t>Pada</a:t>
            </a:r>
            <a:r>
              <a:rPr lang="en-GB" altLang="en-US" sz="2400" dirty="0" smtClean="0"/>
              <a:t> </a:t>
            </a:r>
            <a:r>
              <a:rPr lang="en-GB" altLang="en-US" sz="2400" dirty="0" err="1" smtClean="0"/>
              <a:t>awalnya</a:t>
            </a:r>
            <a:r>
              <a:rPr lang="en-GB" altLang="en-US" sz="2400" dirty="0" smtClean="0"/>
              <a:t>, </a:t>
            </a:r>
            <a:r>
              <a:rPr lang="en-GB" altLang="en-US" sz="2400" dirty="0" err="1" smtClean="0"/>
              <a:t>tabung</a:t>
            </a:r>
            <a:r>
              <a:rPr lang="en-GB" altLang="en-US" sz="2400" dirty="0" smtClean="0"/>
              <a:t> </a:t>
            </a:r>
            <a:r>
              <a:rPr lang="en-GB" altLang="en-US" sz="2400" dirty="0" err="1" smtClean="0"/>
              <a:t>hampa</a:t>
            </a:r>
            <a:r>
              <a:rPr lang="en-GB" altLang="en-US" sz="2400" dirty="0" smtClean="0"/>
              <a:t> </a:t>
            </a:r>
            <a:r>
              <a:rPr lang="en-GB" altLang="en-US" sz="2400" dirty="0" err="1" smtClean="0"/>
              <a:t>udara</a:t>
            </a:r>
            <a:r>
              <a:rPr lang="en-GB" altLang="en-US" sz="2400" dirty="0" smtClean="0"/>
              <a:t> (</a:t>
            </a:r>
            <a:r>
              <a:rPr lang="en-GB" altLang="en-US" sz="2400" dirty="0" err="1" smtClean="0"/>
              <a:t>vacum</a:t>
            </a:r>
            <a:r>
              <a:rPr lang="en-GB" altLang="en-US" sz="2400" dirty="0" smtClean="0"/>
              <a:t>-tube) </a:t>
            </a:r>
            <a:r>
              <a:rPr lang="en-GB" altLang="en-US" sz="2400" dirty="0" err="1" smtClean="0"/>
              <a:t>digunakan</a:t>
            </a:r>
            <a:r>
              <a:rPr lang="en-GB" altLang="en-US" sz="2400" dirty="0" smtClean="0"/>
              <a:t> </a:t>
            </a:r>
            <a:r>
              <a:rPr lang="en-GB" altLang="en-US" sz="2400" dirty="0" err="1" smtClean="0"/>
              <a:t>sebagai</a:t>
            </a:r>
            <a:r>
              <a:rPr lang="en-GB" altLang="en-US" sz="2400" dirty="0" smtClean="0"/>
              <a:t> </a:t>
            </a:r>
            <a:r>
              <a:rPr lang="en-GB" altLang="en-US" sz="2400" dirty="0" err="1" smtClean="0"/>
              <a:t>komponen</a:t>
            </a:r>
            <a:r>
              <a:rPr lang="en-GB" altLang="en-US" sz="2400" dirty="0" smtClean="0"/>
              <a:t> </a:t>
            </a:r>
            <a:r>
              <a:rPr lang="en-GB" altLang="en-US" sz="2400" dirty="0" err="1" smtClean="0"/>
              <a:t>penguat</a:t>
            </a:r>
            <a:r>
              <a:rPr lang="en-GB" altLang="en-US" sz="2400" dirty="0" smtClean="0"/>
              <a:t> </a:t>
            </a:r>
            <a:r>
              <a:rPr lang="en-GB" altLang="en-US" sz="2400" dirty="0" err="1" smtClean="0"/>
              <a:t>sinyal</a:t>
            </a:r>
            <a:r>
              <a:rPr lang="en-GB" altLang="en-US" sz="2400" dirty="0" smtClean="0"/>
              <a:t>. </a:t>
            </a:r>
            <a:r>
              <a:rPr lang="en-GB" altLang="en-US" sz="2400" dirty="0" err="1" smtClean="0"/>
              <a:t>Bahan</a:t>
            </a:r>
            <a:r>
              <a:rPr lang="en-GB" altLang="en-US" sz="2400" dirty="0" smtClean="0"/>
              <a:t> </a:t>
            </a:r>
            <a:r>
              <a:rPr lang="en-GB" altLang="en-US" sz="2400" dirty="0" err="1" smtClean="0"/>
              <a:t>bakunya</a:t>
            </a:r>
            <a:r>
              <a:rPr lang="en-GB" altLang="en-US" sz="2400" dirty="0" smtClean="0"/>
              <a:t> </a:t>
            </a:r>
            <a:r>
              <a:rPr lang="en-GB" altLang="en-US" sz="2400" dirty="0" err="1" smtClean="0"/>
              <a:t>terdiri</a:t>
            </a:r>
            <a:r>
              <a:rPr lang="en-GB" altLang="en-US" sz="2400" dirty="0" smtClean="0"/>
              <a:t> </a:t>
            </a:r>
            <a:r>
              <a:rPr lang="en-GB" altLang="en-US" sz="2400" dirty="0" err="1" smtClean="0"/>
              <a:t>dari</a:t>
            </a:r>
            <a:r>
              <a:rPr lang="en-GB" altLang="en-US" sz="2400" dirty="0" smtClean="0"/>
              <a:t> </a:t>
            </a:r>
            <a:r>
              <a:rPr lang="en-GB" altLang="en-US" sz="2400" dirty="0" err="1" smtClean="0"/>
              <a:t>kaca</a:t>
            </a:r>
            <a:r>
              <a:rPr lang="en-GB" altLang="en-US" sz="2400" dirty="0" smtClean="0"/>
              <a:t>, </a:t>
            </a:r>
            <a:r>
              <a:rPr lang="en-GB" altLang="en-US" sz="2400" dirty="0" err="1" smtClean="0"/>
              <a:t>sehingga</a:t>
            </a:r>
            <a:r>
              <a:rPr lang="en-GB" altLang="en-US" sz="2400" dirty="0" smtClean="0"/>
              <a:t> </a:t>
            </a:r>
            <a:r>
              <a:rPr lang="en-GB" altLang="en-US" sz="2400" dirty="0" err="1" smtClean="0"/>
              <a:t>banyak</a:t>
            </a:r>
            <a:r>
              <a:rPr lang="en-GB" altLang="en-US" sz="2400" dirty="0" smtClean="0"/>
              <a:t> </a:t>
            </a:r>
            <a:r>
              <a:rPr lang="en-GB" altLang="en-US" sz="2400" dirty="0" err="1" smtClean="0"/>
              <a:t>memiliki</a:t>
            </a:r>
            <a:r>
              <a:rPr lang="en-GB" altLang="en-US" sz="2400" dirty="0" smtClean="0"/>
              <a:t> </a:t>
            </a:r>
            <a:r>
              <a:rPr lang="en-GB" altLang="en-US" sz="2400" dirty="0" err="1" smtClean="0"/>
              <a:t>kelemahan</a:t>
            </a:r>
            <a:r>
              <a:rPr lang="en-GB" altLang="en-US" sz="2400" dirty="0" smtClean="0"/>
              <a:t>, </a:t>
            </a:r>
            <a:r>
              <a:rPr lang="en-GB" altLang="en-US" sz="2400" dirty="0" err="1" smtClean="0"/>
              <a:t>seperti</a:t>
            </a:r>
            <a:r>
              <a:rPr lang="en-GB" altLang="en-US" sz="2400" dirty="0" smtClean="0"/>
              <a:t>: </a:t>
            </a:r>
            <a:r>
              <a:rPr lang="en-GB" altLang="en-US" sz="2400" dirty="0" err="1" smtClean="0"/>
              <a:t>mudah</a:t>
            </a:r>
            <a:r>
              <a:rPr lang="en-GB" altLang="en-US" sz="2400" dirty="0" smtClean="0"/>
              <a:t> </a:t>
            </a:r>
            <a:r>
              <a:rPr lang="en-GB" altLang="en-US" sz="2400" dirty="0" err="1" smtClean="0"/>
              <a:t>pecah</a:t>
            </a:r>
            <a:r>
              <a:rPr lang="en-GB" altLang="en-US" sz="2400" dirty="0" smtClean="0"/>
              <a:t>, </a:t>
            </a:r>
            <a:r>
              <a:rPr lang="en-GB" altLang="en-US" sz="2400" dirty="0" err="1" smtClean="0"/>
              <a:t>dan</a:t>
            </a:r>
            <a:r>
              <a:rPr lang="en-GB" altLang="en-US" sz="2400" dirty="0" smtClean="0"/>
              <a:t> </a:t>
            </a:r>
            <a:r>
              <a:rPr lang="en-GB" altLang="en-US" sz="2400" dirty="0" err="1" smtClean="0"/>
              <a:t>mudah</a:t>
            </a:r>
            <a:r>
              <a:rPr lang="en-GB" altLang="en-US" sz="2400" dirty="0" smtClean="0"/>
              <a:t> </a:t>
            </a:r>
            <a:r>
              <a:rPr lang="en-GB" altLang="en-US" sz="2400" dirty="0" err="1" smtClean="0"/>
              <a:t>menyalurkan</a:t>
            </a:r>
            <a:r>
              <a:rPr lang="en-GB" altLang="en-US" sz="2400" dirty="0" smtClean="0"/>
              <a:t> </a:t>
            </a:r>
            <a:r>
              <a:rPr lang="en-GB" altLang="en-US" sz="2400" dirty="0" err="1" smtClean="0"/>
              <a:t>panas</a:t>
            </a:r>
            <a:r>
              <a:rPr lang="en-GB" altLang="en-US" sz="2400" dirty="0" smtClean="0"/>
              <a:t>. </a:t>
            </a:r>
            <a:r>
              <a:rPr lang="en-GB" altLang="en-US" sz="2400" dirty="0" err="1" smtClean="0"/>
              <a:t>Panas</a:t>
            </a:r>
            <a:r>
              <a:rPr lang="en-GB" altLang="en-US" sz="2400" dirty="0" smtClean="0"/>
              <a:t> </a:t>
            </a:r>
            <a:r>
              <a:rPr lang="en-GB" altLang="en-US" sz="2400" dirty="0" err="1" smtClean="0"/>
              <a:t>ini</a:t>
            </a:r>
            <a:r>
              <a:rPr lang="en-GB" altLang="en-US" sz="2400" dirty="0" smtClean="0"/>
              <a:t> </a:t>
            </a:r>
            <a:r>
              <a:rPr lang="en-GB" altLang="en-US" sz="2400" dirty="0" err="1" smtClean="0"/>
              <a:t>perlu</a:t>
            </a:r>
            <a:r>
              <a:rPr lang="en-GB" altLang="en-US" sz="2400" dirty="0" smtClean="0"/>
              <a:t> </a:t>
            </a:r>
            <a:r>
              <a:rPr lang="en-GB" altLang="en-US" sz="2400" dirty="0" err="1" smtClean="0"/>
              <a:t>dinetralisir</a:t>
            </a:r>
            <a:r>
              <a:rPr lang="en-GB" altLang="en-US" sz="2400" dirty="0" smtClean="0"/>
              <a:t> </a:t>
            </a:r>
            <a:r>
              <a:rPr lang="en-GB" altLang="en-US" sz="2400" dirty="0" err="1" smtClean="0"/>
              <a:t>oleh</a:t>
            </a:r>
            <a:r>
              <a:rPr lang="en-GB" altLang="en-US" sz="2400" dirty="0" smtClean="0"/>
              <a:t> </a:t>
            </a:r>
            <a:r>
              <a:rPr lang="en-GB" altLang="en-US" sz="2400" dirty="0" err="1" smtClean="0"/>
              <a:t>komponen</a:t>
            </a:r>
            <a:r>
              <a:rPr lang="en-GB" altLang="en-US" sz="2400" dirty="0" smtClean="0"/>
              <a:t> lain yang </a:t>
            </a:r>
            <a:r>
              <a:rPr lang="en-GB" altLang="en-US" sz="2400" dirty="0" err="1" smtClean="0"/>
              <a:t>berfungsi</a:t>
            </a:r>
            <a:r>
              <a:rPr lang="en-GB" altLang="en-US" dirty="0" smtClean="0"/>
              <a:t> </a:t>
            </a:r>
            <a:r>
              <a:rPr lang="en-GB" altLang="en-US" sz="2400" dirty="0" err="1" smtClean="0"/>
              <a:t>sebagai</a:t>
            </a:r>
            <a:r>
              <a:rPr lang="en-GB" altLang="en-US" sz="2400" dirty="0" smtClean="0"/>
              <a:t> </a:t>
            </a:r>
            <a:r>
              <a:rPr lang="en-GB" altLang="en-US" sz="2400" dirty="0" err="1" smtClean="0"/>
              <a:t>pendingin</a:t>
            </a:r>
            <a:r>
              <a:rPr lang="en-GB" altLang="en-US" sz="2400" dirty="0" smtClean="0"/>
              <a:t> </a:t>
            </a:r>
            <a:endParaRPr lang="en-US" altLang="en-US" sz="1800" b="1" dirty="0" smtClean="0"/>
          </a:p>
        </p:txBody>
      </p:sp>
      <p:pic>
        <p:nvPicPr>
          <p:cNvPr id="47109" name="Picture 5" descr="1-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3789363"/>
            <a:ext cx="244792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6" descr="1-2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484313"/>
            <a:ext cx="2843212"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8645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dissolve">
                                      <p:cBhvr>
                                        <p:cTn id="7" dur="500"/>
                                        <p:tgtEl>
                                          <p:spTgt spid="4710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7110"/>
                                        </p:tgtEl>
                                        <p:attrNameLst>
                                          <p:attrName>style.visibility</p:attrName>
                                        </p:attrNameLst>
                                      </p:cBhvr>
                                      <p:to>
                                        <p:strVal val="visible"/>
                                      </p:to>
                                    </p:set>
                                    <p:animEffect transition="in" filter="dissolve">
                                      <p:cBhvr>
                                        <p:cTn id="11" dur="500"/>
                                        <p:tgtEl>
                                          <p:spTgt spid="47110"/>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7107">
                                            <p:txEl>
                                              <p:pRg st="0" end="0"/>
                                            </p:txEl>
                                          </p:spTgt>
                                        </p:tgtEl>
                                        <p:attrNameLst>
                                          <p:attrName>style.visibility</p:attrName>
                                        </p:attrNameLst>
                                      </p:cBhvr>
                                      <p:to>
                                        <p:strVal val="visible"/>
                                      </p:to>
                                    </p:set>
                                    <p:animEffect transition="in" filter="box(in)">
                                      <p:cBhvr>
                                        <p:cTn id="15" dur="500"/>
                                        <p:tgtEl>
                                          <p:spTgt spid="47107">
                                            <p:txEl>
                                              <p:pRg st="0" end="0"/>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7107">
                                            <p:txEl>
                                              <p:pRg st="1" end="1"/>
                                            </p:txEl>
                                          </p:spTgt>
                                        </p:tgtEl>
                                        <p:attrNameLst>
                                          <p:attrName>style.visibility</p:attrName>
                                        </p:attrNameLst>
                                      </p:cBhvr>
                                      <p:to>
                                        <p:strVal val="visible"/>
                                      </p:to>
                                    </p:set>
                                    <p:animEffect transition="in" filter="box(in)">
                                      <p:cBhvr>
                                        <p:cTn id="19"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304800"/>
            <a:ext cx="8229600" cy="1143000"/>
          </a:xfrm>
        </p:spPr>
        <p:txBody>
          <a:bodyPr/>
          <a:lstStyle/>
          <a:p>
            <a:pPr eaLnBrk="1" hangingPunct="1"/>
            <a:r>
              <a:rPr lang="en-US" altLang="en-US" dirty="0" err="1" smtClean="0"/>
              <a:t>Generasi</a:t>
            </a:r>
            <a:r>
              <a:rPr lang="en-US" altLang="en-US" dirty="0" smtClean="0"/>
              <a:t> </a:t>
            </a:r>
            <a:r>
              <a:rPr lang="en-US" altLang="en-US" dirty="0" err="1" smtClean="0"/>
              <a:t>Komputer</a:t>
            </a:r>
            <a:endParaRPr lang="en-US" altLang="en-US" dirty="0" smtClean="0"/>
          </a:p>
        </p:txBody>
      </p:sp>
      <p:sp>
        <p:nvSpPr>
          <p:cNvPr id="48131" name="Rectangle 3"/>
          <p:cNvSpPr>
            <a:spLocks noGrp="1" noChangeArrowheads="1"/>
          </p:cNvSpPr>
          <p:nvPr>
            <p:ph idx="1"/>
          </p:nvPr>
        </p:nvSpPr>
        <p:spPr>
          <a:xfrm>
            <a:off x="381000" y="1143000"/>
            <a:ext cx="8027988" cy="3816350"/>
          </a:xfrm>
        </p:spPr>
        <p:txBody>
          <a:bodyPr>
            <a:normAutofit lnSpcReduction="10000"/>
          </a:bodyPr>
          <a:lstStyle/>
          <a:p>
            <a:pPr marL="0" indent="0" eaLnBrk="1" hangingPunct="1">
              <a:lnSpc>
                <a:spcPct val="80000"/>
              </a:lnSpc>
              <a:buFont typeface="Wingdings" pitchFamily="2" charset="2"/>
              <a:buNone/>
            </a:pPr>
            <a:r>
              <a:rPr lang="en-GB" altLang="en-US" sz="2300" dirty="0" smtClean="0"/>
              <a:t>Dan </a:t>
            </a:r>
            <a:r>
              <a:rPr lang="en-GB" altLang="en-US" sz="2300" dirty="0" err="1" smtClean="0"/>
              <a:t>dengan</a:t>
            </a:r>
            <a:r>
              <a:rPr lang="en-GB" altLang="en-US" sz="2300" dirty="0" smtClean="0"/>
              <a:t> </a:t>
            </a:r>
            <a:r>
              <a:rPr lang="en-GB" altLang="en-US" sz="2300" dirty="0" err="1" smtClean="0"/>
              <a:t>adanya</a:t>
            </a:r>
            <a:r>
              <a:rPr lang="en-GB" altLang="en-US" sz="2300" dirty="0" smtClean="0"/>
              <a:t> </a:t>
            </a:r>
            <a:r>
              <a:rPr lang="en-GB" altLang="en-US" sz="2300" dirty="0" err="1" smtClean="0"/>
              <a:t>komponen</a:t>
            </a:r>
            <a:r>
              <a:rPr lang="en-GB" altLang="en-US" sz="2300" dirty="0" smtClean="0"/>
              <a:t> </a:t>
            </a:r>
            <a:r>
              <a:rPr lang="en-GB" altLang="en-US" sz="2300" dirty="0" err="1" smtClean="0"/>
              <a:t>tambahan</a:t>
            </a:r>
            <a:r>
              <a:rPr lang="en-GB" altLang="en-US" sz="2300" dirty="0" smtClean="0"/>
              <a:t>, </a:t>
            </a:r>
            <a:r>
              <a:rPr lang="en-GB" altLang="en-US" sz="2300" dirty="0" err="1" smtClean="0"/>
              <a:t>akhirnya</a:t>
            </a:r>
            <a:r>
              <a:rPr lang="en-GB" altLang="en-US" sz="2300" dirty="0" smtClean="0"/>
              <a:t> </a:t>
            </a:r>
            <a:r>
              <a:rPr lang="en-GB" altLang="en-US" sz="2300" dirty="0" err="1" smtClean="0"/>
              <a:t>komputer</a:t>
            </a:r>
            <a:r>
              <a:rPr lang="en-GB" altLang="en-US" sz="2300" dirty="0" smtClean="0"/>
              <a:t> yang </a:t>
            </a:r>
            <a:r>
              <a:rPr lang="en-GB" altLang="en-US" sz="2300" dirty="0" err="1" smtClean="0"/>
              <a:t>ada</a:t>
            </a:r>
            <a:r>
              <a:rPr lang="en-GB" altLang="en-US" sz="2300" dirty="0" smtClean="0"/>
              <a:t> </a:t>
            </a:r>
            <a:r>
              <a:rPr lang="en-GB" altLang="en-US" sz="2300" dirty="0" err="1" smtClean="0"/>
              <a:t>menjadi</a:t>
            </a:r>
            <a:r>
              <a:rPr lang="en-GB" altLang="en-US" sz="2300" dirty="0" smtClean="0"/>
              <a:t> </a:t>
            </a:r>
            <a:r>
              <a:rPr lang="en-GB" altLang="en-US" sz="2300" dirty="0" err="1" smtClean="0"/>
              <a:t>besar</a:t>
            </a:r>
            <a:r>
              <a:rPr lang="en-GB" altLang="en-US" sz="2300" dirty="0" smtClean="0"/>
              <a:t>, </a:t>
            </a:r>
            <a:r>
              <a:rPr lang="en-GB" altLang="en-US" sz="2300" dirty="0" err="1" smtClean="0"/>
              <a:t>berat</a:t>
            </a:r>
            <a:r>
              <a:rPr lang="en-GB" altLang="en-US" sz="2300" dirty="0" smtClean="0"/>
              <a:t> </a:t>
            </a:r>
            <a:r>
              <a:rPr lang="en-GB" altLang="en-US" sz="2300" dirty="0" err="1" smtClean="0"/>
              <a:t>dan</a:t>
            </a:r>
            <a:r>
              <a:rPr lang="en-GB" altLang="en-US" sz="2300" dirty="0" smtClean="0"/>
              <a:t> </a:t>
            </a:r>
            <a:r>
              <a:rPr lang="en-GB" altLang="en-US" sz="2300" dirty="0" err="1" smtClean="0"/>
              <a:t>mahal</a:t>
            </a:r>
            <a:r>
              <a:rPr lang="en-GB" altLang="en-US" sz="2300" dirty="0" smtClean="0"/>
              <a:t>. </a:t>
            </a:r>
            <a:br>
              <a:rPr lang="en-GB" altLang="en-US" sz="2300" dirty="0" smtClean="0"/>
            </a:br>
            <a:r>
              <a:rPr lang="en-GB" altLang="en-US" sz="2300" dirty="0" err="1" smtClean="0"/>
              <a:t>Pada</a:t>
            </a:r>
            <a:r>
              <a:rPr lang="en-GB" altLang="en-US" sz="2300" dirty="0" smtClean="0"/>
              <a:t> </a:t>
            </a:r>
            <a:r>
              <a:rPr lang="en-GB" altLang="en-US" sz="2300" dirty="0" err="1" smtClean="0"/>
              <a:t>tahun</a:t>
            </a:r>
            <a:r>
              <a:rPr lang="en-GB" altLang="en-US" sz="2300" dirty="0" smtClean="0"/>
              <a:t> 1946, </a:t>
            </a:r>
            <a:r>
              <a:rPr lang="en-GB" altLang="en-US" sz="2300" dirty="0" err="1" smtClean="0"/>
              <a:t>komputer</a:t>
            </a:r>
            <a:r>
              <a:rPr lang="en-GB" altLang="en-US" sz="2300" dirty="0" smtClean="0"/>
              <a:t> </a:t>
            </a:r>
            <a:r>
              <a:rPr lang="en-GB" altLang="en-US" sz="2300" dirty="0" err="1" smtClean="0"/>
              <a:t>elektronik</a:t>
            </a:r>
            <a:r>
              <a:rPr lang="en-GB" altLang="en-US" sz="2300" dirty="0" smtClean="0"/>
              <a:t> </a:t>
            </a:r>
            <a:r>
              <a:rPr lang="en-GB" altLang="en-US" sz="2300" dirty="0" err="1" smtClean="0"/>
              <a:t>didunia</a:t>
            </a:r>
            <a:r>
              <a:rPr lang="en-GB" altLang="en-US" sz="2300" dirty="0" smtClean="0"/>
              <a:t> yang </a:t>
            </a:r>
            <a:r>
              <a:rPr lang="en-GB" altLang="en-US" sz="2300" dirty="0" err="1" smtClean="0"/>
              <a:t>pertama</a:t>
            </a:r>
            <a:r>
              <a:rPr lang="en-GB" altLang="en-US" sz="2300" dirty="0" smtClean="0"/>
              <a:t> </a:t>
            </a:r>
            <a:r>
              <a:rPr lang="en-GB" altLang="en-US" sz="2300" dirty="0" err="1" smtClean="0"/>
              <a:t>yakni</a:t>
            </a:r>
            <a:r>
              <a:rPr lang="en-GB" altLang="en-US" sz="2300" dirty="0" smtClean="0"/>
              <a:t> ENIAC (Electronic Numerical Integrator and Calculator) </a:t>
            </a:r>
            <a:r>
              <a:rPr lang="en-GB" altLang="en-US" sz="2300" dirty="0" err="1" smtClean="0"/>
              <a:t>selesai</a:t>
            </a:r>
            <a:r>
              <a:rPr lang="en-GB" altLang="en-US" sz="2300" dirty="0" smtClean="0"/>
              <a:t> </a:t>
            </a:r>
            <a:r>
              <a:rPr lang="en-GB" altLang="en-US" sz="2300" dirty="0" err="1" smtClean="0"/>
              <a:t>dibuat</a:t>
            </a:r>
            <a:r>
              <a:rPr lang="en-GB" altLang="en-US" sz="2300" dirty="0" smtClean="0"/>
              <a:t>. </a:t>
            </a:r>
            <a:br>
              <a:rPr lang="en-GB" altLang="en-US" sz="2300" dirty="0" smtClean="0"/>
            </a:br>
            <a:r>
              <a:rPr lang="en-GB" altLang="en-US" sz="2300" dirty="0" err="1" smtClean="0"/>
              <a:t>Pada</a:t>
            </a:r>
            <a:r>
              <a:rPr lang="en-GB" altLang="en-US" sz="2300" dirty="0" smtClean="0"/>
              <a:t> </a:t>
            </a:r>
            <a:r>
              <a:rPr lang="en-GB" altLang="en-US" sz="2300" dirty="0" err="1" smtClean="0"/>
              <a:t>komputer</a:t>
            </a:r>
            <a:r>
              <a:rPr lang="en-GB" altLang="en-US" sz="2300" dirty="0" smtClean="0"/>
              <a:t> </a:t>
            </a:r>
            <a:r>
              <a:rPr lang="en-GB" altLang="en-US" sz="2300" dirty="0" err="1" smtClean="0"/>
              <a:t>tersebut</a:t>
            </a:r>
            <a:r>
              <a:rPr lang="en-GB" altLang="en-US" sz="2300" dirty="0" smtClean="0"/>
              <a:t> </a:t>
            </a:r>
            <a:r>
              <a:rPr lang="en-GB" altLang="en-US" sz="2300" dirty="0" err="1" smtClean="0"/>
              <a:t>terdapat</a:t>
            </a:r>
            <a:r>
              <a:rPr lang="en-GB" altLang="en-US" sz="2300" dirty="0" smtClean="0"/>
              <a:t> 18.800 </a:t>
            </a:r>
            <a:r>
              <a:rPr lang="en-GB" altLang="en-US" sz="2300" dirty="0" err="1" smtClean="0"/>
              <a:t>tabung</a:t>
            </a:r>
            <a:r>
              <a:rPr lang="en-GB" altLang="en-US" sz="2300" dirty="0" smtClean="0"/>
              <a:t> </a:t>
            </a:r>
            <a:r>
              <a:rPr lang="en-GB" altLang="en-US" sz="2300" dirty="0" err="1" smtClean="0"/>
              <a:t>hampa</a:t>
            </a:r>
            <a:r>
              <a:rPr lang="en-GB" altLang="en-US" sz="2300" dirty="0" smtClean="0"/>
              <a:t> </a:t>
            </a:r>
            <a:r>
              <a:rPr lang="en-GB" altLang="en-US" sz="2300" dirty="0" err="1" smtClean="0"/>
              <a:t>udara</a:t>
            </a:r>
            <a:r>
              <a:rPr lang="en-GB" altLang="en-US" sz="2300" dirty="0" smtClean="0"/>
              <a:t> </a:t>
            </a:r>
            <a:r>
              <a:rPr lang="en-GB" altLang="en-US" sz="2300" dirty="0" err="1" smtClean="0"/>
              <a:t>dan</a:t>
            </a:r>
            <a:r>
              <a:rPr lang="en-GB" altLang="en-US" sz="2300" dirty="0" smtClean="0"/>
              <a:t> </a:t>
            </a:r>
            <a:r>
              <a:rPr lang="en-GB" altLang="en-US" sz="2300" dirty="0" err="1" smtClean="0"/>
              <a:t>berbobot</a:t>
            </a:r>
            <a:r>
              <a:rPr lang="en-GB" altLang="en-US" sz="2300" dirty="0" smtClean="0"/>
              <a:t> 30 ton. </a:t>
            </a:r>
            <a:r>
              <a:rPr lang="en-GB" altLang="en-US" sz="2300" dirty="0" err="1" smtClean="0"/>
              <a:t>begitu</a:t>
            </a:r>
            <a:r>
              <a:rPr lang="en-GB" altLang="en-US" sz="2300" dirty="0" smtClean="0"/>
              <a:t> </a:t>
            </a:r>
            <a:r>
              <a:rPr lang="en-GB" altLang="en-US" sz="2300" dirty="0" err="1" smtClean="0"/>
              <a:t>besar</a:t>
            </a:r>
            <a:r>
              <a:rPr lang="en-GB" altLang="en-US" sz="2300" dirty="0" smtClean="0"/>
              <a:t> </a:t>
            </a:r>
            <a:r>
              <a:rPr lang="en-GB" altLang="en-US" sz="2300" dirty="0" err="1" smtClean="0"/>
              <a:t>ukurannya</a:t>
            </a:r>
            <a:r>
              <a:rPr lang="en-GB" altLang="en-US" sz="2300" dirty="0" smtClean="0"/>
              <a:t>, </a:t>
            </a:r>
            <a:r>
              <a:rPr lang="en-GB" altLang="en-US" sz="2300" dirty="0" err="1" smtClean="0"/>
              <a:t>sampai-sampai</a:t>
            </a:r>
            <a:r>
              <a:rPr lang="en-GB" altLang="en-US" sz="2300" dirty="0" smtClean="0"/>
              <a:t> </a:t>
            </a:r>
            <a:r>
              <a:rPr lang="en-GB" altLang="en-US" sz="2300" dirty="0" err="1" smtClean="0"/>
              <a:t>memerlukan</a:t>
            </a:r>
            <a:r>
              <a:rPr lang="en-GB" altLang="en-US" sz="2300" dirty="0" smtClean="0"/>
              <a:t> </a:t>
            </a:r>
            <a:r>
              <a:rPr lang="en-GB" altLang="en-US" sz="2300" dirty="0" err="1" smtClean="0"/>
              <a:t>suatu</a:t>
            </a:r>
            <a:r>
              <a:rPr lang="en-GB" altLang="en-US" sz="2300" dirty="0" smtClean="0"/>
              <a:t> </a:t>
            </a:r>
            <a:r>
              <a:rPr lang="en-GB" altLang="en-US" sz="2300" dirty="0" err="1" smtClean="0"/>
              <a:t>ruangan</a:t>
            </a:r>
            <a:r>
              <a:rPr lang="en-GB" altLang="en-US" sz="2300" dirty="0" smtClean="0"/>
              <a:t> </a:t>
            </a:r>
            <a:r>
              <a:rPr lang="en-GB" altLang="en-US" sz="2300" dirty="0" err="1" smtClean="0"/>
              <a:t>kelas</a:t>
            </a:r>
            <a:r>
              <a:rPr lang="en-GB" altLang="en-US" sz="2300" dirty="0" smtClean="0"/>
              <a:t> </a:t>
            </a:r>
            <a:r>
              <a:rPr lang="en-GB" altLang="en-US" sz="2300" dirty="0" err="1" smtClean="0"/>
              <a:t>tersendiri</a:t>
            </a:r>
            <a:r>
              <a:rPr lang="en-GB" altLang="en-US" sz="2300" dirty="0" smtClean="0"/>
              <a:t>. </a:t>
            </a:r>
            <a:endParaRPr lang="en-US" altLang="en-US" sz="2300" dirty="0" smtClean="0"/>
          </a:p>
          <a:p>
            <a:pPr marL="0" indent="0" eaLnBrk="1" hangingPunct="1">
              <a:lnSpc>
                <a:spcPct val="80000"/>
              </a:lnSpc>
              <a:buFont typeface="Wingdings" pitchFamily="2" charset="2"/>
              <a:buNone/>
            </a:pPr>
            <a:endParaRPr lang="en-GB" altLang="en-US" sz="2300" dirty="0" smtClean="0"/>
          </a:p>
          <a:p>
            <a:pPr marL="0" indent="0" eaLnBrk="1" hangingPunct="1">
              <a:lnSpc>
                <a:spcPct val="80000"/>
              </a:lnSpc>
              <a:buFont typeface="Wingdings" pitchFamily="2" charset="2"/>
              <a:buNone/>
            </a:pPr>
            <a:r>
              <a:rPr lang="en-GB" altLang="en-US" sz="2300" dirty="0" err="1" smtClean="0"/>
              <a:t>Pada</a:t>
            </a:r>
            <a:r>
              <a:rPr lang="en-GB" altLang="en-US" sz="2300" dirty="0" smtClean="0"/>
              <a:t> </a:t>
            </a:r>
            <a:r>
              <a:rPr lang="en-GB" altLang="en-US" sz="2300" dirty="0" err="1" smtClean="0"/>
              <a:t>gambar</a:t>
            </a:r>
            <a:r>
              <a:rPr lang="en-GB" altLang="en-US" sz="2300" dirty="0" smtClean="0"/>
              <a:t> </a:t>
            </a:r>
            <a:r>
              <a:rPr lang="en-GB" altLang="en-US" sz="2300" dirty="0" err="1" smtClean="0"/>
              <a:t>nampak</a:t>
            </a:r>
            <a:r>
              <a:rPr lang="en-GB" altLang="en-US" sz="2300" dirty="0" smtClean="0"/>
              <a:t> </a:t>
            </a:r>
            <a:r>
              <a:rPr lang="en-GB" altLang="en-US" sz="2300" dirty="0" err="1" smtClean="0"/>
              <a:t>komputer</a:t>
            </a:r>
            <a:r>
              <a:rPr lang="en-GB" altLang="en-US" sz="2300" dirty="0" smtClean="0"/>
              <a:t> ENIAC, yang </a:t>
            </a:r>
            <a:r>
              <a:rPr lang="en-GB" altLang="en-US" sz="2300" dirty="0" err="1" smtClean="0"/>
              <a:t>merupakan</a:t>
            </a:r>
            <a:r>
              <a:rPr lang="en-GB" altLang="en-US" sz="2300" dirty="0" smtClean="0"/>
              <a:t> </a:t>
            </a:r>
            <a:r>
              <a:rPr lang="en-GB" altLang="en-US" sz="2300" dirty="0" err="1" smtClean="0"/>
              <a:t>komputer</a:t>
            </a:r>
            <a:r>
              <a:rPr lang="en-GB" altLang="en-US" sz="2300" dirty="0" smtClean="0"/>
              <a:t> </a:t>
            </a:r>
            <a:r>
              <a:rPr lang="en-GB" altLang="en-US" sz="2300" dirty="0" err="1" smtClean="0"/>
              <a:t>elektronik</a:t>
            </a:r>
            <a:r>
              <a:rPr lang="en-GB" altLang="en-US" sz="2300" dirty="0" smtClean="0"/>
              <a:t> </a:t>
            </a:r>
            <a:r>
              <a:rPr lang="en-GB" altLang="en-US" sz="2300" dirty="0" err="1" smtClean="0"/>
              <a:t>pertama</a:t>
            </a:r>
            <a:r>
              <a:rPr lang="en-GB" altLang="en-US" sz="2300" dirty="0" smtClean="0"/>
              <a:t> </a:t>
            </a:r>
            <a:r>
              <a:rPr lang="en-GB" altLang="en-US" sz="2300" dirty="0" err="1" smtClean="0"/>
              <a:t>didunia</a:t>
            </a:r>
            <a:r>
              <a:rPr lang="en-GB" altLang="en-US" sz="2300" dirty="0" smtClean="0"/>
              <a:t> yang </a:t>
            </a:r>
            <a:r>
              <a:rPr lang="en-GB" altLang="en-US" sz="2300" dirty="0" err="1" smtClean="0"/>
              <a:t>mempunyai</a:t>
            </a:r>
            <a:r>
              <a:rPr lang="en-GB" altLang="en-US" sz="2300" dirty="0" smtClean="0"/>
              <a:t> </a:t>
            </a:r>
            <a:r>
              <a:rPr lang="en-GB" altLang="en-US" sz="2300" dirty="0" err="1" smtClean="0"/>
              <a:t>bobot</a:t>
            </a:r>
            <a:r>
              <a:rPr lang="en-GB" altLang="en-US" sz="2300" dirty="0" smtClean="0"/>
              <a:t> </a:t>
            </a:r>
            <a:r>
              <a:rPr lang="en-GB" altLang="en-US" sz="2300" dirty="0" err="1" smtClean="0"/>
              <a:t>seberat</a:t>
            </a:r>
            <a:r>
              <a:rPr lang="en-GB" altLang="en-US" sz="2300" dirty="0" smtClean="0"/>
              <a:t> 30 ton, </a:t>
            </a:r>
            <a:r>
              <a:rPr lang="en-GB" altLang="en-US" sz="2300" dirty="0" err="1" smtClean="0"/>
              <a:t>panjang</a:t>
            </a:r>
            <a:r>
              <a:rPr lang="en-GB" altLang="en-US" sz="2300" dirty="0" smtClean="0"/>
              <a:t> 30 M </a:t>
            </a:r>
            <a:r>
              <a:rPr lang="en-GB" altLang="en-US" sz="2300" dirty="0" err="1" smtClean="0"/>
              <a:t>dan</a:t>
            </a:r>
            <a:r>
              <a:rPr lang="en-GB" altLang="en-US" sz="2300" dirty="0" smtClean="0"/>
              <a:t> </a:t>
            </a:r>
            <a:r>
              <a:rPr lang="en-GB" altLang="en-US" sz="2300" dirty="0" err="1" smtClean="0"/>
              <a:t>tinggi</a:t>
            </a:r>
            <a:r>
              <a:rPr lang="en-GB" altLang="en-US" sz="2300" dirty="0" smtClean="0"/>
              <a:t> 2.4 M </a:t>
            </a:r>
            <a:r>
              <a:rPr lang="en-GB" altLang="en-US" sz="2300" dirty="0" err="1" smtClean="0"/>
              <a:t>dan</a:t>
            </a:r>
            <a:r>
              <a:rPr lang="en-GB" altLang="en-US" sz="2300" dirty="0" smtClean="0"/>
              <a:t> </a:t>
            </a:r>
            <a:r>
              <a:rPr lang="en-GB" altLang="en-US" sz="2300" dirty="0" err="1" smtClean="0"/>
              <a:t>membutuhkan</a:t>
            </a:r>
            <a:r>
              <a:rPr lang="en-GB" altLang="en-US" sz="2300" dirty="0" smtClean="0"/>
              <a:t> </a:t>
            </a:r>
            <a:r>
              <a:rPr lang="en-GB" altLang="en-US" sz="2300" dirty="0" err="1" smtClean="0"/>
              <a:t>daya</a:t>
            </a:r>
            <a:r>
              <a:rPr lang="en-GB" altLang="en-US" sz="2300" dirty="0" smtClean="0"/>
              <a:t> </a:t>
            </a:r>
            <a:r>
              <a:rPr lang="en-GB" altLang="en-US" sz="2300" dirty="0" err="1" smtClean="0"/>
              <a:t>listrik</a:t>
            </a:r>
            <a:r>
              <a:rPr lang="en-GB" altLang="en-US" sz="2300" dirty="0" smtClean="0"/>
              <a:t> 174 kilowatts</a:t>
            </a:r>
            <a:endParaRPr lang="en-US" altLang="en-US" sz="2300" dirty="0" smtClean="0"/>
          </a:p>
          <a:p>
            <a:pPr marL="0" indent="0" eaLnBrk="1" hangingPunct="1">
              <a:lnSpc>
                <a:spcPct val="80000"/>
              </a:lnSpc>
              <a:buFont typeface="Wingdings" pitchFamily="2" charset="2"/>
              <a:buNone/>
            </a:pPr>
            <a:endParaRPr lang="en-US" altLang="en-US" sz="2300" b="1" dirty="0" smtClean="0"/>
          </a:p>
        </p:txBody>
      </p:sp>
      <p:pic>
        <p:nvPicPr>
          <p:cNvPr id="48133" name="Picture 5" descr="1-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648200"/>
            <a:ext cx="362485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211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dissolve">
                                      <p:cBhvr>
                                        <p:cTn id="7" dur="500"/>
                                        <p:tgtEl>
                                          <p:spTgt spid="48133"/>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8131">
                                            <p:txEl>
                                              <p:pRg st="0" end="0"/>
                                            </p:txEl>
                                          </p:spTgt>
                                        </p:tgtEl>
                                        <p:attrNameLst>
                                          <p:attrName>style.visibility</p:attrName>
                                        </p:attrNameLst>
                                      </p:cBhvr>
                                      <p:to>
                                        <p:strVal val="visible"/>
                                      </p:to>
                                    </p:set>
                                    <p:animEffect transition="in" filter="box(in)">
                                      <p:cBhvr>
                                        <p:cTn id="11" dur="500"/>
                                        <p:tgtEl>
                                          <p:spTgt spid="48131">
                                            <p:txEl>
                                              <p:pRg st="0" end="0"/>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box(in)">
                                      <p:cBhvr>
                                        <p:cTn id="15"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657</TotalTime>
  <Words>2127</Words>
  <Application>Microsoft Office PowerPoint</Application>
  <PresentationFormat>On-screen Show (4:3)</PresentationFormat>
  <Paragraphs>344</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Sistem Komputer</vt:lpstr>
      <vt:lpstr>Pengenalan Hardware Komputer</vt:lpstr>
      <vt:lpstr>Pengenalan Hardware Komputer</vt:lpstr>
      <vt:lpstr>Pengenalan Hardware Komputer</vt:lpstr>
      <vt:lpstr>Pengenalan Hardware Komputer</vt:lpstr>
      <vt:lpstr>Generasi Komputer</vt:lpstr>
      <vt:lpstr>Generasi Komputer</vt:lpstr>
      <vt:lpstr>Generasi Komputer</vt:lpstr>
      <vt:lpstr>Generasi Komputer</vt:lpstr>
      <vt:lpstr>Ciri Generasi Komputer I</vt:lpstr>
      <vt:lpstr>Generasi Komputer</vt:lpstr>
      <vt:lpstr>Generasi Komputer</vt:lpstr>
      <vt:lpstr>Ciri Generasi Komputer II</vt:lpstr>
      <vt:lpstr>Generasi Komputer</vt:lpstr>
      <vt:lpstr>PowerPoint Presentation</vt:lpstr>
      <vt:lpstr>PowerPoint Presentation</vt:lpstr>
      <vt:lpstr>Ciri Generasi Komputer III</vt:lpstr>
      <vt:lpstr>PowerPoint Presentation</vt:lpstr>
      <vt:lpstr>Ciri Generasi Komputer IV</vt:lpstr>
      <vt:lpstr>PowerPoint Presentation</vt:lpstr>
      <vt:lpstr>PowerPoint Presentation</vt:lpstr>
      <vt:lpstr>PowerPoint Presentation</vt:lpstr>
      <vt:lpstr>PowerPoint Presentation</vt:lpstr>
      <vt:lpstr>PowerPoint Presentation</vt:lpstr>
      <vt:lpstr>Ciri Generasi Komputer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Generations of Computers</vt:lpstr>
      <vt:lpstr>Processor Price Trends</vt:lpstr>
      <vt:lpstr>Storage Price Trends</vt:lpstr>
      <vt:lpstr>User Interaction</vt:lpstr>
      <vt:lpstr>Klasifikasi Komputer</vt:lpstr>
      <vt:lpstr>Klasifikasi Komputer</vt:lpstr>
      <vt:lpstr>Klasifikasi Komputer</vt:lpstr>
      <vt:lpstr>Konsep Dasar Komputer</vt:lpstr>
      <vt:lpstr>The System Unit</vt:lpstr>
      <vt:lpstr>The System Unit</vt:lpstr>
      <vt:lpstr>The System Unit</vt:lpstr>
      <vt:lpstr>The System Unit</vt:lpstr>
      <vt:lpstr>Processor</vt:lpstr>
      <vt:lpstr>Processor</vt:lpstr>
      <vt:lpstr>Processor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Pemrograman II</dc:title>
  <dc:creator>ari</dc:creator>
  <cp:lastModifiedBy>ismail - [2010]</cp:lastModifiedBy>
  <cp:revision>37</cp:revision>
  <dcterms:created xsi:type="dcterms:W3CDTF">2006-08-16T00:00:00Z</dcterms:created>
  <dcterms:modified xsi:type="dcterms:W3CDTF">2017-09-06T23:11:16Z</dcterms:modified>
</cp:coreProperties>
</file>