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0" r:id="rId3"/>
    <p:sldId id="321" r:id="rId4"/>
    <p:sldId id="302" r:id="rId5"/>
    <p:sldId id="303" r:id="rId6"/>
    <p:sldId id="320" r:id="rId7"/>
    <p:sldId id="261" r:id="rId8"/>
    <p:sldId id="308" r:id="rId9"/>
    <p:sldId id="273" r:id="rId10"/>
    <p:sldId id="267" r:id="rId11"/>
    <p:sldId id="278" r:id="rId12"/>
    <p:sldId id="309" r:id="rId13"/>
    <p:sldId id="310" r:id="rId14"/>
    <p:sldId id="311" r:id="rId15"/>
    <p:sldId id="269" r:id="rId16"/>
    <p:sldId id="270" r:id="rId17"/>
    <p:sldId id="279" r:id="rId18"/>
    <p:sldId id="280" r:id="rId19"/>
    <p:sldId id="275" r:id="rId20"/>
    <p:sldId id="262" r:id="rId21"/>
    <p:sldId id="264" r:id="rId22"/>
    <p:sldId id="277" r:id="rId23"/>
    <p:sldId id="265" r:id="rId24"/>
    <p:sldId id="271" r:id="rId25"/>
    <p:sldId id="266" r:id="rId26"/>
    <p:sldId id="314" r:id="rId27"/>
    <p:sldId id="313" r:id="rId28"/>
  </p:sldIdLst>
  <p:sldSz cx="9906000" cy="6858000" type="A4"/>
  <p:notesSz cx="9601200" cy="73152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B2B2B2"/>
    <a:srgbClr val="FF330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75116" autoAdjust="0"/>
  </p:normalViewPr>
  <p:slideViewPr>
    <p:cSldViewPr>
      <p:cViewPr varScale="1">
        <p:scale>
          <a:sx n="86" d="100"/>
          <a:sy n="86" d="100"/>
        </p:scale>
        <p:origin x="2130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 b="0">
                <a:latin typeface="+mn-lt"/>
              </a:defRPr>
            </a:lvl1pPr>
          </a:lstStyle>
          <a:p>
            <a:pPr>
              <a:defRPr/>
            </a:pPr>
            <a:fld id="{023659D5-992B-4731-AE3D-4D1A43C0A0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19400" y="549275"/>
            <a:ext cx="39624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 b="0">
                <a:latin typeface="+mn-lt"/>
              </a:defRPr>
            </a:lvl1pPr>
          </a:lstStyle>
          <a:p>
            <a:pPr>
              <a:defRPr/>
            </a:pPr>
            <a:fld id="{E8FC2D14-6DE9-440E-B864-66F2F59BC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EDDC365-6D41-4A9F-88F8-9F19E548E8CF}" type="slidenum">
              <a:rPr lang="en-US" altLang="en-US" sz="13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300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Over 50 years, computers have evolved</a:t>
            </a:r>
          </a:p>
          <a:p>
            <a:pPr lvl="1" eaLnBrk="1" hangingPunct="1"/>
            <a:r>
              <a:rPr lang="en-US" altLang="en-US" smtClean="0">
                <a:latin typeface="Arial" panose="020B0604020202020204" pitchFamily="34" charset="0"/>
              </a:rPr>
              <a:t>from memory size of 1 kiloword (1024 words) and clock periods of 1 millisecond (0.001 s.)</a:t>
            </a:r>
          </a:p>
          <a:p>
            <a:pPr lvl="1" eaLnBrk="1" hangingPunct="1"/>
            <a:r>
              <a:rPr lang="en-US" altLang="en-US" smtClean="0">
                <a:latin typeface="Arial" panose="020B0604020202020204" pitchFamily="34" charset="0"/>
              </a:rPr>
              <a:t>to memory size of a terabyte (2</a:t>
            </a:r>
            <a:r>
              <a:rPr lang="en-US" altLang="en-US" baseline="30000" smtClean="0">
                <a:latin typeface="Arial" panose="020B0604020202020204" pitchFamily="34" charset="0"/>
              </a:rPr>
              <a:t>40</a:t>
            </a:r>
            <a:r>
              <a:rPr lang="en-US" altLang="en-US" smtClean="0">
                <a:latin typeface="Arial" panose="020B0604020202020204" pitchFamily="34" charset="0"/>
              </a:rPr>
              <a:t> bytes) and clock periods of 100 ps. (10</a:t>
            </a:r>
            <a:r>
              <a:rPr lang="en-US" altLang="en-US" baseline="30000" smtClean="0">
                <a:latin typeface="Arial" panose="020B0604020202020204" pitchFamily="34" charset="0"/>
              </a:rPr>
              <a:t>-12</a:t>
            </a:r>
            <a:r>
              <a:rPr lang="en-US" altLang="en-US" smtClean="0">
                <a:latin typeface="Arial" panose="020B0604020202020204" pitchFamily="34" charset="0"/>
              </a:rPr>
              <a:t> s.) and shorter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Over 50 years, computers have evolved</a:t>
            </a:r>
          </a:p>
          <a:p>
            <a:pPr lvl="1" eaLnBrk="1" hangingPunct="1"/>
            <a:r>
              <a:rPr lang="en-US" altLang="en-US" smtClean="0">
                <a:latin typeface="Arial" panose="020B0604020202020204" pitchFamily="34" charset="0"/>
              </a:rPr>
              <a:t>from memory size of 1 kiloword (1024 words) and clock periods of 1 millisecond (0.001 s.)</a:t>
            </a:r>
          </a:p>
          <a:p>
            <a:pPr lvl="1" eaLnBrk="1" hangingPunct="1"/>
            <a:r>
              <a:rPr lang="en-US" altLang="en-US" smtClean="0">
                <a:latin typeface="Arial" panose="020B0604020202020204" pitchFamily="34" charset="0"/>
              </a:rPr>
              <a:t>to memory size of a terabyte (2</a:t>
            </a:r>
            <a:r>
              <a:rPr lang="en-US" altLang="en-US" baseline="30000" smtClean="0">
                <a:latin typeface="Arial" panose="020B0604020202020204" pitchFamily="34" charset="0"/>
              </a:rPr>
              <a:t>40</a:t>
            </a:r>
            <a:r>
              <a:rPr lang="en-US" altLang="en-US" smtClean="0">
                <a:latin typeface="Arial" panose="020B0604020202020204" pitchFamily="34" charset="0"/>
              </a:rPr>
              <a:t> bytes) and clock periods of 100 ps. (10</a:t>
            </a:r>
            <a:r>
              <a:rPr lang="en-US" altLang="en-US" baseline="30000" smtClean="0">
                <a:latin typeface="Arial" panose="020B0604020202020204" pitchFamily="34" charset="0"/>
              </a:rPr>
              <a:t>-12</a:t>
            </a:r>
            <a:r>
              <a:rPr lang="en-US" altLang="en-US" smtClean="0">
                <a:latin typeface="Arial" panose="020B0604020202020204" pitchFamily="34" charset="0"/>
              </a:rPr>
              <a:t> s.) and shorter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Over 50 years, computers have evolved</a:t>
            </a:r>
          </a:p>
          <a:p>
            <a:pPr lvl="1" eaLnBrk="1" hangingPunct="1"/>
            <a:r>
              <a:rPr lang="en-US" altLang="en-US" smtClean="0">
                <a:latin typeface="Arial" panose="020B0604020202020204" pitchFamily="34" charset="0"/>
              </a:rPr>
              <a:t>from memory size of 1 kiloword (1024 words) and clock periods of 1 millisecond (0.001 s.)</a:t>
            </a:r>
          </a:p>
          <a:p>
            <a:pPr lvl="1" eaLnBrk="1" hangingPunct="1"/>
            <a:r>
              <a:rPr lang="en-US" altLang="en-US" smtClean="0">
                <a:latin typeface="Arial" panose="020B0604020202020204" pitchFamily="34" charset="0"/>
              </a:rPr>
              <a:t>to memory size of a terabyte (240 bytes) and clock periods of 100 ps. (10-12 s.) and shorter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Dalam 50 th : Komputer dg kapasitas memory 1k.word, Tclk= 1 m.det </a:t>
            </a:r>
            <a:r>
              <a:rPr lang="en-US" altLang="en-US" smtClean="0">
                <a:latin typeface="Arial" panose="020B0604020202020204" pitchFamily="34" charset="0"/>
                <a:sym typeface="Wingdings" panose="05000000000000000000" pitchFamily="2" charset="2"/>
              </a:rPr>
              <a:t> memory 1 terabyte 2 pkt 40, 100 p.det</a:t>
            </a:r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902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902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81075" y="4343400"/>
            <a:ext cx="80232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Pertemuan ke_2 Arsitektur dan OrKom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A6801-9C1A-4C66-837A-2214135D63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16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Pertemuan ke_2 Arsitektur dan OrKom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FEB36-F709-4FDB-8250-BE60FB91CC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96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902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902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Pertemuan ke_2 Arsitektur dan OrKom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5C402-8504-4654-9B27-C50629205F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841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Pertemuan ke_2 Arsitektur dan OrKom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70CFC-50B2-4ACD-99D3-C401C22A5B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07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902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902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81075" y="4343400"/>
            <a:ext cx="80232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Pertemuan ke_2 Arsitektur dan OrKom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B7B5B-F16D-4651-A7F8-2693A21297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78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Pertemuan ke_2 Arsitektur dan OrKom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5DB82-9167-4677-B002-DBC6550B64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4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Pertemuan ke_2 Arsitektur dan OrKom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48FBF-DD32-4D2C-8EA0-25C57D64E7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37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Pertemuan ke_2 Arsitektur dan OrKom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75B16-039C-4E71-B5BD-0D9648278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826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902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902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nn-NO"/>
              <a:t>Pertemuan ke_2 Arsitektur dan OrKom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7B35B-B035-4A4E-BB47-9C52CC1AF7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82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29088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282950" y="0"/>
            <a:ext cx="523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7825" y="6459538"/>
            <a:ext cx="212725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8" y="6459538"/>
            <a:ext cx="3776662" cy="365125"/>
          </a:xfrm>
        </p:spPr>
        <p:txBody>
          <a:bodyPr/>
          <a:lstStyle>
            <a:lvl1pPr algn="l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n-NO"/>
              <a:t>Pertemuan ke_2 Arsitektur dan OrKom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40E6F87-9F15-4FCB-B763-A0ADF86A4F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69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902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902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Pertemuan ke_2 Arsitektur dan OrKom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5A3AA-59AE-4754-92B7-14FC1C5C6B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34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906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906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2175" y="287338"/>
            <a:ext cx="817245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92175" y="1846263"/>
            <a:ext cx="817245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175" y="6459538"/>
            <a:ext cx="2008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613" y="6459538"/>
            <a:ext cx="3917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cap="all" baseline="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n-NO"/>
              <a:t>Pertemuan ke_2 Arsitektur dan OrKom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3863" y="6459538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336539C5-0153-490C-8AAB-8A49433397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963" y="1738313"/>
            <a:ext cx="8097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2" r:id="rId2"/>
    <p:sldLayoutId id="2147483768" r:id="rId3"/>
    <p:sldLayoutId id="2147483763" r:id="rId4"/>
    <p:sldLayoutId id="2147483764" r:id="rId5"/>
    <p:sldLayoutId id="2147483765" r:id="rId6"/>
    <p:sldLayoutId id="2147483769" r:id="rId7"/>
    <p:sldLayoutId id="2147483770" r:id="rId8"/>
    <p:sldLayoutId id="2147483771" r:id="rId9"/>
    <p:sldLayoutId id="2147483766" r:id="rId10"/>
    <p:sldLayoutId id="2147483772" r:id="rId11"/>
  </p:sldLayoutIdLst>
  <p:hf hdr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file:///E:\ngajar\ArOrComp\bahan\Sanet.st.Advance%20Computer%20Architecture%20and%20Organization\Advance%20Computer%20Architecture%20and%20Organization\1.%20Introduction\1.%20What%20is%20computer%20architecture.mp4" TargetMode="External"/><Relationship Id="rId1" Type="http://schemas.microsoft.com/office/2007/relationships/media" Target="file:///E:\ngajar\ArOrComp\bahan\Sanet.st.Advance%20Computer%20Architecture%20and%20Organization\Advance%20Computer%20Architecture%20and%20Organization\1.%20Introduction\1.%20What%20is%20computer%20architecture.mp4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750" y="2420938"/>
            <a:ext cx="84201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dirty="0" smtClean="0"/>
              <a:t>ARSITEKTUR  DAN KINERJA  SISTEM  KOMPUTER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19F992B5-2AE0-46A4-95FF-9E79065C9755}" type="slidenum">
              <a:rPr lang="en-US" altLang="en-US" b="0"/>
              <a:pPr eaLnBrk="1" hangingPunct="1">
                <a:defRPr/>
              </a:pPr>
              <a:t>10</a:t>
            </a:fld>
            <a:endParaRPr lang="en-US" altLang="en-US" b="0"/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271463" y="260350"/>
            <a:ext cx="7169150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                     </a:t>
            </a:r>
            <a:r>
              <a:rPr lang="en-US" altLang="en-US" sz="2400" b="1">
                <a:solidFill>
                  <a:srgbClr val="0066CC"/>
                </a:solidFill>
                <a:latin typeface="Arial" panose="020B0604020202020204" pitchFamily="34" charset="0"/>
              </a:rPr>
              <a:t>Perkembangan Sistem Komputer</a:t>
            </a:r>
          </a:p>
          <a:p>
            <a:pPr eaLnBrk="1" hangingPunct="1"/>
            <a:endParaRPr lang="en-US" altLang="en-US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1946: ENIAC  Stored Program Computer pertama</a:t>
            </a:r>
          </a:p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                       50 x 30 feet, 30 Ton, 25 kWatt, 100 k Kalkulasi/detik</a:t>
            </a:r>
          </a:p>
        </p:txBody>
      </p:sp>
      <p:sp>
        <p:nvSpPr>
          <p:cNvPr id="19460" name="AutoShape 6"/>
          <p:cNvSpPr>
            <a:spLocks noChangeArrowheads="1"/>
          </p:cNvSpPr>
          <p:nvPr/>
        </p:nvSpPr>
        <p:spPr bwMode="auto">
          <a:xfrm>
            <a:off x="3079750" y="1628775"/>
            <a:ext cx="469900" cy="3729038"/>
          </a:xfrm>
          <a:prstGeom prst="downArrow">
            <a:avLst>
              <a:gd name="adj1" fmla="val 50000"/>
              <a:gd name="adj2" fmla="val 2156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b="1">
              <a:latin typeface="Arial" panose="020B0604020202020204" pitchFamily="34" charset="0"/>
            </a:endParaRP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452438" y="5429250"/>
            <a:ext cx="3219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200_ : Komputer meja (PC), </a:t>
            </a:r>
          </a:p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           PDA, Bionic, …</a:t>
            </a:r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3549650" y="2276475"/>
            <a:ext cx="6356350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buFontTx/>
              <a:buChar char="-"/>
            </a:pPr>
            <a:r>
              <a:rPr lang="en-US" altLang="en-US" b="1">
                <a:latin typeface="Arial" panose="020B0604020202020204" pitchFamily="34" charset="0"/>
              </a:rPr>
              <a:t> Penurunan : </a:t>
            </a:r>
            <a:r>
              <a:rPr lang="en-US" altLang="en-US" b="1">
                <a:solidFill>
                  <a:srgbClr val="0066CC"/>
                </a:solidFill>
                <a:latin typeface="Arial" panose="020B0604020202020204" pitchFamily="34" charset="0"/>
              </a:rPr>
              <a:t>(1)</a:t>
            </a:r>
            <a:r>
              <a:rPr lang="en-US" altLang="en-US" b="1">
                <a:latin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3366FF"/>
                </a:solidFill>
                <a:latin typeface="Arial" panose="020B0604020202020204" pitchFamily="34" charset="0"/>
              </a:rPr>
              <a:t>Ukuran fisik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1">
                <a:solidFill>
                  <a:srgbClr val="3366FF"/>
                </a:solidFill>
                <a:latin typeface="Arial" panose="020B0604020202020204" pitchFamily="34" charset="0"/>
              </a:rPr>
              <a:t>                             (tabung </a:t>
            </a:r>
            <a:r>
              <a:rPr lang="en-US" altLang="en-US" b="1">
                <a:solidFill>
                  <a:srgbClr val="3366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transistor  IC</a:t>
            </a:r>
            <a:endParaRPr lang="en-US" altLang="en-US" b="1">
              <a:solidFill>
                <a:srgbClr val="3366FF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75000"/>
              </a:lnSpc>
              <a:buFontTx/>
              <a:buChar char="-"/>
            </a:pPr>
            <a:endParaRPr lang="en-US" altLang="en-US" b="1">
              <a:latin typeface="Arial" panose="020B0604020202020204" pitchFamily="34" charset="0"/>
            </a:endParaRPr>
          </a:p>
          <a:p>
            <a:pPr eaLnBrk="1" hangingPunct="1">
              <a:lnSpc>
                <a:spcPct val="75000"/>
              </a:lnSpc>
            </a:pPr>
            <a:r>
              <a:rPr lang="en-US" altLang="en-US" b="1">
                <a:solidFill>
                  <a:srgbClr val="3366FF"/>
                </a:solidFill>
                <a:latin typeface="Arial" panose="020B0604020202020204" pitchFamily="34" charset="0"/>
              </a:rPr>
              <a:t>                        (2) </a:t>
            </a:r>
            <a:r>
              <a:rPr lang="en-US" altLang="en-US" b="1" u="sng">
                <a:solidFill>
                  <a:srgbClr val="3366FF"/>
                </a:solidFill>
                <a:latin typeface="Arial" panose="020B0604020202020204" pitchFamily="34" charset="0"/>
              </a:rPr>
              <a:t>Biaya</a:t>
            </a:r>
          </a:p>
          <a:p>
            <a:pPr eaLnBrk="1" hangingPunct="1">
              <a:buFontTx/>
              <a:buChar char="-"/>
            </a:pPr>
            <a:endParaRPr lang="en-US" altLang="en-US" b="1">
              <a:solidFill>
                <a:srgbClr val="3366FF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60000"/>
              </a:lnSpc>
              <a:buFontTx/>
              <a:buChar char="-"/>
            </a:pPr>
            <a:r>
              <a:rPr lang="en-US" altLang="en-US" b="1">
                <a:latin typeface="Arial" panose="020B0604020202020204" pitchFamily="34" charset="0"/>
              </a:rPr>
              <a:t> Peningkatan </a:t>
            </a:r>
            <a:r>
              <a:rPr lang="en-US" altLang="en-US" b="1">
                <a:solidFill>
                  <a:srgbClr val="0066CC"/>
                </a:solidFill>
                <a:latin typeface="Arial" panose="020B0604020202020204" pitchFamily="34" charset="0"/>
              </a:rPr>
              <a:t>(1) Kapasitas memory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1">
                <a:solidFill>
                  <a:srgbClr val="3366FF"/>
                </a:solidFill>
                <a:latin typeface="Arial" panose="020B0604020202020204" pitchFamily="34" charset="0"/>
              </a:rPr>
              <a:t>                         (2) </a:t>
            </a:r>
            <a:r>
              <a:rPr lang="en-US" altLang="en-US" b="1" u="sng">
                <a:solidFill>
                  <a:srgbClr val="3366FF"/>
                </a:solidFill>
                <a:latin typeface="Arial" panose="020B0604020202020204" pitchFamily="34" charset="0"/>
              </a:rPr>
              <a:t>Kinerja</a:t>
            </a:r>
            <a:r>
              <a:rPr lang="en-US" altLang="en-US" b="1">
                <a:solidFill>
                  <a:srgbClr val="3366FF"/>
                </a:solidFill>
                <a:latin typeface="Arial" panose="020B0604020202020204" pitchFamily="34" charset="0"/>
              </a:rPr>
              <a:t>  (kecepatan)</a:t>
            </a:r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350838" y="1989138"/>
            <a:ext cx="248285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1960: Main frame</a:t>
            </a:r>
          </a:p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          Computer</a:t>
            </a:r>
          </a:p>
          <a:p>
            <a:pPr eaLnBrk="1" hangingPunct="1"/>
            <a:endParaRPr lang="en-US" altLang="en-US" b="1">
              <a:latin typeface="Arial" panose="020B0604020202020204" pitchFamily="34" charset="0"/>
            </a:endParaRPr>
          </a:p>
          <a:p>
            <a:pPr eaLnBrk="1" hangingPunct="1"/>
            <a:endParaRPr lang="en-US" altLang="en-US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1970: Mini Computer</a:t>
            </a:r>
          </a:p>
          <a:p>
            <a:pPr eaLnBrk="1" hangingPunct="1"/>
            <a:endParaRPr lang="en-US" altLang="en-US" b="1">
              <a:latin typeface="Arial" panose="020B0604020202020204" pitchFamily="34" charset="0"/>
            </a:endParaRPr>
          </a:p>
          <a:p>
            <a:pPr eaLnBrk="1" hangingPunct="1"/>
            <a:endParaRPr lang="en-US" altLang="en-US" b="1">
              <a:latin typeface="Arial" panose="020B0604020202020204" pitchFamily="34" charset="0"/>
            </a:endParaRPr>
          </a:p>
          <a:p>
            <a:pPr eaLnBrk="1" hangingPunct="1"/>
            <a:endParaRPr lang="en-US" altLang="en-US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1980: Mikrokomputer</a:t>
            </a:r>
          </a:p>
        </p:txBody>
      </p:sp>
      <p:sp>
        <p:nvSpPr>
          <p:cNvPr id="19464" name="Text Box 10"/>
          <p:cNvSpPr txBox="1">
            <a:spLocks noChangeArrowheads="1"/>
          </p:cNvSpPr>
          <p:nvPr/>
        </p:nvSpPr>
        <p:spPr bwMode="auto">
          <a:xfrm>
            <a:off x="4539910" y="5326991"/>
            <a:ext cx="4362450" cy="925513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b="1">
                <a:latin typeface="Arial" panose="020B0604020202020204" pitchFamily="34" charset="0"/>
              </a:rPr>
              <a:t> Produk utama: PC, workstation.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b="1">
                <a:latin typeface="Arial" panose="020B0604020202020204" pitchFamily="34" charset="0"/>
              </a:rPr>
              <a:t> Mainframe digantikan multiprosesor.</a:t>
            </a:r>
          </a:p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   Minicomputer digantikan server.</a:t>
            </a:r>
          </a:p>
        </p:txBody>
      </p:sp>
      <p:sp>
        <p:nvSpPr>
          <p:cNvPr id="19465" name="Text Box 12"/>
          <p:cNvSpPr txBox="1">
            <a:spLocks noChangeArrowheads="1"/>
          </p:cNvSpPr>
          <p:nvPr/>
        </p:nvSpPr>
        <p:spPr bwMode="auto">
          <a:xfrm>
            <a:off x="8054975" y="4508500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3300"/>
                </a:solidFill>
                <a:latin typeface="Arial" panose="020B0604020202020204" pitchFamily="34" charset="0"/>
              </a:rPr>
              <a:t>optimalisasi</a:t>
            </a:r>
          </a:p>
          <a:p>
            <a:pPr eaLnBrk="1" hangingPunct="1"/>
            <a:r>
              <a:rPr lang="en-US" altLang="en-US" b="1">
                <a:solidFill>
                  <a:srgbClr val="FF3300"/>
                </a:solidFill>
                <a:latin typeface="Arial" panose="020B0604020202020204" pitchFamily="34" charset="0"/>
              </a:rPr>
              <a:t>kinerja - biaya</a:t>
            </a:r>
          </a:p>
        </p:txBody>
      </p:sp>
      <p:cxnSp>
        <p:nvCxnSpPr>
          <p:cNvPr id="19466" name="AutoShape 15"/>
          <p:cNvCxnSpPr>
            <a:cxnSpLocks noChangeShapeType="1"/>
            <a:stCxn id="19462" idx="2"/>
            <a:endCxn id="19465" idx="1"/>
          </p:cNvCxnSpPr>
          <p:nvPr/>
        </p:nvCxnSpPr>
        <p:spPr bwMode="auto">
          <a:xfrm rot="16200000" flipH="1">
            <a:off x="7020719" y="3794919"/>
            <a:ext cx="741362" cy="13271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7" name="Freeform 16"/>
          <p:cNvSpPr>
            <a:spLocks/>
          </p:cNvSpPr>
          <p:nvPr/>
        </p:nvSpPr>
        <p:spPr bwMode="auto">
          <a:xfrm>
            <a:off x="6513513" y="3213100"/>
            <a:ext cx="2430462" cy="1152525"/>
          </a:xfrm>
          <a:custGeom>
            <a:avLst/>
            <a:gdLst>
              <a:gd name="T0" fmla="*/ 0 w 1414"/>
              <a:gd name="T1" fmla="*/ 0 h 726"/>
              <a:gd name="T2" fmla="*/ 2147483646 w 1414"/>
              <a:gd name="T3" fmla="*/ 2147483646 h 726"/>
              <a:gd name="T4" fmla="*/ 2147483646 w 1414"/>
              <a:gd name="T5" fmla="*/ 2147483646 h 726"/>
              <a:gd name="T6" fmla="*/ 0 60000 65536"/>
              <a:gd name="T7" fmla="*/ 0 60000 65536"/>
              <a:gd name="T8" fmla="*/ 0 60000 65536"/>
              <a:gd name="T9" fmla="*/ 0 w 1414"/>
              <a:gd name="T10" fmla="*/ 0 h 726"/>
              <a:gd name="T11" fmla="*/ 1414 w 1414"/>
              <a:gd name="T12" fmla="*/ 726 h 7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14" h="726">
                <a:moveTo>
                  <a:pt x="0" y="0"/>
                </a:moveTo>
                <a:cubicBezTo>
                  <a:pt x="473" y="30"/>
                  <a:pt x="946" y="60"/>
                  <a:pt x="1180" y="181"/>
                </a:cubicBezTo>
                <a:cubicBezTo>
                  <a:pt x="1414" y="302"/>
                  <a:pt x="1368" y="628"/>
                  <a:pt x="1406" y="72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17"/>
          <p:cNvSpPr>
            <a:spLocks noChangeShapeType="1"/>
          </p:cNvSpPr>
          <p:nvPr/>
        </p:nvSpPr>
        <p:spPr bwMode="auto">
          <a:xfrm>
            <a:off x="8931275" y="42926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DD839E0-C152-4FA8-8B14-639936E82024}" type="slidenum">
              <a:rPr lang="en-US" altLang="en-US" b="0"/>
              <a:pPr eaLnBrk="1" hangingPunct="1">
                <a:defRPr/>
              </a:pPr>
              <a:t>11</a:t>
            </a:fld>
            <a:endParaRPr lang="en-US" altLang="en-US" b="0"/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439738" y="152400"/>
            <a:ext cx="888841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  <a:latin typeface="Arial" panose="020B0604020202020204" pitchFamily="34" charset="0"/>
              </a:rPr>
              <a:t>Generasi Komputer berdasarkan tekologinya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661988" y="765175"/>
            <a:ext cx="8859837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 b="1">
                <a:latin typeface="Arial" panose="020B0604020202020204" pitchFamily="34" charset="0"/>
              </a:rPr>
              <a:t>Vacuum tube - 1946-1957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 b="1">
                <a:latin typeface="Arial" panose="020B0604020202020204" pitchFamily="34" charset="0"/>
              </a:rPr>
              <a:t>Transistor - 1958-1964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 b="1">
                <a:latin typeface="Arial" panose="020B0604020202020204" pitchFamily="34" charset="0"/>
              </a:rPr>
              <a:t>Small Scale Integration - 1965 on</a:t>
            </a:r>
          </a:p>
          <a:p>
            <a:pPr lvl="1" eaLnBrk="1" hangingPunct="1">
              <a:lnSpc>
                <a:spcPct val="125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 b="1">
                <a:latin typeface="Arial" panose="020B0604020202020204" pitchFamily="34" charset="0"/>
              </a:rPr>
              <a:t>Up to </a:t>
            </a:r>
            <a:r>
              <a:rPr lang="en-US" altLang="en-US" sz="2000" b="1">
                <a:solidFill>
                  <a:srgbClr val="FF3300"/>
                </a:solidFill>
                <a:latin typeface="Arial" panose="020B0604020202020204" pitchFamily="34" charset="0"/>
              </a:rPr>
              <a:t>100</a:t>
            </a:r>
            <a:r>
              <a:rPr lang="en-US" altLang="en-US" sz="2000" b="1">
                <a:latin typeface="Arial" panose="020B0604020202020204" pitchFamily="34" charset="0"/>
              </a:rPr>
              <a:t> devices on a chip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 b="1">
                <a:latin typeface="Arial" panose="020B0604020202020204" pitchFamily="34" charset="0"/>
              </a:rPr>
              <a:t>Medium Scale Integration - to 1971</a:t>
            </a:r>
          </a:p>
          <a:p>
            <a:pPr lvl="1" eaLnBrk="1" hangingPunct="1">
              <a:lnSpc>
                <a:spcPct val="125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 b="1">
                <a:latin typeface="Arial" panose="020B0604020202020204" pitchFamily="34" charset="0"/>
              </a:rPr>
              <a:t>100-3,000 devices on a chip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 b="1">
                <a:latin typeface="Arial" panose="020B0604020202020204" pitchFamily="34" charset="0"/>
              </a:rPr>
              <a:t>Large Scale Integration - 1971-1977</a:t>
            </a:r>
          </a:p>
          <a:p>
            <a:pPr lvl="1" eaLnBrk="1" hangingPunct="1">
              <a:lnSpc>
                <a:spcPct val="125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 b="1">
                <a:latin typeface="Arial" panose="020B0604020202020204" pitchFamily="34" charset="0"/>
              </a:rPr>
              <a:t>3,000 - 100,000 devices on a chip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 b="1">
                <a:latin typeface="Arial" panose="020B0604020202020204" pitchFamily="34" charset="0"/>
              </a:rPr>
              <a:t>Very Large Scale Integration - 1978 to date</a:t>
            </a:r>
          </a:p>
          <a:p>
            <a:pPr lvl="1" eaLnBrk="1" hangingPunct="1">
              <a:lnSpc>
                <a:spcPct val="125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 b="1">
                <a:latin typeface="Arial" panose="020B0604020202020204" pitchFamily="34" charset="0"/>
              </a:rPr>
              <a:t>100,000 - 100,000,000 devices on a chip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 b="1">
                <a:latin typeface="Arial" panose="020B0604020202020204" pitchFamily="34" charset="0"/>
              </a:rPr>
              <a:t>Ultra Large Scale Integration</a:t>
            </a:r>
          </a:p>
          <a:p>
            <a:pPr lvl="1" eaLnBrk="1" hangingPunct="1">
              <a:lnSpc>
                <a:spcPct val="125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 b="1">
                <a:latin typeface="Arial" panose="020B0604020202020204" pitchFamily="34" charset="0"/>
              </a:rPr>
              <a:t>Over </a:t>
            </a:r>
            <a:r>
              <a:rPr lang="en-US" altLang="en-US" sz="2000" b="1">
                <a:solidFill>
                  <a:srgbClr val="FF3300"/>
                </a:solidFill>
                <a:latin typeface="Arial" panose="020B0604020202020204" pitchFamily="34" charset="0"/>
              </a:rPr>
              <a:t>100,000,000</a:t>
            </a:r>
            <a:r>
              <a:rPr lang="en-US" altLang="en-US" sz="2000" b="1">
                <a:latin typeface="Arial" panose="020B0604020202020204" pitchFamily="34" charset="0"/>
              </a:rPr>
              <a:t> devices on a chip</a:t>
            </a:r>
          </a:p>
        </p:txBody>
      </p:sp>
      <p:sp>
        <p:nvSpPr>
          <p:cNvPr id="21509" name="AutoShape 6"/>
          <p:cNvSpPr>
            <a:spLocks/>
          </p:cNvSpPr>
          <p:nvPr/>
        </p:nvSpPr>
        <p:spPr bwMode="auto">
          <a:xfrm>
            <a:off x="6608763" y="1844675"/>
            <a:ext cx="215900" cy="4464050"/>
          </a:xfrm>
          <a:prstGeom prst="rightBrace">
            <a:avLst>
              <a:gd name="adj1" fmla="val 1723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b="1">
              <a:latin typeface="Arial" panose="020B0604020202020204" pitchFamily="34" charset="0"/>
            </a:endParaRP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7453313" y="3808413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Teknologi 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13AD597D-CC07-4FDD-AE2F-486FAF6A8DEE}" type="slidenum">
              <a:rPr lang="en-US" altLang="en-US" b="0"/>
              <a:pPr eaLnBrk="1" hangingPunct="1">
                <a:defRPr/>
              </a:pPr>
              <a:t>12</a:t>
            </a:fld>
            <a:endParaRPr lang="en-US" altLang="en-US" b="0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tx2"/>
                </a:solidFill>
                <a:latin typeface="Arial" panose="020B0604020202020204" pitchFamily="34" charset="0"/>
              </a:rPr>
              <a:t>Pentium Evolution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altLang="en-US" b="1">
                <a:latin typeface="Arial" panose="020B0604020202020204" pitchFamily="34" charset="0"/>
              </a:rPr>
              <a:t>8080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altLang="en-US" b="1">
                <a:latin typeface="Arial" panose="020B0604020202020204" pitchFamily="34" charset="0"/>
              </a:rPr>
              <a:t>first general purpose microprocessor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altLang="en-US" b="1">
                <a:latin typeface="Arial" panose="020B0604020202020204" pitchFamily="34" charset="0"/>
              </a:rPr>
              <a:t>8 bit data path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altLang="en-US" b="1">
                <a:latin typeface="Arial" panose="020B0604020202020204" pitchFamily="34" charset="0"/>
              </a:rPr>
              <a:t>Used in first personal computer – Altair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altLang="en-US" b="1">
                <a:latin typeface="Arial" panose="020B0604020202020204" pitchFamily="34" charset="0"/>
              </a:rPr>
              <a:t>8086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altLang="en-US" b="1">
                <a:latin typeface="Arial" panose="020B0604020202020204" pitchFamily="34" charset="0"/>
              </a:rPr>
              <a:t>much more powerful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altLang="en-US" b="1">
                <a:latin typeface="Arial" panose="020B0604020202020204" pitchFamily="34" charset="0"/>
              </a:rPr>
              <a:t>16 bit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altLang="en-US" b="1">
                <a:latin typeface="Arial" panose="020B0604020202020204" pitchFamily="34" charset="0"/>
              </a:rPr>
              <a:t>instruction cache, prefetch few instructions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altLang="en-US" b="1">
                <a:latin typeface="Arial" panose="020B0604020202020204" pitchFamily="34" charset="0"/>
              </a:rPr>
              <a:t>8088 (8 bit external bus) used in first IBM PC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altLang="en-US" b="1">
                <a:latin typeface="Arial" panose="020B0604020202020204" pitchFamily="34" charset="0"/>
              </a:rPr>
              <a:t>80286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altLang="en-US" b="1">
                <a:latin typeface="Arial" panose="020B0604020202020204" pitchFamily="34" charset="0"/>
              </a:rPr>
              <a:t>16 Mbyte memory addressable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altLang="en-US" b="1">
                <a:latin typeface="Arial" panose="020B0604020202020204" pitchFamily="34" charset="0"/>
              </a:rPr>
              <a:t>up from 1Mb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altLang="en-US" b="1">
                <a:latin typeface="Arial" panose="020B0604020202020204" pitchFamily="34" charset="0"/>
              </a:rPr>
              <a:t>80386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altLang="en-US" b="1">
                <a:latin typeface="Arial" panose="020B0604020202020204" pitchFamily="34" charset="0"/>
              </a:rPr>
              <a:t>32 bit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altLang="en-US" b="1">
                <a:latin typeface="Arial" panose="020B0604020202020204" pitchFamily="34" charset="0"/>
              </a:rPr>
              <a:t>Support for multitasking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0E5ED7A-0E69-4E3A-B31D-23F091C1FDEC}" type="slidenum">
              <a:rPr lang="en-US" altLang="en-US" b="0"/>
              <a:pPr eaLnBrk="1" hangingPunct="1">
                <a:defRPr/>
              </a:pPr>
              <a:t>13</a:t>
            </a:fld>
            <a:endParaRPr lang="en-US" altLang="en-US" b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altLang="en-US" sz="2000" b="1">
                <a:latin typeface="Arial" panose="020B0604020202020204" pitchFamily="34" charset="0"/>
              </a:rPr>
              <a:t>80486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altLang="en-US" sz="2000" b="1">
                <a:latin typeface="Arial" panose="020B0604020202020204" pitchFamily="34" charset="0"/>
              </a:rPr>
              <a:t>sophisticated powerful cache and instruction pipelining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altLang="en-US" sz="2000" b="1">
                <a:latin typeface="Arial" panose="020B0604020202020204" pitchFamily="34" charset="0"/>
              </a:rPr>
              <a:t>built in maths co-processor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altLang="en-US" sz="2000" b="1">
                <a:latin typeface="Arial" panose="020B0604020202020204" pitchFamily="34" charset="0"/>
              </a:rPr>
              <a:t>Pentium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altLang="en-US" sz="2000" b="1">
                <a:latin typeface="Arial" panose="020B0604020202020204" pitchFamily="34" charset="0"/>
              </a:rPr>
              <a:t>Superscalar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altLang="en-US" sz="2000" b="1">
                <a:latin typeface="Arial" panose="020B0604020202020204" pitchFamily="34" charset="0"/>
              </a:rPr>
              <a:t>Multiple instructions executed in parallel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altLang="en-US" sz="2000" b="1">
                <a:latin typeface="Arial" panose="020B0604020202020204" pitchFamily="34" charset="0"/>
              </a:rPr>
              <a:t>Pentium Pro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altLang="en-US" sz="2000" b="1">
                <a:latin typeface="Arial" panose="020B0604020202020204" pitchFamily="34" charset="0"/>
              </a:rPr>
              <a:t>Increased superscalar organization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altLang="en-US" sz="2000" b="1">
                <a:latin typeface="Arial" panose="020B0604020202020204" pitchFamily="34" charset="0"/>
              </a:rPr>
              <a:t>Aggressive register renaming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altLang="en-US" sz="2000" b="1">
                <a:latin typeface="Arial" panose="020B0604020202020204" pitchFamily="34" charset="0"/>
              </a:rPr>
              <a:t>branch prediction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altLang="en-US" sz="2000" b="1">
                <a:latin typeface="Arial" panose="020B0604020202020204" pitchFamily="34" charset="0"/>
              </a:rPr>
              <a:t>data flow analysis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altLang="en-US" sz="2000" b="1">
                <a:latin typeface="Arial" panose="020B0604020202020204" pitchFamily="34" charset="0"/>
              </a:rPr>
              <a:t>speculative execution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GB" altLang="en-US" sz="20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D8E67779-DE49-42CA-A0A2-D6797C6BD1DB}" type="slidenum">
              <a:rPr lang="en-US" altLang="en-US" b="0"/>
              <a:pPr eaLnBrk="1" hangingPunct="1">
                <a:defRPr/>
              </a:pPr>
              <a:t>14</a:t>
            </a:fld>
            <a:endParaRPr lang="en-US" altLang="en-US" b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altLang="en-US" sz="2000" b="1">
                <a:latin typeface="Arial" panose="020B0604020202020204" pitchFamily="34" charset="0"/>
              </a:rPr>
              <a:t>Pentium II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altLang="en-US" sz="2000" b="1">
                <a:latin typeface="Arial" panose="020B0604020202020204" pitchFamily="34" charset="0"/>
              </a:rPr>
              <a:t>MMX technology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altLang="en-US" sz="2000" b="1">
                <a:latin typeface="Arial" panose="020B0604020202020204" pitchFamily="34" charset="0"/>
              </a:rPr>
              <a:t>graphics, video &amp; audio processing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altLang="en-US" sz="2000" b="1">
                <a:latin typeface="Arial" panose="020B0604020202020204" pitchFamily="34" charset="0"/>
              </a:rPr>
              <a:t>Pentium III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altLang="en-US" sz="2000" b="1">
                <a:latin typeface="Arial" panose="020B0604020202020204" pitchFamily="34" charset="0"/>
              </a:rPr>
              <a:t>Additional floating point instructions for 3D graphics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altLang="en-US" sz="2000" b="1">
                <a:latin typeface="Arial" panose="020B0604020202020204" pitchFamily="34" charset="0"/>
              </a:rPr>
              <a:t>Pentium 4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altLang="en-US" sz="2000" b="1">
                <a:latin typeface="Arial" panose="020B0604020202020204" pitchFamily="34" charset="0"/>
              </a:rPr>
              <a:t>Note Arabic rather than Roman numerals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altLang="en-US" sz="2000" b="1">
                <a:latin typeface="Arial" panose="020B0604020202020204" pitchFamily="34" charset="0"/>
              </a:rPr>
              <a:t>Further floating point and multimedia enhancements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altLang="en-US" sz="2000" b="1">
                <a:latin typeface="Arial" panose="020B0604020202020204" pitchFamily="34" charset="0"/>
              </a:rPr>
              <a:t>Itanium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altLang="en-US" sz="2000" b="1">
                <a:latin typeface="Arial" panose="020B0604020202020204" pitchFamily="34" charset="0"/>
              </a:rPr>
              <a:t>64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D2F31561-5A50-4B95-B1E1-EFF521528FBA}" type="slidenum">
              <a:rPr lang="en-US" altLang="en-US" b="0"/>
              <a:pPr eaLnBrk="1" hangingPunct="1">
                <a:defRPr/>
              </a:pPr>
              <a:t>15</a:t>
            </a:fld>
            <a:endParaRPr lang="en-US" altLang="en-US" b="0"/>
          </a:p>
        </p:txBody>
      </p:sp>
      <p:grpSp>
        <p:nvGrpSpPr>
          <p:cNvPr id="25605" name="Group 44"/>
          <p:cNvGrpSpPr>
            <a:grpSpLocks/>
          </p:cNvGrpSpPr>
          <p:nvPr/>
        </p:nvGrpSpPr>
        <p:grpSpPr bwMode="auto">
          <a:xfrm>
            <a:off x="171450" y="260350"/>
            <a:ext cx="9305925" cy="6391275"/>
            <a:chOff x="108" y="164"/>
            <a:chExt cx="5862" cy="4026"/>
          </a:xfrm>
        </p:grpSpPr>
        <p:sp>
          <p:nvSpPr>
            <p:cNvPr id="25606" name="Line 37"/>
            <p:cNvSpPr>
              <a:spLocks noChangeShapeType="1"/>
            </p:cNvSpPr>
            <p:nvPr/>
          </p:nvSpPr>
          <p:spPr bwMode="auto">
            <a:xfrm>
              <a:off x="368" y="3249"/>
              <a:ext cx="1671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7" name="Rectangle 21"/>
            <p:cNvSpPr>
              <a:spLocks noChangeArrowheads="1"/>
            </p:cNvSpPr>
            <p:nvPr/>
          </p:nvSpPr>
          <p:spPr bwMode="auto">
            <a:xfrm>
              <a:off x="4300" y="391"/>
              <a:ext cx="1670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rgbClr val="0066CC"/>
                  </a:solidFill>
                  <a:latin typeface="Arial" panose="020B0604020202020204" pitchFamily="34" charset="0"/>
                </a:rPr>
                <a:t>Pendekatan </a:t>
              </a:r>
            </a:p>
            <a:p>
              <a:pPr eaLnBrk="1" hangingPunct="1"/>
              <a:r>
                <a:rPr lang="en-US" altLang="en-US" sz="2000" b="1">
                  <a:solidFill>
                    <a:srgbClr val="0066CC"/>
                  </a:solidFill>
                  <a:latin typeface="Arial" panose="020B0604020202020204" pitchFamily="34" charset="0"/>
                </a:rPr>
                <a:t>Software</a:t>
              </a:r>
            </a:p>
            <a:p>
              <a:pPr eaLnBrk="1" hangingPunct="1">
                <a:lnSpc>
                  <a:spcPct val="125000"/>
                </a:lnSpc>
                <a:buFont typeface="Wingdings" panose="05000000000000000000" pitchFamily="2" charset="2"/>
                <a:buChar char="§"/>
              </a:pPr>
              <a:r>
                <a:rPr lang="en-US" altLang="en-US" sz="2000" b="1">
                  <a:latin typeface="Arial" panose="020B0604020202020204" pitchFamily="34" charset="0"/>
                </a:rPr>
                <a:t> </a:t>
              </a:r>
              <a:r>
                <a:rPr lang="en-US" altLang="en-US" b="1">
                  <a:latin typeface="Arial" panose="020B0604020202020204" pitchFamily="34" charset="0"/>
                </a:rPr>
                <a:t>Efisiensi program,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b="1">
                  <a:latin typeface="Arial" panose="020B0604020202020204" pitchFamily="34" charset="0"/>
                </a:rPr>
                <a:t>   Struktur data</a:t>
              </a:r>
            </a:p>
          </p:txBody>
        </p:sp>
        <p:sp>
          <p:nvSpPr>
            <p:cNvPr id="25608" name="Text Box 4"/>
            <p:cNvSpPr txBox="1">
              <a:spLocks noChangeArrowheads="1"/>
            </p:cNvSpPr>
            <p:nvPr/>
          </p:nvSpPr>
          <p:spPr bwMode="auto">
            <a:xfrm>
              <a:off x="2039" y="1103"/>
              <a:ext cx="202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7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     </a:t>
              </a:r>
              <a:endParaRPr lang="en-US" altLang="en-US" b="1">
                <a:solidFill>
                  <a:srgbClr val="3366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09" name="Text Box 13"/>
            <p:cNvSpPr txBox="1">
              <a:spLocks noChangeArrowheads="1"/>
            </p:cNvSpPr>
            <p:nvPr/>
          </p:nvSpPr>
          <p:spPr bwMode="auto">
            <a:xfrm>
              <a:off x="859" y="300"/>
              <a:ext cx="2002" cy="1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rgbClr val="0066CC"/>
                  </a:solidFill>
                  <a:latin typeface="Arial" panose="020B0604020202020204" pitchFamily="34" charset="0"/>
                </a:rPr>
                <a:t>   Pendekatan </a:t>
              </a:r>
            </a:p>
            <a:p>
              <a:pPr eaLnBrk="1" hangingPunct="1"/>
              <a:r>
                <a:rPr lang="en-US" altLang="en-US" sz="2000" b="1">
                  <a:solidFill>
                    <a:srgbClr val="0066CC"/>
                  </a:solidFill>
                  <a:latin typeface="Arial" panose="020B0604020202020204" pitchFamily="34" charset="0"/>
                </a:rPr>
                <a:t>   Teknologis/hardware</a:t>
              </a:r>
            </a:p>
            <a:p>
              <a:pPr eaLnBrk="1" hangingPunct="1">
                <a:lnSpc>
                  <a:spcPct val="125000"/>
                </a:lnSpc>
                <a:buFont typeface="Wingdings" panose="05000000000000000000" pitchFamily="2" charset="2"/>
                <a:buChar char="§"/>
              </a:pPr>
              <a:r>
                <a:rPr lang="en-US" altLang="en-US" sz="2000" b="1">
                  <a:solidFill>
                    <a:srgbClr val="0066CC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b="1">
                  <a:latin typeface="Arial" panose="020B0604020202020204" pitchFamily="34" charset="0"/>
                </a:rPr>
                <a:t>Penggunaan 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b="1">
                  <a:latin typeface="Arial" panose="020B0604020202020204" pitchFamily="34" charset="0"/>
                </a:rPr>
                <a:t>   komponen2 IC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b="1">
                  <a:latin typeface="Arial" panose="020B0604020202020204" pitchFamily="34" charset="0"/>
                </a:rPr>
                <a:t>   kecepatan tinggi,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b="1">
                  <a:latin typeface="Arial" panose="020B0604020202020204" pitchFamily="34" charset="0"/>
                </a:rPr>
                <a:t>   kerapatan tinggi</a:t>
              </a:r>
            </a:p>
          </p:txBody>
        </p:sp>
        <p:sp>
          <p:nvSpPr>
            <p:cNvPr id="25610" name="Text Box 14"/>
            <p:cNvSpPr txBox="1">
              <a:spLocks noChangeArrowheads="1"/>
            </p:cNvSpPr>
            <p:nvPr/>
          </p:nvSpPr>
          <p:spPr bwMode="auto">
            <a:xfrm>
              <a:off x="2039" y="1979"/>
              <a:ext cx="1842" cy="1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rgbClr val="0066CC"/>
                  </a:solidFill>
                  <a:latin typeface="Arial" panose="020B0604020202020204" pitchFamily="34" charset="0"/>
                </a:rPr>
                <a:t>Pendekatan </a:t>
              </a:r>
            </a:p>
            <a:p>
              <a:pPr eaLnBrk="1" hangingPunct="1"/>
              <a:r>
                <a:rPr lang="en-US" altLang="en-US" sz="2000" b="1">
                  <a:solidFill>
                    <a:srgbClr val="0066CC"/>
                  </a:solidFill>
                  <a:latin typeface="Arial" panose="020B0604020202020204" pitchFamily="34" charset="0"/>
                </a:rPr>
                <a:t>Arsitektural</a:t>
              </a:r>
            </a:p>
            <a:p>
              <a:pPr eaLnBrk="1" hangingPunct="1">
                <a:lnSpc>
                  <a:spcPct val="125000"/>
                </a:lnSpc>
                <a:buFont typeface="Wingdings" panose="05000000000000000000" pitchFamily="2" charset="2"/>
                <a:buChar char="§"/>
              </a:pPr>
              <a:r>
                <a:rPr lang="en-US" altLang="en-US" b="1">
                  <a:latin typeface="Arial" panose="020B0604020202020204" pitchFamily="34" charset="0"/>
                </a:rPr>
                <a:t> Peningkatan aspek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b="1">
                  <a:latin typeface="Arial" panose="020B0604020202020204" pitchFamily="34" charset="0"/>
                </a:rPr>
                <a:t>   fungsional dan struk-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b="1">
                  <a:latin typeface="Arial" panose="020B0604020202020204" pitchFamily="34" charset="0"/>
                </a:rPr>
                <a:t>   tural</a:t>
              </a:r>
            </a:p>
          </p:txBody>
        </p:sp>
        <p:sp>
          <p:nvSpPr>
            <p:cNvPr id="25611" name="Rectangle 23"/>
            <p:cNvSpPr>
              <a:spLocks noChangeArrowheads="1"/>
            </p:cNvSpPr>
            <p:nvPr/>
          </p:nvSpPr>
          <p:spPr bwMode="auto">
            <a:xfrm>
              <a:off x="2579" y="1542"/>
              <a:ext cx="1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latin typeface="Arial" panose="020B0604020202020204" pitchFamily="34" charset="0"/>
                </a:rPr>
                <a:t> </a:t>
              </a:r>
              <a:endParaRPr lang="en-US" altLang="en-US" sz="2000" b="1">
                <a:solidFill>
                  <a:srgbClr val="3366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12" name="AutoShape 25"/>
            <p:cNvSpPr>
              <a:spLocks noChangeArrowheads="1"/>
            </p:cNvSpPr>
            <p:nvPr/>
          </p:nvSpPr>
          <p:spPr bwMode="auto">
            <a:xfrm rot="2982529">
              <a:off x="2208" y="841"/>
              <a:ext cx="560" cy="267"/>
            </a:xfrm>
            <a:prstGeom prst="rightArrow">
              <a:avLst>
                <a:gd name="adj1" fmla="val 50000"/>
                <a:gd name="adj2" fmla="val 5243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25613" name="AutoShape 27"/>
            <p:cNvSpPr>
              <a:spLocks noChangeArrowheads="1"/>
            </p:cNvSpPr>
            <p:nvPr/>
          </p:nvSpPr>
          <p:spPr bwMode="auto">
            <a:xfrm rot="2438219">
              <a:off x="3908" y="747"/>
              <a:ext cx="274" cy="528"/>
            </a:xfrm>
            <a:prstGeom prst="downArrow">
              <a:avLst>
                <a:gd name="adj1" fmla="val 50000"/>
                <a:gd name="adj2" fmla="val 4817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25614" name="AutoShape 28"/>
            <p:cNvSpPr>
              <a:spLocks noChangeArrowheads="1"/>
            </p:cNvSpPr>
            <p:nvPr/>
          </p:nvSpPr>
          <p:spPr bwMode="auto">
            <a:xfrm>
              <a:off x="2579" y="1188"/>
              <a:ext cx="1376" cy="5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b="1">
                <a:solidFill>
                  <a:srgbClr val="0066CC"/>
                </a:solidFill>
                <a:latin typeface="Arial" panose="020B0604020202020204" pitchFamily="34" charset="0"/>
              </a:endParaRPr>
            </a:p>
            <a:p>
              <a:pPr algn="ctr" eaLnBrk="1" hangingPunct="1"/>
              <a:r>
                <a:rPr lang="en-US" altLang="en-US" sz="2000" b="1">
                  <a:solidFill>
                    <a:srgbClr val="FF3300"/>
                  </a:solidFill>
                  <a:latin typeface="Arial" panose="020B0604020202020204" pitchFamily="34" charset="0"/>
                </a:rPr>
                <a:t>Peningkatan</a:t>
              </a:r>
            </a:p>
            <a:p>
              <a:pPr algn="ctr" eaLnBrk="1" hangingPunct="1"/>
              <a:r>
                <a:rPr lang="en-US" altLang="en-US" sz="2000" b="1">
                  <a:solidFill>
                    <a:srgbClr val="FF3300"/>
                  </a:solidFill>
                  <a:latin typeface="Arial" panose="020B0604020202020204" pitchFamily="34" charset="0"/>
                </a:rPr>
                <a:t> kinerja</a:t>
              </a:r>
            </a:p>
            <a:p>
              <a:pPr algn="ctr" eaLnBrk="1" hangingPunct="1"/>
              <a:endParaRPr lang="en-US" altLang="en-US" b="1">
                <a:solidFill>
                  <a:srgbClr val="0066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15" name="AutoShape 31"/>
            <p:cNvSpPr>
              <a:spLocks noChangeArrowheads="1"/>
            </p:cNvSpPr>
            <p:nvPr/>
          </p:nvSpPr>
          <p:spPr bwMode="auto">
            <a:xfrm>
              <a:off x="3159" y="1761"/>
              <a:ext cx="256" cy="399"/>
            </a:xfrm>
            <a:prstGeom prst="upArrow">
              <a:avLst>
                <a:gd name="adj1" fmla="val 50000"/>
                <a:gd name="adj2" fmla="val 389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25616" name="Text Box 33"/>
            <p:cNvSpPr txBox="1">
              <a:spLocks noChangeArrowheads="1"/>
            </p:cNvSpPr>
            <p:nvPr/>
          </p:nvSpPr>
          <p:spPr bwMode="auto">
            <a:xfrm>
              <a:off x="3513" y="2886"/>
              <a:ext cx="2327" cy="1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FF3300"/>
                  </a:solidFill>
                  <a:latin typeface="Arial" panose="020B0604020202020204" pitchFamily="34" charset="0"/>
                </a:rPr>
                <a:t>Contoh :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- Arsitektur Instruction set</a:t>
              </a:r>
            </a:p>
            <a:p>
              <a:pPr eaLnBrk="1" hangingPunct="1"/>
              <a:r>
                <a:rPr lang="en-US" altLang="en-US" b="1">
                  <a:latin typeface="Arial" panose="020B0604020202020204" pitchFamily="34" charset="0"/>
                </a:rPr>
                <a:t>- Struktur pipeline dalam CPU</a:t>
              </a:r>
            </a:p>
            <a:p>
              <a:pPr eaLnBrk="1" hangingPunct="1"/>
              <a:r>
                <a:rPr lang="en-US" altLang="en-US" b="1">
                  <a:latin typeface="Arial" panose="020B0604020202020204" pitchFamily="34" charset="0"/>
                </a:rPr>
                <a:t>- Pengingat cache</a:t>
              </a:r>
            </a:p>
            <a:p>
              <a:pPr eaLnBrk="1" hangingPunct="1">
                <a:buFontTx/>
                <a:buChar char="-"/>
              </a:pPr>
              <a:r>
                <a:rPr lang="en-US" altLang="en-US" b="1">
                  <a:latin typeface="Arial" panose="020B0604020202020204" pitchFamily="34" charset="0"/>
                </a:rPr>
                <a:t> Memory interleaving</a:t>
              </a:r>
            </a:p>
            <a:p>
              <a:pPr eaLnBrk="1" hangingPunct="1">
                <a:buFontTx/>
                <a:buChar char="-"/>
              </a:pPr>
              <a:r>
                <a:rPr lang="en-US" altLang="en-US" b="1">
                  <a:latin typeface="Arial" panose="020B0604020202020204" pitchFamily="34" charset="0"/>
                </a:rPr>
                <a:t> Struktur Bus</a:t>
              </a:r>
            </a:p>
            <a:p>
              <a:pPr eaLnBrk="1" hangingPunct="1"/>
              <a:r>
                <a:rPr lang="en-US" altLang="en-US" b="1">
                  <a:latin typeface="Arial" panose="020B0604020202020204" pitchFamily="34" charset="0"/>
                </a:rPr>
                <a:t>- Prosesor paralel</a:t>
              </a:r>
            </a:p>
          </p:txBody>
        </p:sp>
        <p:sp>
          <p:nvSpPr>
            <p:cNvPr id="25617" name="AutoShape 35"/>
            <p:cNvSpPr>
              <a:spLocks/>
            </p:cNvSpPr>
            <p:nvPr/>
          </p:nvSpPr>
          <p:spPr bwMode="auto">
            <a:xfrm>
              <a:off x="3316" y="3203"/>
              <a:ext cx="197" cy="953"/>
            </a:xfrm>
            <a:prstGeom prst="leftBrace">
              <a:avLst>
                <a:gd name="adj1" fmla="val 4031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25618" name="Line 36"/>
            <p:cNvSpPr>
              <a:spLocks noChangeShapeType="1"/>
            </p:cNvSpPr>
            <p:nvPr/>
          </p:nvSpPr>
          <p:spPr bwMode="auto">
            <a:xfrm>
              <a:off x="2874" y="2931"/>
              <a:ext cx="492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Text Box 38"/>
            <p:cNvSpPr txBox="1">
              <a:spLocks noChangeArrowheads="1"/>
            </p:cNvSpPr>
            <p:nvPr/>
          </p:nvSpPr>
          <p:spPr bwMode="auto">
            <a:xfrm>
              <a:off x="614" y="3113"/>
              <a:ext cx="9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rgbClr val="0066CC"/>
                  </a:solidFill>
                  <a:latin typeface="Arial" panose="020B0604020202020204" pitchFamily="34" charset="0"/>
                </a:rPr>
                <a:t>Arsitektur</a:t>
              </a:r>
            </a:p>
          </p:txBody>
        </p:sp>
        <p:sp>
          <p:nvSpPr>
            <p:cNvPr id="25620" name="Line 39"/>
            <p:cNvSpPr>
              <a:spLocks noChangeShapeType="1"/>
            </p:cNvSpPr>
            <p:nvPr/>
          </p:nvSpPr>
          <p:spPr bwMode="auto">
            <a:xfrm>
              <a:off x="564" y="3294"/>
              <a:ext cx="0" cy="2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Line 40"/>
            <p:cNvSpPr>
              <a:spLocks noChangeShapeType="1"/>
            </p:cNvSpPr>
            <p:nvPr/>
          </p:nvSpPr>
          <p:spPr bwMode="auto">
            <a:xfrm flipV="1">
              <a:off x="564" y="2931"/>
              <a:ext cx="0" cy="2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Text Box 41"/>
            <p:cNvSpPr txBox="1">
              <a:spLocks noChangeArrowheads="1"/>
            </p:cNvSpPr>
            <p:nvPr/>
          </p:nvSpPr>
          <p:spPr bwMode="auto">
            <a:xfrm>
              <a:off x="108" y="3579"/>
              <a:ext cx="86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latin typeface="Arial" panose="020B0604020202020204" pitchFamily="34" charset="0"/>
                </a:rPr>
                <a:t>teknologi/</a:t>
              </a:r>
            </a:p>
            <a:p>
              <a:pPr eaLnBrk="1" hangingPunct="1"/>
              <a:r>
                <a:rPr lang="en-US" altLang="en-US" b="1">
                  <a:latin typeface="Arial" panose="020B0604020202020204" pitchFamily="34" charset="0"/>
                </a:rPr>
                <a:t>hardware</a:t>
              </a:r>
            </a:p>
          </p:txBody>
        </p:sp>
        <p:sp>
          <p:nvSpPr>
            <p:cNvPr id="25623" name="Text Box 42"/>
            <p:cNvSpPr txBox="1">
              <a:spLocks noChangeArrowheads="1"/>
            </p:cNvSpPr>
            <p:nvPr/>
          </p:nvSpPr>
          <p:spPr bwMode="auto">
            <a:xfrm>
              <a:off x="122" y="2568"/>
              <a:ext cx="76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latin typeface="Arial" panose="020B0604020202020204" pitchFamily="34" charset="0"/>
                </a:rPr>
                <a:t>software</a:t>
              </a:r>
            </a:p>
          </p:txBody>
        </p:sp>
        <p:sp>
          <p:nvSpPr>
            <p:cNvPr id="25624" name="Text Box 43"/>
            <p:cNvSpPr txBox="1">
              <a:spLocks noChangeArrowheads="1"/>
            </p:cNvSpPr>
            <p:nvPr/>
          </p:nvSpPr>
          <p:spPr bwMode="auto">
            <a:xfrm>
              <a:off x="2394" y="164"/>
              <a:ext cx="19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3300"/>
                  </a:solidFill>
                  <a:latin typeface="Arial" panose="020B0604020202020204" pitchFamily="34" charset="0"/>
                </a:rPr>
                <a:t>Peningkatan Kinerja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5F27039-70F3-4BC9-A460-C0DC993C001B}" type="slidenum">
              <a:rPr lang="en-US" altLang="en-US" b="0"/>
              <a:pPr eaLnBrk="1" hangingPunct="1">
                <a:defRPr/>
              </a:pPr>
              <a:t>16</a:t>
            </a:fld>
            <a:endParaRPr lang="en-US" altLang="en-US" b="0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1052513" y="549275"/>
            <a:ext cx="7723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Kecenderungan Teknologi Komputer modern</a:t>
            </a:r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>
            <a:lum bright="-12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98"/>
          <a:stretch>
            <a:fillRect/>
          </a:stretch>
        </p:blipFill>
        <p:spPr bwMode="auto">
          <a:xfrm>
            <a:off x="1130300" y="1484313"/>
            <a:ext cx="7880350" cy="38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3C51094-2D3F-40C9-A7AA-C01818E335DC}" type="slidenum">
              <a:rPr lang="en-US" altLang="en-US" b="0"/>
              <a:pPr eaLnBrk="1" hangingPunct="1">
                <a:defRPr/>
              </a:pPr>
              <a:t>17</a:t>
            </a:fld>
            <a:endParaRPr lang="en-US" altLang="en-US" b="0"/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0" t="7411" r="14394" b="27492"/>
          <a:stretch>
            <a:fillRect/>
          </a:stretch>
        </p:blipFill>
        <p:spPr bwMode="auto">
          <a:xfrm>
            <a:off x="271463" y="549275"/>
            <a:ext cx="9221787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4ED8A662-39A9-4DFE-8310-5BDADDE5447E}" type="slidenum">
              <a:rPr lang="en-US" altLang="en-US" b="0"/>
              <a:pPr eaLnBrk="1" hangingPunct="1">
                <a:defRPr/>
              </a:pPr>
              <a:t>18</a:t>
            </a:fld>
            <a:endParaRPr lang="en-US" altLang="en-US" b="0"/>
          </a:p>
        </p:txBody>
      </p:sp>
      <p:grpSp>
        <p:nvGrpSpPr>
          <p:cNvPr id="28677" name="Group 169"/>
          <p:cNvGrpSpPr>
            <a:grpSpLocks/>
          </p:cNvGrpSpPr>
          <p:nvPr/>
        </p:nvGrpSpPr>
        <p:grpSpPr bwMode="auto">
          <a:xfrm>
            <a:off x="0" y="749300"/>
            <a:ext cx="9429750" cy="5632450"/>
            <a:chOff x="257" y="472"/>
            <a:chExt cx="5226" cy="2921"/>
          </a:xfrm>
        </p:grpSpPr>
        <p:sp>
          <p:nvSpPr>
            <p:cNvPr id="28678" name="Rectangle 84"/>
            <p:cNvSpPr>
              <a:spLocks noChangeArrowheads="1"/>
            </p:cNvSpPr>
            <p:nvPr/>
          </p:nvSpPr>
          <p:spPr bwMode="auto">
            <a:xfrm>
              <a:off x="790" y="540"/>
              <a:ext cx="4356" cy="2579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127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grpSp>
          <p:nvGrpSpPr>
            <p:cNvPr id="28679" name="Group 85"/>
            <p:cNvGrpSpPr>
              <a:grpSpLocks/>
            </p:cNvGrpSpPr>
            <p:nvPr/>
          </p:nvGrpSpPr>
          <p:grpSpPr bwMode="auto">
            <a:xfrm>
              <a:off x="793" y="890"/>
              <a:ext cx="4355" cy="1860"/>
              <a:chOff x="336" y="1296"/>
              <a:chExt cx="5040" cy="2112"/>
            </a:xfrm>
          </p:grpSpPr>
          <p:sp>
            <p:nvSpPr>
              <p:cNvPr id="28757" name="Line 86"/>
              <p:cNvSpPr>
                <a:spLocks noChangeShapeType="1"/>
              </p:cNvSpPr>
              <p:nvPr/>
            </p:nvSpPr>
            <p:spPr bwMode="auto">
              <a:xfrm>
                <a:off x="336" y="1296"/>
                <a:ext cx="50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58" name="Line 87"/>
              <p:cNvSpPr>
                <a:spLocks noChangeShapeType="1"/>
              </p:cNvSpPr>
              <p:nvPr/>
            </p:nvSpPr>
            <p:spPr bwMode="auto">
              <a:xfrm>
                <a:off x="336" y="1680"/>
                <a:ext cx="50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59" name="Line 88"/>
              <p:cNvSpPr>
                <a:spLocks noChangeShapeType="1"/>
              </p:cNvSpPr>
              <p:nvPr/>
            </p:nvSpPr>
            <p:spPr bwMode="auto">
              <a:xfrm>
                <a:off x="336" y="2112"/>
                <a:ext cx="50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0" name="Line 89"/>
              <p:cNvSpPr>
                <a:spLocks noChangeShapeType="1"/>
              </p:cNvSpPr>
              <p:nvPr/>
            </p:nvSpPr>
            <p:spPr bwMode="auto">
              <a:xfrm>
                <a:off x="336" y="2544"/>
                <a:ext cx="50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1" name="Line 90"/>
              <p:cNvSpPr>
                <a:spLocks noChangeShapeType="1"/>
              </p:cNvSpPr>
              <p:nvPr/>
            </p:nvSpPr>
            <p:spPr bwMode="auto">
              <a:xfrm>
                <a:off x="336" y="2976"/>
                <a:ext cx="50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2" name="Line 91"/>
              <p:cNvSpPr>
                <a:spLocks noChangeShapeType="1"/>
              </p:cNvSpPr>
              <p:nvPr/>
            </p:nvSpPr>
            <p:spPr bwMode="auto">
              <a:xfrm>
                <a:off x="336" y="3408"/>
                <a:ext cx="50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680" name="Rectangle 92"/>
            <p:cNvSpPr>
              <a:spLocks noChangeArrowheads="1"/>
            </p:cNvSpPr>
            <p:nvPr/>
          </p:nvSpPr>
          <p:spPr bwMode="auto">
            <a:xfrm rot="-5400000">
              <a:off x="-338" y="1910"/>
              <a:ext cx="14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fr-FR" altLang="en-US" b="1" i="1">
                  <a:solidFill>
                    <a:schemeClr val="accent2"/>
                  </a:solidFill>
                  <a:latin typeface="Arial" panose="020B0604020202020204" pitchFamily="34" charset="0"/>
                </a:rPr>
                <a:t>Transistors / chip</a:t>
              </a:r>
              <a:endParaRPr lang="fr-FR" altLang="en-US" sz="2400" b="1" i="1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419" y="472"/>
              <a:ext cx="36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algn="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fr-FR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10G</a:t>
              </a: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398" y="793"/>
              <a:ext cx="36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algn="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fr-FR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1G</a:t>
              </a:r>
            </a:p>
          </p:txBody>
        </p:sp>
        <p:sp>
          <p:nvSpPr>
            <p:cNvPr id="28683" name="Rectangle 95"/>
            <p:cNvSpPr>
              <a:spLocks noChangeArrowheads="1"/>
            </p:cNvSpPr>
            <p:nvPr/>
          </p:nvSpPr>
          <p:spPr bwMode="auto">
            <a:xfrm>
              <a:off x="257" y="1120"/>
              <a:ext cx="49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fr-FR" altLang="en-US">
                  <a:latin typeface="Arial" panose="020B0604020202020204" pitchFamily="34" charset="0"/>
                </a:rPr>
                <a:t>100M</a:t>
              </a: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387" y="1515"/>
              <a:ext cx="37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algn="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fr-FR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10M</a:t>
              </a: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382" y="1879"/>
              <a:ext cx="37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algn="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fr-FR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1M</a:t>
              </a:r>
            </a:p>
          </p:txBody>
        </p:sp>
        <p:sp>
          <p:nvSpPr>
            <p:cNvPr id="28686" name="Rectangle 98"/>
            <p:cNvSpPr>
              <a:spLocks noChangeArrowheads="1"/>
            </p:cNvSpPr>
            <p:nvPr/>
          </p:nvSpPr>
          <p:spPr bwMode="auto">
            <a:xfrm>
              <a:off x="291" y="2254"/>
              <a:ext cx="46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fr-FR" altLang="en-US">
                  <a:latin typeface="Arial" panose="020B0604020202020204" pitchFamily="34" charset="0"/>
                </a:rPr>
                <a:t>100K</a:t>
              </a:r>
            </a:p>
          </p:txBody>
        </p:sp>
        <p:sp>
          <p:nvSpPr>
            <p:cNvPr id="28687" name="Rectangle 99"/>
            <p:cNvSpPr>
              <a:spLocks noChangeArrowheads="1"/>
            </p:cNvSpPr>
            <p:nvPr/>
          </p:nvSpPr>
          <p:spPr bwMode="auto">
            <a:xfrm>
              <a:off x="291" y="2638"/>
              <a:ext cx="46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fr-FR" altLang="en-US">
                  <a:latin typeface="Arial" panose="020B0604020202020204" pitchFamily="34" charset="0"/>
                </a:rPr>
                <a:t>10K</a:t>
              </a: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410" y="2961"/>
              <a:ext cx="352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algn="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fr-FR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1K</a:t>
              </a:r>
            </a:p>
          </p:txBody>
        </p:sp>
        <p:sp>
          <p:nvSpPr>
            <p:cNvPr id="28689" name="Rectangle 101"/>
            <p:cNvSpPr>
              <a:spLocks noChangeArrowheads="1"/>
            </p:cNvSpPr>
            <p:nvPr/>
          </p:nvSpPr>
          <p:spPr bwMode="auto">
            <a:xfrm>
              <a:off x="573" y="3106"/>
              <a:ext cx="459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fr-FR" altLang="en-US" b="1">
                  <a:latin typeface="Arial" panose="020B0604020202020204" pitchFamily="34" charset="0"/>
                </a:rPr>
                <a:t>1970</a:t>
              </a:r>
            </a:p>
          </p:txBody>
        </p:sp>
        <p:sp>
          <p:nvSpPr>
            <p:cNvPr id="28690" name="Line 102"/>
            <p:cNvSpPr>
              <a:spLocks noChangeShapeType="1"/>
            </p:cNvSpPr>
            <p:nvPr/>
          </p:nvSpPr>
          <p:spPr bwMode="auto">
            <a:xfrm>
              <a:off x="1327" y="539"/>
              <a:ext cx="1" cy="2579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Rectangle 103"/>
            <p:cNvSpPr>
              <a:spLocks noChangeArrowheads="1"/>
            </p:cNvSpPr>
            <p:nvPr/>
          </p:nvSpPr>
          <p:spPr bwMode="auto">
            <a:xfrm>
              <a:off x="1097" y="3113"/>
              <a:ext cx="46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fr-FR" altLang="en-US" b="1">
                  <a:latin typeface="Arial" panose="020B0604020202020204" pitchFamily="34" charset="0"/>
                </a:rPr>
                <a:t>1975</a:t>
              </a:r>
            </a:p>
          </p:txBody>
        </p:sp>
        <p:sp>
          <p:nvSpPr>
            <p:cNvPr id="28692" name="Line 104"/>
            <p:cNvSpPr>
              <a:spLocks noChangeShapeType="1"/>
            </p:cNvSpPr>
            <p:nvPr/>
          </p:nvSpPr>
          <p:spPr bwMode="auto">
            <a:xfrm>
              <a:off x="1976" y="539"/>
              <a:ext cx="1" cy="2579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Rectangle 105"/>
            <p:cNvSpPr>
              <a:spLocks noChangeArrowheads="1"/>
            </p:cNvSpPr>
            <p:nvPr/>
          </p:nvSpPr>
          <p:spPr bwMode="auto">
            <a:xfrm>
              <a:off x="1732" y="3113"/>
              <a:ext cx="46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fr-FR" altLang="en-US" b="1">
                  <a:latin typeface="Arial" panose="020B0604020202020204" pitchFamily="34" charset="0"/>
                </a:rPr>
                <a:t>1980</a:t>
              </a:r>
            </a:p>
          </p:txBody>
        </p:sp>
        <p:sp>
          <p:nvSpPr>
            <p:cNvPr id="28694" name="Line 106"/>
            <p:cNvSpPr>
              <a:spLocks noChangeShapeType="1"/>
            </p:cNvSpPr>
            <p:nvPr/>
          </p:nvSpPr>
          <p:spPr bwMode="auto">
            <a:xfrm>
              <a:off x="2616" y="539"/>
              <a:ext cx="1" cy="2579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5" name="Rectangle 107"/>
            <p:cNvSpPr>
              <a:spLocks noChangeArrowheads="1"/>
            </p:cNvSpPr>
            <p:nvPr/>
          </p:nvSpPr>
          <p:spPr bwMode="auto">
            <a:xfrm>
              <a:off x="2378" y="3119"/>
              <a:ext cx="46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fr-FR" altLang="en-US" b="1">
                  <a:latin typeface="Arial" panose="020B0604020202020204" pitchFamily="34" charset="0"/>
                </a:rPr>
                <a:t>1985</a:t>
              </a:r>
            </a:p>
          </p:txBody>
        </p:sp>
        <p:sp>
          <p:nvSpPr>
            <p:cNvPr id="28696" name="Line 108"/>
            <p:cNvSpPr>
              <a:spLocks noChangeShapeType="1"/>
            </p:cNvSpPr>
            <p:nvPr/>
          </p:nvSpPr>
          <p:spPr bwMode="auto">
            <a:xfrm>
              <a:off x="3260" y="539"/>
              <a:ext cx="1" cy="2579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7" name="Rectangle 109"/>
            <p:cNvSpPr>
              <a:spLocks noChangeArrowheads="1"/>
            </p:cNvSpPr>
            <p:nvPr/>
          </p:nvSpPr>
          <p:spPr bwMode="auto">
            <a:xfrm>
              <a:off x="3006" y="3121"/>
              <a:ext cx="459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fr-FR" altLang="en-US" b="1">
                  <a:latin typeface="Arial" panose="020B0604020202020204" pitchFamily="34" charset="0"/>
                </a:rPr>
                <a:t>1990</a:t>
              </a:r>
            </a:p>
          </p:txBody>
        </p:sp>
        <p:sp>
          <p:nvSpPr>
            <p:cNvPr id="28698" name="Line 110"/>
            <p:cNvSpPr>
              <a:spLocks noChangeShapeType="1"/>
            </p:cNvSpPr>
            <p:nvPr/>
          </p:nvSpPr>
          <p:spPr bwMode="auto">
            <a:xfrm>
              <a:off x="3915" y="539"/>
              <a:ext cx="1" cy="2579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Rectangle 111"/>
            <p:cNvSpPr>
              <a:spLocks noChangeArrowheads="1"/>
            </p:cNvSpPr>
            <p:nvPr/>
          </p:nvSpPr>
          <p:spPr bwMode="auto">
            <a:xfrm>
              <a:off x="3680" y="3126"/>
              <a:ext cx="46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fr-FR" altLang="en-US" b="1">
                  <a:latin typeface="Arial" panose="020B0604020202020204" pitchFamily="34" charset="0"/>
                </a:rPr>
                <a:t>1995</a:t>
              </a:r>
            </a:p>
          </p:txBody>
        </p:sp>
        <p:sp>
          <p:nvSpPr>
            <p:cNvPr id="28700" name="Line 112"/>
            <p:cNvSpPr>
              <a:spLocks noChangeShapeType="1"/>
            </p:cNvSpPr>
            <p:nvPr/>
          </p:nvSpPr>
          <p:spPr bwMode="auto">
            <a:xfrm>
              <a:off x="4589" y="539"/>
              <a:ext cx="1" cy="2579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1" name="Rectangle 113"/>
            <p:cNvSpPr>
              <a:spLocks noChangeArrowheads="1"/>
            </p:cNvSpPr>
            <p:nvPr/>
          </p:nvSpPr>
          <p:spPr bwMode="auto">
            <a:xfrm>
              <a:off x="4354" y="3126"/>
              <a:ext cx="46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fr-FR" altLang="en-US" b="1">
                  <a:latin typeface="Arial" panose="020B0604020202020204" pitchFamily="34" charset="0"/>
                </a:rPr>
                <a:t>2000</a:t>
              </a:r>
            </a:p>
          </p:txBody>
        </p:sp>
        <p:sp>
          <p:nvSpPr>
            <p:cNvPr id="28702" name="Rectangle 114"/>
            <p:cNvSpPr>
              <a:spLocks noChangeArrowheads="1"/>
            </p:cNvSpPr>
            <p:nvPr/>
          </p:nvSpPr>
          <p:spPr bwMode="auto">
            <a:xfrm>
              <a:off x="4910" y="3128"/>
              <a:ext cx="46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fr-FR" altLang="en-US" b="1">
                  <a:latin typeface="Arial" panose="020B0604020202020204" pitchFamily="34" charset="0"/>
                </a:rPr>
                <a:t>2005</a:t>
              </a:r>
            </a:p>
          </p:txBody>
        </p:sp>
        <p:sp>
          <p:nvSpPr>
            <p:cNvPr id="28703" name="Line 115"/>
            <p:cNvSpPr>
              <a:spLocks noChangeShapeType="1"/>
            </p:cNvSpPr>
            <p:nvPr/>
          </p:nvSpPr>
          <p:spPr bwMode="auto">
            <a:xfrm flipV="1">
              <a:off x="793" y="726"/>
              <a:ext cx="4344" cy="2142"/>
            </a:xfrm>
            <a:prstGeom prst="line">
              <a:avLst/>
            </a:prstGeom>
            <a:noFill/>
            <a:ln w="158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4" name="Line 116"/>
            <p:cNvSpPr>
              <a:spLocks noChangeShapeType="1"/>
            </p:cNvSpPr>
            <p:nvPr/>
          </p:nvSpPr>
          <p:spPr bwMode="auto">
            <a:xfrm flipV="1">
              <a:off x="801" y="1904"/>
              <a:ext cx="2870" cy="11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5" name="Line 117"/>
            <p:cNvSpPr>
              <a:spLocks noChangeShapeType="1"/>
            </p:cNvSpPr>
            <p:nvPr/>
          </p:nvSpPr>
          <p:spPr bwMode="auto">
            <a:xfrm flipH="1">
              <a:off x="3674" y="1264"/>
              <a:ext cx="914" cy="64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6" name="Rectangle 118"/>
            <p:cNvSpPr>
              <a:spLocks noChangeArrowheads="1"/>
            </p:cNvSpPr>
            <p:nvPr/>
          </p:nvSpPr>
          <p:spPr bwMode="auto">
            <a:xfrm>
              <a:off x="4985" y="747"/>
              <a:ext cx="68" cy="82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28707" name="Rectangle 119"/>
            <p:cNvSpPr>
              <a:spLocks noChangeArrowheads="1"/>
            </p:cNvSpPr>
            <p:nvPr/>
          </p:nvSpPr>
          <p:spPr bwMode="auto">
            <a:xfrm>
              <a:off x="4651" y="911"/>
              <a:ext cx="68" cy="82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28708" name="Rectangle 120"/>
            <p:cNvSpPr>
              <a:spLocks noChangeArrowheads="1"/>
            </p:cNvSpPr>
            <p:nvPr/>
          </p:nvSpPr>
          <p:spPr bwMode="auto">
            <a:xfrm>
              <a:off x="4312" y="1137"/>
              <a:ext cx="68" cy="82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28709" name="Rectangle 121"/>
            <p:cNvSpPr>
              <a:spLocks noChangeArrowheads="1"/>
            </p:cNvSpPr>
            <p:nvPr/>
          </p:nvSpPr>
          <p:spPr bwMode="auto">
            <a:xfrm>
              <a:off x="3883" y="1341"/>
              <a:ext cx="68" cy="82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28710" name="Rectangle 122"/>
            <p:cNvSpPr>
              <a:spLocks noChangeArrowheads="1"/>
            </p:cNvSpPr>
            <p:nvPr/>
          </p:nvSpPr>
          <p:spPr bwMode="auto">
            <a:xfrm>
              <a:off x="3356" y="1563"/>
              <a:ext cx="68" cy="82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28711" name="Rectangle 123"/>
            <p:cNvSpPr>
              <a:spLocks noChangeArrowheads="1"/>
            </p:cNvSpPr>
            <p:nvPr/>
          </p:nvSpPr>
          <p:spPr bwMode="auto">
            <a:xfrm>
              <a:off x="2960" y="1727"/>
              <a:ext cx="68" cy="82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28712" name="Rectangle 124"/>
            <p:cNvSpPr>
              <a:spLocks noChangeArrowheads="1"/>
            </p:cNvSpPr>
            <p:nvPr/>
          </p:nvSpPr>
          <p:spPr bwMode="auto">
            <a:xfrm>
              <a:off x="2699" y="1861"/>
              <a:ext cx="69" cy="82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28713" name="Rectangle 125"/>
            <p:cNvSpPr>
              <a:spLocks noChangeArrowheads="1"/>
            </p:cNvSpPr>
            <p:nvPr/>
          </p:nvSpPr>
          <p:spPr bwMode="auto">
            <a:xfrm>
              <a:off x="2173" y="2112"/>
              <a:ext cx="69" cy="83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28714" name="Rectangle 126"/>
            <p:cNvSpPr>
              <a:spLocks noChangeArrowheads="1"/>
            </p:cNvSpPr>
            <p:nvPr/>
          </p:nvSpPr>
          <p:spPr bwMode="auto">
            <a:xfrm>
              <a:off x="1618" y="2363"/>
              <a:ext cx="69" cy="83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28715" name="Rectangle 127"/>
            <p:cNvSpPr>
              <a:spLocks noChangeArrowheads="1"/>
            </p:cNvSpPr>
            <p:nvPr/>
          </p:nvSpPr>
          <p:spPr bwMode="auto">
            <a:xfrm>
              <a:off x="1301" y="2550"/>
              <a:ext cx="68" cy="82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28716" name="Rectangle 128"/>
            <p:cNvSpPr>
              <a:spLocks noChangeArrowheads="1"/>
            </p:cNvSpPr>
            <p:nvPr/>
          </p:nvSpPr>
          <p:spPr bwMode="auto">
            <a:xfrm>
              <a:off x="906" y="2673"/>
              <a:ext cx="68" cy="82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28717" name="Rectangle 129"/>
            <p:cNvSpPr>
              <a:spLocks noChangeArrowheads="1"/>
            </p:cNvSpPr>
            <p:nvPr/>
          </p:nvSpPr>
          <p:spPr bwMode="auto">
            <a:xfrm>
              <a:off x="1342" y="915"/>
              <a:ext cx="1041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fr-FR" altLang="en-US" sz="2800" i="1">
                  <a:solidFill>
                    <a:schemeClr val="accent2"/>
                  </a:solidFill>
                  <a:latin typeface="Arial" panose="020B0604020202020204" pitchFamily="34" charset="0"/>
                </a:rPr>
                <a:t>Memory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fr-FR" altLang="en-US" sz="2800" i="1">
                  <a:solidFill>
                    <a:schemeClr val="accent2"/>
                  </a:solidFill>
                  <a:latin typeface="Arial" panose="020B0604020202020204" pitchFamily="34" charset="0"/>
                </a:rPr>
                <a:t>(DRAM)</a:t>
              </a:r>
            </a:p>
          </p:txBody>
        </p:sp>
        <p:sp>
          <p:nvSpPr>
            <p:cNvPr id="28718" name="Rectangle 130"/>
            <p:cNvSpPr>
              <a:spLocks noChangeArrowheads="1"/>
            </p:cNvSpPr>
            <p:nvPr/>
          </p:nvSpPr>
          <p:spPr bwMode="auto">
            <a:xfrm>
              <a:off x="2939" y="2487"/>
              <a:ext cx="1543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fr-FR" altLang="en-US" sz="2800" i="1">
                  <a:latin typeface="Arial" panose="020B0604020202020204" pitchFamily="34" charset="0"/>
                </a:rPr>
                <a:t>Microprocessor</a:t>
              </a:r>
            </a:p>
          </p:txBody>
        </p:sp>
        <p:sp>
          <p:nvSpPr>
            <p:cNvPr id="28719" name="Rectangle 131"/>
            <p:cNvSpPr>
              <a:spLocks noChangeArrowheads="1"/>
            </p:cNvSpPr>
            <p:nvPr/>
          </p:nvSpPr>
          <p:spPr bwMode="auto">
            <a:xfrm>
              <a:off x="760" y="2485"/>
              <a:ext cx="403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fr-FR" altLang="en-US">
                  <a:solidFill>
                    <a:srgbClr val="3333FF"/>
                  </a:solidFill>
                  <a:latin typeface="Arial" panose="020B0604020202020204" pitchFamily="34" charset="0"/>
                </a:rPr>
                <a:t>4 Kb</a:t>
              </a:r>
            </a:p>
          </p:txBody>
        </p:sp>
        <p:sp>
          <p:nvSpPr>
            <p:cNvPr id="28720" name="Rectangle 132"/>
            <p:cNvSpPr>
              <a:spLocks noChangeArrowheads="1"/>
            </p:cNvSpPr>
            <p:nvPr/>
          </p:nvSpPr>
          <p:spPr bwMode="auto">
            <a:xfrm>
              <a:off x="1076" y="2343"/>
              <a:ext cx="454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</a:pPr>
              <a:r>
                <a:rPr lang="fr-FR" altLang="en-US">
                  <a:solidFill>
                    <a:srgbClr val="3333FF"/>
                  </a:solidFill>
                  <a:latin typeface="Arial" panose="020B0604020202020204" pitchFamily="34" charset="0"/>
                </a:rPr>
                <a:t>16 Kb</a:t>
              </a:r>
            </a:p>
          </p:txBody>
        </p:sp>
        <p:sp>
          <p:nvSpPr>
            <p:cNvPr id="28721" name="Rectangle 133"/>
            <p:cNvSpPr>
              <a:spLocks noChangeArrowheads="1"/>
            </p:cNvSpPr>
            <p:nvPr/>
          </p:nvSpPr>
          <p:spPr bwMode="auto">
            <a:xfrm>
              <a:off x="1426" y="2141"/>
              <a:ext cx="45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</a:pPr>
              <a:r>
                <a:rPr lang="fr-FR" altLang="en-US">
                  <a:solidFill>
                    <a:srgbClr val="3333FF"/>
                  </a:solidFill>
                  <a:latin typeface="Arial" panose="020B0604020202020204" pitchFamily="34" charset="0"/>
                </a:rPr>
                <a:t>64 Kb</a:t>
              </a:r>
            </a:p>
          </p:txBody>
        </p:sp>
        <p:sp>
          <p:nvSpPr>
            <p:cNvPr id="28722" name="Rectangle 134"/>
            <p:cNvSpPr>
              <a:spLocks noChangeArrowheads="1"/>
            </p:cNvSpPr>
            <p:nvPr/>
          </p:nvSpPr>
          <p:spPr bwMode="auto">
            <a:xfrm>
              <a:off x="1867" y="1921"/>
              <a:ext cx="63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</a:pPr>
              <a:r>
                <a:rPr lang="fr-FR" altLang="en-US">
                  <a:solidFill>
                    <a:srgbClr val="3333FF"/>
                  </a:solidFill>
                  <a:latin typeface="Arial" panose="020B0604020202020204" pitchFamily="34" charset="0"/>
                </a:rPr>
                <a:t>256 Kb</a:t>
              </a:r>
            </a:p>
          </p:txBody>
        </p:sp>
        <p:sp>
          <p:nvSpPr>
            <p:cNvPr id="28723" name="Rectangle 135"/>
            <p:cNvSpPr>
              <a:spLocks noChangeArrowheads="1"/>
            </p:cNvSpPr>
            <p:nvPr/>
          </p:nvSpPr>
          <p:spPr bwMode="auto">
            <a:xfrm>
              <a:off x="2373" y="1658"/>
              <a:ext cx="63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</a:pPr>
              <a:r>
                <a:rPr lang="fr-FR" altLang="en-US">
                  <a:solidFill>
                    <a:srgbClr val="3333FF"/>
                  </a:solidFill>
                  <a:latin typeface="Arial" panose="020B0604020202020204" pitchFamily="34" charset="0"/>
                </a:rPr>
                <a:t>1 Mb</a:t>
              </a:r>
            </a:p>
          </p:txBody>
        </p:sp>
        <p:sp>
          <p:nvSpPr>
            <p:cNvPr id="28724" name="Rectangle 136"/>
            <p:cNvSpPr>
              <a:spLocks noChangeArrowheads="1"/>
            </p:cNvSpPr>
            <p:nvPr/>
          </p:nvSpPr>
          <p:spPr bwMode="auto">
            <a:xfrm>
              <a:off x="2665" y="1516"/>
              <a:ext cx="63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</a:pPr>
              <a:r>
                <a:rPr lang="fr-FR" altLang="en-US">
                  <a:solidFill>
                    <a:srgbClr val="3333FF"/>
                  </a:solidFill>
                  <a:latin typeface="Arial" panose="020B0604020202020204" pitchFamily="34" charset="0"/>
                </a:rPr>
                <a:t>4 Mb</a:t>
              </a:r>
            </a:p>
          </p:txBody>
        </p:sp>
        <p:sp>
          <p:nvSpPr>
            <p:cNvPr id="28725" name="Rectangle 137"/>
            <p:cNvSpPr>
              <a:spLocks noChangeArrowheads="1"/>
            </p:cNvSpPr>
            <p:nvPr/>
          </p:nvSpPr>
          <p:spPr bwMode="auto">
            <a:xfrm>
              <a:off x="3027" y="1324"/>
              <a:ext cx="629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</a:pPr>
              <a:r>
                <a:rPr lang="fr-FR" altLang="en-US">
                  <a:solidFill>
                    <a:srgbClr val="3333FF"/>
                  </a:solidFill>
                  <a:latin typeface="Arial" panose="020B0604020202020204" pitchFamily="34" charset="0"/>
                </a:rPr>
                <a:t>16 Mb</a:t>
              </a:r>
            </a:p>
          </p:txBody>
        </p:sp>
        <p:sp>
          <p:nvSpPr>
            <p:cNvPr id="28726" name="Rectangle 138"/>
            <p:cNvSpPr>
              <a:spLocks noChangeArrowheads="1"/>
            </p:cNvSpPr>
            <p:nvPr/>
          </p:nvSpPr>
          <p:spPr bwMode="auto">
            <a:xfrm>
              <a:off x="3559" y="1089"/>
              <a:ext cx="63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</a:pPr>
              <a:r>
                <a:rPr lang="fr-FR" altLang="en-US">
                  <a:solidFill>
                    <a:srgbClr val="3333FF"/>
                  </a:solidFill>
                  <a:latin typeface="Arial" panose="020B0604020202020204" pitchFamily="34" charset="0"/>
                </a:rPr>
                <a:t>64 Mb</a:t>
              </a:r>
            </a:p>
          </p:txBody>
        </p:sp>
        <p:sp>
          <p:nvSpPr>
            <p:cNvPr id="28727" name="Rectangle 139"/>
            <p:cNvSpPr>
              <a:spLocks noChangeArrowheads="1"/>
            </p:cNvSpPr>
            <p:nvPr/>
          </p:nvSpPr>
          <p:spPr bwMode="auto">
            <a:xfrm>
              <a:off x="3979" y="864"/>
              <a:ext cx="63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</a:pPr>
              <a:r>
                <a:rPr lang="fr-FR" altLang="en-US">
                  <a:solidFill>
                    <a:srgbClr val="3333FF"/>
                  </a:solidFill>
                  <a:latin typeface="Arial" panose="020B0604020202020204" pitchFamily="34" charset="0"/>
                </a:rPr>
                <a:t>256 Mb</a:t>
              </a:r>
            </a:p>
          </p:txBody>
        </p:sp>
        <p:sp>
          <p:nvSpPr>
            <p:cNvPr id="28728" name="Rectangle 140"/>
            <p:cNvSpPr>
              <a:spLocks noChangeArrowheads="1"/>
            </p:cNvSpPr>
            <p:nvPr/>
          </p:nvSpPr>
          <p:spPr bwMode="auto">
            <a:xfrm>
              <a:off x="4319" y="700"/>
              <a:ext cx="63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</a:pPr>
              <a:r>
                <a:rPr lang="fr-FR" altLang="en-US">
                  <a:solidFill>
                    <a:srgbClr val="3333FF"/>
                  </a:solidFill>
                  <a:latin typeface="Arial" panose="020B0604020202020204" pitchFamily="34" charset="0"/>
                </a:rPr>
                <a:t>1 Gb</a:t>
              </a:r>
            </a:p>
          </p:txBody>
        </p:sp>
        <p:sp>
          <p:nvSpPr>
            <p:cNvPr id="28729" name="Rectangle 141"/>
            <p:cNvSpPr>
              <a:spLocks noChangeArrowheads="1"/>
            </p:cNvSpPr>
            <p:nvPr/>
          </p:nvSpPr>
          <p:spPr bwMode="auto">
            <a:xfrm>
              <a:off x="4649" y="546"/>
              <a:ext cx="63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</a:pPr>
              <a:r>
                <a:rPr lang="fr-FR" altLang="en-US">
                  <a:solidFill>
                    <a:srgbClr val="3333FF"/>
                  </a:solidFill>
                  <a:latin typeface="Arial" panose="020B0604020202020204" pitchFamily="34" charset="0"/>
                </a:rPr>
                <a:t>4 Gb</a:t>
              </a:r>
            </a:p>
          </p:txBody>
        </p:sp>
        <p:sp>
          <p:nvSpPr>
            <p:cNvPr id="28730" name="Rectangle 142"/>
            <p:cNvSpPr>
              <a:spLocks noChangeArrowheads="1"/>
            </p:cNvSpPr>
            <p:nvPr/>
          </p:nvSpPr>
          <p:spPr bwMode="auto">
            <a:xfrm>
              <a:off x="1193" y="2799"/>
              <a:ext cx="68" cy="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28731" name="Rectangle 143"/>
            <p:cNvSpPr>
              <a:spLocks noChangeArrowheads="1"/>
            </p:cNvSpPr>
            <p:nvPr/>
          </p:nvSpPr>
          <p:spPr bwMode="auto">
            <a:xfrm>
              <a:off x="1449" y="2793"/>
              <a:ext cx="68" cy="8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28732" name="Rectangle 144"/>
            <p:cNvSpPr>
              <a:spLocks noChangeArrowheads="1"/>
            </p:cNvSpPr>
            <p:nvPr/>
          </p:nvSpPr>
          <p:spPr bwMode="auto">
            <a:xfrm>
              <a:off x="1645" y="2580"/>
              <a:ext cx="69" cy="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28733" name="Rectangle 145"/>
            <p:cNvSpPr>
              <a:spLocks noChangeArrowheads="1"/>
            </p:cNvSpPr>
            <p:nvPr/>
          </p:nvSpPr>
          <p:spPr bwMode="auto">
            <a:xfrm>
              <a:off x="1895" y="2487"/>
              <a:ext cx="69" cy="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28734" name="Rectangle 146"/>
            <p:cNvSpPr>
              <a:spLocks noChangeArrowheads="1"/>
            </p:cNvSpPr>
            <p:nvPr/>
          </p:nvSpPr>
          <p:spPr bwMode="auto">
            <a:xfrm>
              <a:off x="2161" y="2377"/>
              <a:ext cx="69" cy="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28735" name="Rectangle 147"/>
            <p:cNvSpPr>
              <a:spLocks noChangeArrowheads="1"/>
            </p:cNvSpPr>
            <p:nvPr/>
          </p:nvSpPr>
          <p:spPr bwMode="auto">
            <a:xfrm>
              <a:off x="2448" y="2273"/>
              <a:ext cx="69" cy="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28736" name="Rectangle 148"/>
            <p:cNvSpPr>
              <a:spLocks noChangeArrowheads="1"/>
            </p:cNvSpPr>
            <p:nvPr/>
          </p:nvSpPr>
          <p:spPr bwMode="auto">
            <a:xfrm>
              <a:off x="2885" y="2087"/>
              <a:ext cx="68" cy="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28737" name="Rectangle 149"/>
            <p:cNvSpPr>
              <a:spLocks noChangeArrowheads="1"/>
            </p:cNvSpPr>
            <p:nvPr/>
          </p:nvSpPr>
          <p:spPr bwMode="auto">
            <a:xfrm>
              <a:off x="3401" y="2010"/>
              <a:ext cx="68" cy="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28738" name="Rectangle 150"/>
            <p:cNvSpPr>
              <a:spLocks noChangeArrowheads="1"/>
            </p:cNvSpPr>
            <p:nvPr/>
          </p:nvSpPr>
          <p:spPr bwMode="auto">
            <a:xfrm>
              <a:off x="3603" y="1873"/>
              <a:ext cx="68" cy="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28739" name="Rectangle 151"/>
            <p:cNvSpPr>
              <a:spLocks noChangeArrowheads="1"/>
            </p:cNvSpPr>
            <p:nvPr/>
          </p:nvSpPr>
          <p:spPr bwMode="auto">
            <a:xfrm>
              <a:off x="3958" y="1655"/>
              <a:ext cx="68" cy="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28740" name="Rectangle 152"/>
            <p:cNvSpPr>
              <a:spLocks noChangeArrowheads="1"/>
            </p:cNvSpPr>
            <p:nvPr/>
          </p:nvSpPr>
          <p:spPr bwMode="auto">
            <a:xfrm>
              <a:off x="4449" y="1292"/>
              <a:ext cx="68" cy="8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28741" name="Rectangle 153"/>
            <p:cNvSpPr>
              <a:spLocks noChangeArrowheads="1"/>
            </p:cNvSpPr>
            <p:nvPr/>
          </p:nvSpPr>
          <p:spPr bwMode="auto">
            <a:xfrm>
              <a:off x="797" y="2939"/>
              <a:ext cx="47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fr-FR" altLang="en-US">
                  <a:latin typeface="Arial" panose="020B0604020202020204" pitchFamily="34" charset="0"/>
                </a:rPr>
                <a:t>4004</a:t>
              </a:r>
            </a:p>
          </p:txBody>
        </p:sp>
        <p:sp>
          <p:nvSpPr>
            <p:cNvPr id="28742" name="Rectangle 154"/>
            <p:cNvSpPr>
              <a:spLocks noChangeArrowheads="1"/>
            </p:cNvSpPr>
            <p:nvPr/>
          </p:nvSpPr>
          <p:spPr bwMode="auto">
            <a:xfrm>
              <a:off x="1190" y="2863"/>
              <a:ext cx="47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fr-FR" altLang="en-US">
                  <a:latin typeface="Arial" panose="020B0604020202020204" pitchFamily="34" charset="0"/>
                </a:rPr>
                <a:t>8080</a:t>
              </a:r>
            </a:p>
          </p:txBody>
        </p:sp>
        <p:sp>
          <p:nvSpPr>
            <p:cNvPr id="28743" name="Rectangle 155"/>
            <p:cNvSpPr>
              <a:spLocks noChangeArrowheads="1"/>
            </p:cNvSpPr>
            <p:nvPr/>
          </p:nvSpPr>
          <p:spPr bwMode="auto">
            <a:xfrm>
              <a:off x="1521" y="2742"/>
              <a:ext cx="47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fr-FR" altLang="en-US">
                  <a:latin typeface="Arial" panose="020B0604020202020204" pitchFamily="34" charset="0"/>
                </a:rPr>
                <a:t>8085</a:t>
              </a:r>
            </a:p>
          </p:txBody>
        </p:sp>
        <p:sp>
          <p:nvSpPr>
            <p:cNvPr id="28744" name="Rectangle 156"/>
            <p:cNvSpPr>
              <a:spLocks noChangeArrowheads="1"/>
            </p:cNvSpPr>
            <p:nvPr/>
          </p:nvSpPr>
          <p:spPr bwMode="auto">
            <a:xfrm>
              <a:off x="1685" y="2600"/>
              <a:ext cx="47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fr-FR" altLang="en-US">
                  <a:latin typeface="Arial" panose="020B0604020202020204" pitchFamily="34" charset="0"/>
                </a:rPr>
                <a:t>8086</a:t>
              </a:r>
            </a:p>
          </p:txBody>
        </p:sp>
        <p:sp>
          <p:nvSpPr>
            <p:cNvPr id="28745" name="Rectangle 157"/>
            <p:cNvSpPr>
              <a:spLocks noChangeArrowheads="1"/>
            </p:cNvSpPr>
            <p:nvPr/>
          </p:nvSpPr>
          <p:spPr bwMode="auto">
            <a:xfrm>
              <a:off x="1994" y="2496"/>
              <a:ext cx="56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fr-FR" altLang="en-US">
                  <a:latin typeface="Arial" panose="020B0604020202020204" pitchFamily="34" charset="0"/>
                </a:rPr>
                <a:t>68000</a:t>
              </a:r>
            </a:p>
          </p:txBody>
        </p:sp>
        <p:sp>
          <p:nvSpPr>
            <p:cNvPr id="28746" name="Rectangle 158"/>
            <p:cNvSpPr>
              <a:spLocks noChangeArrowheads="1"/>
            </p:cNvSpPr>
            <p:nvPr/>
          </p:nvSpPr>
          <p:spPr bwMode="auto">
            <a:xfrm>
              <a:off x="2302" y="2370"/>
              <a:ext cx="56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fr-FR" altLang="en-US">
                  <a:latin typeface="Arial" panose="020B0604020202020204" pitchFamily="34" charset="0"/>
                </a:rPr>
                <a:t>80286</a:t>
              </a:r>
            </a:p>
          </p:txBody>
        </p:sp>
        <p:sp>
          <p:nvSpPr>
            <p:cNvPr id="28747" name="Rectangle 159"/>
            <p:cNvSpPr>
              <a:spLocks noChangeArrowheads="1"/>
            </p:cNvSpPr>
            <p:nvPr/>
          </p:nvSpPr>
          <p:spPr bwMode="auto">
            <a:xfrm>
              <a:off x="2605" y="2238"/>
              <a:ext cx="56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fr-FR" altLang="en-US">
                  <a:latin typeface="Arial" panose="020B0604020202020204" pitchFamily="34" charset="0"/>
                </a:rPr>
                <a:t>68020</a:t>
              </a:r>
            </a:p>
          </p:txBody>
        </p:sp>
        <p:sp>
          <p:nvSpPr>
            <p:cNvPr id="28748" name="Rectangle 160"/>
            <p:cNvSpPr>
              <a:spLocks noChangeArrowheads="1"/>
            </p:cNvSpPr>
            <p:nvPr/>
          </p:nvSpPr>
          <p:spPr bwMode="auto">
            <a:xfrm>
              <a:off x="2622" y="1931"/>
              <a:ext cx="56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fr-FR" altLang="en-US">
                  <a:latin typeface="Arial" panose="020B0604020202020204" pitchFamily="34" charset="0"/>
                </a:rPr>
                <a:t>80386</a:t>
              </a:r>
            </a:p>
          </p:txBody>
        </p:sp>
        <p:sp>
          <p:nvSpPr>
            <p:cNvPr id="28749" name="Rectangle 161"/>
            <p:cNvSpPr>
              <a:spLocks noChangeArrowheads="1"/>
            </p:cNvSpPr>
            <p:nvPr/>
          </p:nvSpPr>
          <p:spPr bwMode="auto">
            <a:xfrm>
              <a:off x="3307" y="2030"/>
              <a:ext cx="79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fr-FR" altLang="en-US">
                  <a:latin typeface="Arial" panose="020B0604020202020204" pitchFamily="34" charset="0"/>
                </a:rPr>
                <a:t>80486,680</a:t>
              </a:r>
            </a:p>
          </p:txBody>
        </p:sp>
        <p:sp>
          <p:nvSpPr>
            <p:cNvPr id="28750" name="Rectangle 162"/>
            <p:cNvSpPr>
              <a:spLocks noChangeArrowheads="1"/>
            </p:cNvSpPr>
            <p:nvPr/>
          </p:nvSpPr>
          <p:spPr bwMode="auto">
            <a:xfrm>
              <a:off x="3606" y="1811"/>
              <a:ext cx="79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fr-FR" altLang="en-US" sz="2400">
                  <a:latin typeface="Arial" panose="020B0604020202020204" pitchFamily="34" charset="0"/>
                </a:rPr>
                <a:t>Pentium</a:t>
              </a:r>
              <a:r>
                <a:rPr lang="fr-FR" altLang="en-US" baseline="30000">
                  <a:latin typeface="Arial" panose="020B0604020202020204" pitchFamily="34" charset="0"/>
                </a:rPr>
                <a:t>®</a:t>
              </a:r>
              <a:endParaRPr lang="fr-FR" altLang="en-US" sz="2400" baseline="30000">
                <a:latin typeface="Arial" panose="020B0604020202020204" pitchFamily="34" charset="0"/>
              </a:endParaRPr>
            </a:p>
            <a:p>
              <a:pPr algn="ctr" eaLnBrk="1" hangingPunct="1">
                <a:spcBef>
                  <a:spcPct val="20000"/>
                </a:spcBef>
              </a:pPr>
              <a:endParaRPr lang="fr-FR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8751" name="Rectangle 163"/>
            <p:cNvSpPr>
              <a:spLocks noChangeArrowheads="1"/>
            </p:cNvSpPr>
            <p:nvPr/>
          </p:nvSpPr>
          <p:spPr bwMode="auto">
            <a:xfrm>
              <a:off x="3797" y="1636"/>
              <a:ext cx="793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fr-FR" altLang="en-US" sz="2400">
                  <a:latin typeface="Arial" panose="020B0604020202020204" pitchFamily="34" charset="0"/>
                </a:rPr>
                <a:t>P</a:t>
              </a:r>
              <a:r>
                <a:rPr lang="fr-FR" altLang="en-US">
                  <a:latin typeface="Arial" panose="020B0604020202020204" pitchFamily="34" charset="0"/>
                </a:rPr>
                <a:t>II</a:t>
              </a:r>
              <a:r>
                <a:rPr lang="fr-FR" altLang="en-US" baseline="30000">
                  <a:latin typeface="Arial" panose="020B0604020202020204" pitchFamily="34" charset="0"/>
                </a:rPr>
                <a:t>®</a:t>
              </a:r>
              <a:endParaRPr lang="fr-FR" altLang="en-US" sz="2400" baseline="30000">
                <a:latin typeface="Arial" panose="020B0604020202020204" pitchFamily="34" charset="0"/>
              </a:endParaRPr>
            </a:p>
          </p:txBody>
        </p:sp>
        <p:sp>
          <p:nvSpPr>
            <p:cNvPr id="28752" name="Rectangle 164"/>
            <p:cNvSpPr>
              <a:spLocks noChangeArrowheads="1"/>
            </p:cNvSpPr>
            <p:nvPr/>
          </p:nvSpPr>
          <p:spPr bwMode="auto">
            <a:xfrm>
              <a:off x="4309" y="1336"/>
              <a:ext cx="793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fr-FR" altLang="en-US" sz="2400">
                  <a:latin typeface="Arial" panose="020B0604020202020204" pitchFamily="34" charset="0"/>
                </a:rPr>
                <a:t>P</a:t>
              </a:r>
              <a:r>
                <a:rPr lang="fr-FR" altLang="en-US">
                  <a:latin typeface="Arial" panose="020B0604020202020204" pitchFamily="34" charset="0"/>
                </a:rPr>
                <a:t>III</a:t>
              </a:r>
              <a:r>
                <a:rPr lang="fr-FR" altLang="en-US" baseline="30000">
                  <a:latin typeface="Arial" panose="020B0604020202020204" pitchFamily="34" charset="0"/>
                </a:rPr>
                <a:t>®</a:t>
              </a:r>
              <a:endParaRPr lang="fr-FR" altLang="en-US" sz="2400" baseline="30000">
                <a:latin typeface="Arial" panose="020B0604020202020204" pitchFamily="34" charset="0"/>
              </a:endParaRPr>
            </a:p>
            <a:p>
              <a:pPr algn="ctr" eaLnBrk="1" hangingPunct="1">
                <a:spcBef>
                  <a:spcPct val="20000"/>
                </a:spcBef>
              </a:pPr>
              <a:endParaRPr lang="fr-FR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8753" name="Rectangle 165"/>
            <p:cNvSpPr>
              <a:spLocks noChangeArrowheads="1"/>
            </p:cNvSpPr>
            <p:nvPr/>
          </p:nvSpPr>
          <p:spPr bwMode="auto">
            <a:xfrm>
              <a:off x="4738" y="1125"/>
              <a:ext cx="69" cy="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28754" name="Line 166"/>
            <p:cNvSpPr>
              <a:spLocks noChangeShapeType="1"/>
            </p:cNvSpPr>
            <p:nvPr/>
          </p:nvSpPr>
          <p:spPr bwMode="auto">
            <a:xfrm flipH="1">
              <a:off x="4592" y="1154"/>
              <a:ext cx="188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55" name="Line 167"/>
            <p:cNvSpPr>
              <a:spLocks noChangeShapeType="1"/>
            </p:cNvSpPr>
            <p:nvPr/>
          </p:nvSpPr>
          <p:spPr bwMode="auto">
            <a:xfrm flipH="1">
              <a:off x="4781" y="791"/>
              <a:ext cx="379" cy="36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56" name="Rectangle 168"/>
            <p:cNvSpPr>
              <a:spLocks noChangeArrowheads="1"/>
            </p:cNvSpPr>
            <p:nvPr/>
          </p:nvSpPr>
          <p:spPr bwMode="auto">
            <a:xfrm>
              <a:off x="4690" y="998"/>
              <a:ext cx="793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fr-FR" altLang="en-US" sz="2400">
                  <a:latin typeface="Arial" panose="020B0604020202020204" pitchFamily="34" charset="0"/>
                </a:rPr>
                <a:t>Pentium IV  </a:t>
              </a:r>
              <a:endParaRPr lang="fr-FR" altLang="en-US" sz="2400" baseline="30000">
                <a:latin typeface="Arial" panose="020B0604020202020204" pitchFamily="34" charset="0"/>
              </a:endParaRPr>
            </a:p>
            <a:p>
              <a:pPr algn="ctr" eaLnBrk="1" hangingPunct="1">
                <a:spcBef>
                  <a:spcPct val="20000"/>
                </a:spcBef>
              </a:pPr>
              <a:endParaRPr lang="fr-FR" altLang="en-US" sz="24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8E31E11-4D83-4D52-BF7B-5C3051C30708}" type="slidenum">
              <a:rPr lang="en-US" altLang="en-US" b="0"/>
              <a:pPr eaLnBrk="1" hangingPunct="1">
                <a:defRPr/>
              </a:pPr>
              <a:t>19</a:t>
            </a:fld>
            <a:endParaRPr lang="en-US" altLang="en-US" b="0"/>
          </a:p>
        </p:txBody>
      </p:sp>
      <p:grpSp>
        <p:nvGrpSpPr>
          <p:cNvPr id="29699" name="Group 19"/>
          <p:cNvGrpSpPr>
            <a:grpSpLocks/>
          </p:cNvGrpSpPr>
          <p:nvPr/>
        </p:nvGrpSpPr>
        <p:grpSpPr bwMode="auto">
          <a:xfrm>
            <a:off x="193675" y="260350"/>
            <a:ext cx="9486900" cy="6016625"/>
            <a:chOff x="122" y="164"/>
            <a:chExt cx="5976" cy="3790"/>
          </a:xfrm>
        </p:grpSpPr>
        <p:sp>
          <p:nvSpPr>
            <p:cNvPr id="29700" name="Rectangle 4"/>
            <p:cNvSpPr>
              <a:spLocks noChangeArrowheads="1"/>
            </p:cNvSpPr>
            <p:nvPr/>
          </p:nvSpPr>
          <p:spPr bwMode="auto">
            <a:xfrm>
              <a:off x="1155" y="164"/>
              <a:ext cx="3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sv-SE" altLang="en-US" sz="2400" b="1">
                  <a:solidFill>
                    <a:srgbClr val="0066CC"/>
                  </a:solidFill>
                  <a:latin typeface="Arial" panose="020B0604020202020204" pitchFamily="34" charset="0"/>
                </a:rPr>
                <a:t>Struktur Dasar Sistem Komputer</a:t>
              </a:r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122" y="572"/>
              <a:ext cx="3097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lvl="1" eaLnBrk="1" hangingPunct="1"/>
              <a:r>
                <a:rPr kumimoji="1" lang="en-GB" altLang="en-US" sz="2000" b="1">
                  <a:latin typeface="Arial" panose="020B0604020202020204" pitchFamily="34" charset="0"/>
                </a:rPr>
                <a:t>           Fungsi                Komponen</a:t>
              </a:r>
            </a:p>
            <a:p>
              <a:pPr lvl="1" eaLnBrk="1" hangingPunct="1"/>
              <a:endParaRPr kumimoji="1" lang="en-GB" altLang="en-US" sz="2000" b="1">
                <a:latin typeface="Arial" panose="020B0604020202020204" pitchFamily="34" charset="0"/>
              </a:endParaRPr>
            </a:p>
            <a:p>
              <a:pPr lvl="1" eaLnBrk="1" hangingPunct="1">
                <a:buFont typeface="Wingdings" panose="05000000000000000000" pitchFamily="2" charset="2"/>
                <a:buChar char="§"/>
              </a:pPr>
              <a:r>
                <a:rPr kumimoji="1" lang="en-GB" altLang="en-US" sz="2000" b="1">
                  <a:latin typeface="Arial" panose="020B0604020202020204" pitchFamily="34" charset="0"/>
                </a:rPr>
                <a:t>  Data processing             CPU</a:t>
              </a:r>
            </a:p>
            <a:p>
              <a:pPr lvl="1" eaLnBrk="1" hangingPunct="1">
                <a:buFont typeface="Wingdings" panose="05000000000000000000" pitchFamily="2" charset="2"/>
                <a:buChar char="§"/>
              </a:pPr>
              <a:r>
                <a:rPr kumimoji="1" lang="en-GB" altLang="en-US" sz="2000" b="1">
                  <a:latin typeface="Arial" panose="020B0604020202020204" pitchFamily="34" charset="0"/>
                </a:rPr>
                <a:t>  Control</a:t>
              </a:r>
            </a:p>
            <a:p>
              <a:pPr lvl="1" eaLnBrk="1" hangingPunct="1">
                <a:buFont typeface="Wingdings" panose="05000000000000000000" pitchFamily="2" charset="2"/>
                <a:buChar char="§"/>
              </a:pPr>
              <a:r>
                <a:rPr kumimoji="1" lang="en-GB" altLang="en-US" sz="2000" b="1">
                  <a:latin typeface="Arial" panose="020B0604020202020204" pitchFamily="34" charset="0"/>
                </a:rPr>
                <a:t>  Data movement              I/O unit</a:t>
              </a:r>
            </a:p>
            <a:p>
              <a:pPr lvl="1" eaLnBrk="1" hangingPunct="1">
                <a:buFont typeface="Wingdings" panose="05000000000000000000" pitchFamily="2" charset="2"/>
                <a:buChar char="§"/>
              </a:pPr>
              <a:r>
                <a:rPr kumimoji="1" lang="en-GB" altLang="en-US" b="1">
                  <a:latin typeface="Arial" panose="020B0604020202020204" pitchFamily="34" charset="0"/>
                </a:rPr>
                <a:t>   </a:t>
              </a:r>
              <a:r>
                <a:rPr kumimoji="1" lang="en-GB" altLang="en-US" sz="2000" b="1">
                  <a:latin typeface="Arial" panose="020B0604020202020204" pitchFamily="34" charset="0"/>
                </a:rPr>
                <a:t>Data storage                  Memory</a:t>
              </a:r>
            </a:p>
            <a:p>
              <a:pPr lvl="1" eaLnBrk="1" hangingPunct="1">
                <a:buFont typeface="Wingdings" panose="05000000000000000000" pitchFamily="2" charset="2"/>
                <a:buNone/>
              </a:pPr>
              <a:endParaRPr kumimoji="1" lang="en-GB" altLang="en-US" sz="2000" b="1">
                <a:latin typeface="Arial" panose="020B0604020202020204" pitchFamily="34" charset="0"/>
              </a:endParaRPr>
            </a:p>
          </p:txBody>
        </p:sp>
        <p:grpSp>
          <p:nvGrpSpPr>
            <p:cNvPr id="29702" name="Group 16"/>
            <p:cNvGrpSpPr>
              <a:grpSpLocks/>
            </p:cNvGrpSpPr>
            <p:nvPr/>
          </p:nvGrpSpPr>
          <p:grpSpPr bwMode="auto">
            <a:xfrm>
              <a:off x="2874" y="1026"/>
              <a:ext cx="3224" cy="2928"/>
              <a:chOff x="2562" y="1026"/>
              <a:chExt cx="2976" cy="2928"/>
            </a:xfrm>
          </p:grpSpPr>
          <p:sp>
            <p:nvSpPr>
              <p:cNvPr id="29705" name="Oval 6" descr="50%"/>
              <p:cNvSpPr>
                <a:spLocks noChangeArrowheads="1"/>
              </p:cNvSpPr>
              <p:nvPr/>
            </p:nvSpPr>
            <p:spPr bwMode="auto">
              <a:xfrm>
                <a:off x="2562" y="1026"/>
                <a:ext cx="2976" cy="2928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29706" name="Oval 7"/>
              <p:cNvSpPr>
                <a:spLocks noChangeArrowheads="1"/>
              </p:cNvSpPr>
              <p:nvPr/>
            </p:nvSpPr>
            <p:spPr bwMode="auto">
              <a:xfrm>
                <a:off x="3522" y="1986"/>
                <a:ext cx="960" cy="9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n-US" altLang="en-US" b="1">
                  <a:latin typeface="Arial" panose="020B0604020202020204" pitchFamily="34" charset="0"/>
                </a:endParaRPr>
              </a:p>
            </p:txBody>
          </p:sp>
          <p:sp>
            <p:nvSpPr>
              <p:cNvPr id="29707" name="Oval 8"/>
              <p:cNvSpPr>
                <a:spLocks noChangeArrowheads="1"/>
              </p:cNvSpPr>
              <p:nvPr/>
            </p:nvSpPr>
            <p:spPr bwMode="auto">
              <a:xfrm>
                <a:off x="3042" y="1458"/>
                <a:ext cx="864" cy="8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endParaRPr lang="en-US" altLang="en-US" b="1">
                  <a:solidFill>
                    <a:srgbClr val="0066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708" name="Oval 9"/>
              <p:cNvSpPr>
                <a:spLocks noChangeArrowheads="1"/>
              </p:cNvSpPr>
              <p:nvPr/>
            </p:nvSpPr>
            <p:spPr bwMode="auto">
              <a:xfrm>
                <a:off x="4146" y="1458"/>
                <a:ext cx="864" cy="8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9709" name="Oval 10"/>
              <p:cNvSpPr>
                <a:spLocks noChangeArrowheads="1"/>
              </p:cNvSpPr>
              <p:nvPr/>
            </p:nvSpPr>
            <p:spPr bwMode="auto">
              <a:xfrm>
                <a:off x="3570" y="2754"/>
                <a:ext cx="864" cy="86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n-US" altLang="en-US" b="1">
                  <a:latin typeface="Arial" panose="020B0604020202020204" pitchFamily="34" charset="0"/>
                </a:endParaRPr>
              </a:p>
            </p:txBody>
          </p:sp>
          <p:sp>
            <p:nvSpPr>
              <p:cNvPr id="29710" name="Text Box 11"/>
              <p:cNvSpPr txBox="1">
                <a:spLocks noChangeArrowheads="1"/>
              </p:cNvSpPr>
              <p:nvPr/>
            </p:nvSpPr>
            <p:spPr bwMode="auto">
              <a:xfrm>
                <a:off x="4290" y="1635"/>
                <a:ext cx="66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GB" altLang="en-US" b="1">
                    <a:solidFill>
                      <a:srgbClr val="0066CC"/>
                    </a:solidFill>
                    <a:latin typeface="Arial" panose="020B0604020202020204" pitchFamily="34" charset="0"/>
                  </a:rPr>
                  <a:t>Main </a:t>
                </a:r>
              </a:p>
              <a:p>
                <a:pPr algn="ctr"/>
                <a:r>
                  <a:rPr lang="en-GB" altLang="en-US" b="1">
                    <a:solidFill>
                      <a:srgbClr val="0066CC"/>
                    </a:solidFill>
                    <a:latin typeface="Arial" panose="020B0604020202020204" pitchFamily="34" charset="0"/>
                  </a:rPr>
                  <a:t>Memory</a:t>
                </a:r>
              </a:p>
            </p:txBody>
          </p:sp>
          <p:sp>
            <p:nvSpPr>
              <p:cNvPr id="29711" name="Text Box 12"/>
              <p:cNvSpPr txBox="1">
                <a:spLocks noChangeArrowheads="1"/>
              </p:cNvSpPr>
              <p:nvPr/>
            </p:nvSpPr>
            <p:spPr bwMode="auto">
              <a:xfrm>
                <a:off x="3762" y="2949"/>
                <a:ext cx="58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GB" altLang="en-US" b="1">
                    <a:solidFill>
                      <a:srgbClr val="0066CC"/>
                    </a:solidFill>
                    <a:latin typeface="Arial" panose="020B0604020202020204" pitchFamily="34" charset="0"/>
                  </a:rPr>
                  <a:t>Input</a:t>
                </a:r>
              </a:p>
              <a:p>
                <a:r>
                  <a:rPr lang="en-GB" altLang="en-US" b="1">
                    <a:solidFill>
                      <a:srgbClr val="0066CC"/>
                    </a:solidFill>
                    <a:latin typeface="Arial" panose="020B0604020202020204" pitchFamily="34" charset="0"/>
                  </a:rPr>
                  <a:t>Output</a:t>
                </a:r>
              </a:p>
            </p:txBody>
          </p:sp>
          <p:sp>
            <p:nvSpPr>
              <p:cNvPr id="29712" name="Text Box 13"/>
              <p:cNvSpPr txBox="1">
                <a:spLocks noChangeArrowheads="1"/>
              </p:cNvSpPr>
              <p:nvPr/>
            </p:nvSpPr>
            <p:spPr bwMode="auto">
              <a:xfrm>
                <a:off x="3522" y="2277"/>
                <a:ext cx="119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GB" altLang="en-US" b="1">
                    <a:latin typeface="Arial" panose="020B0604020202020204" pitchFamily="34" charset="0"/>
                  </a:rPr>
                  <a:t>Systems</a:t>
                </a:r>
              </a:p>
              <a:p>
                <a:r>
                  <a:rPr lang="en-GB" altLang="en-US" b="1">
                    <a:latin typeface="Arial" panose="020B0604020202020204" pitchFamily="34" charset="0"/>
                  </a:rPr>
                  <a:t>Interconnection</a:t>
                </a:r>
              </a:p>
            </p:txBody>
          </p:sp>
          <p:sp>
            <p:nvSpPr>
              <p:cNvPr id="29713" name="Text Box 14"/>
              <p:cNvSpPr txBox="1">
                <a:spLocks noChangeArrowheads="1"/>
              </p:cNvSpPr>
              <p:nvPr/>
            </p:nvSpPr>
            <p:spPr bwMode="auto">
              <a:xfrm>
                <a:off x="3138" y="1587"/>
                <a:ext cx="930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GB" altLang="en-US" b="1">
                    <a:solidFill>
                      <a:srgbClr val="0066CC"/>
                    </a:solidFill>
                    <a:latin typeface="Arial" panose="020B0604020202020204" pitchFamily="34" charset="0"/>
                  </a:rPr>
                  <a:t>Central</a:t>
                </a:r>
              </a:p>
              <a:p>
                <a:r>
                  <a:rPr lang="en-GB" altLang="en-US" b="1">
                    <a:solidFill>
                      <a:srgbClr val="0066CC"/>
                    </a:solidFill>
                    <a:latin typeface="Arial" panose="020B0604020202020204" pitchFamily="34" charset="0"/>
                  </a:rPr>
                  <a:t>Processing </a:t>
                </a:r>
              </a:p>
              <a:p>
                <a:r>
                  <a:rPr lang="en-GB" altLang="en-US" b="1">
                    <a:solidFill>
                      <a:srgbClr val="0066CC"/>
                    </a:solidFill>
                    <a:latin typeface="Arial" panose="020B0604020202020204" pitchFamily="34" charset="0"/>
                  </a:rPr>
                  <a:t>Unit</a:t>
                </a:r>
              </a:p>
            </p:txBody>
          </p:sp>
          <p:sp>
            <p:nvSpPr>
              <p:cNvPr id="29714" name="Text Box 15"/>
              <p:cNvSpPr txBox="1">
                <a:spLocks noChangeArrowheads="1"/>
              </p:cNvSpPr>
              <p:nvPr/>
            </p:nvSpPr>
            <p:spPr bwMode="auto">
              <a:xfrm>
                <a:off x="3617" y="1152"/>
                <a:ext cx="87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000" b="1">
                    <a:latin typeface="Arial" panose="020B0604020202020204" pitchFamily="34" charset="0"/>
                  </a:rPr>
                  <a:t>Computer</a:t>
                </a:r>
                <a:endParaRPr lang="en-US" altLang="en-US" sz="1600" b="1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9703" name="AutoShape 17"/>
            <p:cNvSpPr>
              <a:spLocks/>
            </p:cNvSpPr>
            <p:nvPr/>
          </p:nvSpPr>
          <p:spPr bwMode="auto">
            <a:xfrm>
              <a:off x="2031" y="1026"/>
              <a:ext cx="97" cy="272"/>
            </a:xfrm>
            <a:prstGeom prst="rightBrace">
              <a:avLst>
                <a:gd name="adj1" fmla="val 2336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29704" name="Line 18"/>
            <p:cNvSpPr>
              <a:spLocks noChangeShapeType="1"/>
            </p:cNvSpPr>
            <p:nvPr/>
          </p:nvSpPr>
          <p:spPr bwMode="auto">
            <a:xfrm>
              <a:off x="171" y="799"/>
              <a:ext cx="3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BD18C469-589A-4299-AB11-4F74FC9D73D1}" type="slidenum">
              <a:rPr lang="en-US" altLang="en-US" b="0"/>
              <a:pPr eaLnBrk="1" hangingPunct="1">
                <a:defRPr/>
              </a:pPr>
              <a:t>2</a:t>
            </a:fld>
            <a:endParaRPr lang="en-US" altLang="en-US" b="0"/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925763" y="128588"/>
            <a:ext cx="4016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200">
                <a:latin typeface="Arial" panose="020B0604020202020204" pitchFamily="34" charset="0"/>
              </a:rPr>
              <a:t>I   PENDAHULUAN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1463" y="1062038"/>
            <a:ext cx="9440862" cy="50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sv-SE" altLang="en-US" sz="2400" b="1">
                <a:solidFill>
                  <a:srgbClr val="0066CC"/>
                </a:solidFill>
                <a:latin typeface="Arial" panose="020B0604020202020204" pitchFamily="34" charset="0"/>
              </a:rPr>
              <a:t>Apakah Arsitektur Komputer itu ?</a:t>
            </a:r>
          </a:p>
          <a:p>
            <a:pPr eaLnBrk="1" hangingPunct="1"/>
            <a:endParaRPr lang="sv-SE" altLang="en-US" sz="2400" b="1">
              <a:solidFill>
                <a:srgbClr val="0066CC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sv-SE" altLang="en-US" sz="2000" b="1">
                <a:solidFill>
                  <a:srgbClr val="0066CC"/>
                </a:solidFill>
                <a:latin typeface="Arial" panose="020B0604020202020204" pitchFamily="34" charset="0"/>
              </a:rPr>
              <a:t>Arsitektur komputer</a:t>
            </a:r>
            <a:r>
              <a:rPr lang="sv-SE" altLang="en-US" sz="2000" b="1">
                <a:latin typeface="Arial" panose="020B0604020202020204" pitchFamily="34" charset="0"/>
              </a:rPr>
              <a:t> adalah </a:t>
            </a:r>
            <a:r>
              <a:rPr lang="sv-SE" altLang="en-US" sz="2000" b="1" u="sng">
                <a:latin typeface="Arial" panose="020B0604020202020204" pitchFamily="34" charset="0"/>
              </a:rPr>
              <a:t>atribut atribut sebuah sistem komputer</a:t>
            </a:r>
            <a:r>
              <a:rPr lang="sv-SE" altLang="en-US" sz="2000" b="1">
                <a:latin typeface="Arial" panose="020B0604020202020204" pitchFamily="34" charset="0"/>
              </a:rPr>
              <a:t>, dilihat dari sudut pandang </a:t>
            </a:r>
            <a:r>
              <a:rPr lang="sv-SE" altLang="en-US" sz="2000" b="1" u="sng">
                <a:latin typeface="Arial" panose="020B0604020202020204" pitchFamily="34" charset="0"/>
              </a:rPr>
              <a:t>seorang </a:t>
            </a:r>
            <a:r>
              <a:rPr lang="sv-SE" altLang="en-US" sz="2000" b="1" i="1" u="sng">
                <a:latin typeface="Arial" panose="020B0604020202020204" pitchFamily="34" charset="0"/>
              </a:rPr>
              <a:t>programmer</a:t>
            </a:r>
            <a:r>
              <a:rPr lang="sv-SE" altLang="en-US" sz="2000" b="1">
                <a:latin typeface="Arial" panose="020B0604020202020204" pitchFamily="34" charset="0"/>
              </a:rPr>
              <a:t>. </a:t>
            </a:r>
          </a:p>
          <a:p>
            <a:pPr eaLnBrk="1" hangingPunct="1"/>
            <a:endParaRPr lang="sv-SE" altLang="en-US" sz="2000" b="1">
              <a:latin typeface="Arial" panose="020B0604020202020204" pitchFamily="34" charset="0"/>
            </a:endParaRPr>
          </a:p>
          <a:p>
            <a:pPr eaLnBrk="1" hangingPunct="1"/>
            <a:r>
              <a:rPr lang="sv-SE" altLang="en-US" sz="2000" b="1">
                <a:latin typeface="Arial" panose="020B0604020202020204" pitchFamily="34" charset="0"/>
              </a:rPr>
              <a:t>Dalam hal ini</a:t>
            </a:r>
            <a:r>
              <a:rPr lang="sv-SE" altLang="en-US" sz="2000" b="1">
                <a:solidFill>
                  <a:srgbClr val="0066CC"/>
                </a:solidFill>
                <a:latin typeface="Arial" panose="020B0604020202020204" pitchFamily="34" charset="0"/>
              </a:rPr>
              <a:t>  struktur konseptual </a:t>
            </a:r>
            <a:r>
              <a:rPr lang="sv-SE" altLang="en-US" sz="2000" b="1">
                <a:latin typeface="Arial" panose="020B0604020202020204" pitchFamily="34" charset="0"/>
              </a:rPr>
              <a:t>dan</a:t>
            </a:r>
            <a:r>
              <a:rPr lang="sv-SE" altLang="en-US" b="1">
                <a:latin typeface="Arial" panose="020B0604020202020204" pitchFamily="34" charset="0"/>
              </a:rPr>
              <a:t>  </a:t>
            </a:r>
            <a:r>
              <a:rPr lang="sv-SE" altLang="en-US" sz="2000" b="1">
                <a:solidFill>
                  <a:srgbClr val="0066CC"/>
                </a:solidFill>
                <a:latin typeface="Arial" panose="020B0604020202020204" pitchFamily="34" charset="0"/>
              </a:rPr>
              <a:t>perilaku fungsional </a:t>
            </a:r>
            <a:r>
              <a:rPr lang="sv-SE" altLang="en-US" sz="2000" b="1">
                <a:latin typeface="Arial" panose="020B0604020202020204" pitchFamily="34" charset="0"/>
              </a:rPr>
              <a:t> sistem komputer.</a:t>
            </a:r>
          </a:p>
          <a:p>
            <a:pPr eaLnBrk="1" hangingPunct="1"/>
            <a:endParaRPr lang="en-US" altLang="en-US" sz="2000" b="1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sv-SE" altLang="en-US" sz="2000" b="1">
                <a:latin typeface="Arial" panose="020B0604020202020204" pitchFamily="34" charset="0"/>
              </a:rPr>
              <a:t> Struktur konseptual  </a:t>
            </a:r>
            <a:r>
              <a:rPr lang="en-US" altLang="en-US" sz="2000" b="1">
                <a:latin typeface="Arial" panose="020B0604020202020204" pitchFamily="34" charset="0"/>
              </a:rPr>
              <a:t>menyangkut bagaimana </a:t>
            </a:r>
            <a:r>
              <a:rPr lang="en-US" altLang="en-US" sz="2000" b="1">
                <a:solidFill>
                  <a:srgbClr val="0066CC"/>
                </a:solidFill>
                <a:latin typeface="Arial" panose="020B0604020202020204" pitchFamily="34" charset="0"/>
              </a:rPr>
              <a:t>komponen komponen  </a:t>
            </a:r>
          </a:p>
          <a:p>
            <a:pPr eaLnBrk="1" hangingPunct="1"/>
            <a:r>
              <a:rPr lang="en-US" altLang="en-US" sz="2000" b="1">
                <a:solidFill>
                  <a:srgbClr val="0066CC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000" b="1">
                <a:latin typeface="Arial" panose="020B0604020202020204" pitchFamily="34" charset="0"/>
              </a:rPr>
              <a:t>tersebut</a:t>
            </a:r>
            <a:r>
              <a:rPr lang="en-US" altLang="en-US" sz="2000" b="1">
                <a:solidFill>
                  <a:srgbClr val="0066CC"/>
                </a:solidFill>
                <a:latin typeface="Arial" panose="020B0604020202020204" pitchFamily="34" charset="0"/>
              </a:rPr>
              <a:t> disalinghubungkan</a:t>
            </a:r>
            <a:r>
              <a:rPr lang="en-US" altLang="en-US" sz="2000" b="1">
                <a:latin typeface="Arial" panose="020B0604020202020204" pitchFamily="34" charset="0"/>
              </a:rPr>
              <a:t> (diinterkoneksikan).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sv-SE" altLang="en-US" sz="2000" b="1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sv-SE" altLang="en-US" sz="2000" b="1">
                <a:latin typeface="Arial" panose="020B0604020202020204" pitchFamily="34" charset="0"/>
              </a:rPr>
              <a:t> Perilaku fungsional (fungsional behaviour ) menyangkut </a:t>
            </a:r>
            <a:r>
              <a:rPr lang="sv-SE" altLang="en-US" sz="2000" b="1">
                <a:solidFill>
                  <a:srgbClr val="0066CC"/>
                </a:solidFill>
                <a:latin typeface="Arial" panose="020B0604020202020204" pitchFamily="34" charset="0"/>
              </a:rPr>
              <a:t>fungsi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altLang="en-US" sz="2000" b="1">
                <a:solidFill>
                  <a:srgbClr val="0066CC"/>
                </a:solidFill>
                <a:latin typeface="Arial" panose="020B0604020202020204" pitchFamily="34" charset="0"/>
              </a:rPr>
              <a:t>   komponen2 </a:t>
            </a:r>
            <a:r>
              <a:rPr lang="sv-SE" altLang="en-US" sz="2000" b="1">
                <a:latin typeface="Arial" panose="020B0604020202020204" pitchFamily="34" charset="0"/>
              </a:rPr>
              <a:t>secara individual, dan sebagai bagian dari struktur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altLang="en-US" sz="2000" b="1">
                <a:latin typeface="Arial" panose="020B0604020202020204" pitchFamily="34" charset="0"/>
              </a:rPr>
              <a:t>   (aliran  informasi dan kendali antar komponen2 dalam struktur).</a:t>
            </a:r>
          </a:p>
          <a:p>
            <a:pPr eaLnBrk="1" hangingPunct="1"/>
            <a:endParaRPr lang="en-US" altLang="en-US" sz="2000" b="1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69FEFBDF-EA84-4516-B73C-EC030569301A}" type="slidenum">
              <a:rPr lang="en-US" altLang="en-US" b="0"/>
              <a:pPr eaLnBrk="1" hangingPunct="1">
                <a:defRPr/>
              </a:pPr>
              <a:t>20</a:t>
            </a:fld>
            <a:endParaRPr lang="en-US" altLang="en-US" b="0"/>
          </a:p>
        </p:txBody>
      </p:sp>
      <p:grpSp>
        <p:nvGrpSpPr>
          <p:cNvPr id="30723" name="Group 32"/>
          <p:cNvGrpSpPr>
            <a:grpSpLocks/>
          </p:cNvGrpSpPr>
          <p:nvPr/>
        </p:nvGrpSpPr>
        <p:grpSpPr bwMode="auto">
          <a:xfrm>
            <a:off x="193675" y="981075"/>
            <a:ext cx="8570913" cy="5319713"/>
            <a:chOff x="385" y="754"/>
            <a:chExt cx="4983" cy="3351"/>
          </a:xfrm>
        </p:grpSpPr>
        <p:sp>
          <p:nvSpPr>
            <p:cNvPr id="30728" name="Rectangle 27"/>
            <p:cNvSpPr>
              <a:spLocks noChangeArrowheads="1"/>
            </p:cNvSpPr>
            <p:nvPr/>
          </p:nvSpPr>
          <p:spPr bwMode="auto">
            <a:xfrm>
              <a:off x="657" y="754"/>
              <a:ext cx="3447" cy="224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30729" name="Rectangle 5"/>
            <p:cNvSpPr>
              <a:spLocks noChangeArrowheads="1"/>
            </p:cNvSpPr>
            <p:nvPr/>
          </p:nvSpPr>
          <p:spPr bwMode="auto">
            <a:xfrm>
              <a:off x="929" y="969"/>
              <a:ext cx="1406" cy="90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latin typeface="Arial" panose="020B0604020202020204" pitchFamily="34" charset="0"/>
                </a:rPr>
                <a:t>CPU</a:t>
              </a:r>
            </a:p>
          </p:txBody>
        </p:sp>
        <p:sp>
          <p:nvSpPr>
            <p:cNvPr id="30730" name="Rectangle 7"/>
            <p:cNvSpPr>
              <a:spLocks noChangeArrowheads="1"/>
            </p:cNvSpPr>
            <p:nvPr/>
          </p:nvSpPr>
          <p:spPr bwMode="auto">
            <a:xfrm>
              <a:off x="1746" y="2480"/>
              <a:ext cx="952" cy="43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latin typeface="Arial" panose="020B0604020202020204" pitchFamily="34" charset="0"/>
                </a:rPr>
                <a:t>I/O Unit</a:t>
              </a:r>
            </a:p>
          </p:txBody>
        </p:sp>
        <p:sp>
          <p:nvSpPr>
            <p:cNvPr id="30731" name="Rectangle 8"/>
            <p:cNvSpPr>
              <a:spLocks noChangeArrowheads="1"/>
            </p:cNvSpPr>
            <p:nvPr/>
          </p:nvSpPr>
          <p:spPr bwMode="auto">
            <a:xfrm>
              <a:off x="2698" y="1142"/>
              <a:ext cx="1134" cy="73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latin typeface="Arial" panose="020B0604020202020204" pitchFamily="34" charset="0"/>
                </a:rPr>
                <a:t>Main Memory</a:t>
              </a:r>
            </a:p>
          </p:txBody>
        </p:sp>
        <p:sp>
          <p:nvSpPr>
            <p:cNvPr id="30732" name="Text Box 9"/>
            <p:cNvSpPr txBox="1">
              <a:spLocks noChangeArrowheads="1"/>
            </p:cNvSpPr>
            <p:nvPr/>
          </p:nvSpPr>
          <p:spPr bwMode="auto">
            <a:xfrm>
              <a:off x="1655" y="1024"/>
              <a:ext cx="553" cy="255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latin typeface="Arial" panose="020B0604020202020204" pitchFamily="34" charset="0"/>
                </a:rPr>
                <a:t> ALU</a:t>
              </a:r>
            </a:p>
          </p:txBody>
        </p:sp>
        <p:sp>
          <p:nvSpPr>
            <p:cNvPr id="30733" name="Text Box 10"/>
            <p:cNvSpPr txBox="1">
              <a:spLocks noChangeArrowheads="1"/>
            </p:cNvSpPr>
            <p:nvPr/>
          </p:nvSpPr>
          <p:spPr bwMode="auto">
            <a:xfrm>
              <a:off x="1564" y="1401"/>
              <a:ext cx="652" cy="428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latin typeface="Arial" panose="020B0604020202020204" pitchFamily="34" charset="0"/>
                </a:rPr>
                <a:t>Control</a:t>
              </a:r>
            </a:p>
            <a:p>
              <a:pPr eaLnBrk="1" hangingPunct="1"/>
              <a:r>
                <a:rPr lang="en-US" altLang="en-US" b="1">
                  <a:latin typeface="Arial" panose="020B0604020202020204" pitchFamily="34" charset="0"/>
                </a:rPr>
                <a:t>Unit</a:t>
              </a:r>
            </a:p>
          </p:txBody>
        </p:sp>
        <p:sp>
          <p:nvSpPr>
            <p:cNvPr id="30734" name="Text Box 11"/>
            <p:cNvSpPr txBox="1">
              <a:spLocks noChangeArrowheads="1"/>
            </p:cNvSpPr>
            <p:nvPr/>
          </p:nvSpPr>
          <p:spPr bwMode="auto">
            <a:xfrm>
              <a:off x="476" y="3386"/>
              <a:ext cx="814" cy="24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latin typeface="Arial" panose="020B0604020202020204" pitchFamily="34" charset="0"/>
                </a:rPr>
                <a:t>I/O device</a:t>
              </a:r>
            </a:p>
          </p:txBody>
        </p:sp>
        <p:sp>
          <p:nvSpPr>
            <p:cNvPr id="30735" name="Text Box 12"/>
            <p:cNvSpPr txBox="1">
              <a:spLocks noChangeArrowheads="1"/>
            </p:cNvSpPr>
            <p:nvPr/>
          </p:nvSpPr>
          <p:spPr bwMode="auto">
            <a:xfrm>
              <a:off x="1610" y="3386"/>
              <a:ext cx="814" cy="24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latin typeface="Arial" panose="020B0604020202020204" pitchFamily="34" charset="0"/>
                </a:rPr>
                <a:t>I/O device</a:t>
              </a:r>
            </a:p>
          </p:txBody>
        </p:sp>
        <p:sp>
          <p:nvSpPr>
            <p:cNvPr id="30736" name="Text Box 13"/>
            <p:cNvSpPr txBox="1">
              <a:spLocks noChangeArrowheads="1"/>
            </p:cNvSpPr>
            <p:nvPr/>
          </p:nvSpPr>
          <p:spPr bwMode="auto">
            <a:xfrm>
              <a:off x="3242" y="3386"/>
              <a:ext cx="814" cy="24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latin typeface="Arial" panose="020B0604020202020204" pitchFamily="34" charset="0"/>
                </a:rPr>
                <a:t>I/O device</a:t>
              </a:r>
            </a:p>
          </p:txBody>
        </p:sp>
        <p:sp>
          <p:nvSpPr>
            <p:cNvPr id="30737" name="Line 14"/>
            <p:cNvSpPr>
              <a:spLocks noChangeShapeType="1"/>
            </p:cNvSpPr>
            <p:nvPr/>
          </p:nvSpPr>
          <p:spPr bwMode="auto">
            <a:xfrm>
              <a:off x="2562" y="3517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Line 15"/>
            <p:cNvSpPr>
              <a:spLocks noChangeShapeType="1"/>
            </p:cNvSpPr>
            <p:nvPr/>
          </p:nvSpPr>
          <p:spPr bwMode="auto">
            <a:xfrm>
              <a:off x="385" y="2178"/>
              <a:ext cx="403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Line 16"/>
            <p:cNvSpPr>
              <a:spLocks noChangeShapeType="1"/>
            </p:cNvSpPr>
            <p:nvPr/>
          </p:nvSpPr>
          <p:spPr bwMode="auto">
            <a:xfrm>
              <a:off x="1610" y="1876"/>
              <a:ext cx="0" cy="2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Line 17"/>
            <p:cNvSpPr>
              <a:spLocks noChangeShapeType="1"/>
            </p:cNvSpPr>
            <p:nvPr/>
          </p:nvSpPr>
          <p:spPr bwMode="auto">
            <a:xfrm>
              <a:off x="2245" y="2135"/>
              <a:ext cx="0" cy="34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1" name="Line 18"/>
            <p:cNvSpPr>
              <a:spLocks noChangeShapeType="1"/>
            </p:cNvSpPr>
            <p:nvPr/>
          </p:nvSpPr>
          <p:spPr bwMode="auto">
            <a:xfrm>
              <a:off x="3197" y="1876"/>
              <a:ext cx="0" cy="3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2" name="Line 19"/>
            <p:cNvSpPr>
              <a:spLocks noChangeShapeType="1"/>
            </p:cNvSpPr>
            <p:nvPr/>
          </p:nvSpPr>
          <p:spPr bwMode="auto">
            <a:xfrm>
              <a:off x="884" y="3171"/>
              <a:ext cx="9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3" name="Line 20"/>
            <p:cNvSpPr>
              <a:spLocks noChangeShapeType="1"/>
            </p:cNvSpPr>
            <p:nvPr/>
          </p:nvSpPr>
          <p:spPr bwMode="auto">
            <a:xfrm>
              <a:off x="2063" y="2912"/>
              <a:ext cx="0" cy="4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Line 21"/>
            <p:cNvSpPr>
              <a:spLocks noChangeShapeType="1"/>
            </p:cNvSpPr>
            <p:nvPr/>
          </p:nvSpPr>
          <p:spPr bwMode="auto">
            <a:xfrm flipV="1">
              <a:off x="1836" y="2912"/>
              <a:ext cx="0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5" name="Line 22"/>
            <p:cNvSpPr>
              <a:spLocks noChangeShapeType="1"/>
            </p:cNvSpPr>
            <p:nvPr/>
          </p:nvSpPr>
          <p:spPr bwMode="auto">
            <a:xfrm>
              <a:off x="884" y="3171"/>
              <a:ext cx="0" cy="2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Line 23"/>
            <p:cNvSpPr>
              <a:spLocks noChangeShapeType="1"/>
            </p:cNvSpPr>
            <p:nvPr/>
          </p:nvSpPr>
          <p:spPr bwMode="auto">
            <a:xfrm flipV="1">
              <a:off x="3651" y="3171"/>
              <a:ext cx="0" cy="2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7" name="Line 24"/>
            <p:cNvSpPr>
              <a:spLocks noChangeShapeType="1"/>
            </p:cNvSpPr>
            <p:nvPr/>
          </p:nvSpPr>
          <p:spPr bwMode="auto">
            <a:xfrm flipH="1">
              <a:off x="2607" y="3171"/>
              <a:ext cx="10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Line 25"/>
            <p:cNvSpPr>
              <a:spLocks noChangeShapeType="1"/>
            </p:cNvSpPr>
            <p:nvPr/>
          </p:nvSpPr>
          <p:spPr bwMode="auto">
            <a:xfrm flipV="1">
              <a:off x="2607" y="2912"/>
              <a:ext cx="0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Line 26"/>
            <p:cNvSpPr>
              <a:spLocks noChangeShapeType="1"/>
            </p:cNvSpPr>
            <p:nvPr/>
          </p:nvSpPr>
          <p:spPr bwMode="auto">
            <a:xfrm>
              <a:off x="2245" y="3085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AutoShape 28"/>
            <p:cNvSpPr>
              <a:spLocks/>
            </p:cNvSpPr>
            <p:nvPr/>
          </p:nvSpPr>
          <p:spPr bwMode="auto">
            <a:xfrm rot="-5400000">
              <a:off x="2139" y="1935"/>
              <a:ext cx="302" cy="3810"/>
            </a:xfrm>
            <a:prstGeom prst="leftBrace">
              <a:avLst>
                <a:gd name="adj1" fmla="val 1051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30751" name="Text Box 29"/>
            <p:cNvSpPr txBox="1">
              <a:spLocks noChangeArrowheads="1"/>
            </p:cNvSpPr>
            <p:nvPr/>
          </p:nvSpPr>
          <p:spPr bwMode="auto">
            <a:xfrm>
              <a:off x="2504" y="3874"/>
              <a:ext cx="8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latin typeface="Arial" panose="020B0604020202020204" pitchFamily="34" charset="0"/>
                </a:rPr>
                <a:t>Peripheral</a:t>
              </a:r>
            </a:p>
          </p:txBody>
        </p:sp>
        <p:sp>
          <p:nvSpPr>
            <p:cNvPr id="30752" name="Text Box 31"/>
            <p:cNvSpPr txBox="1">
              <a:spLocks noChangeArrowheads="1"/>
            </p:cNvSpPr>
            <p:nvPr/>
          </p:nvSpPr>
          <p:spPr bwMode="auto">
            <a:xfrm>
              <a:off x="4468" y="2024"/>
              <a:ext cx="9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latin typeface="Arial" panose="020B0604020202020204" pitchFamily="34" charset="0"/>
                </a:rPr>
                <a:t>Sistem Bus</a:t>
              </a:r>
            </a:p>
          </p:txBody>
        </p:sp>
      </p:grpSp>
      <p:sp>
        <p:nvSpPr>
          <p:cNvPr id="30724" name="Text Box 33"/>
          <p:cNvSpPr txBox="1">
            <a:spLocks noChangeArrowheads="1"/>
          </p:cNvSpPr>
          <p:nvPr/>
        </p:nvSpPr>
        <p:spPr bwMode="auto">
          <a:xfrm>
            <a:off x="6980238" y="692150"/>
            <a:ext cx="2098675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Lima komponen</a:t>
            </a:r>
          </a:p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utama :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b="1">
                <a:solidFill>
                  <a:srgbClr val="0066CC"/>
                </a:solidFill>
                <a:latin typeface="Arial" panose="020B0604020202020204" pitchFamily="34" charset="0"/>
              </a:rPr>
              <a:t>ALU</a:t>
            </a:r>
          </a:p>
          <a:p>
            <a:pPr eaLnBrk="1" hangingPunct="1">
              <a:buFontTx/>
              <a:buAutoNum type="arabicPeriod"/>
            </a:pPr>
            <a:r>
              <a:rPr lang="en-US" altLang="en-US" b="1">
                <a:solidFill>
                  <a:srgbClr val="0066CC"/>
                </a:solidFill>
                <a:latin typeface="Arial" panose="020B0604020202020204" pitchFamily="34" charset="0"/>
              </a:rPr>
              <a:t>Control unit</a:t>
            </a:r>
          </a:p>
          <a:p>
            <a:pPr eaLnBrk="1" hangingPunct="1">
              <a:buFontTx/>
              <a:buAutoNum type="arabicPeriod"/>
            </a:pPr>
            <a:r>
              <a:rPr lang="en-US" altLang="en-US" b="1">
                <a:solidFill>
                  <a:srgbClr val="0066CC"/>
                </a:solidFill>
                <a:latin typeface="Arial" panose="020B0604020202020204" pitchFamily="34" charset="0"/>
              </a:rPr>
              <a:t>Memory </a:t>
            </a:r>
          </a:p>
          <a:p>
            <a:pPr eaLnBrk="1" hangingPunct="1">
              <a:buFontTx/>
              <a:buAutoNum type="arabicPeriod"/>
            </a:pPr>
            <a:r>
              <a:rPr lang="en-US" altLang="en-US" b="1">
                <a:solidFill>
                  <a:srgbClr val="0066CC"/>
                </a:solidFill>
                <a:latin typeface="Arial" panose="020B0604020202020204" pitchFamily="34" charset="0"/>
              </a:rPr>
              <a:t>Input</a:t>
            </a:r>
          </a:p>
          <a:p>
            <a:pPr eaLnBrk="1" hangingPunct="1">
              <a:buFontTx/>
              <a:buAutoNum type="arabicPeriod"/>
            </a:pPr>
            <a:r>
              <a:rPr lang="en-US" altLang="en-US" b="1">
                <a:solidFill>
                  <a:srgbClr val="0066CC"/>
                </a:solidFill>
                <a:latin typeface="Arial" panose="020B0604020202020204" pitchFamily="34" charset="0"/>
              </a:rPr>
              <a:t>Output</a:t>
            </a:r>
          </a:p>
        </p:txBody>
      </p:sp>
      <p:sp>
        <p:nvSpPr>
          <p:cNvPr id="30725" name="AutoShape 35"/>
          <p:cNvSpPr>
            <a:spLocks/>
          </p:cNvSpPr>
          <p:nvPr/>
        </p:nvSpPr>
        <p:spPr bwMode="auto">
          <a:xfrm flipH="1">
            <a:off x="8853488" y="1341438"/>
            <a:ext cx="157162" cy="574675"/>
          </a:xfrm>
          <a:prstGeom prst="leftBracket">
            <a:avLst>
              <a:gd name="adj" fmla="val 3047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b="1">
              <a:latin typeface="Arial" panose="020B0604020202020204" pitchFamily="34" charset="0"/>
            </a:endParaRPr>
          </a:p>
        </p:txBody>
      </p:sp>
      <p:sp>
        <p:nvSpPr>
          <p:cNvPr id="30726" name="Text Box 36"/>
          <p:cNvSpPr txBox="1">
            <a:spLocks noChangeArrowheads="1"/>
          </p:cNvSpPr>
          <p:nvPr/>
        </p:nvSpPr>
        <p:spPr bwMode="auto">
          <a:xfrm>
            <a:off x="9064625" y="1360488"/>
            <a:ext cx="722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66CC"/>
                </a:solidFill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30727" name="Text Box 37"/>
          <p:cNvSpPr txBox="1">
            <a:spLocks noChangeArrowheads="1"/>
          </p:cNvSpPr>
          <p:nvPr/>
        </p:nvSpPr>
        <p:spPr bwMode="auto">
          <a:xfrm>
            <a:off x="719138" y="207963"/>
            <a:ext cx="3419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Arsitektur berbasiskan Bus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279355E1-5E89-42C6-87AD-500C9116E6A2}" type="slidenum">
              <a:rPr lang="en-US" altLang="en-US" b="0"/>
              <a:pPr eaLnBrk="1" hangingPunct="1">
                <a:defRPr/>
              </a:pPr>
              <a:t>21</a:t>
            </a:fld>
            <a:endParaRPr lang="en-US" altLang="en-US" b="0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350838" y="260350"/>
            <a:ext cx="9244012" cy="570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rgbClr val="FF3300"/>
                </a:solidFill>
                <a:latin typeface="Arial" panose="020B0604020202020204" pitchFamily="34" charset="0"/>
              </a:rPr>
              <a:t>CPU</a:t>
            </a:r>
          </a:p>
          <a:p>
            <a:pPr algn="ctr" eaLnBrk="1" hangingPunct="1"/>
            <a:r>
              <a:rPr lang="en-US" altLang="en-US" sz="2000" b="1">
                <a:latin typeface="Arial" panose="020B0604020202020204" pitchFamily="34" charset="0"/>
              </a:rPr>
              <a:t>Bagian sistem komputer yang bertugas mengeksekusi program.</a:t>
            </a:r>
          </a:p>
          <a:p>
            <a:pPr eaLnBrk="1" hangingPunct="1"/>
            <a:endParaRPr lang="en-US" altLang="en-US" sz="20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000" b="1">
                <a:latin typeface="Arial" panose="020B0604020202020204" pitchFamily="34" charset="0"/>
              </a:rPr>
              <a:t>Komponen utama CPU:</a:t>
            </a:r>
          </a:p>
          <a:p>
            <a:pPr eaLnBrk="1" hangingPunct="1"/>
            <a:endParaRPr lang="en-US" altLang="en-US" sz="20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000" b="1">
                <a:solidFill>
                  <a:srgbClr val="3366FF"/>
                </a:solidFill>
                <a:latin typeface="Arial" panose="020B0604020202020204" pitchFamily="34" charset="0"/>
              </a:rPr>
              <a:t>(1)  ALU (Arithmetic and Logic Unit)</a:t>
            </a:r>
          </a:p>
          <a:p>
            <a:pPr lvl="1" eaLnBrk="1" hangingPunct="1"/>
            <a:r>
              <a:rPr lang="en-US" altLang="en-US" sz="2000" b="1">
                <a:latin typeface="Arial" panose="020B0604020202020204" pitchFamily="34" charset="0"/>
              </a:rPr>
              <a:t>Mengerjakan operasi operasi aritmatik dan operasi operasi Aritmatik: add, subtract, multiply, divide,...</a:t>
            </a:r>
          </a:p>
          <a:p>
            <a:pPr lvl="1" eaLnBrk="1" hangingPunct="1"/>
            <a:r>
              <a:rPr lang="en-US" altLang="en-US" sz="2000" b="1">
                <a:latin typeface="Arial" panose="020B0604020202020204" pitchFamily="34" charset="0"/>
              </a:rPr>
              <a:t>     Logika    : AND, OR, NOT, Shift, ...</a:t>
            </a:r>
          </a:p>
          <a:p>
            <a:pPr lvl="1" eaLnBrk="1" hangingPunct="1"/>
            <a:r>
              <a:rPr lang="en-US" altLang="en-US" sz="2000" b="1">
                <a:latin typeface="Arial" panose="020B0604020202020204" pitchFamily="34" charset="0"/>
              </a:rPr>
              <a:t>terhadap data.</a:t>
            </a:r>
          </a:p>
          <a:p>
            <a:pPr eaLnBrk="1" hangingPunct="1">
              <a:buFontTx/>
              <a:buAutoNum type="arabicParenBoth" startAt="2"/>
            </a:pPr>
            <a:r>
              <a:rPr lang="en-US" altLang="en-US" sz="2000" b="1">
                <a:solidFill>
                  <a:srgbClr val="3366FF"/>
                </a:solidFill>
                <a:latin typeface="Arial" panose="020B0604020202020204" pitchFamily="34" charset="0"/>
              </a:rPr>
              <a:t> Control unit</a:t>
            </a:r>
          </a:p>
          <a:p>
            <a:pPr eaLnBrk="1" hangingPunct="1"/>
            <a:r>
              <a:rPr lang="en-US" altLang="en-US" sz="2000" b="1">
                <a:solidFill>
                  <a:srgbClr val="3366FF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sz="2000" b="1">
                <a:latin typeface="Arial" panose="020B0604020202020204" pitchFamily="34" charset="0"/>
              </a:rPr>
              <a:t>Mengendalikan seluruh operasi didalam komputer, dengan</a:t>
            </a:r>
          </a:p>
          <a:p>
            <a:pPr lvl="1" eaLnBrk="1" hangingPunct="1"/>
            <a:r>
              <a:rPr lang="en-US" altLang="en-US" sz="2000" b="1">
                <a:latin typeface="Arial" panose="020B0604020202020204" pitchFamily="34" charset="0"/>
              </a:rPr>
              <a:t>       -  Meng</a:t>
            </a:r>
            <a:r>
              <a:rPr lang="en-US" altLang="en-US" sz="2000" b="1">
                <a:solidFill>
                  <a:srgbClr val="0066CC"/>
                </a:solidFill>
                <a:latin typeface="Arial" panose="020B0604020202020204" pitchFamily="34" charset="0"/>
              </a:rPr>
              <a:t>interpretasi</a:t>
            </a:r>
            <a:r>
              <a:rPr lang="en-US" altLang="en-US" sz="2000" b="1">
                <a:latin typeface="Arial" panose="020B0604020202020204" pitchFamily="34" charset="0"/>
              </a:rPr>
              <a:t>kan instruksi instruksi (yang terdapat   </a:t>
            </a:r>
          </a:p>
          <a:p>
            <a:pPr lvl="1" eaLnBrk="1" hangingPunct="1"/>
            <a:r>
              <a:rPr lang="en-US" altLang="en-US" sz="2000" b="1">
                <a:latin typeface="Arial" panose="020B0604020202020204" pitchFamily="34" charset="0"/>
              </a:rPr>
              <a:t>          dalam program), </a:t>
            </a:r>
          </a:p>
          <a:p>
            <a:pPr lvl="1" eaLnBrk="1" hangingPunct="1"/>
            <a:r>
              <a:rPr lang="en-US" altLang="en-US" sz="2000" b="1">
                <a:latin typeface="Arial" panose="020B0604020202020204" pitchFamily="34" charset="0"/>
              </a:rPr>
              <a:t>       -  Membangkitkan sinyal sinyal kendali untuk mengendalikan </a:t>
            </a:r>
          </a:p>
          <a:p>
            <a:pPr lvl="1" eaLnBrk="1" hangingPunct="1"/>
            <a:r>
              <a:rPr lang="en-US" altLang="en-US" sz="2000" b="1">
                <a:latin typeface="Arial" panose="020B0604020202020204" pitchFamily="34" charset="0"/>
              </a:rPr>
              <a:t>          aktifitas komponen komponen sistem komputer (untuk </a:t>
            </a:r>
          </a:p>
          <a:p>
            <a:pPr lvl="1" eaLnBrk="1" hangingPunct="1"/>
            <a:r>
              <a:rPr lang="en-US" altLang="en-US" sz="2000" b="1">
                <a:latin typeface="Arial" panose="020B0604020202020204" pitchFamily="34" charset="0"/>
              </a:rPr>
              <a:t>          melaksanakan/</a:t>
            </a:r>
            <a:r>
              <a:rPr lang="en-US" altLang="en-US" sz="2000" b="1">
                <a:solidFill>
                  <a:srgbClr val="0066CC"/>
                </a:solidFill>
                <a:latin typeface="Arial" panose="020B0604020202020204" pitchFamily="34" charset="0"/>
              </a:rPr>
              <a:t>eksekusi</a:t>
            </a:r>
            <a:r>
              <a:rPr lang="en-US" altLang="en-US" sz="2000" b="1">
                <a:latin typeface="Arial" panose="020B0604020202020204" pitchFamily="34" charset="0"/>
              </a:rPr>
              <a:t> instruksi).</a:t>
            </a:r>
          </a:p>
          <a:p>
            <a:pPr lvl="1" eaLnBrk="1" hangingPunct="1"/>
            <a:endParaRPr lang="en-US" altLang="en-US" sz="20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36EAE0A-928B-42D9-818E-6446DA30F571}" type="slidenum">
              <a:rPr lang="en-US" altLang="en-US" b="0"/>
              <a:pPr eaLnBrk="1" hangingPunct="1">
                <a:defRPr/>
              </a:pPr>
              <a:t>22</a:t>
            </a:fld>
            <a:endParaRPr lang="en-US" altLang="en-US" b="0"/>
          </a:p>
        </p:txBody>
      </p:sp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2066624" y="1028766"/>
            <a:ext cx="6480819" cy="4176712"/>
            <a:chOff x="69" y="-4"/>
            <a:chExt cx="2976" cy="2928"/>
          </a:xfrm>
        </p:grpSpPr>
        <p:sp>
          <p:nvSpPr>
            <p:cNvPr id="32774" name="Oval 5" descr="50%"/>
            <p:cNvSpPr>
              <a:spLocks noChangeArrowheads="1"/>
            </p:cNvSpPr>
            <p:nvPr/>
          </p:nvSpPr>
          <p:spPr bwMode="auto">
            <a:xfrm>
              <a:off x="69" y="-4"/>
              <a:ext cx="2976" cy="292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32775" name="Oval 6"/>
            <p:cNvSpPr>
              <a:spLocks noChangeArrowheads="1"/>
            </p:cNvSpPr>
            <p:nvPr/>
          </p:nvSpPr>
          <p:spPr bwMode="auto">
            <a:xfrm>
              <a:off x="1164" y="1124"/>
              <a:ext cx="960" cy="9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32776" name="Oval 7"/>
            <p:cNvSpPr>
              <a:spLocks noChangeArrowheads="1"/>
            </p:cNvSpPr>
            <p:nvPr/>
          </p:nvSpPr>
          <p:spPr bwMode="auto">
            <a:xfrm>
              <a:off x="684" y="596"/>
              <a:ext cx="86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32777" name="Oval 8"/>
            <p:cNvSpPr>
              <a:spLocks noChangeArrowheads="1"/>
            </p:cNvSpPr>
            <p:nvPr/>
          </p:nvSpPr>
          <p:spPr bwMode="auto">
            <a:xfrm>
              <a:off x="1788" y="596"/>
              <a:ext cx="86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32778" name="Oval 9"/>
            <p:cNvSpPr>
              <a:spLocks noChangeArrowheads="1"/>
            </p:cNvSpPr>
            <p:nvPr/>
          </p:nvSpPr>
          <p:spPr bwMode="auto">
            <a:xfrm>
              <a:off x="1212" y="1892"/>
              <a:ext cx="86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32779" name="Text Box 10"/>
            <p:cNvSpPr txBox="1">
              <a:spLocks noChangeArrowheads="1"/>
            </p:cNvSpPr>
            <p:nvPr/>
          </p:nvSpPr>
          <p:spPr bwMode="auto">
            <a:xfrm>
              <a:off x="1884" y="727"/>
              <a:ext cx="874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GB" altLang="en-US" b="1">
                  <a:latin typeface="Arial" panose="020B0604020202020204" pitchFamily="34" charset="0"/>
                </a:rPr>
                <a:t>Arithmetic</a:t>
              </a:r>
            </a:p>
            <a:p>
              <a:r>
                <a:rPr lang="en-GB" altLang="en-US" b="1">
                  <a:latin typeface="Arial" panose="020B0604020202020204" pitchFamily="34" charset="0"/>
                </a:rPr>
                <a:t>and </a:t>
              </a:r>
            </a:p>
            <a:p>
              <a:r>
                <a:rPr lang="en-GB" altLang="en-US" b="1">
                  <a:latin typeface="Arial" panose="020B0604020202020204" pitchFamily="34" charset="0"/>
                </a:rPr>
                <a:t>Login Unit</a:t>
              </a:r>
            </a:p>
          </p:txBody>
        </p:sp>
        <p:sp>
          <p:nvSpPr>
            <p:cNvPr id="32780" name="Text Box 11"/>
            <p:cNvSpPr txBox="1">
              <a:spLocks noChangeArrowheads="1"/>
            </p:cNvSpPr>
            <p:nvPr/>
          </p:nvSpPr>
          <p:spPr bwMode="auto">
            <a:xfrm>
              <a:off x="1357" y="2087"/>
              <a:ext cx="662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GB" altLang="en-US" b="1">
                  <a:latin typeface="Arial" panose="020B0604020202020204" pitchFamily="34" charset="0"/>
                </a:rPr>
                <a:t>Control</a:t>
              </a:r>
            </a:p>
            <a:p>
              <a:r>
                <a:rPr lang="en-GB" altLang="en-US" b="1">
                  <a:latin typeface="Arial" panose="020B0604020202020204" pitchFamily="34" charset="0"/>
                </a:rPr>
                <a:t>Unit</a:t>
              </a:r>
            </a:p>
          </p:txBody>
        </p:sp>
        <p:sp>
          <p:nvSpPr>
            <p:cNvPr id="32781" name="Text Box 12"/>
            <p:cNvSpPr txBox="1">
              <a:spLocks noChangeArrowheads="1"/>
            </p:cNvSpPr>
            <p:nvPr/>
          </p:nvSpPr>
          <p:spPr bwMode="auto">
            <a:xfrm>
              <a:off x="1164" y="1415"/>
              <a:ext cx="1264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GB" altLang="en-US" b="1">
                  <a:latin typeface="Arial" panose="020B0604020202020204" pitchFamily="34" charset="0"/>
                </a:rPr>
                <a:t>Internal CPU</a:t>
              </a:r>
            </a:p>
            <a:p>
              <a:r>
                <a:rPr lang="en-GB" altLang="en-US" b="1">
                  <a:latin typeface="Arial" panose="020B0604020202020204" pitchFamily="34" charset="0"/>
                </a:rPr>
                <a:t>Interconnection</a:t>
              </a:r>
            </a:p>
          </p:txBody>
        </p:sp>
        <p:sp>
          <p:nvSpPr>
            <p:cNvPr id="32782" name="Text Box 13"/>
            <p:cNvSpPr txBox="1">
              <a:spLocks noChangeArrowheads="1"/>
            </p:cNvSpPr>
            <p:nvPr/>
          </p:nvSpPr>
          <p:spPr bwMode="auto">
            <a:xfrm>
              <a:off x="798" y="850"/>
              <a:ext cx="81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GB" altLang="en-US" b="1">
                  <a:latin typeface="Arial" panose="020B0604020202020204" pitchFamily="34" charset="0"/>
                </a:rPr>
                <a:t>Registers</a:t>
              </a:r>
            </a:p>
          </p:txBody>
        </p:sp>
        <p:sp>
          <p:nvSpPr>
            <p:cNvPr id="32783" name="Text Box 14"/>
            <p:cNvSpPr txBox="1">
              <a:spLocks noChangeArrowheads="1"/>
            </p:cNvSpPr>
            <p:nvPr/>
          </p:nvSpPr>
          <p:spPr bwMode="auto">
            <a:xfrm>
              <a:off x="1467" y="314"/>
              <a:ext cx="47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Arial" panose="020B0604020202020204" pitchFamily="34" charset="0"/>
                </a:rPr>
                <a:t>CPU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193675" y="187325"/>
            <a:ext cx="91122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FF3300"/>
                </a:solidFill>
                <a:latin typeface="Arial" panose="020B0604020202020204" pitchFamily="34" charset="0"/>
              </a:rPr>
              <a:t>                          (Main) Memory Unit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b="1">
                <a:latin typeface="Arial" panose="020B0604020202020204" pitchFamily="34" charset="0"/>
              </a:rPr>
              <a:t>Bagian komputer untuk menyimpan program dan data yang sedang </a:t>
            </a:r>
          </a:p>
          <a:p>
            <a:pPr eaLnBrk="1" hangingPunct="1"/>
            <a:r>
              <a:rPr lang="en-US" altLang="en-US" sz="2000" b="1">
                <a:latin typeface="Arial" panose="020B0604020202020204" pitchFamily="34" charset="0"/>
              </a:rPr>
              <a:t>atau siap  dieksekusi oleh CPU.</a:t>
            </a:r>
          </a:p>
          <a:p>
            <a:pPr eaLnBrk="1" hangingPunct="1"/>
            <a:endParaRPr lang="en-US" altLang="en-US" sz="20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000" b="1">
                <a:latin typeface="Arial" panose="020B0604020202020204" pitchFamily="34" charset="0"/>
              </a:rPr>
              <a:t>Jenis :   - Random Access memory (</a:t>
            </a:r>
            <a:r>
              <a:rPr lang="en-US" altLang="en-US" sz="2000" b="1">
                <a:solidFill>
                  <a:srgbClr val="3366FF"/>
                </a:solidFill>
                <a:latin typeface="Arial" panose="020B0604020202020204" pitchFamily="34" charset="0"/>
              </a:rPr>
              <a:t>RAM</a:t>
            </a:r>
            <a:r>
              <a:rPr lang="en-US" altLang="en-US" sz="2000" b="1">
                <a:latin typeface="Arial" panose="020B0604020202020204" pitchFamily="34" charset="0"/>
              </a:rPr>
              <a:t>)</a:t>
            </a:r>
          </a:p>
          <a:p>
            <a:pPr eaLnBrk="1" hangingPunct="1"/>
            <a:r>
              <a:rPr lang="en-US" altLang="en-US" sz="2000" b="1">
                <a:latin typeface="Arial" panose="020B0604020202020204" pitchFamily="34" charset="0"/>
              </a:rPr>
              <a:t>              - Read Only Memory (</a:t>
            </a:r>
            <a:r>
              <a:rPr lang="en-US" altLang="en-US" sz="2000" b="1">
                <a:solidFill>
                  <a:srgbClr val="3366FF"/>
                </a:solidFill>
                <a:latin typeface="Arial" panose="020B0604020202020204" pitchFamily="34" charset="0"/>
              </a:rPr>
              <a:t>ROM</a:t>
            </a:r>
            <a:r>
              <a:rPr lang="en-US" altLang="en-US" sz="2000" b="1">
                <a:latin typeface="Arial" panose="020B0604020202020204" pitchFamily="34" charset="0"/>
              </a:rPr>
              <a:t>)                          </a:t>
            </a:r>
          </a:p>
        </p:txBody>
      </p:sp>
      <p:grpSp>
        <p:nvGrpSpPr>
          <p:cNvPr id="33798" name="Group 12"/>
          <p:cNvGrpSpPr>
            <a:grpSpLocks/>
          </p:cNvGrpSpPr>
          <p:nvPr/>
        </p:nvGrpSpPr>
        <p:grpSpPr bwMode="auto">
          <a:xfrm>
            <a:off x="6084888" y="2636838"/>
            <a:ext cx="3821112" cy="3433762"/>
            <a:chOff x="2064" y="2069"/>
            <a:chExt cx="2222" cy="2163"/>
          </a:xfrm>
        </p:grpSpPr>
        <p:grpSp>
          <p:nvGrpSpPr>
            <p:cNvPr id="33837" name="Group 8"/>
            <p:cNvGrpSpPr>
              <a:grpSpLocks/>
            </p:cNvGrpSpPr>
            <p:nvPr/>
          </p:nvGrpSpPr>
          <p:grpSpPr bwMode="auto">
            <a:xfrm>
              <a:off x="2064" y="2251"/>
              <a:ext cx="2222" cy="1947"/>
              <a:chOff x="2018" y="2341"/>
              <a:chExt cx="2223" cy="1919"/>
            </a:xfrm>
          </p:grpSpPr>
          <p:pic>
            <p:nvPicPr>
              <p:cNvPr id="33841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8" y="2341"/>
                <a:ext cx="2223" cy="17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842" name="Text Box 7"/>
              <p:cNvSpPr txBox="1">
                <a:spLocks noChangeArrowheads="1"/>
              </p:cNvSpPr>
              <p:nvPr/>
            </p:nvSpPr>
            <p:spPr bwMode="auto">
              <a:xfrm>
                <a:off x="2051" y="4032"/>
                <a:ext cx="1893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b="1">
                    <a:latin typeface="Arial" panose="020B0604020202020204" pitchFamily="34" charset="0"/>
                  </a:rPr>
                  <a:t>2002        512 Mb       80 ns</a:t>
                </a:r>
              </a:p>
            </p:txBody>
          </p:sp>
        </p:grpSp>
        <p:sp>
          <p:nvSpPr>
            <p:cNvPr id="33838" name="Rectangle 9"/>
            <p:cNvSpPr>
              <a:spLocks noChangeArrowheads="1"/>
            </p:cNvSpPr>
            <p:nvPr/>
          </p:nvSpPr>
          <p:spPr bwMode="auto">
            <a:xfrm>
              <a:off x="2064" y="2069"/>
              <a:ext cx="2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latin typeface="Arial" panose="020B0604020202020204" pitchFamily="34" charset="0"/>
                </a:rPr>
                <a:t>Tahun  Kapasitas   Kecepatan</a:t>
              </a:r>
            </a:p>
          </p:txBody>
        </p:sp>
        <p:sp>
          <p:nvSpPr>
            <p:cNvPr id="33839" name="Line 10"/>
            <p:cNvSpPr>
              <a:spLocks noChangeShapeType="1"/>
            </p:cNvSpPr>
            <p:nvPr/>
          </p:nvSpPr>
          <p:spPr bwMode="auto">
            <a:xfrm>
              <a:off x="2608" y="2069"/>
              <a:ext cx="1" cy="2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0" name="Line 11"/>
            <p:cNvSpPr>
              <a:spLocks noChangeShapeType="1"/>
            </p:cNvSpPr>
            <p:nvPr/>
          </p:nvSpPr>
          <p:spPr bwMode="auto">
            <a:xfrm>
              <a:off x="3379" y="2069"/>
              <a:ext cx="1" cy="2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799" name="Group 65"/>
          <p:cNvGrpSpPr>
            <a:grpSpLocks/>
          </p:cNvGrpSpPr>
          <p:nvPr/>
        </p:nvGrpSpPr>
        <p:grpSpPr bwMode="auto">
          <a:xfrm>
            <a:off x="193675" y="3068638"/>
            <a:ext cx="4979988" cy="3459162"/>
            <a:chOff x="0" y="1706"/>
            <a:chExt cx="2895" cy="2179"/>
          </a:xfrm>
        </p:grpSpPr>
        <p:sp>
          <p:nvSpPr>
            <p:cNvPr id="33800" name="Rectangle 13"/>
            <p:cNvSpPr>
              <a:spLocks noChangeArrowheads="1"/>
            </p:cNvSpPr>
            <p:nvPr/>
          </p:nvSpPr>
          <p:spPr bwMode="auto">
            <a:xfrm>
              <a:off x="431" y="2296"/>
              <a:ext cx="726" cy="57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latin typeface="Arial" panose="020B0604020202020204" pitchFamily="34" charset="0"/>
                </a:rPr>
                <a:t>Address</a:t>
              </a:r>
            </a:p>
            <a:p>
              <a:pPr algn="ctr" eaLnBrk="1" hangingPunct="1"/>
              <a:r>
                <a:rPr lang="en-US" altLang="en-US" b="1">
                  <a:latin typeface="Arial" panose="020B0604020202020204" pitchFamily="34" charset="0"/>
                </a:rPr>
                <a:t>Decoder</a:t>
              </a:r>
            </a:p>
          </p:txBody>
        </p:sp>
        <p:sp>
          <p:nvSpPr>
            <p:cNvPr id="33801" name="Rectangle 43"/>
            <p:cNvSpPr>
              <a:spLocks noChangeArrowheads="1"/>
            </p:cNvSpPr>
            <p:nvPr/>
          </p:nvSpPr>
          <p:spPr bwMode="auto">
            <a:xfrm>
              <a:off x="1701" y="2130"/>
              <a:ext cx="119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33802" name="Rectangle 40"/>
            <p:cNvSpPr>
              <a:spLocks noChangeArrowheads="1"/>
            </p:cNvSpPr>
            <p:nvPr/>
          </p:nvSpPr>
          <p:spPr bwMode="auto">
            <a:xfrm>
              <a:off x="1701" y="2341"/>
              <a:ext cx="1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33803" name="Rectangle 37"/>
            <p:cNvSpPr>
              <a:spLocks noChangeArrowheads="1"/>
            </p:cNvSpPr>
            <p:nvPr/>
          </p:nvSpPr>
          <p:spPr bwMode="auto">
            <a:xfrm>
              <a:off x="1701" y="2553"/>
              <a:ext cx="1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33804" name="Rectangle 34"/>
            <p:cNvSpPr>
              <a:spLocks noChangeArrowheads="1"/>
            </p:cNvSpPr>
            <p:nvPr/>
          </p:nvSpPr>
          <p:spPr bwMode="auto">
            <a:xfrm>
              <a:off x="1701" y="2765"/>
              <a:ext cx="1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33805" name="Rectangle 31"/>
            <p:cNvSpPr>
              <a:spLocks noChangeArrowheads="1"/>
            </p:cNvSpPr>
            <p:nvPr/>
          </p:nvSpPr>
          <p:spPr bwMode="auto">
            <a:xfrm>
              <a:off x="1701" y="2977"/>
              <a:ext cx="119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33806" name="Rectangle 19"/>
            <p:cNvSpPr>
              <a:spLocks noChangeArrowheads="1"/>
            </p:cNvSpPr>
            <p:nvPr/>
          </p:nvSpPr>
          <p:spPr bwMode="auto">
            <a:xfrm>
              <a:off x="1701" y="3400"/>
              <a:ext cx="1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33807" name="Rectangle 18"/>
            <p:cNvSpPr>
              <a:spLocks noChangeArrowheads="1"/>
            </p:cNvSpPr>
            <p:nvPr/>
          </p:nvSpPr>
          <p:spPr bwMode="auto">
            <a:xfrm>
              <a:off x="1701" y="3188"/>
              <a:ext cx="1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33808" name="Rectangle 17"/>
            <p:cNvSpPr>
              <a:spLocks noChangeArrowheads="1"/>
            </p:cNvSpPr>
            <p:nvPr/>
          </p:nvSpPr>
          <p:spPr bwMode="auto">
            <a:xfrm>
              <a:off x="1701" y="1918"/>
              <a:ext cx="1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33809" name="Rectangle 16"/>
            <p:cNvSpPr>
              <a:spLocks noChangeArrowheads="1"/>
            </p:cNvSpPr>
            <p:nvPr/>
          </p:nvSpPr>
          <p:spPr bwMode="auto">
            <a:xfrm>
              <a:off x="1701" y="1706"/>
              <a:ext cx="1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33810" name="Line 20"/>
            <p:cNvSpPr>
              <a:spLocks noChangeShapeType="1"/>
            </p:cNvSpPr>
            <p:nvPr/>
          </p:nvSpPr>
          <p:spPr bwMode="auto">
            <a:xfrm>
              <a:off x="1701" y="1706"/>
              <a:ext cx="119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1" name="Line 21"/>
            <p:cNvSpPr>
              <a:spLocks noChangeShapeType="1"/>
            </p:cNvSpPr>
            <p:nvPr/>
          </p:nvSpPr>
          <p:spPr bwMode="auto">
            <a:xfrm>
              <a:off x="1701" y="1918"/>
              <a:ext cx="1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Line 22"/>
            <p:cNvSpPr>
              <a:spLocks noChangeShapeType="1"/>
            </p:cNvSpPr>
            <p:nvPr/>
          </p:nvSpPr>
          <p:spPr bwMode="auto">
            <a:xfrm>
              <a:off x="1701" y="2130"/>
              <a:ext cx="1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Line 23"/>
            <p:cNvSpPr>
              <a:spLocks noChangeShapeType="1"/>
            </p:cNvSpPr>
            <p:nvPr/>
          </p:nvSpPr>
          <p:spPr bwMode="auto">
            <a:xfrm>
              <a:off x="1701" y="3400"/>
              <a:ext cx="1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4" name="Line 24"/>
            <p:cNvSpPr>
              <a:spLocks noChangeShapeType="1"/>
            </p:cNvSpPr>
            <p:nvPr/>
          </p:nvSpPr>
          <p:spPr bwMode="auto">
            <a:xfrm>
              <a:off x="1701" y="3612"/>
              <a:ext cx="119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5" name="Line 25"/>
            <p:cNvSpPr>
              <a:spLocks noChangeShapeType="1"/>
            </p:cNvSpPr>
            <p:nvPr/>
          </p:nvSpPr>
          <p:spPr bwMode="auto">
            <a:xfrm>
              <a:off x="1701" y="1706"/>
              <a:ext cx="0" cy="190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6" name="Line 26"/>
            <p:cNvSpPr>
              <a:spLocks noChangeShapeType="1"/>
            </p:cNvSpPr>
            <p:nvPr/>
          </p:nvSpPr>
          <p:spPr bwMode="auto">
            <a:xfrm>
              <a:off x="2895" y="1706"/>
              <a:ext cx="0" cy="190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7" name="Line 32"/>
            <p:cNvSpPr>
              <a:spLocks noChangeShapeType="1"/>
            </p:cNvSpPr>
            <p:nvPr/>
          </p:nvSpPr>
          <p:spPr bwMode="auto">
            <a:xfrm>
              <a:off x="1701" y="3188"/>
              <a:ext cx="1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Line 35"/>
            <p:cNvSpPr>
              <a:spLocks noChangeShapeType="1"/>
            </p:cNvSpPr>
            <p:nvPr/>
          </p:nvSpPr>
          <p:spPr bwMode="auto">
            <a:xfrm>
              <a:off x="1701" y="2977"/>
              <a:ext cx="1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9" name="Line 38"/>
            <p:cNvSpPr>
              <a:spLocks noChangeShapeType="1"/>
            </p:cNvSpPr>
            <p:nvPr/>
          </p:nvSpPr>
          <p:spPr bwMode="auto">
            <a:xfrm>
              <a:off x="1701" y="2765"/>
              <a:ext cx="1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0" name="Line 41"/>
            <p:cNvSpPr>
              <a:spLocks noChangeShapeType="1"/>
            </p:cNvSpPr>
            <p:nvPr/>
          </p:nvSpPr>
          <p:spPr bwMode="auto">
            <a:xfrm>
              <a:off x="1701" y="2553"/>
              <a:ext cx="1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1" name="Line 44"/>
            <p:cNvSpPr>
              <a:spLocks noChangeShapeType="1"/>
            </p:cNvSpPr>
            <p:nvPr/>
          </p:nvSpPr>
          <p:spPr bwMode="auto">
            <a:xfrm>
              <a:off x="1701" y="2341"/>
              <a:ext cx="1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2" name="AutoShape 46"/>
            <p:cNvSpPr>
              <a:spLocks noChangeArrowheads="1"/>
            </p:cNvSpPr>
            <p:nvPr/>
          </p:nvSpPr>
          <p:spPr bwMode="auto">
            <a:xfrm>
              <a:off x="113" y="2478"/>
              <a:ext cx="307" cy="182"/>
            </a:xfrm>
            <a:prstGeom prst="rightArrow">
              <a:avLst>
                <a:gd name="adj1" fmla="val 50000"/>
                <a:gd name="adj2" fmla="val 4217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33823" name="Text Box 47"/>
            <p:cNvSpPr txBox="1">
              <a:spLocks noChangeArrowheads="1"/>
            </p:cNvSpPr>
            <p:nvPr/>
          </p:nvSpPr>
          <p:spPr bwMode="auto">
            <a:xfrm>
              <a:off x="1474" y="1706"/>
              <a:ext cx="255" cy="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0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1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2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3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4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5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6</a:t>
              </a:r>
            </a:p>
            <a:p>
              <a:pPr eaLnBrk="1" hangingPunct="1">
                <a:lnSpc>
                  <a:spcPct val="120000"/>
                </a:lnSpc>
              </a:pPr>
              <a:endParaRPr lang="en-US" altLang="en-US" b="1"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2</a:t>
              </a:r>
              <a:r>
                <a:rPr lang="en-US" altLang="en-US" b="1" baseline="300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33824" name="Text Box 50"/>
            <p:cNvSpPr txBox="1">
              <a:spLocks noChangeArrowheads="1"/>
            </p:cNvSpPr>
            <p:nvPr/>
          </p:nvSpPr>
          <p:spPr bwMode="auto">
            <a:xfrm>
              <a:off x="0" y="2205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latin typeface="Arial" panose="020B0604020202020204" pitchFamily="34" charset="0"/>
                </a:rPr>
                <a:t>n bit</a:t>
              </a:r>
            </a:p>
          </p:txBody>
        </p:sp>
        <p:sp>
          <p:nvSpPr>
            <p:cNvPr id="33825" name="Line 51"/>
            <p:cNvSpPr>
              <a:spLocks noChangeShapeType="1"/>
            </p:cNvSpPr>
            <p:nvPr/>
          </p:nvSpPr>
          <p:spPr bwMode="auto">
            <a:xfrm flipH="1" flipV="1">
              <a:off x="1292" y="1842"/>
              <a:ext cx="2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Line 52"/>
            <p:cNvSpPr>
              <a:spLocks noChangeShapeType="1"/>
            </p:cNvSpPr>
            <p:nvPr/>
          </p:nvSpPr>
          <p:spPr bwMode="auto">
            <a:xfrm>
              <a:off x="1338" y="2069"/>
              <a:ext cx="17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Line 53"/>
            <p:cNvSpPr>
              <a:spLocks noChangeShapeType="1"/>
            </p:cNvSpPr>
            <p:nvPr/>
          </p:nvSpPr>
          <p:spPr bwMode="auto">
            <a:xfrm flipH="1">
              <a:off x="1292" y="3521"/>
              <a:ext cx="2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Line 54"/>
            <p:cNvSpPr>
              <a:spLocks noChangeShapeType="1"/>
            </p:cNvSpPr>
            <p:nvPr/>
          </p:nvSpPr>
          <p:spPr bwMode="auto">
            <a:xfrm>
              <a:off x="1292" y="1842"/>
              <a:ext cx="1" cy="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Line 55"/>
            <p:cNvSpPr>
              <a:spLocks noChangeShapeType="1"/>
            </p:cNvSpPr>
            <p:nvPr/>
          </p:nvSpPr>
          <p:spPr bwMode="auto">
            <a:xfrm flipH="1">
              <a:off x="1156" y="2341"/>
              <a:ext cx="1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Line 56"/>
            <p:cNvSpPr>
              <a:spLocks noChangeShapeType="1"/>
            </p:cNvSpPr>
            <p:nvPr/>
          </p:nvSpPr>
          <p:spPr bwMode="auto">
            <a:xfrm>
              <a:off x="1338" y="2069"/>
              <a:ext cx="1" cy="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Line 57"/>
            <p:cNvSpPr>
              <a:spLocks noChangeShapeType="1"/>
            </p:cNvSpPr>
            <p:nvPr/>
          </p:nvSpPr>
          <p:spPr bwMode="auto">
            <a:xfrm flipH="1">
              <a:off x="1156" y="2432"/>
              <a:ext cx="18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Line 58"/>
            <p:cNvSpPr>
              <a:spLocks noChangeShapeType="1"/>
            </p:cNvSpPr>
            <p:nvPr/>
          </p:nvSpPr>
          <p:spPr bwMode="auto">
            <a:xfrm flipV="1">
              <a:off x="1292" y="2840"/>
              <a:ext cx="1" cy="6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Line 59"/>
            <p:cNvSpPr>
              <a:spLocks noChangeShapeType="1"/>
            </p:cNvSpPr>
            <p:nvPr/>
          </p:nvSpPr>
          <p:spPr bwMode="auto">
            <a:xfrm flipH="1">
              <a:off x="1156" y="2840"/>
              <a:ext cx="1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Line 60"/>
            <p:cNvSpPr>
              <a:spLocks noChangeShapeType="1"/>
            </p:cNvSpPr>
            <p:nvPr/>
          </p:nvSpPr>
          <p:spPr bwMode="auto">
            <a:xfrm>
              <a:off x="1247" y="2523"/>
              <a:ext cx="1" cy="2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Line 61"/>
            <p:cNvSpPr>
              <a:spLocks noChangeShapeType="1"/>
            </p:cNvSpPr>
            <p:nvPr/>
          </p:nvSpPr>
          <p:spPr bwMode="auto">
            <a:xfrm>
              <a:off x="1565" y="3203"/>
              <a:ext cx="1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AutoShape 62"/>
            <p:cNvSpPr>
              <a:spLocks noChangeArrowheads="1"/>
            </p:cNvSpPr>
            <p:nvPr/>
          </p:nvSpPr>
          <p:spPr bwMode="auto">
            <a:xfrm>
              <a:off x="2154" y="3612"/>
              <a:ext cx="227" cy="273"/>
            </a:xfrm>
            <a:prstGeom prst="downArrow">
              <a:avLst>
                <a:gd name="adj1" fmla="val 50000"/>
                <a:gd name="adj2" fmla="val 30066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19"/>
          <p:cNvSpPr>
            <a:spLocks noChangeArrowheads="1"/>
          </p:cNvSpPr>
          <p:nvPr/>
        </p:nvSpPr>
        <p:spPr bwMode="auto">
          <a:xfrm>
            <a:off x="6278563" y="2708275"/>
            <a:ext cx="2417762" cy="3816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Peripheral Devices</a:t>
            </a: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328613" y="207963"/>
            <a:ext cx="8653462" cy="28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FF3300"/>
                </a:solidFill>
                <a:latin typeface="Arial" panose="020B0604020202020204" pitchFamily="34" charset="0"/>
              </a:rPr>
              <a:t>                             Input/Output Unit</a:t>
            </a:r>
          </a:p>
          <a:p>
            <a:pPr eaLnBrk="1" hangingPunct="1"/>
            <a:endParaRPr lang="en-US" altLang="en-US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000" b="1">
                <a:latin typeface="Arial" panose="020B0604020202020204" pitchFamily="34" charset="0"/>
              </a:rPr>
              <a:t>Bagian komputer yang bertugas menangani komunikasi dengan </a:t>
            </a:r>
          </a:p>
          <a:p>
            <a:pPr eaLnBrk="1" hangingPunct="1"/>
            <a:r>
              <a:rPr lang="en-US" altLang="en-US" sz="2000" b="1">
                <a:latin typeface="Arial" panose="020B0604020202020204" pitchFamily="34" charset="0"/>
              </a:rPr>
              <a:t>piranti piranti diluar sistem komputer (periferal)</a:t>
            </a:r>
          </a:p>
          <a:p>
            <a:pPr eaLnBrk="1" hangingPunct="1"/>
            <a:endParaRPr lang="en-US" altLang="en-US" sz="20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000" b="1">
                <a:latin typeface="Arial" panose="020B0604020202020204" pitchFamily="34" charset="0"/>
              </a:rPr>
              <a:t>Format data masuk/keluar :</a:t>
            </a:r>
          </a:p>
          <a:p>
            <a:pPr eaLnBrk="1" hangingPunct="1"/>
            <a:r>
              <a:rPr lang="en-US" altLang="en-US" sz="2000" b="1">
                <a:latin typeface="Arial" panose="020B0604020202020204" pitchFamily="34" charset="0"/>
              </a:rPr>
              <a:t>    -  Bit Serial</a:t>
            </a:r>
          </a:p>
          <a:p>
            <a:pPr eaLnBrk="1" hangingPunct="1"/>
            <a:r>
              <a:rPr lang="en-US" altLang="en-US" sz="2000" b="1">
                <a:latin typeface="Arial" panose="020B0604020202020204" pitchFamily="34" charset="0"/>
              </a:rPr>
              <a:t>    -  Bit Paralel</a:t>
            </a:r>
          </a:p>
          <a:p>
            <a:pPr eaLnBrk="1" hangingPunct="1"/>
            <a:endParaRPr lang="en-US" altLang="en-US" sz="2000" b="1">
              <a:latin typeface="Arial" panose="020B0604020202020204" pitchFamily="34" charset="0"/>
            </a:endParaRPr>
          </a:p>
        </p:txBody>
      </p:sp>
      <p:grpSp>
        <p:nvGrpSpPr>
          <p:cNvPr id="34823" name="Group 27"/>
          <p:cNvGrpSpPr>
            <a:grpSpLocks/>
          </p:cNvGrpSpPr>
          <p:nvPr/>
        </p:nvGrpSpPr>
        <p:grpSpPr bwMode="auto">
          <a:xfrm>
            <a:off x="508000" y="2852738"/>
            <a:ext cx="6472238" cy="3744912"/>
            <a:chOff x="295" y="1797"/>
            <a:chExt cx="3764" cy="2359"/>
          </a:xfrm>
        </p:grpSpPr>
        <p:sp>
          <p:nvSpPr>
            <p:cNvPr id="34824" name="Rectangle 18"/>
            <p:cNvSpPr>
              <a:spLocks noChangeArrowheads="1"/>
            </p:cNvSpPr>
            <p:nvPr/>
          </p:nvSpPr>
          <p:spPr bwMode="auto">
            <a:xfrm>
              <a:off x="295" y="1797"/>
              <a:ext cx="2857" cy="235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34825" name="AutoShape 6"/>
            <p:cNvSpPr>
              <a:spLocks noChangeArrowheads="1"/>
            </p:cNvSpPr>
            <p:nvPr/>
          </p:nvSpPr>
          <p:spPr bwMode="auto">
            <a:xfrm>
              <a:off x="1338" y="1842"/>
              <a:ext cx="227" cy="2132"/>
            </a:xfrm>
            <a:prstGeom prst="upDownArrow">
              <a:avLst>
                <a:gd name="adj1" fmla="val 58593"/>
                <a:gd name="adj2" fmla="val 8479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34826" name="Text Box 7"/>
            <p:cNvSpPr txBox="1">
              <a:spLocks noChangeArrowheads="1"/>
            </p:cNvSpPr>
            <p:nvPr/>
          </p:nvSpPr>
          <p:spPr bwMode="auto">
            <a:xfrm>
              <a:off x="2142" y="2172"/>
              <a:ext cx="783" cy="59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latin typeface="Arial" panose="020B0604020202020204" pitchFamily="34" charset="0"/>
                </a:rPr>
                <a:t>Modul I/O</a:t>
              </a:r>
            </a:p>
            <a:p>
              <a:pPr eaLnBrk="1" hangingPunct="1"/>
              <a:r>
                <a:rPr lang="en-US" altLang="en-US" b="1">
                  <a:latin typeface="Arial" panose="020B0604020202020204" pitchFamily="34" charset="0"/>
                </a:rPr>
                <a:t>Paralel</a:t>
              </a:r>
            </a:p>
          </p:txBody>
        </p:sp>
        <p:sp>
          <p:nvSpPr>
            <p:cNvPr id="34827" name="Text Box 8"/>
            <p:cNvSpPr txBox="1">
              <a:spLocks noChangeArrowheads="1"/>
            </p:cNvSpPr>
            <p:nvPr/>
          </p:nvSpPr>
          <p:spPr bwMode="auto">
            <a:xfrm>
              <a:off x="2154" y="3113"/>
              <a:ext cx="783" cy="59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latin typeface="Arial" panose="020B0604020202020204" pitchFamily="34" charset="0"/>
                </a:rPr>
                <a:t>Modul I/O</a:t>
              </a:r>
            </a:p>
            <a:p>
              <a:pPr eaLnBrk="1" hangingPunct="1"/>
              <a:r>
                <a:rPr lang="en-US" altLang="en-US" b="1">
                  <a:latin typeface="Arial" panose="020B0604020202020204" pitchFamily="34" charset="0"/>
                </a:rPr>
                <a:t>Serial</a:t>
              </a:r>
            </a:p>
          </p:txBody>
        </p:sp>
        <p:sp>
          <p:nvSpPr>
            <p:cNvPr id="34828" name="AutoShape 9"/>
            <p:cNvSpPr>
              <a:spLocks noChangeArrowheads="1"/>
            </p:cNvSpPr>
            <p:nvPr/>
          </p:nvSpPr>
          <p:spPr bwMode="auto">
            <a:xfrm>
              <a:off x="1519" y="2296"/>
              <a:ext cx="635" cy="227"/>
            </a:xfrm>
            <a:prstGeom prst="leftRightArrow">
              <a:avLst>
                <a:gd name="adj1" fmla="val 50000"/>
                <a:gd name="adj2" fmla="val 5594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34829" name="AutoShape 10"/>
            <p:cNvSpPr>
              <a:spLocks noChangeArrowheads="1"/>
            </p:cNvSpPr>
            <p:nvPr/>
          </p:nvSpPr>
          <p:spPr bwMode="auto">
            <a:xfrm>
              <a:off x="1519" y="3249"/>
              <a:ext cx="635" cy="227"/>
            </a:xfrm>
            <a:prstGeom prst="leftRightArrow">
              <a:avLst>
                <a:gd name="adj1" fmla="val 50000"/>
                <a:gd name="adj2" fmla="val 5594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34830" name="AutoShape 11"/>
            <p:cNvSpPr>
              <a:spLocks noChangeArrowheads="1"/>
            </p:cNvSpPr>
            <p:nvPr/>
          </p:nvSpPr>
          <p:spPr bwMode="auto">
            <a:xfrm>
              <a:off x="2925" y="2296"/>
              <a:ext cx="765" cy="227"/>
            </a:xfrm>
            <a:prstGeom prst="leftRightArrow">
              <a:avLst>
                <a:gd name="adj1" fmla="val 50000"/>
                <a:gd name="adj2" fmla="val 6740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34831" name="Line 13"/>
            <p:cNvSpPr>
              <a:spLocks noChangeShapeType="1"/>
            </p:cNvSpPr>
            <p:nvPr/>
          </p:nvSpPr>
          <p:spPr bwMode="auto">
            <a:xfrm>
              <a:off x="2971" y="3430"/>
              <a:ext cx="6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2" name="Text Box 14"/>
            <p:cNvSpPr txBox="1">
              <a:spLocks noChangeArrowheads="1"/>
            </p:cNvSpPr>
            <p:nvPr/>
          </p:nvSpPr>
          <p:spPr bwMode="auto">
            <a:xfrm>
              <a:off x="3152" y="1933"/>
              <a:ext cx="9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3366FF"/>
                  </a:solidFill>
                  <a:latin typeface="Arial" panose="020B0604020202020204" pitchFamily="34" charset="0"/>
                </a:rPr>
                <a:t>bit paralel</a:t>
              </a:r>
            </a:p>
          </p:txBody>
        </p:sp>
        <p:sp>
          <p:nvSpPr>
            <p:cNvPr id="34833" name="Text Box 15"/>
            <p:cNvSpPr txBox="1">
              <a:spLocks noChangeArrowheads="1"/>
            </p:cNvSpPr>
            <p:nvPr/>
          </p:nvSpPr>
          <p:spPr bwMode="auto">
            <a:xfrm>
              <a:off x="3107" y="3113"/>
              <a:ext cx="8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3366FF"/>
                  </a:solidFill>
                  <a:latin typeface="Arial" panose="020B0604020202020204" pitchFamily="34" charset="0"/>
                </a:rPr>
                <a:t>bits serial</a:t>
              </a:r>
            </a:p>
          </p:txBody>
        </p:sp>
        <p:sp>
          <p:nvSpPr>
            <p:cNvPr id="34834" name="Text Box 16"/>
            <p:cNvSpPr txBox="1">
              <a:spLocks noChangeArrowheads="1"/>
            </p:cNvSpPr>
            <p:nvPr/>
          </p:nvSpPr>
          <p:spPr bwMode="auto">
            <a:xfrm>
              <a:off x="1610" y="1842"/>
              <a:ext cx="9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3366FF"/>
                  </a:solidFill>
                  <a:latin typeface="Arial" panose="020B0604020202020204" pitchFamily="34" charset="0"/>
                </a:rPr>
                <a:t>bit paralel</a:t>
              </a:r>
            </a:p>
          </p:txBody>
        </p:sp>
        <p:sp>
          <p:nvSpPr>
            <p:cNvPr id="34835" name="Text Box 17"/>
            <p:cNvSpPr txBox="1">
              <a:spLocks noChangeArrowheads="1"/>
            </p:cNvSpPr>
            <p:nvPr/>
          </p:nvSpPr>
          <p:spPr bwMode="auto">
            <a:xfrm>
              <a:off x="1610" y="3838"/>
              <a:ext cx="9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latin typeface="Arial" panose="020B0604020202020204" pitchFamily="34" charset="0"/>
                </a:rPr>
                <a:t>Bus Sistem</a:t>
              </a:r>
            </a:p>
          </p:txBody>
        </p:sp>
        <p:sp>
          <p:nvSpPr>
            <p:cNvPr id="34836" name="Rectangle 22"/>
            <p:cNvSpPr>
              <a:spLocks noChangeArrowheads="1"/>
            </p:cNvSpPr>
            <p:nvPr/>
          </p:nvSpPr>
          <p:spPr bwMode="auto">
            <a:xfrm>
              <a:off x="476" y="2341"/>
              <a:ext cx="453" cy="3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latin typeface="Arial" panose="020B0604020202020204" pitchFamily="34" charset="0"/>
                </a:rPr>
                <a:t>CPU</a:t>
              </a:r>
            </a:p>
          </p:txBody>
        </p:sp>
        <p:sp>
          <p:nvSpPr>
            <p:cNvPr id="34837" name="Rectangle 24"/>
            <p:cNvSpPr>
              <a:spLocks noChangeArrowheads="1"/>
            </p:cNvSpPr>
            <p:nvPr/>
          </p:nvSpPr>
          <p:spPr bwMode="auto">
            <a:xfrm>
              <a:off x="431" y="3203"/>
              <a:ext cx="453" cy="3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latin typeface="Arial" panose="020B0604020202020204" pitchFamily="34" charset="0"/>
                </a:rPr>
                <a:t>MU</a:t>
              </a:r>
            </a:p>
          </p:txBody>
        </p:sp>
        <p:sp>
          <p:nvSpPr>
            <p:cNvPr id="34838" name="AutoShape 25"/>
            <p:cNvSpPr>
              <a:spLocks noChangeArrowheads="1"/>
            </p:cNvSpPr>
            <p:nvPr/>
          </p:nvSpPr>
          <p:spPr bwMode="auto">
            <a:xfrm>
              <a:off x="930" y="2432"/>
              <a:ext cx="453" cy="227"/>
            </a:xfrm>
            <a:prstGeom prst="leftRightArrow">
              <a:avLst>
                <a:gd name="adj1" fmla="val 50000"/>
                <a:gd name="adj2" fmla="val 3991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34839" name="AutoShape 26"/>
            <p:cNvSpPr>
              <a:spLocks noChangeArrowheads="1"/>
            </p:cNvSpPr>
            <p:nvPr/>
          </p:nvSpPr>
          <p:spPr bwMode="auto">
            <a:xfrm>
              <a:off x="884" y="3249"/>
              <a:ext cx="499" cy="227"/>
            </a:xfrm>
            <a:prstGeom prst="leftRightArrow">
              <a:avLst>
                <a:gd name="adj1" fmla="val 50000"/>
                <a:gd name="adj2" fmla="val 439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3" name="Group 54"/>
          <p:cNvGrpSpPr>
            <a:grpSpLocks/>
          </p:cNvGrpSpPr>
          <p:nvPr/>
        </p:nvGrpSpPr>
        <p:grpSpPr bwMode="auto">
          <a:xfrm>
            <a:off x="1483381" y="0"/>
            <a:ext cx="8113057" cy="6480175"/>
            <a:chOff x="839" y="119"/>
            <a:chExt cx="4717" cy="4082"/>
          </a:xfrm>
        </p:grpSpPr>
        <p:sp>
          <p:nvSpPr>
            <p:cNvPr id="35844" name="Rectangle 47"/>
            <p:cNvSpPr>
              <a:spLocks noChangeArrowheads="1"/>
            </p:cNvSpPr>
            <p:nvPr/>
          </p:nvSpPr>
          <p:spPr bwMode="auto">
            <a:xfrm>
              <a:off x="1882" y="255"/>
              <a:ext cx="1043" cy="38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b="1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45" name="Rectangle 4"/>
            <p:cNvSpPr>
              <a:spLocks noChangeArrowheads="1"/>
            </p:cNvSpPr>
            <p:nvPr/>
          </p:nvSpPr>
          <p:spPr bwMode="auto">
            <a:xfrm>
              <a:off x="839" y="119"/>
              <a:ext cx="2359" cy="4082"/>
            </a:xfrm>
            <a:prstGeom prst="rect">
              <a:avLst/>
            </a:prstGeom>
            <a:noFill/>
            <a:ln w="5715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1035" y="1619"/>
              <a:ext cx="464" cy="267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b="1">
                  <a:latin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1051" y="2115"/>
              <a:ext cx="401" cy="268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b="1">
                  <a:latin typeface="Times New Roman" panose="02020603050405020304" pitchFamily="18" charset="0"/>
                </a:rPr>
                <a:t>MU</a:t>
              </a: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1999" y="411"/>
              <a:ext cx="808" cy="459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b="1">
                  <a:latin typeface="Times New Roman" panose="02020603050405020304" pitchFamily="18" charset="0"/>
                </a:rPr>
                <a:t>Disk</a:t>
              </a:r>
              <a:br>
                <a:rPr lang="en-US" altLang="en-US" sz="2000" b="1">
                  <a:latin typeface="Times New Roman" panose="02020603050405020304" pitchFamily="18" charset="0"/>
                </a:rPr>
              </a:br>
              <a:r>
                <a:rPr lang="en-US" altLang="en-US" sz="2000" b="1">
                  <a:latin typeface="Times New Roman" panose="02020603050405020304" pitchFamily="18" charset="0"/>
                </a:rPr>
                <a:t>controller</a:t>
              </a:r>
            </a:p>
          </p:txBody>
        </p:sp>
        <p:sp>
          <p:nvSpPr>
            <p:cNvPr id="35849" name="Text Box 8"/>
            <p:cNvSpPr txBox="1">
              <a:spLocks noChangeArrowheads="1"/>
            </p:cNvSpPr>
            <p:nvPr/>
          </p:nvSpPr>
          <p:spPr bwMode="auto">
            <a:xfrm>
              <a:off x="1997" y="1040"/>
              <a:ext cx="764" cy="460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b="1">
                  <a:latin typeface="Times New Roman" panose="02020603050405020304" pitchFamily="18" charset="0"/>
                </a:rPr>
                <a:t>Graphics</a:t>
              </a:r>
              <a:br>
                <a:rPr lang="en-US" altLang="en-US" sz="2000" b="1">
                  <a:latin typeface="Times New Roman" panose="02020603050405020304" pitchFamily="18" charset="0"/>
                </a:rPr>
              </a:br>
              <a:r>
                <a:rPr lang="en-US" altLang="en-US" sz="2000" b="1">
                  <a:latin typeface="Times New Roman" panose="02020603050405020304" pitchFamily="18" charset="0"/>
                </a:rPr>
                <a:t>card</a:t>
              </a:r>
            </a:p>
          </p:txBody>
        </p:sp>
        <p:sp>
          <p:nvSpPr>
            <p:cNvPr id="35850" name="Text Box 9"/>
            <p:cNvSpPr txBox="1">
              <a:spLocks noChangeArrowheads="1"/>
            </p:cNvSpPr>
            <p:nvPr/>
          </p:nvSpPr>
          <p:spPr bwMode="auto">
            <a:xfrm>
              <a:off x="1995" y="1661"/>
              <a:ext cx="570" cy="460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b="1">
                  <a:latin typeface="Times New Roman" panose="02020603050405020304" pitchFamily="18" charset="0"/>
                </a:rPr>
                <a:t>Sound</a:t>
              </a:r>
              <a:br>
                <a:rPr lang="en-US" altLang="en-US" sz="2000" b="1">
                  <a:latin typeface="Times New Roman" panose="02020603050405020304" pitchFamily="18" charset="0"/>
                </a:rPr>
              </a:br>
              <a:r>
                <a:rPr lang="en-US" altLang="en-US" sz="2000" b="1">
                  <a:latin typeface="Times New Roman" panose="02020603050405020304" pitchFamily="18" charset="0"/>
                </a:rPr>
                <a:t>card</a:t>
              </a:r>
            </a:p>
          </p:txBody>
        </p:sp>
        <p:sp>
          <p:nvSpPr>
            <p:cNvPr id="35851" name="Text Box 10"/>
            <p:cNvSpPr txBox="1">
              <a:spLocks noChangeArrowheads="1"/>
            </p:cNvSpPr>
            <p:nvPr/>
          </p:nvSpPr>
          <p:spPr bwMode="auto">
            <a:xfrm>
              <a:off x="2003" y="2283"/>
              <a:ext cx="730" cy="459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b="1">
                  <a:latin typeface="Times New Roman" panose="02020603050405020304" pitchFamily="18" charset="0"/>
                </a:rPr>
                <a:t>Network</a:t>
              </a:r>
              <a:br>
                <a:rPr lang="en-US" altLang="en-US" sz="2000" b="1">
                  <a:latin typeface="Times New Roman" panose="02020603050405020304" pitchFamily="18" charset="0"/>
                </a:rPr>
              </a:br>
              <a:r>
                <a:rPr lang="en-US" altLang="en-US" sz="2000" b="1">
                  <a:latin typeface="Times New Roman" panose="02020603050405020304" pitchFamily="18" charset="0"/>
                </a:rPr>
                <a:t>card</a:t>
              </a:r>
            </a:p>
          </p:txBody>
        </p:sp>
        <p:sp>
          <p:nvSpPr>
            <p:cNvPr id="35852" name="Line 11"/>
            <p:cNvSpPr>
              <a:spLocks noChangeShapeType="1"/>
            </p:cNvSpPr>
            <p:nvPr/>
          </p:nvSpPr>
          <p:spPr bwMode="auto">
            <a:xfrm flipH="1">
              <a:off x="1746" y="400"/>
              <a:ext cx="15" cy="33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Rectangle 12"/>
            <p:cNvSpPr>
              <a:spLocks noChangeArrowheads="1"/>
            </p:cNvSpPr>
            <p:nvPr/>
          </p:nvSpPr>
          <p:spPr bwMode="auto">
            <a:xfrm>
              <a:off x="3560" y="233"/>
              <a:ext cx="607" cy="209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35854" name="Rectangle 13"/>
            <p:cNvSpPr>
              <a:spLocks noChangeArrowheads="1"/>
            </p:cNvSpPr>
            <p:nvPr/>
          </p:nvSpPr>
          <p:spPr bwMode="auto">
            <a:xfrm>
              <a:off x="3560" y="482"/>
              <a:ext cx="607" cy="208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35855" name="Rectangle 14"/>
            <p:cNvSpPr>
              <a:spLocks noChangeArrowheads="1"/>
            </p:cNvSpPr>
            <p:nvPr/>
          </p:nvSpPr>
          <p:spPr bwMode="auto">
            <a:xfrm>
              <a:off x="3560" y="729"/>
              <a:ext cx="607" cy="210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35856" name="Text Box 15"/>
            <p:cNvSpPr txBox="1">
              <a:spLocks noChangeArrowheads="1"/>
            </p:cNvSpPr>
            <p:nvPr/>
          </p:nvSpPr>
          <p:spPr bwMode="auto">
            <a:xfrm>
              <a:off x="3998" y="1130"/>
              <a:ext cx="738" cy="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b="1">
                  <a:latin typeface="Times New Roman" panose="02020603050405020304" pitchFamily="18" charset="0"/>
                </a:rPr>
                <a:t>Monitor</a:t>
              </a:r>
            </a:p>
            <a:p>
              <a:pPr algn="ctr">
                <a:spcBef>
                  <a:spcPct val="50000"/>
                </a:spcBef>
              </a:pPr>
              <a:endParaRPr lang="en-US" altLang="en-US" sz="2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en-US" sz="2000" b="1">
                  <a:latin typeface="Times New Roman" panose="02020603050405020304" pitchFamily="18" charset="0"/>
                </a:rPr>
                <a:t>Speakers</a:t>
              </a:r>
            </a:p>
          </p:txBody>
        </p:sp>
        <p:sp>
          <p:nvSpPr>
            <p:cNvPr id="35857" name="Text Box 19"/>
            <p:cNvSpPr txBox="1">
              <a:spLocks noChangeArrowheads="1"/>
            </p:cNvSpPr>
            <p:nvPr/>
          </p:nvSpPr>
          <p:spPr bwMode="auto">
            <a:xfrm>
              <a:off x="975" y="3838"/>
              <a:ext cx="8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b="1">
                  <a:latin typeface="Times New Roman" panose="02020603050405020304" pitchFamily="18" charset="0"/>
                </a:rPr>
                <a:t>bus sistem</a:t>
              </a:r>
            </a:p>
          </p:txBody>
        </p:sp>
        <p:sp>
          <p:nvSpPr>
            <p:cNvPr id="35858" name="Line 20"/>
            <p:cNvSpPr>
              <a:spLocks noChangeShapeType="1"/>
            </p:cNvSpPr>
            <p:nvPr/>
          </p:nvSpPr>
          <p:spPr bwMode="auto">
            <a:xfrm>
              <a:off x="2763" y="1247"/>
              <a:ext cx="126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9" name="Line 21"/>
            <p:cNvSpPr>
              <a:spLocks noChangeShapeType="1"/>
            </p:cNvSpPr>
            <p:nvPr/>
          </p:nvSpPr>
          <p:spPr bwMode="auto">
            <a:xfrm>
              <a:off x="2578" y="1868"/>
              <a:ext cx="14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0" name="Line 22"/>
            <p:cNvSpPr>
              <a:spLocks noChangeShapeType="1"/>
            </p:cNvSpPr>
            <p:nvPr/>
          </p:nvSpPr>
          <p:spPr bwMode="auto">
            <a:xfrm>
              <a:off x="2699" y="2476"/>
              <a:ext cx="28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1" name="Text Box 23"/>
            <p:cNvSpPr txBox="1">
              <a:spLocks noChangeArrowheads="1"/>
            </p:cNvSpPr>
            <p:nvPr/>
          </p:nvSpPr>
          <p:spPr bwMode="auto">
            <a:xfrm>
              <a:off x="4558" y="2656"/>
              <a:ext cx="836" cy="268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b="1">
                  <a:latin typeface="Times New Roman" panose="02020603050405020304" pitchFamily="18" charset="0"/>
                </a:rPr>
                <a:t>Computer</a:t>
              </a:r>
            </a:p>
          </p:txBody>
        </p:sp>
        <p:sp>
          <p:nvSpPr>
            <p:cNvPr id="35862" name="Line 24"/>
            <p:cNvSpPr>
              <a:spLocks noChangeShapeType="1"/>
            </p:cNvSpPr>
            <p:nvPr/>
          </p:nvSpPr>
          <p:spPr bwMode="auto">
            <a:xfrm>
              <a:off x="4989" y="2437"/>
              <a:ext cx="1" cy="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3" name="Line 25"/>
            <p:cNvSpPr>
              <a:spLocks noChangeShapeType="1"/>
            </p:cNvSpPr>
            <p:nvPr/>
          </p:nvSpPr>
          <p:spPr bwMode="auto">
            <a:xfrm flipH="1">
              <a:off x="1745" y="625"/>
              <a:ext cx="23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4" name="Line 26"/>
            <p:cNvSpPr>
              <a:spLocks noChangeShapeType="1"/>
            </p:cNvSpPr>
            <p:nvPr/>
          </p:nvSpPr>
          <p:spPr bwMode="auto">
            <a:xfrm flipH="1">
              <a:off x="1745" y="1247"/>
              <a:ext cx="23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5" name="Line 27"/>
            <p:cNvSpPr>
              <a:spLocks noChangeShapeType="1"/>
            </p:cNvSpPr>
            <p:nvPr/>
          </p:nvSpPr>
          <p:spPr bwMode="auto">
            <a:xfrm flipH="1">
              <a:off x="1745" y="1868"/>
              <a:ext cx="23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6" name="Line 28"/>
            <p:cNvSpPr>
              <a:spLocks noChangeShapeType="1"/>
            </p:cNvSpPr>
            <p:nvPr/>
          </p:nvSpPr>
          <p:spPr bwMode="auto">
            <a:xfrm flipH="1">
              <a:off x="1745" y="2532"/>
              <a:ext cx="23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7" name="Line 29"/>
            <p:cNvSpPr>
              <a:spLocks noChangeShapeType="1"/>
            </p:cNvSpPr>
            <p:nvPr/>
          </p:nvSpPr>
          <p:spPr bwMode="auto">
            <a:xfrm flipH="1">
              <a:off x="1529" y="2284"/>
              <a:ext cx="23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8" name="Line 30"/>
            <p:cNvSpPr>
              <a:spLocks noChangeShapeType="1"/>
            </p:cNvSpPr>
            <p:nvPr/>
          </p:nvSpPr>
          <p:spPr bwMode="auto">
            <a:xfrm flipH="1">
              <a:off x="1529" y="1745"/>
              <a:ext cx="2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9" name="Line 31"/>
            <p:cNvSpPr>
              <a:spLocks noChangeShapeType="1"/>
            </p:cNvSpPr>
            <p:nvPr/>
          </p:nvSpPr>
          <p:spPr bwMode="auto">
            <a:xfrm flipH="1">
              <a:off x="1746" y="3339"/>
              <a:ext cx="3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0" name="Text Box 32"/>
            <p:cNvSpPr txBox="1">
              <a:spLocks noChangeArrowheads="1"/>
            </p:cNvSpPr>
            <p:nvPr/>
          </p:nvSpPr>
          <p:spPr bwMode="auto">
            <a:xfrm>
              <a:off x="2063" y="2886"/>
              <a:ext cx="515" cy="1157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b="1">
                  <a:latin typeface="Times New Roman" panose="02020603050405020304" pitchFamily="18" charset="0"/>
                </a:rPr>
                <a:t>Ports</a:t>
              </a:r>
            </a:p>
          </p:txBody>
        </p:sp>
        <p:sp>
          <p:nvSpPr>
            <p:cNvPr id="35871" name="Line 33"/>
            <p:cNvSpPr>
              <a:spLocks noChangeShapeType="1"/>
            </p:cNvSpPr>
            <p:nvPr/>
          </p:nvSpPr>
          <p:spPr bwMode="auto">
            <a:xfrm flipH="1">
              <a:off x="2589" y="2976"/>
              <a:ext cx="835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2" name="Line 34"/>
            <p:cNvSpPr>
              <a:spLocks noChangeShapeType="1"/>
            </p:cNvSpPr>
            <p:nvPr/>
          </p:nvSpPr>
          <p:spPr bwMode="auto">
            <a:xfrm flipH="1" flipV="1">
              <a:off x="2562" y="3291"/>
              <a:ext cx="862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3" name="Line 35"/>
            <p:cNvSpPr>
              <a:spLocks noChangeShapeType="1"/>
            </p:cNvSpPr>
            <p:nvPr/>
          </p:nvSpPr>
          <p:spPr bwMode="auto">
            <a:xfrm flipH="1" flipV="1">
              <a:off x="2589" y="3561"/>
              <a:ext cx="835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4" name="Line 36"/>
            <p:cNvSpPr>
              <a:spLocks noChangeShapeType="1"/>
            </p:cNvSpPr>
            <p:nvPr/>
          </p:nvSpPr>
          <p:spPr bwMode="auto">
            <a:xfrm flipH="1" flipV="1">
              <a:off x="2562" y="3880"/>
              <a:ext cx="817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5" name="Text Box 37"/>
            <p:cNvSpPr txBox="1">
              <a:spLocks noChangeArrowheads="1"/>
            </p:cNvSpPr>
            <p:nvPr/>
          </p:nvSpPr>
          <p:spPr bwMode="auto">
            <a:xfrm>
              <a:off x="3424" y="2886"/>
              <a:ext cx="800" cy="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>
                  <a:latin typeface="Times New Roman" panose="02020603050405020304" pitchFamily="18" charset="0"/>
                </a:rPr>
                <a:t>Printer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000" b="1">
                  <a:latin typeface="Times New Roman" panose="02020603050405020304" pitchFamily="18" charset="0"/>
                </a:rPr>
                <a:t>Mouse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000" b="1">
                  <a:latin typeface="Times New Roman" panose="02020603050405020304" pitchFamily="18" charset="0"/>
                </a:rPr>
                <a:t>Keyboard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000" b="1">
                  <a:latin typeface="Times New Roman" panose="02020603050405020304" pitchFamily="18" charset="0"/>
                </a:rPr>
                <a:t>Modem</a:t>
              </a:r>
            </a:p>
          </p:txBody>
        </p:sp>
        <p:sp>
          <p:nvSpPr>
            <p:cNvPr id="35876" name="Text Box 38"/>
            <p:cNvSpPr txBox="1">
              <a:spLocks noChangeArrowheads="1"/>
            </p:cNvSpPr>
            <p:nvPr/>
          </p:nvSpPr>
          <p:spPr bwMode="auto">
            <a:xfrm>
              <a:off x="4529" y="350"/>
              <a:ext cx="102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2400" b="1" dirty="0" err="1">
                  <a:solidFill>
                    <a:schemeClr val="folHlink"/>
                  </a:solidFill>
                  <a:latin typeface="Arial" panose="020B0604020202020204" pitchFamily="34" charset="0"/>
                </a:rPr>
                <a:t>sistem</a:t>
              </a:r>
              <a:r>
                <a:rPr lang="en-US" altLang="en-US" sz="2400" b="1" dirty="0">
                  <a:solidFill>
                    <a:schemeClr val="folHlink"/>
                  </a:solidFill>
                  <a:latin typeface="Arial" panose="020B0604020202020204" pitchFamily="34" charset="0"/>
                </a:rPr>
                <a:t> </a:t>
              </a:r>
            </a:p>
            <a:p>
              <a:pPr eaLnBrk="1" hangingPunct="1"/>
              <a:r>
                <a:rPr lang="en-US" altLang="en-US" sz="2400" b="1" dirty="0" err="1">
                  <a:solidFill>
                    <a:schemeClr val="folHlink"/>
                  </a:solidFill>
                  <a:latin typeface="Arial" panose="020B0604020202020204" pitchFamily="34" charset="0"/>
                </a:rPr>
                <a:t>Komputer</a:t>
              </a:r>
              <a:endParaRPr lang="en-US" altLang="en-US" sz="2400" b="1" dirty="0">
                <a:solidFill>
                  <a:schemeClr val="fol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77" name="Text Box 39"/>
            <p:cNvSpPr txBox="1">
              <a:spLocks noChangeArrowheads="1"/>
            </p:cNvSpPr>
            <p:nvPr/>
          </p:nvSpPr>
          <p:spPr bwMode="auto">
            <a:xfrm>
              <a:off x="4332" y="3929"/>
              <a:ext cx="8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3366FF"/>
                  </a:solidFill>
                  <a:latin typeface="Arial" panose="020B0604020202020204" pitchFamily="34" charset="0"/>
                </a:rPr>
                <a:t>peripheral</a:t>
              </a:r>
            </a:p>
          </p:txBody>
        </p:sp>
        <p:sp>
          <p:nvSpPr>
            <p:cNvPr id="35878" name="Line 40"/>
            <p:cNvSpPr>
              <a:spLocks noChangeShapeType="1"/>
            </p:cNvSpPr>
            <p:nvPr/>
          </p:nvSpPr>
          <p:spPr bwMode="auto">
            <a:xfrm>
              <a:off x="2789" y="618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Line 41"/>
            <p:cNvSpPr>
              <a:spLocks noChangeShapeType="1"/>
            </p:cNvSpPr>
            <p:nvPr/>
          </p:nvSpPr>
          <p:spPr bwMode="auto">
            <a:xfrm flipH="1">
              <a:off x="2835" y="799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Line 42"/>
            <p:cNvSpPr>
              <a:spLocks noChangeShapeType="1"/>
            </p:cNvSpPr>
            <p:nvPr/>
          </p:nvSpPr>
          <p:spPr bwMode="auto">
            <a:xfrm>
              <a:off x="3334" y="890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" name="Line 43"/>
            <p:cNvSpPr>
              <a:spLocks noChangeShapeType="1"/>
            </p:cNvSpPr>
            <p:nvPr/>
          </p:nvSpPr>
          <p:spPr bwMode="auto">
            <a:xfrm>
              <a:off x="3334" y="799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Line 44"/>
            <p:cNvSpPr>
              <a:spLocks noChangeShapeType="1"/>
            </p:cNvSpPr>
            <p:nvPr/>
          </p:nvSpPr>
          <p:spPr bwMode="auto">
            <a:xfrm flipH="1">
              <a:off x="2835" y="482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" name="Line 45"/>
            <p:cNvSpPr>
              <a:spLocks noChangeShapeType="1"/>
            </p:cNvSpPr>
            <p:nvPr/>
          </p:nvSpPr>
          <p:spPr bwMode="auto">
            <a:xfrm>
              <a:off x="3334" y="346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Line 46"/>
            <p:cNvSpPr>
              <a:spLocks noChangeShapeType="1"/>
            </p:cNvSpPr>
            <p:nvPr/>
          </p:nvSpPr>
          <p:spPr bwMode="auto">
            <a:xfrm>
              <a:off x="3334" y="346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5" name="Text Box 48"/>
            <p:cNvSpPr txBox="1">
              <a:spLocks noChangeArrowheads="1"/>
            </p:cNvSpPr>
            <p:nvPr/>
          </p:nvSpPr>
          <p:spPr bwMode="auto">
            <a:xfrm>
              <a:off x="3515" y="2069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latin typeface="Arial" panose="020B0604020202020204" pitchFamily="34" charset="0"/>
                </a:rPr>
                <a:t>I/O Unit</a:t>
              </a:r>
            </a:p>
          </p:txBody>
        </p:sp>
        <p:cxnSp>
          <p:nvCxnSpPr>
            <p:cNvPr id="35886" name="AutoShape 52"/>
            <p:cNvCxnSpPr>
              <a:cxnSpLocks noChangeShapeType="1"/>
              <a:stCxn id="35885" idx="1"/>
              <a:endCxn id="35845" idx="3"/>
            </p:cNvCxnSpPr>
            <p:nvPr/>
          </p:nvCxnSpPr>
          <p:spPr bwMode="auto">
            <a:xfrm rot="10800000">
              <a:off x="3216" y="2160"/>
              <a:ext cx="299" cy="25"/>
            </a:xfrm>
            <a:prstGeom prst="curvedConnector3">
              <a:avLst>
                <a:gd name="adj1" fmla="val 52843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87" name="Line 53"/>
            <p:cNvSpPr>
              <a:spLocks noChangeShapeType="1"/>
            </p:cNvSpPr>
            <p:nvPr/>
          </p:nvSpPr>
          <p:spPr bwMode="auto">
            <a:xfrm flipH="1" flipV="1">
              <a:off x="2925" y="2069"/>
              <a:ext cx="273" cy="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ED2B9D49-DA9A-420D-AF68-4E39B464F478}" type="slidenum">
              <a:rPr lang="en-US" altLang="en-US" b="0"/>
              <a:pPr eaLnBrk="1" hangingPunct="1">
                <a:defRPr/>
              </a:pPr>
              <a:t>26</a:t>
            </a:fld>
            <a:endParaRPr lang="en-US" altLang="en-US" b="0"/>
          </a:p>
        </p:txBody>
      </p:sp>
      <p:grpSp>
        <p:nvGrpSpPr>
          <p:cNvPr id="36867" name="Group 8"/>
          <p:cNvGrpSpPr>
            <a:grpSpLocks/>
          </p:cNvGrpSpPr>
          <p:nvPr/>
        </p:nvGrpSpPr>
        <p:grpSpPr bwMode="auto">
          <a:xfrm>
            <a:off x="560388" y="31750"/>
            <a:ext cx="8913812" cy="6372225"/>
            <a:chOff x="372" y="338"/>
            <a:chExt cx="5615" cy="4014"/>
          </a:xfrm>
        </p:grpSpPr>
        <p:sp>
          <p:nvSpPr>
            <p:cNvPr id="36869" name="Text Box 3"/>
            <p:cNvSpPr txBox="1">
              <a:spLocks noChangeArrowheads="1"/>
            </p:cNvSpPr>
            <p:nvPr/>
          </p:nvSpPr>
          <p:spPr bwMode="auto">
            <a:xfrm>
              <a:off x="1506" y="338"/>
              <a:ext cx="23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0066CC"/>
                  </a:solidFill>
                  <a:latin typeface="Arial" panose="020B0604020202020204" pitchFamily="34" charset="0"/>
                </a:rPr>
                <a:t>KINERJA (</a:t>
              </a:r>
              <a:r>
                <a:rPr lang="en-US" altLang="en-US" sz="2400" b="1" i="1">
                  <a:solidFill>
                    <a:srgbClr val="0066CC"/>
                  </a:solidFill>
                  <a:latin typeface="Arial" panose="020B0604020202020204" pitchFamily="34" charset="0"/>
                </a:rPr>
                <a:t>Performance</a:t>
              </a:r>
              <a:r>
                <a:rPr lang="en-US" altLang="en-US" sz="2400" b="1">
                  <a:solidFill>
                    <a:srgbClr val="0066CC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36870" name="Text Box 4"/>
            <p:cNvSpPr txBox="1">
              <a:spLocks noChangeArrowheads="1"/>
            </p:cNvSpPr>
            <p:nvPr/>
          </p:nvSpPr>
          <p:spPr bwMode="auto">
            <a:xfrm>
              <a:off x="372" y="573"/>
              <a:ext cx="5615" cy="3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b="1" dirty="0" err="1">
                  <a:latin typeface="Arial" panose="020B0604020202020204" pitchFamily="34" charset="0"/>
                </a:rPr>
                <a:t>Tujuan</a:t>
              </a:r>
              <a:r>
                <a:rPr lang="en-US" altLang="en-US" b="1" dirty="0">
                  <a:latin typeface="Arial" panose="020B0604020202020204" pitchFamily="34" charset="0"/>
                </a:rPr>
                <a:t> </a:t>
              </a:r>
              <a:r>
                <a:rPr lang="en-US" altLang="en-US" b="1" dirty="0" err="1">
                  <a:latin typeface="Arial" panose="020B0604020202020204" pitchFamily="34" charset="0"/>
                </a:rPr>
                <a:t>utama</a:t>
              </a:r>
              <a:r>
                <a:rPr lang="en-US" altLang="en-US" b="1" dirty="0">
                  <a:latin typeface="Arial" panose="020B0604020202020204" pitchFamily="34" charset="0"/>
                </a:rPr>
                <a:t> : </a:t>
              </a:r>
              <a:r>
                <a:rPr lang="en-US" altLang="en-US" b="1" dirty="0" err="1">
                  <a:latin typeface="Arial" panose="020B0604020202020204" pitchFamily="34" charset="0"/>
                </a:rPr>
                <a:t>Mempekecil</a:t>
              </a:r>
              <a:r>
                <a:rPr lang="en-US" altLang="en-US" b="1" dirty="0">
                  <a:latin typeface="Arial" panose="020B0604020202020204" pitchFamily="34" charset="0"/>
                </a:rPr>
                <a:t> </a:t>
              </a:r>
              <a:r>
                <a:rPr lang="en-US" altLang="en-US" b="1" dirty="0" err="1">
                  <a:latin typeface="Arial" panose="020B0604020202020204" pitchFamily="34" charset="0"/>
                </a:rPr>
                <a:t>waktu-eksekusi</a:t>
              </a:r>
              <a:r>
                <a:rPr lang="en-US" altLang="en-US" b="1" dirty="0">
                  <a:latin typeface="Arial" panose="020B0604020202020204" pitchFamily="34" charset="0"/>
                </a:rPr>
                <a:t> program </a:t>
              </a:r>
            </a:p>
            <a:p>
              <a:pPr eaLnBrk="1" hangingPunct="1"/>
              <a:r>
                <a:rPr lang="en-US" altLang="en-US" b="1" dirty="0">
                  <a:latin typeface="Arial" panose="020B0604020202020204" pitchFamily="34" charset="0"/>
                </a:rPr>
                <a:t>                           (</a:t>
              </a:r>
              <a:r>
                <a:rPr lang="en-US" altLang="en-US" b="1" dirty="0" err="1">
                  <a:latin typeface="Arial" panose="020B0604020202020204" pitchFamily="34" charset="0"/>
                </a:rPr>
                <a:t>sejak</a:t>
              </a:r>
              <a:r>
                <a:rPr lang="en-US" altLang="en-US" b="1" dirty="0">
                  <a:latin typeface="Arial" panose="020B0604020202020204" pitchFamily="34" charset="0"/>
                </a:rPr>
                <a:t> </a:t>
              </a:r>
              <a:r>
                <a:rPr lang="en-US" altLang="en-US" b="1" dirty="0" err="1">
                  <a:latin typeface="Arial" panose="020B0604020202020204" pitchFamily="34" charset="0"/>
                </a:rPr>
                <a:t>dimulai</a:t>
              </a:r>
              <a:r>
                <a:rPr lang="en-US" altLang="en-US" b="1" dirty="0">
                  <a:latin typeface="Arial" panose="020B0604020202020204" pitchFamily="34" charset="0"/>
                </a:rPr>
                <a:t>  </a:t>
              </a:r>
              <a:r>
                <a:rPr lang="en-US" altLang="en-US" b="1" dirty="0" err="1">
                  <a:latin typeface="Arial" panose="020B0604020202020204" pitchFamily="34" charset="0"/>
                </a:rPr>
                <a:t>sampai</a:t>
              </a:r>
              <a:r>
                <a:rPr lang="en-US" altLang="en-US" b="1" dirty="0">
                  <a:latin typeface="Arial" panose="020B0604020202020204" pitchFamily="34" charset="0"/>
                </a:rPr>
                <a:t> </a:t>
              </a:r>
              <a:r>
                <a:rPr lang="en-US" altLang="en-US" b="1" dirty="0" err="1">
                  <a:latin typeface="Arial" panose="020B0604020202020204" pitchFamily="34" charset="0"/>
                </a:rPr>
                <a:t>selesai</a:t>
              </a:r>
              <a:r>
                <a:rPr lang="en-US" altLang="en-US" b="1" dirty="0">
                  <a:latin typeface="Arial" panose="020B0604020202020204" pitchFamily="34" charset="0"/>
                </a:rPr>
                <a:t>)</a:t>
              </a:r>
            </a:p>
            <a:p>
              <a:pPr eaLnBrk="1" hangingPunct="1"/>
              <a:endParaRPr lang="en-US" altLang="en-US" b="1" dirty="0">
                <a:latin typeface="Arial" panose="020B0604020202020204" pitchFamily="34" charset="0"/>
              </a:endParaRPr>
            </a:p>
            <a:p>
              <a:pPr eaLnBrk="1" hangingPunct="1">
                <a:buClr>
                  <a:srgbClr val="3366FF"/>
                </a:buClr>
                <a:buFont typeface="Wingdings" panose="05000000000000000000" pitchFamily="2" charset="2"/>
                <a:buChar char="§"/>
              </a:pPr>
              <a:r>
                <a:rPr lang="en-US" altLang="en-US" b="1" dirty="0">
                  <a:latin typeface="Arial" panose="020B0604020202020204" pitchFamily="34" charset="0"/>
                </a:rPr>
                <a:t>  </a:t>
              </a:r>
              <a:r>
                <a:rPr lang="en-US" altLang="en-US" b="1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Waktu-eksekusi</a:t>
              </a:r>
              <a:r>
                <a:rPr lang="en-US" altLang="en-US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 </a:t>
              </a:r>
            </a:p>
            <a:p>
              <a:pPr eaLnBrk="1" hangingPunct="1"/>
              <a:endParaRPr lang="en-US" altLang="en-US" b="1" dirty="0"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en-US" b="1" dirty="0">
                  <a:latin typeface="Arial" panose="020B0604020202020204" pitchFamily="34" charset="0"/>
                </a:rPr>
                <a:t>      </a:t>
              </a:r>
              <a:r>
                <a:rPr lang="en-US" altLang="en-US" b="1" dirty="0">
                  <a:solidFill>
                    <a:srgbClr val="3366FF"/>
                  </a:solidFill>
                  <a:latin typeface="Arial" panose="020B0604020202020204" pitchFamily="34" charset="0"/>
                </a:rPr>
                <a:t>CPU-time :    System-time                   +                   User-time</a:t>
              </a:r>
            </a:p>
            <a:p>
              <a:pPr eaLnBrk="1" hangingPunct="1"/>
              <a:endParaRPr lang="en-US" altLang="en-US" b="1" dirty="0">
                <a:solidFill>
                  <a:srgbClr val="3366FF"/>
                </a:solidFill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en-US" b="1" dirty="0">
                  <a:latin typeface="Arial" panose="020B0604020202020204" pitchFamily="34" charset="0"/>
                </a:rPr>
                <a:t>        </a:t>
              </a:r>
              <a:r>
                <a:rPr lang="en-US" altLang="en-US" b="1" dirty="0" err="1">
                  <a:latin typeface="Arial" panose="020B0604020202020204" pitchFamily="34" charset="0"/>
                </a:rPr>
                <a:t>waktu</a:t>
              </a:r>
              <a:r>
                <a:rPr lang="en-US" altLang="en-US" b="1" dirty="0">
                  <a:latin typeface="Arial" panose="020B0604020202020204" pitchFamily="34" charset="0"/>
                </a:rPr>
                <a:t> yang </a:t>
              </a:r>
              <a:r>
                <a:rPr lang="en-US" altLang="en-US" b="1" dirty="0" err="1">
                  <a:latin typeface="Arial" panose="020B0604020202020204" pitchFamily="34" charset="0"/>
                </a:rPr>
                <a:t>dibutuhkan</a:t>
              </a:r>
              <a:r>
                <a:rPr lang="en-US" altLang="en-US" b="1" dirty="0">
                  <a:latin typeface="Arial" panose="020B0604020202020204" pitchFamily="34" charset="0"/>
                </a:rPr>
                <a:t> </a:t>
              </a:r>
              <a:r>
                <a:rPr lang="en-US" altLang="en-US" b="1" dirty="0" err="1">
                  <a:latin typeface="Arial" panose="020B0604020202020204" pitchFamily="34" charset="0"/>
                </a:rPr>
                <a:t>oleh</a:t>
              </a:r>
              <a:r>
                <a:rPr lang="en-US" altLang="en-US" b="1" dirty="0">
                  <a:latin typeface="Arial" panose="020B0604020202020204" pitchFamily="34" charset="0"/>
                </a:rPr>
                <a:t> </a:t>
              </a:r>
              <a:r>
                <a:rPr lang="en-US" altLang="en-US" b="1" dirty="0" err="1">
                  <a:latin typeface="Arial" panose="020B0604020202020204" pitchFamily="34" charset="0"/>
                </a:rPr>
                <a:t>cpu</a:t>
              </a:r>
              <a:r>
                <a:rPr lang="en-US" altLang="en-US" b="1" dirty="0">
                  <a:latin typeface="Arial" panose="020B0604020202020204" pitchFamily="34" charset="0"/>
                </a:rPr>
                <a:t>            </a:t>
              </a:r>
              <a:r>
                <a:rPr lang="en-US" altLang="en-US" b="1" dirty="0" err="1">
                  <a:latin typeface="Arial" panose="020B0604020202020204" pitchFamily="34" charset="0"/>
                </a:rPr>
                <a:t>waktu</a:t>
              </a:r>
              <a:r>
                <a:rPr lang="en-US" altLang="en-US" b="1" dirty="0">
                  <a:latin typeface="Arial" panose="020B0604020202020204" pitchFamily="34" charset="0"/>
                </a:rPr>
                <a:t> yang </a:t>
              </a:r>
              <a:r>
                <a:rPr lang="en-US" altLang="en-US" b="1" dirty="0" err="1">
                  <a:latin typeface="Arial" panose="020B0604020202020204" pitchFamily="34" charset="0"/>
                </a:rPr>
                <a:t>dibutuhkan</a:t>
              </a:r>
              <a:r>
                <a:rPr lang="en-US" altLang="en-US" b="1" dirty="0">
                  <a:latin typeface="Arial" panose="020B0604020202020204" pitchFamily="34" charset="0"/>
                </a:rPr>
                <a:t> </a:t>
              </a:r>
              <a:r>
                <a:rPr lang="en-US" altLang="en-US" b="1" dirty="0" err="1">
                  <a:latin typeface="Arial" panose="020B0604020202020204" pitchFamily="34" charset="0"/>
                </a:rPr>
                <a:t>oleh</a:t>
              </a:r>
              <a:r>
                <a:rPr lang="en-US" altLang="en-US" b="1" dirty="0">
                  <a:latin typeface="Arial" panose="020B0604020202020204" pitchFamily="34" charset="0"/>
                </a:rPr>
                <a:t> </a:t>
              </a:r>
              <a:r>
                <a:rPr lang="en-US" altLang="en-US" b="1" dirty="0" err="1">
                  <a:latin typeface="Arial" panose="020B0604020202020204" pitchFamily="34" charset="0"/>
                </a:rPr>
                <a:t>cpu</a:t>
              </a:r>
              <a:r>
                <a:rPr lang="en-US" altLang="en-US" b="1" dirty="0">
                  <a:latin typeface="Arial" panose="020B0604020202020204" pitchFamily="34" charset="0"/>
                </a:rPr>
                <a:t> </a:t>
              </a:r>
            </a:p>
            <a:p>
              <a:pPr eaLnBrk="1" hangingPunct="1"/>
              <a:r>
                <a:rPr lang="en-US" altLang="en-US" b="1" dirty="0">
                  <a:latin typeface="Arial" panose="020B0604020202020204" pitchFamily="34" charset="0"/>
                </a:rPr>
                <a:t>        </a:t>
              </a:r>
              <a:r>
                <a:rPr lang="en-US" altLang="en-US" b="1" dirty="0" err="1">
                  <a:latin typeface="Arial" panose="020B0604020202020204" pitchFamily="34" charset="0"/>
                </a:rPr>
                <a:t>untuk</a:t>
              </a:r>
              <a:r>
                <a:rPr lang="en-US" altLang="en-US" b="1" dirty="0">
                  <a:latin typeface="Arial" panose="020B0604020202020204" pitchFamily="34" charset="0"/>
                </a:rPr>
                <a:t> </a:t>
              </a:r>
              <a:r>
                <a:rPr lang="en-US" altLang="en-US" b="1" dirty="0" err="1">
                  <a:latin typeface="Arial" panose="020B0604020202020204" pitchFamily="34" charset="0"/>
                </a:rPr>
                <a:t>eksekusi</a:t>
              </a:r>
              <a:r>
                <a:rPr lang="en-US" altLang="en-US" b="1" dirty="0">
                  <a:latin typeface="Arial" panose="020B0604020202020204" pitchFamily="34" charset="0"/>
                </a:rPr>
                <a:t> program2 </a:t>
              </a:r>
              <a:r>
                <a:rPr lang="en-US" altLang="en-US" b="1" dirty="0" err="1">
                  <a:latin typeface="Arial" panose="020B0604020202020204" pitchFamily="34" charset="0"/>
                </a:rPr>
                <a:t>sistem</a:t>
              </a:r>
              <a:r>
                <a:rPr lang="en-US" altLang="en-US" b="1" dirty="0">
                  <a:latin typeface="Arial" panose="020B0604020202020204" pitchFamily="34" charset="0"/>
                </a:rPr>
                <a:t>            </a:t>
              </a:r>
              <a:r>
                <a:rPr lang="en-US" altLang="en-US" b="1" dirty="0" err="1">
                  <a:latin typeface="Arial" panose="020B0604020202020204" pitchFamily="34" charset="0"/>
                </a:rPr>
                <a:t>untuk</a:t>
              </a:r>
              <a:r>
                <a:rPr lang="en-US" altLang="en-US" b="1" dirty="0">
                  <a:latin typeface="Arial" panose="020B0604020202020204" pitchFamily="34" charset="0"/>
                </a:rPr>
                <a:t> </a:t>
              </a:r>
              <a:r>
                <a:rPr lang="en-US" altLang="en-US" b="1" dirty="0" err="1">
                  <a:latin typeface="Arial" panose="020B0604020202020204" pitchFamily="34" charset="0"/>
                </a:rPr>
                <a:t>eksekusi</a:t>
              </a:r>
              <a:r>
                <a:rPr lang="en-US" altLang="en-US" b="1" dirty="0">
                  <a:latin typeface="Arial" panose="020B0604020202020204" pitchFamily="34" charset="0"/>
                </a:rPr>
                <a:t> program user</a:t>
              </a:r>
            </a:p>
            <a:p>
              <a:pPr eaLnBrk="1" hangingPunct="1"/>
              <a:endParaRPr lang="en-US" altLang="en-US" b="1" dirty="0"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en-US" b="1" dirty="0">
                  <a:latin typeface="Arial" panose="020B0604020202020204" pitchFamily="34" charset="0"/>
                </a:rPr>
                <a:t>                              </a:t>
              </a:r>
            </a:p>
            <a:p>
              <a:pPr eaLnBrk="1" hangingPunct="1"/>
              <a:r>
                <a:rPr lang="en-US" altLang="en-US" b="1" dirty="0">
                  <a:latin typeface="Arial" panose="020B0604020202020204" pitchFamily="34" charset="0"/>
                </a:rPr>
                <a:t>               </a:t>
              </a:r>
              <a:r>
                <a:rPr lang="en-US" altLang="en-US" b="1" dirty="0">
                  <a:solidFill>
                    <a:srgbClr val="0066CC"/>
                  </a:solidFill>
                  <a:latin typeface="Arial" panose="020B0604020202020204" pitchFamily="34" charset="0"/>
                </a:rPr>
                <a:t>CPU-time = </a:t>
              </a:r>
              <a:r>
                <a:rPr lang="en-US" altLang="en-US" b="1" dirty="0" err="1">
                  <a:solidFill>
                    <a:srgbClr val="0066CC"/>
                  </a:solidFill>
                  <a:latin typeface="Arial" panose="020B0604020202020204" pitchFamily="34" charset="0"/>
                </a:rPr>
                <a:t>jumlah</a:t>
              </a:r>
              <a:r>
                <a:rPr lang="en-US" altLang="en-US" b="1" dirty="0">
                  <a:solidFill>
                    <a:srgbClr val="0066CC"/>
                  </a:solidFill>
                  <a:latin typeface="Arial" panose="020B0604020202020204" pitchFamily="34" charset="0"/>
                </a:rPr>
                <a:t> CPU clock-cycle  x  </a:t>
              </a:r>
              <a:r>
                <a:rPr lang="en-US" altLang="en-US" b="1" dirty="0" err="1">
                  <a:solidFill>
                    <a:srgbClr val="0066CC"/>
                  </a:solidFill>
                  <a:latin typeface="Arial" panose="020B0604020202020204" pitchFamily="34" charset="0"/>
                </a:rPr>
                <a:t>periode</a:t>
              </a:r>
              <a:r>
                <a:rPr lang="en-US" altLang="en-US" b="1" dirty="0">
                  <a:solidFill>
                    <a:srgbClr val="0066CC"/>
                  </a:solidFill>
                  <a:latin typeface="Arial" panose="020B0604020202020204" pitchFamily="34" charset="0"/>
                </a:rPr>
                <a:t> clock</a:t>
              </a:r>
              <a:endParaRPr lang="en-US" altLang="en-US" b="1" dirty="0">
                <a:latin typeface="Arial" panose="020B0604020202020204" pitchFamily="34" charset="0"/>
              </a:endParaRPr>
            </a:p>
            <a:p>
              <a:pPr eaLnBrk="1" hangingPunct="1"/>
              <a:endParaRPr lang="en-US" altLang="en-US" b="1" dirty="0">
                <a:latin typeface="Arial" panose="020B0604020202020204" pitchFamily="34" charset="0"/>
              </a:endParaRPr>
            </a:p>
            <a:p>
              <a:pPr eaLnBrk="1" hangingPunct="1">
                <a:buClr>
                  <a:srgbClr val="3366FF"/>
                </a:buClr>
                <a:buFont typeface="Wingdings" panose="05000000000000000000" pitchFamily="2" charset="2"/>
                <a:buChar char="§"/>
              </a:pPr>
              <a:r>
                <a:rPr lang="en-US" altLang="en-US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  Clock-cycles per Instruction (CPI)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 b="1" dirty="0">
                  <a:latin typeface="Arial" panose="020B0604020202020204" pitchFamily="34" charset="0"/>
                </a:rPr>
                <a:t>    </a:t>
              </a:r>
              <a:r>
                <a:rPr lang="en-US" altLang="en-US" b="1" dirty="0" err="1">
                  <a:latin typeface="Arial" panose="020B0604020202020204" pitchFamily="34" charset="0"/>
                </a:rPr>
                <a:t>Untuk</a:t>
              </a:r>
              <a:r>
                <a:rPr lang="en-US" altLang="en-US" b="1" dirty="0">
                  <a:latin typeface="Arial" panose="020B0604020202020204" pitchFamily="34" charset="0"/>
                </a:rPr>
                <a:t> </a:t>
              </a:r>
              <a:r>
                <a:rPr lang="en-US" altLang="en-US" b="1" dirty="0" err="1">
                  <a:latin typeface="Arial" panose="020B0604020202020204" pitchFamily="34" charset="0"/>
                </a:rPr>
                <a:t>eksekusi</a:t>
              </a:r>
              <a:r>
                <a:rPr lang="en-US" altLang="en-US" b="1" dirty="0">
                  <a:latin typeface="Arial" panose="020B0604020202020204" pitchFamily="34" charset="0"/>
                </a:rPr>
                <a:t> </a:t>
              </a:r>
              <a:r>
                <a:rPr lang="en-US" altLang="en-US" b="1" dirty="0" err="1">
                  <a:latin typeface="Arial" panose="020B0604020202020204" pitchFamily="34" charset="0"/>
                </a:rPr>
                <a:t>sebuah</a:t>
              </a:r>
              <a:r>
                <a:rPr lang="en-US" altLang="en-US" b="1" dirty="0">
                  <a:latin typeface="Arial" panose="020B0604020202020204" pitchFamily="34" charset="0"/>
                </a:rPr>
                <a:t> program, 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 b="1" dirty="0">
                  <a:latin typeface="Arial" panose="020B0604020202020204" pitchFamily="34" charset="0"/>
                </a:rPr>
                <a:t>          </a:t>
              </a:r>
              <a:r>
                <a:rPr lang="en-US" altLang="en-US" b="1" dirty="0" err="1">
                  <a:solidFill>
                    <a:srgbClr val="3366FF"/>
                  </a:solidFill>
                  <a:latin typeface="Arial" panose="020B0604020202020204" pitchFamily="34" charset="0"/>
                </a:rPr>
                <a:t>jumlah</a:t>
              </a:r>
              <a:r>
                <a:rPr lang="en-US" altLang="en-US" b="1" dirty="0">
                  <a:solidFill>
                    <a:srgbClr val="3366FF"/>
                  </a:solidFill>
                  <a:latin typeface="Arial" panose="020B0604020202020204" pitchFamily="34" charset="0"/>
                </a:rPr>
                <a:t> clock-cycle CPU =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 b="1" dirty="0">
                  <a:solidFill>
                    <a:srgbClr val="3366FF"/>
                  </a:solidFill>
                  <a:latin typeface="Arial" panose="020B0604020202020204" pitchFamily="34" charset="0"/>
                </a:rPr>
                <a:t>          </a:t>
              </a:r>
              <a:r>
                <a:rPr lang="en-US" altLang="en-US" b="1" dirty="0" err="1">
                  <a:solidFill>
                    <a:srgbClr val="3366FF"/>
                  </a:solidFill>
                  <a:latin typeface="Arial" panose="020B0604020202020204" pitchFamily="34" charset="0"/>
                </a:rPr>
                <a:t>Jumlah</a:t>
              </a:r>
              <a:r>
                <a:rPr lang="en-US" altLang="en-US" b="1" dirty="0">
                  <a:solidFill>
                    <a:srgbClr val="3366FF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b="1" dirty="0" err="1">
                  <a:solidFill>
                    <a:srgbClr val="3366FF"/>
                  </a:solidFill>
                  <a:latin typeface="Arial" panose="020B0604020202020204" pitchFamily="34" charset="0"/>
                </a:rPr>
                <a:t>instruksi</a:t>
              </a:r>
              <a:r>
                <a:rPr lang="en-US" altLang="en-US" b="1" dirty="0">
                  <a:solidFill>
                    <a:srgbClr val="3366FF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b="1" dirty="0" err="1">
                  <a:solidFill>
                    <a:srgbClr val="3366FF"/>
                  </a:solidFill>
                  <a:latin typeface="Arial" panose="020B0604020202020204" pitchFamily="34" charset="0"/>
                </a:rPr>
                <a:t>dalam</a:t>
              </a:r>
              <a:r>
                <a:rPr lang="en-US" altLang="en-US" b="1" dirty="0">
                  <a:solidFill>
                    <a:srgbClr val="3366FF"/>
                  </a:solidFill>
                  <a:latin typeface="Arial" panose="020B0604020202020204" pitchFamily="34" charset="0"/>
                </a:rPr>
                <a:t> program x clock-cycles rata </a:t>
              </a:r>
              <a:r>
                <a:rPr lang="en-US" altLang="en-US" b="1" dirty="0" err="1">
                  <a:solidFill>
                    <a:srgbClr val="3366FF"/>
                  </a:solidFill>
                  <a:latin typeface="Arial" panose="020B0604020202020204" pitchFamily="34" charset="0"/>
                </a:rPr>
                <a:t>rata</a:t>
              </a:r>
              <a:r>
                <a:rPr lang="en-US" altLang="en-US" b="1" dirty="0">
                  <a:solidFill>
                    <a:srgbClr val="3366FF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b="1" dirty="0" err="1">
                  <a:solidFill>
                    <a:srgbClr val="3366FF"/>
                  </a:solidFill>
                  <a:latin typeface="Arial" panose="020B0604020202020204" pitchFamily="34" charset="0"/>
                </a:rPr>
                <a:t>sebuah</a:t>
              </a:r>
              <a:r>
                <a:rPr lang="en-US" altLang="en-US" b="1" dirty="0">
                  <a:solidFill>
                    <a:srgbClr val="3366FF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b="1" dirty="0" err="1">
                  <a:solidFill>
                    <a:srgbClr val="3366FF"/>
                  </a:solidFill>
                  <a:latin typeface="Arial" panose="020B0604020202020204" pitchFamily="34" charset="0"/>
                </a:rPr>
                <a:t>instruksi</a:t>
              </a:r>
              <a:endParaRPr lang="en-US" altLang="en-US" b="1" dirty="0">
                <a:solidFill>
                  <a:srgbClr val="3366FF"/>
                </a:solidFill>
                <a:latin typeface="Arial" panose="020B0604020202020204" pitchFamily="34" charset="0"/>
              </a:endParaRPr>
            </a:p>
            <a:p>
              <a:pPr eaLnBrk="1" hangingPunct="1"/>
              <a:endParaRPr lang="en-US" altLang="en-US" b="1" dirty="0">
                <a:solidFill>
                  <a:srgbClr val="3366FF"/>
                </a:solidFill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en-US" b="1" dirty="0">
                  <a:latin typeface="Arial" panose="020B0604020202020204" pitchFamily="34" charset="0"/>
                </a:rPr>
                <a:t>        = </a:t>
              </a:r>
              <a:r>
                <a:rPr lang="en-US" altLang="en-US" b="1" dirty="0" err="1">
                  <a:latin typeface="Arial" panose="020B0604020202020204" pitchFamily="34" charset="0"/>
                </a:rPr>
                <a:t>Jumlah</a:t>
              </a:r>
              <a:r>
                <a:rPr lang="en-US" altLang="en-US" b="1" dirty="0">
                  <a:latin typeface="Arial" panose="020B0604020202020204" pitchFamily="34" charset="0"/>
                </a:rPr>
                <a:t> </a:t>
              </a:r>
              <a:r>
                <a:rPr lang="en-US" altLang="en-US" b="1" dirty="0" err="1">
                  <a:latin typeface="Arial" panose="020B0604020202020204" pitchFamily="34" charset="0"/>
                </a:rPr>
                <a:t>instruksi</a:t>
              </a:r>
              <a:r>
                <a:rPr lang="en-US" altLang="en-US" b="1" dirty="0">
                  <a:latin typeface="Arial" panose="020B0604020202020204" pitchFamily="34" charset="0"/>
                </a:rPr>
                <a:t> </a:t>
              </a:r>
              <a:r>
                <a:rPr lang="en-US" altLang="en-US" b="1" dirty="0" err="1">
                  <a:latin typeface="Arial" panose="020B0604020202020204" pitchFamily="34" charset="0"/>
                </a:rPr>
                <a:t>dalam</a:t>
              </a:r>
              <a:r>
                <a:rPr lang="en-US" altLang="en-US" b="1" dirty="0">
                  <a:latin typeface="Arial" panose="020B0604020202020204" pitchFamily="34" charset="0"/>
                </a:rPr>
                <a:t> program x CPI x 1/ </a:t>
              </a:r>
              <a:r>
                <a:rPr lang="en-US" altLang="en-US" b="1" dirty="0" err="1">
                  <a:latin typeface="Arial" panose="020B0604020202020204" pitchFamily="34" charset="0"/>
                </a:rPr>
                <a:t>frekuensi</a:t>
              </a:r>
              <a:r>
                <a:rPr lang="en-US" altLang="en-US" b="1" dirty="0">
                  <a:latin typeface="Arial" panose="020B0604020202020204" pitchFamily="34" charset="0"/>
                </a:rPr>
                <a:t> clock</a:t>
              </a:r>
            </a:p>
            <a:p>
              <a:pPr eaLnBrk="1" hangingPunct="1"/>
              <a:r>
                <a:rPr lang="en-US" altLang="en-US" b="1" dirty="0">
                  <a:latin typeface="Arial" panose="020B0604020202020204" pitchFamily="34" charset="0"/>
                </a:rPr>
                <a:t>    </a:t>
              </a:r>
            </a:p>
          </p:txBody>
        </p:sp>
        <p:sp>
          <p:nvSpPr>
            <p:cNvPr id="36871" name="AutoShape 6"/>
            <p:cNvSpPr>
              <a:spLocks/>
            </p:cNvSpPr>
            <p:nvPr/>
          </p:nvSpPr>
          <p:spPr bwMode="auto">
            <a:xfrm rot="-5400000">
              <a:off x="2016" y="1177"/>
              <a:ext cx="76" cy="862"/>
            </a:xfrm>
            <a:prstGeom prst="leftBrace">
              <a:avLst>
                <a:gd name="adj1" fmla="val 9451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36872" name="AutoShape 7"/>
            <p:cNvSpPr>
              <a:spLocks/>
            </p:cNvSpPr>
            <p:nvPr/>
          </p:nvSpPr>
          <p:spPr bwMode="auto">
            <a:xfrm rot="-5400000">
              <a:off x="4352" y="1246"/>
              <a:ext cx="121" cy="680"/>
            </a:xfrm>
            <a:prstGeom prst="leftBrace">
              <a:avLst>
                <a:gd name="adj1" fmla="val 468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</p:grpSp>
      <p:sp>
        <p:nvSpPr>
          <p:cNvPr id="36868" name="Text Box 9"/>
          <p:cNvSpPr txBox="1">
            <a:spLocks noChangeArrowheads="1"/>
          </p:cNvSpPr>
          <p:nvPr/>
        </p:nvSpPr>
        <p:spPr bwMode="auto">
          <a:xfrm>
            <a:off x="7258050" y="260350"/>
            <a:ext cx="1809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 b="1" i="1">
                <a:latin typeface="Arial" panose="020B0604020202020204" pitchFamily="34" charset="0"/>
              </a:rPr>
              <a:t>Latency</a:t>
            </a:r>
          </a:p>
          <a:p>
            <a:pPr eaLnBrk="1" hangingPunct="1">
              <a:buFontTx/>
              <a:buAutoNum type="arabicPeriod"/>
            </a:pPr>
            <a:r>
              <a:rPr lang="en-US" altLang="en-US" b="1" i="1">
                <a:latin typeface="Arial" panose="020B0604020202020204" pitchFamily="34" charset="0"/>
              </a:rPr>
              <a:t>Throughput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D98AE292-17A1-41BA-9C60-C258CBD18080}" type="slidenum">
              <a:rPr lang="en-US" altLang="en-US" b="0"/>
              <a:pPr eaLnBrk="1" hangingPunct="1">
                <a:defRPr/>
              </a:pPr>
              <a:t>27</a:t>
            </a:fld>
            <a:endParaRPr lang="en-US" altLang="en-US" b="0"/>
          </a:p>
        </p:txBody>
      </p:sp>
      <p:sp>
        <p:nvSpPr>
          <p:cNvPr id="37893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96551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Perhitungan CPI :</a:t>
            </a:r>
          </a:p>
          <a:p>
            <a:pPr eaLnBrk="1" hangingPunct="1"/>
            <a:endParaRPr lang="en-US" altLang="en-US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    </a:t>
            </a:r>
            <a:r>
              <a:rPr lang="en-US" altLang="en-US" b="1">
                <a:solidFill>
                  <a:srgbClr val="0066CC"/>
                </a:solidFill>
                <a:latin typeface="Arial" panose="020B0604020202020204" pitchFamily="34" charset="0"/>
              </a:rPr>
              <a:t>CPI = </a:t>
            </a:r>
            <a:r>
              <a:rPr lang="en-US" altLang="en-US" sz="2400" b="1">
                <a:solidFill>
                  <a:srgbClr val="0066CC"/>
                </a:solidFill>
                <a:latin typeface="Symbol" panose="05050102010706020507" pitchFamily="18" charset="2"/>
              </a:rPr>
              <a:t>S</a:t>
            </a:r>
            <a:r>
              <a:rPr lang="en-US" altLang="en-US" b="1">
                <a:solidFill>
                  <a:srgbClr val="0066CC"/>
                </a:solidFill>
                <a:latin typeface="Arial" panose="020B0604020202020204" pitchFamily="34" charset="0"/>
              </a:rPr>
              <a:t> (cycles per tipe x frekuensi kemunculan tipe tersebut dalam program)</a:t>
            </a:r>
            <a:r>
              <a:rPr lang="en-US" altLang="en-US" b="1" baseline="30000">
                <a:latin typeface="Arial" panose="020B0604020202020204" pitchFamily="34" charset="0"/>
              </a:rPr>
              <a:t>                                                                                          </a:t>
            </a:r>
            <a:endParaRPr lang="en-US" altLang="en-US" sz="1600" b="1">
              <a:latin typeface="Arial" panose="020B0604020202020204" pitchFamily="34" charset="0"/>
            </a:endParaRPr>
          </a:p>
        </p:txBody>
      </p:sp>
      <p:pic>
        <p:nvPicPr>
          <p:cNvPr id="37894" name="Picture 3"/>
          <p:cNvPicPr>
            <a:picLocks noChangeAspect="1" noChangeArrowheads="1"/>
          </p:cNvPicPr>
          <p:nvPr/>
        </p:nvPicPr>
        <p:blipFill>
          <a:blip r:embed="rId2">
            <a:lum bright="-18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484313"/>
            <a:ext cx="8659812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5B171-D82C-409B-B5E6-651BAD482216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1. What is computer architecture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990600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07D8E46-150D-46D3-8554-EB96D2065DAF}" type="slidenum">
              <a:rPr lang="en-US" altLang="en-US" b="0"/>
              <a:pPr eaLnBrk="1" hangingPunct="1">
                <a:defRPr/>
              </a:pPr>
              <a:t>4</a:t>
            </a:fld>
            <a:endParaRPr lang="en-US" altLang="en-US" b="0"/>
          </a:p>
        </p:txBody>
      </p:sp>
      <p:grpSp>
        <p:nvGrpSpPr>
          <p:cNvPr id="13315" name="Group 49"/>
          <p:cNvGrpSpPr>
            <a:grpSpLocks/>
          </p:cNvGrpSpPr>
          <p:nvPr/>
        </p:nvGrpSpPr>
        <p:grpSpPr bwMode="auto">
          <a:xfrm>
            <a:off x="272480" y="260648"/>
            <a:ext cx="9467850" cy="6005513"/>
            <a:chOff x="104" y="436"/>
            <a:chExt cx="5964" cy="3783"/>
          </a:xfrm>
        </p:grpSpPr>
        <p:sp>
          <p:nvSpPr>
            <p:cNvPr id="13316" name="Rectangle 5"/>
            <p:cNvSpPr>
              <a:spLocks noChangeArrowheads="1"/>
            </p:cNvSpPr>
            <p:nvPr/>
          </p:nvSpPr>
          <p:spPr bwMode="auto">
            <a:xfrm>
              <a:off x="308" y="436"/>
              <a:ext cx="2907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Tx/>
                <a:buChar char="•"/>
              </a:pPr>
              <a:r>
                <a:rPr lang="es-ES_tradnl" altLang="en-US" sz="2000" b="1">
                  <a:latin typeface="Arial" panose="020B0604020202020204" pitchFamily="34" charset="0"/>
                </a:rPr>
                <a:t>Computer description levels</a:t>
              </a:r>
              <a:endParaRPr lang="es-ES" altLang="en-US" sz="2000" b="1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endParaRPr lang="es-ES" altLang="en-US" sz="2000" b="1">
                <a:latin typeface="Arial" panose="020B0604020202020204" pitchFamily="34" charset="0"/>
              </a:endParaRPr>
            </a:p>
          </p:txBody>
        </p:sp>
        <p:sp>
          <p:nvSpPr>
            <p:cNvPr id="13317" name="Text Box 6"/>
            <p:cNvSpPr txBox="1">
              <a:spLocks noChangeArrowheads="1"/>
            </p:cNvSpPr>
            <p:nvPr/>
          </p:nvSpPr>
          <p:spPr bwMode="auto">
            <a:xfrm>
              <a:off x="2184" y="3744"/>
              <a:ext cx="1354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altLang="en-US" sz="2000" b="1">
                  <a:latin typeface="Tahoma" panose="020B0604030504040204" pitchFamily="34" charset="0"/>
                </a:rPr>
                <a:t>Physical level</a:t>
              </a:r>
              <a:endParaRPr lang="es-ES" altLang="en-US" sz="2000" b="1">
                <a:latin typeface="Tahoma" panose="020B0604030504040204" pitchFamily="34" charset="0"/>
              </a:endParaRPr>
            </a:p>
          </p:txBody>
        </p:sp>
        <p:sp>
          <p:nvSpPr>
            <p:cNvPr id="13318" name="Text Box 7"/>
            <p:cNvSpPr txBox="1">
              <a:spLocks noChangeArrowheads="1"/>
            </p:cNvSpPr>
            <p:nvPr/>
          </p:nvSpPr>
          <p:spPr bwMode="auto">
            <a:xfrm>
              <a:off x="2184" y="3264"/>
              <a:ext cx="1354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altLang="en-US" sz="2000" b="1">
                  <a:latin typeface="Tahoma" panose="020B0604030504040204" pitchFamily="34" charset="0"/>
                </a:rPr>
                <a:t>Digital circuits</a:t>
              </a:r>
              <a:endParaRPr lang="es-ES" altLang="en-US" sz="2000" b="1">
                <a:latin typeface="Tahoma" panose="020B0604030504040204" pitchFamily="34" charset="0"/>
              </a:endParaRPr>
            </a:p>
          </p:txBody>
        </p:sp>
        <p:sp>
          <p:nvSpPr>
            <p:cNvPr id="13319" name="Text Box 8"/>
            <p:cNvSpPr txBox="1">
              <a:spLocks noChangeArrowheads="1"/>
            </p:cNvSpPr>
            <p:nvPr/>
          </p:nvSpPr>
          <p:spPr bwMode="auto">
            <a:xfrm>
              <a:off x="2184" y="2688"/>
              <a:ext cx="1354" cy="44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altLang="en-US" sz="2000" b="1" dirty="0" err="1">
                  <a:latin typeface="Tahoma" panose="020B0604030504040204" pitchFamily="34" charset="0"/>
                </a:rPr>
                <a:t>Computer</a:t>
              </a:r>
              <a:r>
                <a:rPr lang="es-ES_tradnl" altLang="en-US" sz="2000" b="1" dirty="0">
                  <a:latin typeface="Tahoma" panose="020B0604030504040204" pitchFamily="34" charset="0"/>
                </a:rPr>
                <a:t> </a:t>
              </a:r>
              <a:r>
                <a:rPr lang="es-ES_tradnl" altLang="en-US" sz="2000" b="1" dirty="0" err="1">
                  <a:latin typeface="Tahoma" panose="020B0604030504040204" pitchFamily="34" charset="0"/>
                </a:rPr>
                <a:t>organization</a:t>
              </a:r>
              <a:endParaRPr lang="es-ES" altLang="en-US" sz="2000" b="1" dirty="0">
                <a:latin typeface="Tahoma" panose="020B0604030504040204" pitchFamily="34" charset="0"/>
              </a:endParaRPr>
            </a:p>
          </p:txBody>
        </p:sp>
        <p:sp>
          <p:nvSpPr>
            <p:cNvPr id="13320" name="Text Box 9"/>
            <p:cNvSpPr txBox="1">
              <a:spLocks noChangeArrowheads="1"/>
            </p:cNvSpPr>
            <p:nvPr/>
          </p:nvSpPr>
          <p:spPr bwMode="auto">
            <a:xfrm>
              <a:off x="2184" y="2160"/>
              <a:ext cx="1354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altLang="en-US" sz="2000" b="1">
                  <a:latin typeface="Tahoma" panose="020B0604030504040204" pitchFamily="34" charset="0"/>
                </a:rPr>
                <a:t>Instruction set</a:t>
              </a:r>
              <a:endParaRPr lang="es-ES" altLang="en-US" sz="2000" b="1">
                <a:latin typeface="Tahoma" panose="020B0604030504040204" pitchFamily="34" charset="0"/>
              </a:endParaRPr>
            </a:p>
          </p:txBody>
        </p:sp>
        <p:sp>
          <p:nvSpPr>
            <p:cNvPr id="13321" name="Text Box 10"/>
            <p:cNvSpPr txBox="1">
              <a:spLocks noChangeArrowheads="1"/>
            </p:cNvSpPr>
            <p:nvPr/>
          </p:nvSpPr>
          <p:spPr bwMode="auto">
            <a:xfrm>
              <a:off x="1532" y="1570"/>
              <a:ext cx="1198" cy="44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altLang="en-US" sz="2000" b="1">
                  <a:latin typeface="Tahoma" panose="020B0604030504040204" pitchFamily="34" charset="0"/>
                </a:rPr>
                <a:t>Operating System</a:t>
              </a:r>
              <a:endParaRPr lang="es-ES" altLang="en-US" sz="2000" b="1">
                <a:latin typeface="Tahoma" panose="020B0604030504040204" pitchFamily="34" charset="0"/>
              </a:endParaRPr>
            </a:p>
          </p:txBody>
        </p:sp>
        <p:sp>
          <p:nvSpPr>
            <p:cNvPr id="13322" name="Text Box 11"/>
            <p:cNvSpPr txBox="1">
              <a:spLocks noChangeArrowheads="1"/>
            </p:cNvSpPr>
            <p:nvPr/>
          </p:nvSpPr>
          <p:spPr bwMode="auto">
            <a:xfrm>
              <a:off x="3029" y="1616"/>
              <a:ext cx="1198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altLang="en-US" sz="2000" b="1">
                  <a:latin typeface="Tahoma" panose="020B0604030504040204" pitchFamily="34" charset="0"/>
                </a:rPr>
                <a:t>Compilers</a:t>
              </a:r>
              <a:endParaRPr lang="es-ES" altLang="en-US" sz="2000" b="1">
                <a:latin typeface="Tahoma" panose="020B0604030504040204" pitchFamily="34" charset="0"/>
              </a:endParaRPr>
            </a:p>
          </p:txBody>
        </p:sp>
        <p:sp>
          <p:nvSpPr>
            <p:cNvPr id="13323" name="Text Box 12"/>
            <p:cNvSpPr txBox="1">
              <a:spLocks noChangeArrowheads="1"/>
            </p:cNvSpPr>
            <p:nvPr/>
          </p:nvSpPr>
          <p:spPr bwMode="auto">
            <a:xfrm>
              <a:off x="2184" y="1104"/>
              <a:ext cx="1198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altLang="en-US" sz="2000" b="1">
                  <a:latin typeface="Tahoma" panose="020B0604030504040204" pitchFamily="34" charset="0"/>
                </a:rPr>
                <a:t>Applications</a:t>
              </a:r>
              <a:endParaRPr lang="es-ES" altLang="en-US" sz="2000" b="1">
                <a:latin typeface="Tahoma" panose="020B0604030504040204" pitchFamily="34" charset="0"/>
              </a:endParaRPr>
            </a:p>
          </p:txBody>
        </p:sp>
        <p:grpSp>
          <p:nvGrpSpPr>
            <p:cNvPr id="13324" name="Group 13"/>
            <p:cNvGrpSpPr>
              <a:grpSpLocks/>
            </p:cNvGrpSpPr>
            <p:nvPr/>
          </p:nvGrpSpPr>
          <p:grpSpPr bwMode="auto">
            <a:xfrm>
              <a:off x="3619" y="3249"/>
              <a:ext cx="364" cy="296"/>
              <a:chOff x="4032" y="1392"/>
              <a:chExt cx="672" cy="576"/>
            </a:xfrm>
          </p:grpSpPr>
          <p:sp>
            <p:nvSpPr>
              <p:cNvPr id="13351" name="AutoShape 14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240" cy="240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n-US" altLang="en-US" b="1">
                  <a:latin typeface="Arial" panose="020B0604020202020204" pitchFamily="34" charset="0"/>
                </a:endParaRPr>
              </a:p>
            </p:txBody>
          </p:sp>
          <p:sp>
            <p:nvSpPr>
              <p:cNvPr id="13352" name="AutoShape 15"/>
              <p:cNvSpPr>
                <a:spLocks noChangeArrowheads="1"/>
              </p:cNvSpPr>
              <p:nvPr/>
            </p:nvSpPr>
            <p:spPr bwMode="auto">
              <a:xfrm>
                <a:off x="4032" y="1728"/>
                <a:ext cx="240" cy="240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n-US" altLang="en-US" b="1">
                  <a:latin typeface="Arial" panose="020B0604020202020204" pitchFamily="34" charset="0"/>
                </a:endParaRPr>
              </a:p>
            </p:txBody>
          </p:sp>
          <p:sp>
            <p:nvSpPr>
              <p:cNvPr id="13353" name="AutoShape 16"/>
              <p:cNvSpPr>
                <a:spLocks noChangeArrowheads="1"/>
              </p:cNvSpPr>
              <p:nvPr/>
            </p:nvSpPr>
            <p:spPr bwMode="auto">
              <a:xfrm>
                <a:off x="4464" y="1536"/>
                <a:ext cx="240" cy="240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n-US" altLang="en-US" b="1">
                  <a:latin typeface="Arial" panose="020B0604020202020204" pitchFamily="34" charset="0"/>
                </a:endParaRPr>
              </a:p>
            </p:txBody>
          </p:sp>
          <p:sp>
            <p:nvSpPr>
              <p:cNvPr id="13354" name="Line 17"/>
              <p:cNvSpPr>
                <a:spLocks noChangeShapeType="1"/>
              </p:cNvSpPr>
              <p:nvPr/>
            </p:nvSpPr>
            <p:spPr bwMode="auto">
              <a:xfrm>
                <a:off x="4272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b"/>
              <a:lstStyle/>
              <a:p>
                <a:endParaRPr lang="en-US"/>
              </a:p>
            </p:txBody>
          </p:sp>
          <p:sp>
            <p:nvSpPr>
              <p:cNvPr id="13355" name="Line 18"/>
              <p:cNvSpPr>
                <a:spLocks noChangeShapeType="1"/>
              </p:cNvSpPr>
              <p:nvPr/>
            </p:nvSpPr>
            <p:spPr bwMode="auto">
              <a:xfrm>
                <a:off x="4368" y="153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b"/>
              <a:lstStyle/>
              <a:p>
                <a:endParaRPr lang="en-US"/>
              </a:p>
            </p:txBody>
          </p:sp>
          <p:sp>
            <p:nvSpPr>
              <p:cNvPr id="13356" name="Line 19"/>
              <p:cNvSpPr>
                <a:spLocks noChangeShapeType="1"/>
              </p:cNvSpPr>
              <p:nvPr/>
            </p:nvSpPr>
            <p:spPr bwMode="auto">
              <a:xfrm>
                <a:off x="4368" y="163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b"/>
              <a:lstStyle/>
              <a:p>
                <a:endParaRPr lang="en-US"/>
              </a:p>
            </p:txBody>
          </p:sp>
          <p:sp>
            <p:nvSpPr>
              <p:cNvPr id="13357" name="Line 20"/>
              <p:cNvSpPr>
                <a:spLocks noChangeShapeType="1"/>
              </p:cNvSpPr>
              <p:nvPr/>
            </p:nvSpPr>
            <p:spPr bwMode="auto">
              <a:xfrm flipV="1">
                <a:off x="4272" y="18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b"/>
              <a:lstStyle/>
              <a:p>
                <a:endParaRPr lang="en-US"/>
              </a:p>
            </p:txBody>
          </p:sp>
          <p:sp>
            <p:nvSpPr>
              <p:cNvPr id="13358" name="Line 21"/>
              <p:cNvSpPr>
                <a:spLocks noChangeShapeType="1"/>
              </p:cNvSpPr>
              <p:nvPr/>
            </p:nvSpPr>
            <p:spPr bwMode="auto">
              <a:xfrm flipV="1">
                <a:off x="4368" y="17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b"/>
              <a:lstStyle/>
              <a:p>
                <a:endParaRPr lang="en-US"/>
              </a:p>
            </p:txBody>
          </p:sp>
          <p:sp>
            <p:nvSpPr>
              <p:cNvPr id="13359" name="Line 22"/>
              <p:cNvSpPr>
                <a:spLocks noChangeShapeType="1"/>
              </p:cNvSpPr>
              <p:nvPr/>
            </p:nvSpPr>
            <p:spPr bwMode="auto">
              <a:xfrm flipV="1">
                <a:off x="4368" y="17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b"/>
              <a:lstStyle/>
              <a:p>
                <a:endParaRPr lang="en-US"/>
              </a:p>
            </p:txBody>
          </p:sp>
        </p:grpSp>
        <p:sp>
          <p:nvSpPr>
            <p:cNvPr id="13325" name="Line 23"/>
            <p:cNvSpPr>
              <a:spLocks noChangeShapeType="1"/>
            </p:cNvSpPr>
            <p:nvPr/>
          </p:nvSpPr>
          <p:spPr bwMode="auto">
            <a:xfrm>
              <a:off x="4027" y="3742"/>
              <a:ext cx="1" cy="1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b"/>
            <a:lstStyle/>
            <a:p>
              <a:endParaRPr lang="en-US"/>
            </a:p>
          </p:txBody>
        </p:sp>
        <p:sp>
          <p:nvSpPr>
            <p:cNvPr id="13326" name="Line 24"/>
            <p:cNvSpPr>
              <a:spLocks noChangeShapeType="1"/>
            </p:cNvSpPr>
            <p:nvPr/>
          </p:nvSpPr>
          <p:spPr bwMode="auto">
            <a:xfrm>
              <a:off x="4027" y="3838"/>
              <a:ext cx="156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b"/>
            <a:lstStyle/>
            <a:p>
              <a:endParaRPr lang="en-US"/>
            </a:p>
          </p:txBody>
        </p:sp>
        <p:sp>
          <p:nvSpPr>
            <p:cNvPr id="13327" name="Line 25"/>
            <p:cNvSpPr>
              <a:spLocks noChangeShapeType="1"/>
            </p:cNvSpPr>
            <p:nvPr/>
          </p:nvSpPr>
          <p:spPr bwMode="auto">
            <a:xfrm flipV="1">
              <a:off x="4027" y="3742"/>
              <a:ext cx="156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b"/>
            <a:lstStyle/>
            <a:p>
              <a:endParaRPr lang="en-US"/>
            </a:p>
          </p:txBody>
        </p:sp>
        <p:sp>
          <p:nvSpPr>
            <p:cNvPr id="13328" name="Line 26"/>
            <p:cNvSpPr>
              <a:spLocks noChangeShapeType="1"/>
            </p:cNvSpPr>
            <p:nvPr/>
          </p:nvSpPr>
          <p:spPr bwMode="auto">
            <a:xfrm flipH="1">
              <a:off x="3923" y="3838"/>
              <a:ext cx="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b"/>
            <a:lstStyle/>
            <a:p>
              <a:endParaRPr lang="en-US"/>
            </a:p>
          </p:txBody>
        </p:sp>
        <p:sp>
          <p:nvSpPr>
            <p:cNvPr id="13329" name="Rectangle 27"/>
            <p:cNvSpPr>
              <a:spLocks noChangeArrowheads="1"/>
            </p:cNvSpPr>
            <p:nvPr/>
          </p:nvSpPr>
          <p:spPr bwMode="auto">
            <a:xfrm>
              <a:off x="4836" y="3552"/>
              <a:ext cx="625" cy="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pic>
          <p:nvPicPr>
            <p:cNvPr id="13330" name="Picture 28" descr="DLXdatapath"/>
            <p:cNvPicPr>
              <a:picLocks noChangeAspect="1" noChangeArrowheads="1"/>
            </p:cNvPicPr>
            <p:nvPr/>
          </p:nvPicPr>
          <p:blipFill>
            <a:blip r:embed="rId2" cstate="print">
              <a:lum bright="-24000" contras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5" y="2614"/>
              <a:ext cx="1633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31" name="Text Box 29"/>
            <p:cNvSpPr txBox="1">
              <a:spLocks noChangeArrowheads="1"/>
            </p:cNvSpPr>
            <p:nvPr/>
          </p:nvSpPr>
          <p:spPr bwMode="auto">
            <a:xfrm>
              <a:off x="3709" y="2130"/>
              <a:ext cx="832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s-ES_tradnl" altLang="en-US" sz="1400" b="1">
                  <a:latin typeface="Arial" panose="020B0604020202020204" pitchFamily="34" charset="0"/>
                </a:rPr>
                <a:t>Ldd r1,32(r0)</a:t>
              </a:r>
            </a:p>
            <a:p>
              <a:pPr>
                <a:spcBef>
                  <a:spcPct val="20000"/>
                </a:spcBef>
              </a:pPr>
              <a:r>
                <a:rPr lang="es-ES_tradnl" altLang="en-US" sz="1400" b="1">
                  <a:latin typeface="Arial" panose="020B0604020202020204" pitchFamily="34" charset="0"/>
                </a:rPr>
                <a:t>Add r2,r1,#10</a:t>
              </a:r>
            </a:p>
            <a:p>
              <a:pPr>
                <a:spcBef>
                  <a:spcPct val="20000"/>
                </a:spcBef>
              </a:pPr>
              <a:r>
                <a:rPr lang="es-ES_tradnl" altLang="en-US" sz="1400" b="1">
                  <a:latin typeface="Arial" panose="020B0604020202020204" pitchFamily="34" charset="0"/>
                </a:rPr>
                <a:t>Sto 32(r0),r2</a:t>
              </a:r>
              <a:endParaRPr lang="es-E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3332" name="Text Box 30"/>
            <p:cNvSpPr txBox="1">
              <a:spLocks noChangeArrowheads="1"/>
            </p:cNvSpPr>
            <p:nvPr/>
          </p:nvSpPr>
          <p:spPr bwMode="auto">
            <a:xfrm>
              <a:off x="4264" y="1104"/>
              <a:ext cx="87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s-ES_tradnl" altLang="en-US" sz="1600" b="1">
                  <a:latin typeface="Arial" panose="020B0604020202020204" pitchFamily="34" charset="0"/>
                </a:rPr>
                <a:t>begin</a:t>
              </a:r>
            </a:p>
            <a:p>
              <a:pPr>
                <a:spcBef>
                  <a:spcPct val="20000"/>
                </a:spcBef>
              </a:pPr>
              <a:r>
                <a:rPr lang="es-ES_tradnl" altLang="en-US" sz="1600" b="1">
                  <a:latin typeface="Arial" panose="020B0604020202020204" pitchFamily="34" charset="0"/>
                </a:rPr>
                <a:t>    read(a)</a:t>
              </a:r>
            </a:p>
            <a:p>
              <a:pPr>
                <a:spcBef>
                  <a:spcPct val="20000"/>
                </a:spcBef>
              </a:pPr>
              <a:r>
                <a:rPr lang="es-ES_tradnl" altLang="en-US" sz="1600" b="1">
                  <a:latin typeface="Arial" panose="020B0604020202020204" pitchFamily="34" charset="0"/>
                </a:rPr>
                <a:t>    a := a+1;</a:t>
              </a:r>
            </a:p>
            <a:p>
              <a:pPr>
                <a:spcBef>
                  <a:spcPct val="20000"/>
                </a:spcBef>
              </a:pPr>
              <a:r>
                <a:rPr lang="es-ES_tradnl" altLang="en-US" sz="1600" b="1">
                  <a:latin typeface="Arial" panose="020B0604020202020204" pitchFamily="34" charset="0"/>
                </a:rPr>
                <a:t>    writeln(a);</a:t>
              </a:r>
            </a:p>
            <a:p>
              <a:pPr>
                <a:spcBef>
                  <a:spcPct val="20000"/>
                </a:spcBef>
              </a:pPr>
              <a:r>
                <a:rPr lang="es-ES_tradnl" altLang="en-US" sz="1600" b="1">
                  <a:latin typeface="Arial" panose="020B0604020202020204" pitchFamily="34" charset="0"/>
                </a:rPr>
                <a:t>end;</a:t>
              </a:r>
              <a:endParaRPr lang="es-ES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3333" name="Text Box 31"/>
            <p:cNvSpPr txBox="1">
              <a:spLocks noChangeArrowheads="1"/>
            </p:cNvSpPr>
            <p:nvPr/>
          </p:nvSpPr>
          <p:spPr bwMode="auto">
            <a:xfrm>
              <a:off x="171" y="1536"/>
              <a:ext cx="1200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s-ES_tradnl" altLang="en-US" sz="1600" b="1">
                  <a:latin typeface="Arial" panose="020B0604020202020204" pitchFamily="34" charset="0"/>
                </a:rPr>
                <a:t>$ ls –la</a:t>
              </a:r>
            </a:p>
            <a:p>
              <a:pPr>
                <a:spcBef>
                  <a:spcPct val="20000"/>
                </a:spcBef>
              </a:pPr>
              <a:r>
                <a:rPr lang="es-ES_tradnl" altLang="en-US" sz="1600" b="1">
                  <a:latin typeface="Arial" panose="020B0604020202020204" pitchFamily="34" charset="0"/>
                </a:rPr>
                <a:t>$ cp file.txt /home</a:t>
              </a:r>
              <a:endParaRPr lang="es-ES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3334" name="Line 32"/>
            <p:cNvSpPr>
              <a:spLocks noChangeShapeType="1"/>
            </p:cNvSpPr>
            <p:nvPr/>
          </p:nvSpPr>
          <p:spPr bwMode="auto">
            <a:xfrm>
              <a:off x="2756" y="3456"/>
              <a:ext cx="1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b"/>
            <a:lstStyle/>
            <a:p>
              <a:endParaRPr lang="en-US"/>
            </a:p>
          </p:txBody>
        </p:sp>
        <p:sp>
          <p:nvSpPr>
            <p:cNvPr id="13335" name="Line 33"/>
            <p:cNvSpPr>
              <a:spLocks noChangeShapeType="1"/>
            </p:cNvSpPr>
            <p:nvPr/>
          </p:nvSpPr>
          <p:spPr bwMode="auto">
            <a:xfrm>
              <a:off x="2756" y="2880"/>
              <a:ext cx="1" cy="3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b"/>
            <a:lstStyle/>
            <a:p>
              <a:endParaRPr lang="en-US"/>
            </a:p>
          </p:txBody>
        </p:sp>
        <p:sp>
          <p:nvSpPr>
            <p:cNvPr id="13336" name="Line 34"/>
            <p:cNvSpPr>
              <a:spLocks noChangeShapeType="1"/>
            </p:cNvSpPr>
            <p:nvPr/>
          </p:nvSpPr>
          <p:spPr bwMode="auto">
            <a:xfrm>
              <a:off x="2756" y="2352"/>
              <a:ext cx="1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b"/>
            <a:lstStyle/>
            <a:p>
              <a:endParaRPr lang="en-US"/>
            </a:p>
          </p:txBody>
        </p:sp>
        <p:sp>
          <p:nvSpPr>
            <p:cNvPr id="13337" name="Line 35"/>
            <p:cNvSpPr>
              <a:spLocks noChangeShapeType="1"/>
            </p:cNvSpPr>
            <p:nvPr/>
          </p:nvSpPr>
          <p:spPr bwMode="auto">
            <a:xfrm flipH="1">
              <a:off x="2860" y="1872"/>
              <a:ext cx="625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b"/>
            <a:lstStyle/>
            <a:p>
              <a:endParaRPr lang="en-US"/>
            </a:p>
          </p:txBody>
        </p:sp>
        <p:sp>
          <p:nvSpPr>
            <p:cNvPr id="13338" name="Line 36"/>
            <p:cNvSpPr>
              <a:spLocks noChangeShapeType="1"/>
            </p:cNvSpPr>
            <p:nvPr/>
          </p:nvSpPr>
          <p:spPr bwMode="auto">
            <a:xfrm flipH="1">
              <a:off x="2258" y="1344"/>
              <a:ext cx="409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b"/>
            <a:lstStyle/>
            <a:p>
              <a:endParaRPr lang="en-US"/>
            </a:p>
          </p:txBody>
        </p:sp>
        <p:sp>
          <p:nvSpPr>
            <p:cNvPr id="13339" name="Line 37"/>
            <p:cNvSpPr>
              <a:spLocks noChangeShapeType="1"/>
            </p:cNvSpPr>
            <p:nvPr/>
          </p:nvSpPr>
          <p:spPr bwMode="auto">
            <a:xfrm>
              <a:off x="2984" y="1344"/>
              <a:ext cx="500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b"/>
            <a:lstStyle/>
            <a:p>
              <a:endParaRPr lang="en-US"/>
            </a:p>
          </p:txBody>
        </p:sp>
        <p:sp>
          <p:nvSpPr>
            <p:cNvPr id="13340" name="Line 38"/>
            <p:cNvSpPr>
              <a:spLocks noChangeShapeType="1"/>
            </p:cNvSpPr>
            <p:nvPr/>
          </p:nvSpPr>
          <p:spPr bwMode="auto">
            <a:xfrm>
              <a:off x="2122" y="2024"/>
              <a:ext cx="58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b"/>
            <a:lstStyle/>
            <a:p>
              <a:endParaRPr lang="en-US"/>
            </a:p>
          </p:txBody>
        </p:sp>
        <p:sp>
          <p:nvSpPr>
            <p:cNvPr id="13341" name="Oval 39"/>
            <p:cNvSpPr>
              <a:spLocks noChangeArrowheads="1"/>
            </p:cNvSpPr>
            <p:nvPr/>
          </p:nvSpPr>
          <p:spPr bwMode="auto">
            <a:xfrm>
              <a:off x="1404" y="960"/>
              <a:ext cx="2916" cy="32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13342" name="Oval 40"/>
            <p:cNvSpPr>
              <a:spLocks noChangeArrowheads="1"/>
            </p:cNvSpPr>
            <p:nvPr/>
          </p:nvSpPr>
          <p:spPr bwMode="auto">
            <a:xfrm>
              <a:off x="260" y="3120"/>
              <a:ext cx="208" cy="24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13343" name="Oval 41"/>
            <p:cNvSpPr>
              <a:spLocks noChangeArrowheads="1"/>
            </p:cNvSpPr>
            <p:nvPr/>
          </p:nvSpPr>
          <p:spPr bwMode="auto">
            <a:xfrm>
              <a:off x="572" y="3120"/>
              <a:ext cx="208" cy="24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13344" name="Oval 42"/>
            <p:cNvSpPr>
              <a:spLocks noChangeArrowheads="1"/>
            </p:cNvSpPr>
            <p:nvPr/>
          </p:nvSpPr>
          <p:spPr bwMode="auto">
            <a:xfrm>
              <a:off x="884" y="3120"/>
              <a:ext cx="208" cy="24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13345" name="Line 43"/>
            <p:cNvSpPr>
              <a:spLocks noChangeShapeType="1"/>
            </p:cNvSpPr>
            <p:nvPr/>
          </p:nvSpPr>
          <p:spPr bwMode="auto">
            <a:xfrm>
              <a:off x="364" y="3360"/>
              <a:ext cx="1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b"/>
            <a:lstStyle/>
            <a:p>
              <a:endParaRPr lang="en-US"/>
            </a:p>
          </p:txBody>
        </p:sp>
        <p:sp>
          <p:nvSpPr>
            <p:cNvPr id="13346" name="Line 44"/>
            <p:cNvSpPr>
              <a:spLocks noChangeShapeType="1"/>
            </p:cNvSpPr>
            <p:nvPr/>
          </p:nvSpPr>
          <p:spPr bwMode="auto">
            <a:xfrm>
              <a:off x="676" y="3360"/>
              <a:ext cx="1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b"/>
            <a:lstStyle/>
            <a:p>
              <a:endParaRPr lang="en-US"/>
            </a:p>
          </p:txBody>
        </p:sp>
        <p:sp>
          <p:nvSpPr>
            <p:cNvPr id="13347" name="Line 45"/>
            <p:cNvSpPr>
              <a:spLocks noChangeShapeType="1"/>
            </p:cNvSpPr>
            <p:nvPr/>
          </p:nvSpPr>
          <p:spPr bwMode="auto">
            <a:xfrm>
              <a:off x="988" y="3360"/>
              <a:ext cx="1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b"/>
            <a:lstStyle/>
            <a:p>
              <a:endParaRPr lang="en-US"/>
            </a:p>
          </p:txBody>
        </p:sp>
        <p:sp>
          <p:nvSpPr>
            <p:cNvPr id="13348" name="Rectangle 46"/>
            <p:cNvSpPr>
              <a:spLocks noChangeArrowheads="1"/>
            </p:cNvSpPr>
            <p:nvPr/>
          </p:nvSpPr>
          <p:spPr bwMode="auto">
            <a:xfrm>
              <a:off x="104" y="3552"/>
              <a:ext cx="1145" cy="2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13349" name="Text Box 47"/>
            <p:cNvSpPr txBox="1">
              <a:spLocks noChangeArrowheads="1"/>
            </p:cNvSpPr>
            <p:nvPr/>
          </p:nvSpPr>
          <p:spPr bwMode="auto">
            <a:xfrm>
              <a:off x="126" y="3573"/>
              <a:ext cx="1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s-ES_tradnl" altLang="en-US" b="1">
                  <a:latin typeface="Arial" panose="020B0604020202020204" pitchFamily="34" charset="0"/>
                </a:rPr>
                <a:t>interconnection</a:t>
              </a:r>
              <a:endParaRPr lang="es-ES" altLang="en-US" b="1">
                <a:latin typeface="Arial" panose="020B0604020202020204" pitchFamily="34" charset="0"/>
              </a:endParaRPr>
            </a:p>
          </p:txBody>
        </p:sp>
        <p:sp>
          <p:nvSpPr>
            <p:cNvPr id="13350" name="Line 48"/>
            <p:cNvSpPr>
              <a:spLocks noChangeShapeType="1"/>
            </p:cNvSpPr>
            <p:nvPr/>
          </p:nvSpPr>
          <p:spPr bwMode="auto">
            <a:xfrm flipH="1">
              <a:off x="1196" y="2976"/>
              <a:ext cx="260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b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E542E34E-ED6E-4616-9676-9FE3B9B71F6F}" type="slidenum">
              <a:rPr lang="en-US" altLang="en-US" b="0"/>
              <a:pPr eaLnBrk="1" hangingPunct="1">
                <a:defRPr/>
              </a:pPr>
              <a:t>5</a:t>
            </a:fld>
            <a:endParaRPr lang="en-US" altLang="en-US" b="0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560388" y="333375"/>
            <a:ext cx="84201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s-ES_tradnl" altLang="en-US" sz="3200">
                <a:latin typeface="Arial" panose="020B0604020202020204" pitchFamily="34" charset="0"/>
              </a:rPr>
              <a:t>Computer organization and architecture</a:t>
            </a:r>
            <a:endParaRPr lang="es-ES" altLang="en-US" sz="3200">
              <a:latin typeface="Arial" panose="020B0604020202020204" pitchFamily="34" charset="0"/>
            </a:endParaRPr>
          </a:p>
        </p:txBody>
      </p:sp>
      <p:grpSp>
        <p:nvGrpSpPr>
          <p:cNvPr id="14340" name="Group 40"/>
          <p:cNvGrpSpPr>
            <a:grpSpLocks/>
          </p:cNvGrpSpPr>
          <p:nvPr/>
        </p:nvGrpSpPr>
        <p:grpSpPr bwMode="auto">
          <a:xfrm>
            <a:off x="151917" y="999560"/>
            <a:ext cx="9490075" cy="5203825"/>
            <a:chOff x="376" y="742"/>
            <a:chExt cx="5044" cy="2832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1364" y="742"/>
              <a:ext cx="3692" cy="28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376" y="1654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b"/>
            <a:lstStyle/>
            <a:p>
              <a:endParaRPr lang="en-US"/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428" y="1359"/>
              <a:ext cx="78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" altLang="en-US" b="1">
                  <a:latin typeface="Arial" panose="020B0604020202020204" pitchFamily="34" charset="0"/>
                </a:rPr>
                <a:t>Software</a:t>
              </a:r>
            </a:p>
          </p:txBody>
        </p:sp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376" y="2751"/>
              <a:ext cx="832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" altLang="en-US" b="1">
                  <a:latin typeface="Arial" panose="020B0604020202020204" pitchFamily="34" charset="0"/>
                </a:rPr>
                <a:t>Hardware</a:t>
              </a:r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1572" y="1318"/>
              <a:ext cx="1716" cy="1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Assembly la</a:t>
              </a:r>
              <a:r>
                <a:rPr lang="es-E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ng</a:t>
              </a: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u</a:t>
              </a:r>
              <a:r>
                <a:rPr lang="es-E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g</a:t>
              </a:r>
              <a:r>
                <a:rPr lang="es-E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1572" y="1558"/>
              <a:ext cx="1820" cy="18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I</a:t>
              </a:r>
              <a:r>
                <a:rPr lang="es-E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nstruc</a:t>
              </a: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t</a:t>
              </a:r>
              <a:r>
                <a:rPr lang="es-E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ion</a:t>
              </a: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 s</a:t>
              </a:r>
              <a:r>
                <a:rPr lang="es-E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e</a:t>
              </a: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t</a:t>
              </a:r>
              <a:endParaRPr lang="es-ES" altLang="en-US" sz="16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4348" name="Group 12"/>
            <p:cNvGrpSpPr>
              <a:grpSpLocks/>
            </p:cNvGrpSpPr>
            <p:nvPr/>
          </p:nvGrpSpPr>
          <p:grpSpPr bwMode="auto">
            <a:xfrm>
              <a:off x="4900" y="2501"/>
              <a:ext cx="520" cy="488"/>
              <a:chOff x="4608" y="3007"/>
              <a:chExt cx="480" cy="488"/>
            </a:xfrm>
          </p:grpSpPr>
          <p:sp>
            <p:nvSpPr>
              <p:cNvPr id="14372" name="Text Box 13"/>
              <p:cNvSpPr txBox="1">
                <a:spLocks noChangeArrowheads="1"/>
              </p:cNvSpPr>
              <p:nvPr/>
            </p:nvSpPr>
            <p:spPr bwMode="auto">
              <a:xfrm>
                <a:off x="4656" y="3007"/>
                <a:ext cx="240" cy="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b="1">
                    <a:latin typeface="Arial" panose="020B0604020202020204" pitchFamily="34" charset="0"/>
                  </a:rPr>
                  <a:t>I</a:t>
                </a:r>
                <a:endParaRPr lang="es-ES" altLang="en-US" b="1">
                  <a:latin typeface="Arial" panose="020B0604020202020204" pitchFamily="34" charset="0"/>
                </a:endParaRPr>
              </a:p>
            </p:txBody>
          </p:sp>
          <p:sp>
            <p:nvSpPr>
              <p:cNvPr id="14373" name="Text Box 14"/>
              <p:cNvSpPr txBox="1">
                <a:spLocks noChangeArrowheads="1"/>
              </p:cNvSpPr>
              <p:nvPr/>
            </p:nvSpPr>
            <p:spPr bwMode="auto">
              <a:xfrm>
                <a:off x="4608" y="3296"/>
                <a:ext cx="288" cy="1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ES" altLang="en-US" b="1">
                    <a:latin typeface="Arial" panose="020B0604020202020204" pitchFamily="34" charset="0"/>
                  </a:rPr>
                  <a:t> </a:t>
                </a:r>
                <a:r>
                  <a:rPr lang="en-US" altLang="en-US" b="1">
                    <a:latin typeface="Arial" panose="020B0604020202020204" pitchFamily="34" charset="0"/>
                  </a:rPr>
                  <a:t>O</a:t>
                </a:r>
                <a:endParaRPr lang="es-ES" altLang="en-US" b="1">
                  <a:latin typeface="Arial" panose="020B0604020202020204" pitchFamily="34" charset="0"/>
                </a:endParaRPr>
              </a:p>
            </p:txBody>
          </p:sp>
          <p:sp>
            <p:nvSpPr>
              <p:cNvPr id="14374" name="Line 15"/>
              <p:cNvSpPr>
                <a:spLocks noChangeShapeType="1"/>
              </p:cNvSpPr>
              <p:nvPr/>
            </p:nvSpPr>
            <p:spPr bwMode="auto">
              <a:xfrm flipH="1">
                <a:off x="4848" y="307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b"/>
              <a:lstStyle/>
              <a:p>
                <a:endParaRPr lang="en-US"/>
              </a:p>
            </p:txBody>
          </p:sp>
          <p:sp>
            <p:nvSpPr>
              <p:cNvPr id="14375" name="Line 16"/>
              <p:cNvSpPr>
                <a:spLocks noChangeShapeType="1"/>
              </p:cNvSpPr>
              <p:nvPr/>
            </p:nvSpPr>
            <p:spPr bwMode="auto">
              <a:xfrm>
                <a:off x="4848" y="340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b"/>
              <a:lstStyle/>
              <a:p>
                <a:endParaRPr lang="en-US"/>
              </a:p>
            </p:txBody>
          </p:sp>
        </p:grpSp>
        <p:sp>
          <p:nvSpPr>
            <p:cNvPr id="14349" name="Text Box 17"/>
            <p:cNvSpPr txBox="1">
              <a:spLocks noChangeArrowheads="1"/>
            </p:cNvSpPr>
            <p:nvPr/>
          </p:nvSpPr>
          <p:spPr bwMode="auto">
            <a:xfrm>
              <a:off x="4536" y="2067"/>
              <a:ext cx="476" cy="189"/>
            </a:xfrm>
            <a:prstGeom prst="rect">
              <a:avLst/>
            </a:prstGeom>
            <a:solidFill>
              <a:schemeClr val="accent2"/>
            </a:solidFill>
            <a:ln w="9525" cap="rnd">
              <a:solidFill>
                <a:schemeClr val="accent2"/>
              </a:solidFill>
              <a:prstDash val="sysDot"/>
              <a:miter lim="800000"/>
              <a:headEnd/>
              <a:tailEnd/>
            </a:ln>
          </p:spPr>
          <p:txBody>
            <a:bodyPr wrap="none" lIns="92075" tIns="46038" rIns="92075" bIns="46038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I/O u</a:t>
              </a:r>
              <a:r>
                <a:rPr lang="es-E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ni</a:t>
              </a: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t</a:t>
              </a:r>
              <a:endParaRPr lang="es-ES" altLang="en-US" sz="16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4350" name="Group 18"/>
            <p:cNvGrpSpPr>
              <a:grpSpLocks/>
            </p:cNvGrpSpPr>
            <p:nvPr/>
          </p:nvGrpSpPr>
          <p:grpSpPr bwMode="auto">
            <a:xfrm>
              <a:off x="2040" y="3238"/>
              <a:ext cx="364" cy="288"/>
              <a:chOff x="4032" y="1392"/>
              <a:chExt cx="672" cy="576"/>
            </a:xfrm>
          </p:grpSpPr>
          <p:sp>
            <p:nvSpPr>
              <p:cNvPr id="14363" name="AutoShape 19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240" cy="240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n-US" altLang="en-US" b="1">
                  <a:latin typeface="Arial" panose="020B0604020202020204" pitchFamily="34" charset="0"/>
                </a:endParaRPr>
              </a:p>
            </p:txBody>
          </p:sp>
          <p:sp>
            <p:nvSpPr>
              <p:cNvPr id="14364" name="AutoShape 20"/>
              <p:cNvSpPr>
                <a:spLocks noChangeArrowheads="1"/>
              </p:cNvSpPr>
              <p:nvPr/>
            </p:nvSpPr>
            <p:spPr bwMode="auto">
              <a:xfrm>
                <a:off x="4032" y="1728"/>
                <a:ext cx="240" cy="240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n-US" altLang="en-US" b="1">
                  <a:latin typeface="Arial" panose="020B0604020202020204" pitchFamily="34" charset="0"/>
                </a:endParaRPr>
              </a:p>
            </p:txBody>
          </p:sp>
          <p:sp>
            <p:nvSpPr>
              <p:cNvPr id="14365" name="AutoShape 21"/>
              <p:cNvSpPr>
                <a:spLocks noChangeArrowheads="1"/>
              </p:cNvSpPr>
              <p:nvPr/>
            </p:nvSpPr>
            <p:spPr bwMode="auto">
              <a:xfrm>
                <a:off x="4464" y="1536"/>
                <a:ext cx="240" cy="240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n-US" altLang="en-US" b="1">
                  <a:latin typeface="Arial" panose="020B0604020202020204" pitchFamily="34" charset="0"/>
                </a:endParaRPr>
              </a:p>
            </p:txBody>
          </p:sp>
          <p:sp>
            <p:nvSpPr>
              <p:cNvPr id="14366" name="Line 22"/>
              <p:cNvSpPr>
                <a:spLocks noChangeShapeType="1"/>
              </p:cNvSpPr>
              <p:nvPr/>
            </p:nvSpPr>
            <p:spPr bwMode="auto">
              <a:xfrm>
                <a:off x="4272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b"/>
              <a:lstStyle/>
              <a:p>
                <a:endParaRPr lang="en-US"/>
              </a:p>
            </p:txBody>
          </p:sp>
          <p:sp>
            <p:nvSpPr>
              <p:cNvPr id="14367" name="Line 23"/>
              <p:cNvSpPr>
                <a:spLocks noChangeShapeType="1"/>
              </p:cNvSpPr>
              <p:nvPr/>
            </p:nvSpPr>
            <p:spPr bwMode="auto">
              <a:xfrm>
                <a:off x="4368" y="153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b"/>
              <a:lstStyle/>
              <a:p>
                <a:endParaRPr lang="en-US"/>
              </a:p>
            </p:txBody>
          </p:sp>
          <p:sp>
            <p:nvSpPr>
              <p:cNvPr id="14368" name="Line 24"/>
              <p:cNvSpPr>
                <a:spLocks noChangeShapeType="1"/>
              </p:cNvSpPr>
              <p:nvPr/>
            </p:nvSpPr>
            <p:spPr bwMode="auto">
              <a:xfrm>
                <a:off x="4368" y="163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b"/>
              <a:lstStyle/>
              <a:p>
                <a:endParaRPr lang="en-US"/>
              </a:p>
            </p:txBody>
          </p:sp>
          <p:sp>
            <p:nvSpPr>
              <p:cNvPr id="14369" name="Line 25"/>
              <p:cNvSpPr>
                <a:spLocks noChangeShapeType="1"/>
              </p:cNvSpPr>
              <p:nvPr/>
            </p:nvSpPr>
            <p:spPr bwMode="auto">
              <a:xfrm flipV="1">
                <a:off x="4272" y="18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b"/>
              <a:lstStyle/>
              <a:p>
                <a:endParaRPr lang="en-US"/>
              </a:p>
            </p:txBody>
          </p:sp>
          <p:sp>
            <p:nvSpPr>
              <p:cNvPr id="14370" name="Line 26"/>
              <p:cNvSpPr>
                <a:spLocks noChangeShapeType="1"/>
              </p:cNvSpPr>
              <p:nvPr/>
            </p:nvSpPr>
            <p:spPr bwMode="auto">
              <a:xfrm flipV="1">
                <a:off x="4368" y="17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b"/>
              <a:lstStyle/>
              <a:p>
                <a:endParaRPr lang="en-US"/>
              </a:p>
            </p:txBody>
          </p:sp>
          <p:sp>
            <p:nvSpPr>
              <p:cNvPr id="14371" name="Line 27"/>
              <p:cNvSpPr>
                <a:spLocks noChangeShapeType="1"/>
              </p:cNvSpPr>
              <p:nvPr/>
            </p:nvSpPr>
            <p:spPr bwMode="auto">
              <a:xfrm flipV="1">
                <a:off x="4368" y="17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b"/>
              <a:lstStyle/>
              <a:p>
                <a:endParaRPr lang="en-US"/>
              </a:p>
            </p:txBody>
          </p:sp>
        </p:grpSp>
        <p:sp>
          <p:nvSpPr>
            <p:cNvPr id="14351" name="Text Box 28"/>
            <p:cNvSpPr txBox="1">
              <a:spLocks noChangeArrowheads="1"/>
            </p:cNvSpPr>
            <p:nvPr/>
          </p:nvSpPr>
          <p:spPr bwMode="auto">
            <a:xfrm>
              <a:off x="2508" y="3315"/>
              <a:ext cx="903" cy="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600" b="1">
                  <a:latin typeface="Arial" panose="020B0604020202020204" pitchFamily="34" charset="0"/>
                </a:rPr>
                <a:t>D</a:t>
              </a:r>
              <a:r>
                <a:rPr lang="es-ES" altLang="en-US" sz="1600" b="1">
                  <a:latin typeface="Arial" panose="020B0604020202020204" pitchFamily="34" charset="0"/>
                </a:rPr>
                <a:t>igital S</a:t>
              </a:r>
              <a:r>
                <a:rPr lang="en-US" altLang="en-US" sz="1600" b="1">
                  <a:latin typeface="Arial" panose="020B0604020202020204" pitchFamily="34" charset="0"/>
                </a:rPr>
                <a:t>y</a:t>
              </a:r>
              <a:r>
                <a:rPr lang="es-ES" altLang="en-US" sz="1600" b="1">
                  <a:latin typeface="Arial" panose="020B0604020202020204" pitchFamily="34" charset="0"/>
                </a:rPr>
                <a:t>stems</a:t>
              </a:r>
            </a:p>
          </p:txBody>
        </p:sp>
        <p:pic>
          <p:nvPicPr>
            <p:cNvPr id="14352" name="Picture 29" descr="DLXdatapath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4" y="1846"/>
              <a:ext cx="2704" cy="1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3" name="Text Box 30"/>
            <p:cNvSpPr txBox="1">
              <a:spLocks noChangeArrowheads="1"/>
            </p:cNvSpPr>
            <p:nvPr/>
          </p:nvSpPr>
          <p:spPr bwMode="auto">
            <a:xfrm>
              <a:off x="2976" y="2932"/>
              <a:ext cx="324" cy="1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s-E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AL</a:t>
              </a: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U</a:t>
              </a:r>
              <a:endParaRPr lang="es-ES" altLang="en-US" sz="16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54" name="Text Box 31"/>
            <p:cNvSpPr txBox="1">
              <a:spLocks noChangeArrowheads="1"/>
            </p:cNvSpPr>
            <p:nvPr/>
          </p:nvSpPr>
          <p:spPr bwMode="auto">
            <a:xfrm>
              <a:off x="2092" y="2066"/>
              <a:ext cx="884" cy="18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C</a:t>
              </a:r>
              <a:r>
                <a:rPr lang="es-E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ontrol</a:t>
              </a: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 unit</a:t>
              </a:r>
              <a:endParaRPr lang="es-ES" altLang="en-US" sz="16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55" name="Text Box 32"/>
            <p:cNvSpPr txBox="1">
              <a:spLocks noChangeArrowheads="1"/>
            </p:cNvSpPr>
            <p:nvPr/>
          </p:nvSpPr>
          <p:spPr bwMode="auto">
            <a:xfrm>
              <a:off x="1624" y="2787"/>
              <a:ext cx="676" cy="1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s-E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Memor</a:t>
              </a: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y</a:t>
              </a:r>
              <a:endParaRPr lang="es-ES" altLang="en-US" sz="16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4356" name="Group 33"/>
            <p:cNvGrpSpPr>
              <a:grpSpLocks/>
            </p:cNvGrpSpPr>
            <p:nvPr/>
          </p:nvGrpSpPr>
          <p:grpSpPr bwMode="auto">
            <a:xfrm>
              <a:off x="2196" y="1846"/>
              <a:ext cx="1976" cy="1296"/>
              <a:chOff x="2112" y="2352"/>
              <a:chExt cx="1824" cy="1296"/>
            </a:xfrm>
          </p:grpSpPr>
          <p:sp>
            <p:nvSpPr>
              <p:cNvPr id="14359" name="Rectangle 34"/>
              <p:cNvSpPr>
                <a:spLocks noChangeArrowheads="1"/>
              </p:cNvSpPr>
              <p:nvPr/>
            </p:nvSpPr>
            <p:spPr bwMode="auto">
              <a:xfrm>
                <a:off x="2112" y="2352"/>
                <a:ext cx="96" cy="1296"/>
              </a:xfrm>
              <a:prstGeom prst="rect">
                <a:avLst/>
              </a:prstGeom>
              <a:solidFill>
                <a:schemeClr val="bg2">
                  <a:alpha val="50195"/>
                </a:schemeClr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n-US" altLang="en-US" b="1">
                  <a:latin typeface="Arial" panose="020B0604020202020204" pitchFamily="34" charset="0"/>
                </a:endParaRPr>
              </a:p>
            </p:txBody>
          </p:sp>
          <p:sp>
            <p:nvSpPr>
              <p:cNvPr id="14360" name="Rectangle 35"/>
              <p:cNvSpPr>
                <a:spLocks noChangeArrowheads="1"/>
              </p:cNvSpPr>
              <p:nvPr/>
            </p:nvSpPr>
            <p:spPr bwMode="auto">
              <a:xfrm>
                <a:off x="2640" y="2352"/>
                <a:ext cx="96" cy="1296"/>
              </a:xfrm>
              <a:prstGeom prst="rect">
                <a:avLst/>
              </a:prstGeom>
              <a:solidFill>
                <a:schemeClr val="bg2">
                  <a:alpha val="50195"/>
                </a:schemeClr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n-US" altLang="en-US" b="1">
                  <a:latin typeface="Arial" panose="020B0604020202020204" pitchFamily="34" charset="0"/>
                </a:endParaRPr>
              </a:p>
            </p:txBody>
          </p:sp>
          <p:sp>
            <p:nvSpPr>
              <p:cNvPr id="14361" name="Rectangle 36"/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6" cy="1296"/>
              </a:xfrm>
              <a:prstGeom prst="rect">
                <a:avLst/>
              </a:prstGeom>
              <a:solidFill>
                <a:schemeClr val="bg2">
                  <a:alpha val="50195"/>
                </a:schemeClr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n-US" altLang="en-US" b="1">
                  <a:latin typeface="Arial" panose="020B0604020202020204" pitchFamily="34" charset="0"/>
                </a:endParaRPr>
              </a:p>
            </p:txBody>
          </p:sp>
          <p:sp>
            <p:nvSpPr>
              <p:cNvPr id="14362" name="Rectangle 37"/>
              <p:cNvSpPr>
                <a:spLocks noChangeArrowheads="1"/>
              </p:cNvSpPr>
              <p:nvPr/>
            </p:nvSpPr>
            <p:spPr bwMode="auto">
              <a:xfrm>
                <a:off x="3840" y="2352"/>
                <a:ext cx="96" cy="1296"/>
              </a:xfrm>
              <a:prstGeom prst="rect">
                <a:avLst/>
              </a:prstGeom>
              <a:solidFill>
                <a:schemeClr val="bg2">
                  <a:alpha val="50195"/>
                </a:schemeClr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n-US" altLang="en-US" b="1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357" name="Text Box 38"/>
            <p:cNvSpPr txBox="1">
              <a:spLocks noChangeArrowheads="1"/>
            </p:cNvSpPr>
            <p:nvPr/>
          </p:nvSpPr>
          <p:spPr bwMode="auto">
            <a:xfrm>
              <a:off x="3320" y="2439"/>
              <a:ext cx="1352" cy="3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s-ES" altLang="en-US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CPU</a:t>
              </a:r>
              <a:r>
                <a:rPr lang="en-US" altLang="en-US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 enhancement</a:t>
              </a:r>
              <a:r>
                <a:rPr lang="es-ES" altLang="en-US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:</a:t>
              </a:r>
            </a:p>
            <a:p>
              <a:pPr>
                <a:spcBef>
                  <a:spcPct val="20000"/>
                </a:spcBef>
              </a:pPr>
              <a:r>
                <a:rPr lang="en-US" altLang="en-US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Pipelining</a:t>
              </a:r>
              <a:endParaRPr lang="es-ES" altLang="en-US" sz="16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58" name="Text Box 39"/>
            <p:cNvSpPr txBox="1">
              <a:spLocks noChangeArrowheads="1"/>
            </p:cNvSpPr>
            <p:nvPr/>
          </p:nvSpPr>
          <p:spPr bwMode="auto">
            <a:xfrm>
              <a:off x="1384" y="2339"/>
              <a:ext cx="988" cy="3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s-ES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Memor</a:t>
              </a:r>
              <a:r>
                <a:rPr lang="en-US" altLang="en-US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y enhancement</a:t>
              </a:r>
              <a:r>
                <a:rPr lang="es-ES" altLang="en-US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14341" name="TextBox 40"/>
          <p:cNvSpPr txBox="1">
            <a:spLocks noChangeArrowheads="1"/>
          </p:cNvSpPr>
          <p:nvPr/>
        </p:nvSpPr>
        <p:spPr bwMode="auto">
          <a:xfrm>
            <a:off x="6167438" y="5715000"/>
            <a:ext cx="3492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latin typeface="Arial" panose="020B0604020202020204" pitchFamily="34" charset="0"/>
              </a:rPr>
              <a:t>Pipeline: kerja parallel processing,</a:t>
            </a:r>
          </a:p>
          <a:p>
            <a:pPr eaLnBrk="1" hangingPunct="1"/>
            <a:r>
              <a:rPr lang="en-US" altLang="en-US" sz="1200" b="1">
                <a:latin typeface="Arial" panose="020B0604020202020204" pitchFamily="34" charset="0"/>
              </a:rPr>
              <a:t>Dimana komputer mengerjakan 2 atau</a:t>
            </a:r>
          </a:p>
          <a:p>
            <a:pPr eaLnBrk="1" hangingPunct="1"/>
            <a:r>
              <a:rPr lang="en-US" altLang="en-US" sz="1200" b="1">
                <a:latin typeface="Arial" panose="020B0604020202020204" pitchFamily="34" charset="0"/>
              </a:rPr>
              <a:t>Lebih bagian yg dilakukan secara bersamaan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026BD613-EDDE-4B75-9813-80484CC9A574}" type="slidenum">
              <a:rPr lang="en-US" altLang="en-US" b="0"/>
              <a:pPr eaLnBrk="1" hangingPunct="1">
                <a:defRPr/>
              </a:pPr>
              <a:t>6</a:t>
            </a:fld>
            <a:endParaRPr lang="en-US" altLang="en-US" b="0"/>
          </a:p>
        </p:txBody>
      </p:sp>
      <p:pic>
        <p:nvPicPr>
          <p:cNvPr id="15363" name="Picture 2" descr="http://1.bp.blogspot.com/_R7zXE-HDcIY/SlV2Wj1PgLI/AAAAAAAAAC8/8SSRuNpxsSI/s1600/375px-Pipeline,_4_stag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214313"/>
            <a:ext cx="53784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415925" y="0"/>
            <a:ext cx="921702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sv-SE" altLang="en-US" sz="2400" b="1">
                <a:solidFill>
                  <a:srgbClr val="0066CC"/>
                </a:solidFill>
                <a:latin typeface="Arial" panose="020B0604020202020204" pitchFamily="34" charset="0"/>
              </a:rPr>
              <a:t>Tantangan dalam mempelajari arsitektur &amp; org.komputer </a:t>
            </a:r>
            <a:endParaRPr lang="en-US" altLang="en-US" sz="2400" b="1">
              <a:solidFill>
                <a:srgbClr val="0066CC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sv-SE" altLang="en-US" sz="2000" b="1">
                <a:latin typeface="Arial" panose="020B0604020202020204" pitchFamily="34" charset="0"/>
              </a:rPr>
              <a:t>    Adanya berbagai </a:t>
            </a:r>
            <a:r>
              <a:rPr lang="sv-SE" altLang="en-US" sz="2000" b="1">
                <a:solidFill>
                  <a:srgbClr val="FF3300"/>
                </a:solidFill>
                <a:latin typeface="Arial" panose="020B0604020202020204" pitchFamily="34" charset="0"/>
              </a:rPr>
              <a:t>variasi produk</a:t>
            </a:r>
            <a:r>
              <a:rPr lang="sv-SE" altLang="en-US" sz="2000" b="1">
                <a:latin typeface="Arial" panose="020B0604020202020204" pitchFamily="34" charset="0"/>
              </a:rPr>
              <a:t> (</a:t>
            </a:r>
            <a:r>
              <a:rPr lang="sv-SE" altLang="en-US" b="1">
                <a:latin typeface="Arial" panose="020B0604020202020204" pitchFamily="34" charset="0"/>
              </a:rPr>
              <a:t>teknologi, </a:t>
            </a:r>
            <a:r>
              <a:rPr lang="sv-SE" altLang="en-US" sz="2000" b="1">
                <a:latin typeface="Arial" panose="020B0604020202020204" pitchFamily="34" charset="0"/>
              </a:rPr>
              <a:t>harga, unjuk kerja, </a:t>
            </a:r>
          </a:p>
          <a:p>
            <a:pPr eaLnBrk="1" hangingPunct="1"/>
            <a:r>
              <a:rPr lang="sv-SE" altLang="en-US" sz="2000" b="1">
                <a:latin typeface="Arial" panose="020B0604020202020204" pitchFamily="34" charset="0"/>
              </a:rPr>
              <a:t>    ukuran, aplikasi)</a:t>
            </a:r>
            <a:endParaRPr lang="en-US" altLang="en-US" sz="2000" b="1">
              <a:latin typeface="Arial" panose="020B0604020202020204" pitchFamily="34" charset="0"/>
            </a:endParaRPr>
          </a:p>
          <a:p>
            <a:pPr eaLnBrk="1" hangingPunct="1"/>
            <a:endParaRPr lang="sv-SE" altLang="en-US" sz="2400" b="1">
              <a:solidFill>
                <a:srgbClr val="0066CC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sv-SE" altLang="en-US" sz="2400" b="1">
                <a:solidFill>
                  <a:srgbClr val="0066CC"/>
                </a:solidFill>
                <a:latin typeface="Arial" panose="020B0604020202020204" pitchFamily="34" charset="0"/>
              </a:rPr>
              <a:t>Fakta </a:t>
            </a:r>
            <a:r>
              <a:rPr lang="sv-SE" altLang="en-US" sz="2000" b="1">
                <a:latin typeface="Arial" panose="020B0604020202020204" pitchFamily="34" charset="0"/>
              </a:rPr>
              <a:t>:  konsep-konsep dasar arsitektur komputer tidak banyak </a:t>
            </a:r>
          </a:p>
          <a:p>
            <a:pPr eaLnBrk="1" hangingPunct="1"/>
            <a:r>
              <a:rPr lang="sv-SE" altLang="en-US" sz="2000" b="1">
                <a:latin typeface="Arial" panose="020B0604020202020204" pitchFamily="34" charset="0"/>
              </a:rPr>
              <a:t>                berubah !</a:t>
            </a:r>
          </a:p>
          <a:p>
            <a:pPr eaLnBrk="1" hangingPunct="1"/>
            <a:endParaRPr lang="en-US" altLang="en-US" sz="2000" b="1">
              <a:latin typeface="Arial" panose="020B0604020202020204" pitchFamily="34" charset="0"/>
            </a:endParaRPr>
          </a:p>
          <a:p>
            <a:pPr eaLnBrk="1" hangingPunct="1"/>
            <a:r>
              <a:rPr lang="sv-SE" altLang="en-US" sz="2400" b="1">
                <a:solidFill>
                  <a:srgbClr val="0066CC"/>
                </a:solidFill>
                <a:latin typeface="Arial" panose="020B0604020202020204" pitchFamily="34" charset="0"/>
              </a:rPr>
              <a:t>Konsep Dasar :</a:t>
            </a:r>
            <a:r>
              <a:rPr lang="en-US" altLang="en-US" sz="2000" b="1">
                <a:latin typeface="Arial" panose="020B0604020202020204" pitchFamily="34" charset="0"/>
              </a:rPr>
              <a:t>  </a:t>
            </a:r>
            <a:r>
              <a:rPr lang="sv-SE" altLang="en-US" sz="2000" b="1">
                <a:latin typeface="Arial" panose="020B0604020202020204" pitchFamily="34" charset="0"/>
              </a:rPr>
              <a:t>Konsep Von Neumann (1943)</a:t>
            </a:r>
            <a:endParaRPr lang="en-US" altLang="en-US" sz="2000" b="1">
              <a:latin typeface="Arial" panose="020B0604020202020204" pitchFamily="34" charset="0"/>
            </a:endParaRPr>
          </a:p>
          <a:p>
            <a:pPr eaLnBrk="1" hangingPunct="1"/>
            <a:r>
              <a:rPr lang="sv-SE" altLang="en-US" sz="2000" b="1">
                <a:latin typeface="Arial" panose="020B0604020202020204" pitchFamily="34" charset="0"/>
              </a:rPr>
              <a:t>” </a:t>
            </a:r>
            <a:r>
              <a:rPr lang="sv-SE" altLang="en-US" sz="2000" b="1" i="1">
                <a:solidFill>
                  <a:srgbClr val="FF3300"/>
                </a:solidFill>
                <a:latin typeface="Arial" panose="020B0604020202020204" pitchFamily="34" charset="0"/>
              </a:rPr>
              <a:t>Stored Program Computer</a:t>
            </a:r>
            <a:r>
              <a:rPr lang="sv-SE" altLang="en-US" sz="2000" b="1">
                <a:latin typeface="Arial" panose="020B0604020202020204" pitchFamily="34" charset="0"/>
              </a:rPr>
              <a:t>” = Mesin yang melakukan komputasi  </a:t>
            </a:r>
          </a:p>
          <a:p>
            <a:pPr eaLnBrk="1" hangingPunct="1"/>
            <a:r>
              <a:rPr lang="sv-SE" altLang="en-US" sz="2000" b="1">
                <a:latin typeface="Arial" panose="020B0604020202020204" pitchFamily="34" charset="0"/>
              </a:rPr>
              <a:t>   berdasarkan pada program yang tersimpan didalamnya. </a:t>
            </a:r>
          </a:p>
        </p:txBody>
      </p:sp>
      <p:grpSp>
        <p:nvGrpSpPr>
          <p:cNvPr id="16387" name="Group 29"/>
          <p:cNvGrpSpPr>
            <a:grpSpLocks/>
          </p:cNvGrpSpPr>
          <p:nvPr/>
        </p:nvGrpSpPr>
        <p:grpSpPr bwMode="auto">
          <a:xfrm>
            <a:off x="631825" y="3390900"/>
            <a:ext cx="7177088" cy="3095625"/>
            <a:chOff x="340" y="2324"/>
            <a:chExt cx="4264" cy="1996"/>
          </a:xfrm>
        </p:grpSpPr>
        <p:sp>
          <p:nvSpPr>
            <p:cNvPr id="16388" name="Rectangle 7"/>
            <p:cNvSpPr>
              <a:spLocks noChangeArrowheads="1"/>
            </p:cNvSpPr>
            <p:nvPr/>
          </p:nvSpPr>
          <p:spPr bwMode="auto">
            <a:xfrm>
              <a:off x="1360" y="2324"/>
              <a:ext cx="3244" cy="1996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16389" name="Text Box 8"/>
            <p:cNvSpPr txBox="1">
              <a:spLocks noChangeArrowheads="1"/>
            </p:cNvSpPr>
            <p:nvPr/>
          </p:nvSpPr>
          <p:spPr bwMode="auto">
            <a:xfrm>
              <a:off x="1692" y="2770"/>
              <a:ext cx="58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0383" tIns="35192" rIns="70383" bIns="35192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CPU</a:t>
              </a:r>
              <a:endParaRPr lang="en-US" altLang="en-US" sz="2000" b="1">
                <a:latin typeface="Arial" panose="020B0604020202020204" pitchFamily="34" charset="0"/>
              </a:endParaRPr>
            </a:p>
          </p:txBody>
        </p:sp>
        <p:sp>
          <p:nvSpPr>
            <p:cNvPr id="16390" name="Rectangle 9"/>
            <p:cNvSpPr>
              <a:spLocks noChangeArrowheads="1"/>
            </p:cNvSpPr>
            <p:nvPr/>
          </p:nvSpPr>
          <p:spPr bwMode="auto">
            <a:xfrm>
              <a:off x="1493" y="2770"/>
              <a:ext cx="1125" cy="274"/>
            </a:xfrm>
            <a:prstGeom prst="rect">
              <a:avLst/>
            </a:prstGeom>
            <a:noFill/>
            <a:ln w="38100">
              <a:solidFill>
                <a:srgbClr val="B2B2B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16391" name="Rectangle 10"/>
            <p:cNvSpPr>
              <a:spLocks noChangeArrowheads="1"/>
            </p:cNvSpPr>
            <p:nvPr/>
          </p:nvSpPr>
          <p:spPr bwMode="auto">
            <a:xfrm>
              <a:off x="3283" y="2452"/>
              <a:ext cx="993" cy="1626"/>
            </a:xfrm>
            <a:prstGeom prst="rect">
              <a:avLst/>
            </a:prstGeom>
            <a:noFill/>
            <a:ln w="38100">
              <a:solidFill>
                <a:srgbClr val="B2B2B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0383" tIns="35192" rIns="70383" bIns="35192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Memory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16392" name="Rectangle 11"/>
            <p:cNvSpPr>
              <a:spLocks noChangeArrowheads="1"/>
            </p:cNvSpPr>
            <p:nvPr/>
          </p:nvSpPr>
          <p:spPr bwMode="auto">
            <a:xfrm>
              <a:off x="1758" y="3535"/>
              <a:ext cx="795" cy="25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C0C0C0"/>
              </a:solidFill>
              <a:miter lim="800000"/>
              <a:headEnd/>
              <a:tailEnd/>
            </a:ln>
          </p:spPr>
          <p:txBody>
            <a:bodyPr lIns="80900" tIns="40450" rIns="80900" bIns="4045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latin typeface="Arial" panose="020B0604020202020204" pitchFamily="34" charset="0"/>
                </a:rPr>
                <a:t>   </a:t>
              </a:r>
              <a:r>
                <a:rPr lang="en-US" altLang="en-US" sz="2000" b="1">
                  <a:latin typeface="Arial" panose="020B0604020202020204" pitchFamily="34" charset="0"/>
                </a:rPr>
                <a:t>I/O</a:t>
              </a:r>
            </a:p>
          </p:txBody>
        </p:sp>
        <p:sp>
          <p:nvSpPr>
            <p:cNvPr id="16393" name="Line 12"/>
            <p:cNvSpPr>
              <a:spLocks noChangeShapeType="1"/>
            </p:cNvSpPr>
            <p:nvPr/>
          </p:nvSpPr>
          <p:spPr bwMode="auto">
            <a:xfrm>
              <a:off x="2951" y="2897"/>
              <a:ext cx="1" cy="7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13"/>
            <p:cNvSpPr>
              <a:spLocks noChangeShapeType="1"/>
            </p:cNvSpPr>
            <p:nvPr/>
          </p:nvSpPr>
          <p:spPr bwMode="auto">
            <a:xfrm flipH="1">
              <a:off x="2554" y="3662"/>
              <a:ext cx="396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Line 14"/>
            <p:cNvSpPr>
              <a:spLocks noChangeShapeType="1"/>
            </p:cNvSpPr>
            <p:nvPr/>
          </p:nvSpPr>
          <p:spPr bwMode="auto">
            <a:xfrm>
              <a:off x="2620" y="2897"/>
              <a:ext cx="66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Text Box 15"/>
            <p:cNvSpPr txBox="1">
              <a:spLocks noChangeArrowheads="1"/>
            </p:cNvSpPr>
            <p:nvPr/>
          </p:nvSpPr>
          <p:spPr bwMode="auto">
            <a:xfrm>
              <a:off x="3416" y="2770"/>
              <a:ext cx="794" cy="705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rgbClr val="0000FF"/>
              </a:solidFill>
              <a:prstDash val="dash"/>
              <a:miter lim="800000"/>
              <a:headEnd/>
              <a:tailEnd/>
            </a:ln>
          </p:spPr>
          <p:txBody>
            <a:bodyPr lIns="80900" tIns="40450" rIns="80900" bIns="4045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16397" name="Text Box 16"/>
            <p:cNvSpPr txBox="1">
              <a:spLocks noChangeArrowheads="1"/>
            </p:cNvSpPr>
            <p:nvPr/>
          </p:nvSpPr>
          <p:spPr bwMode="auto">
            <a:xfrm>
              <a:off x="3482" y="2897"/>
              <a:ext cx="662" cy="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80900" tIns="40450" rIns="80900" bIns="4045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latin typeface="Arial" panose="020B0604020202020204" pitchFamily="34" charset="0"/>
                </a:rPr>
                <a:t>Program</a:t>
              </a:r>
            </a:p>
          </p:txBody>
        </p:sp>
        <p:sp>
          <p:nvSpPr>
            <p:cNvPr id="16398" name="Line 17"/>
            <p:cNvSpPr>
              <a:spLocks noChangeShapeType="1"/>
            </p:cNvSpPr>
            <p:nvPr/>
          </p:nvSpPr>
          <p:spPr bwMode="auto">
            <a:xfrm flipH="1" flipV="1">
              <a:off x="2630" y="2823"/>
              <a:ext cx="770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Line 18"/>
            <p:cNvSpPr>
              <a:spLocks noChangeShapeType="1"/>
            </p:cNvSpPr>
            <p:nvPr/>
          </p:nvSpPr>
          <p:spPr bwMode="auto">
            <a:xfrm flipV="1">
              <a:off x="3084" y="3046"/>
              <a:ext cx="1" cy="9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Line 19"/>
            <p:cNvSpPr>
              <a:spLocks noChangeShapeType="1"/>
            </p:cNvSpPr>
            <p:nvPr/>
          </p:nvSpPr>
          <p:spPr bwMode="auto">
            <a:xfrm>
              <a:off x="3084" y="3046"/>
              <a:ext cx="300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Line 20"/>
            <p:cNvSpPr>
              <a:spLocks noChangeShapeType="1"/>
            </p:cNvSpPr>
            <p:nvPr/>
          </p:nvSpPr>
          <p:spPr bwMode="auto">
            <a:xfrm>
              <a:off x="1133" y="3957"/>
              <a:ext cx="1948" cy="1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Line 21"/>
            <p:cNvSpPr>
              <a:spLocks noChangeShapeType="1"/>
            </p:cNvSpPr>
            <p:nvPr/>
          </p:nvSpPr>
          <p:spPr bwMode="auto">
            <a:xfrm>
              <a:off x="1088" y="3685"/>
              <a:ext cx="63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Text Box 23"/>
            <p:cNvSpPr txBox="1">
              <a:spLocks noChangeArrowheads="1"/>
            </p:cNvSpPr>
            <p:nvPr/>
          </p:nvSpPr>
          <p:spPr bwMode="auto">
            <a:xfrm>
              <a:off x="3479" y="2473"/>
              <a:ext cx="63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latin typeface="Arial" panose="020B0604020202020204" pitchFamily="34" charset="0"/>
                </a:rPr>
                <a:t>Memory</a:t>
              </a:r>
            </a:p>
          </p:txBody>
        </p:sp>
        <p:sp>
          <p:nvSpPr>
            <p:cNvPr id="16404" name="Oval 26"/>
            <p:cNvSpPr>
              <a:spLocks noChangeArrowheads="1"/>
            </p:cNvSpPr>
            <p:nvPr/>
          </p:nvSpPr>
          <p:spPr bwMode="auto">
            <a:xfrm>
              <a:off x="340" y="3612"/>
              <a:ext cx="720" cy="2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366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b="1">
                <a:latin typeface="Arial" panose="020B0604020202020204" pitchFamily="34" charset="0"/>
              </a:endParaRPr>
            </a:p>
            <a:p>
              <a:pPr algn="ctr" eaLnBrk="1" hangingPunct="1"/>
              <a:r>
                <a:rPr lang="en-US" altLang="en-US" sz="1600" b="1">
                  <a:latin typeface="Arial" panose="020B0604020202020204" pitchFamily="34" charset="0"/>
                </a:rPr>
                <a:t>Program</a:t>
              </a:r>
            </a:p>
            <a:p>
              <a:pPr algn="ctr" eaLnBrk="1" hangingPunct="1"/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16405" name="Text Box 27"/>
            <p:cNvSpPr txBox="1">
              <a:spLocks noChangeArrowheads="1"/>
            </p:cNvSpPr>
            <p:nvPr/>
          </p:nvSpPr>
          <p:spPr bwMode="auto">
            <a:xfrm>
              <a:off x="2006" y="3941"/>
              <a:ext cx="27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FF3300"/>
                  </a:solidFill>
                  <a:latin typeface="Arial" panose="020B0604020202020204" pitchFamily="34" charset="0"/>
                </a:rPr>
                <a:t>(1)</a:t>
              </a:r>
            </a:p>
          </p:txBody>
        </p:sp>
        <p:sp>
          <p:nvSpPr>
            <p:cNvPr id="16406" name="Text Box 28"/>
            <p:cNvSpPr txBox="1">
              <a:spLocks noChangeArrowheads="1"/>
            </p:cNvSpPr>
            <p:nvPr/>
          </p:nvSpPr>
          <p:spPr bwMode="auto">
            <a:xfrm>
              <a:off x="2958" y="2626"/>
              <a:ext cx="276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FF3300"/>
                  </a:solidFill>
                  <a:latin typeface="Arial" panose="020B0604020202020204" pitchFamily="34" charset="0"/>
                </a:rPr>
                <a:t>(2)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2360613" y="333375"/>
            <a:ext cx="533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GB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Structure of von Neumann machine</a:t>
            </a:r>
          </a:p>
        </p:txBody>
      </p:sp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8" t="17647" r="28030" b="30392"/>
          <a:stretch>
            <a:fillRect/>
          </a:stretch>
        </p:blipFill>
        <p:spPr bwMode="auto">
          <a:xfrm>
            <a:off x="1568624" y="980728"/>
            <a:ext cx="6588968" cy="506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C7FF7D3-AB46-4410-BF25-10A170354644}" type="slidenum">
              <a:rPr lang="en-US" altLang="en-US" b="0"/>
              <a:pPr eaLnBrk="1" hangingPunct="1">
                <a:defRPr/>
              </a:pPr>
              <a:t>9</a:t>
            </a:fld>
            <a:endParaRPr lang="en-US" altLang="en-US" b="0"/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428625" y="260350"/>
            <a:ext cx="4446588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/>
            <a:r>
              <a:rPr kumimoji="1" lang="en-GB" altLang="en-US" sz="2400" b="1">
                <a:solidFill>
                  <a:srgbClr val="0066CC"/>
                </a:solidFill>
                <a:latin typeface="Arial" panose="020B0604020202020204" pitchFamily="34" charset="0"/>
              </a:rPr>
              <a:t>Fungsi fungsi dasar </a:t>
            </a:r>
          </a:p>
          <a:p>
            <a:pPr lvl="1" eaLnBrk="1" hangingPunct="1"/>
            <a:r>
              <a:rPr kumimoji="1" lang="en-GB" altLang="en-US" sz="2400" b="1">
                <a:solidFill>
                  <a:srgbClr val="0066CC"/>
                </a:solidFill>
                <a:latin typeface="Arial" panose="020B0604020202020204" pitchFamily="34" charset="0"/>
              </a:rPr>
              <a:t>sebuah  sistem komputer</a:t>
            </a:r>
          </a:p>
          <a:p>
            <a:pPr lvl="1" eaLnBrk="1" hangingPunct="1"/>
            <a:endParaRPr kumimoji="1" lang="en-GB" altLang="en-US" sz="2000" b="1">
              <a:latin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kumimoji="1" lang="en-GB" altLang="en-US" sz="2000" b="1">
                <a:latin typeface="Arial" panose="020B0604020202020204" pitchFamily="34" charset="0"/>
              </a:rPr>
              <a:t>  Data processing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kumimoji="1" lang="en-GB" altLang="en-US" sz="2000" b="1">
                <a:latin typeface="Arial" panose="020B0604020202020204" pitchFamily="34" charset="0"/>
              </a:rPr>
              <a:t>  Data storage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kumimoji="1" lang="en-GB" altLang="en-US" sz="2000" b="1">
                <a:latin typeface="Arial" panose="020B0604020202020204" pitchFamily="34" charset="0"/>
              </a:rPr>
              <a:t>  Data movement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kumimoji="1" lang="en-GB" altLang="en-US" sz="2000" b="1">
                <a:latin typeface="Arial" panose="020B0604020202020204" pitchFamily="34" charset="0"/>
              </a:rPr>
              <a:t>  Control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kumimoji="1" lang="en-GB" altLang="en-US" sz="2000" b="1">
              <a:latin typeface="Arial" panose="020B0604020202020204" pitchFamily="34" charset="0"/>
            </a:endParaRP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1" t="11363" r="23865" b="19841"/>
          <a:stretch>
            <a:fillRect/>
          </a:stretch>
        </p:blipFill>
        <p:spPr bwMode="auto">
          <a:xfrm>
            <a:off x="4875213" y="249075"/>
            <a:ext cx="4341689" cy="60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1022</TotalTime>
  <Words>1354</Words>
  <Application>Microsoft Office PowerPoint</Application>
  <PresentationFormat>A4 Paper (210x297 mm)</PresentationFormat>
  <Paragraphs>413</Paragraphs>
  <Slides>27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Symbol</vt:lpstr>
      <vt:lpstr>Tahoma</vt:lpstr>
      <vt:lpstr>Times New Roman</vt:lpstr>
      <vt:lpstr>Wingdings</vt:lpstr>
      <vt:lpstr>Retrospect</vt:lpstr>
      <vt:lpstr>ARSITEKTUR  DAN KINERJA  SISTEM  KOMPUTER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ARSITEKTUR  SISTEM  KOMPUTER</dc:title>
  <dc:creator>Ari Kurniawan</dc:creator>
  <cp:lastModifiedBy>Ari</cp:lastModifiedBy>
  <cp:revision>66</cp:revision>
  <dcterms:created xsi:type="dcterms:W3CDTF">2002-04-09T09:21:30Z</dcterms:created>
  <dcterms:modified xsi:type="dcterms:W3CDTF">2019-09-17T22:29:56Z</dcterms:modified>
</cp:coreProperties>
</file>