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48"/>
  </p:notesMasterIdLst>
  <p:handoutMasterIdLst>
    <p:handoutMasterId r:id="rId49"/>
  </p:handoutMasterIdLst>
  <p:sldIdLst>
    <p:sldId id="286" r:id="rId2"/>
    <p:sldId id="257" r:id="rId3"/>
    <p:sldId id="298" r:id="rId4"/>
    <p:sldId id="258" r:id="rId5"/>
    <p:sldId id="259" r:id="rId6"/>
    <p:sldId id="297" r:id="rId7"/>
    <p:sldId id="260" r:id="rId8"/>
    <p:sldId id="261" r:id="rId9"/>
    <p:sldId id="262" r:id="rId10"/>
    <p:sldId id="263" r:id="rId11"/>
    <p:sldId id="264" r:id="rId12"/>
    <p:sldId id="265" r:id="rId13"/>
    <p:sldId id="293" r:id="rId14"/>
    <p:sldId id="294" r:id="rId15"/>
    <p:sldId id="295" r:id="rId16"/>
    <p:sldId id="296" r:id="rId17"/>
    <p:sldId id="266" r:id="rId18"/>
    <p:sldId id="267" r:id="rId19"/>
    <p:sldId id="268" r:id="rId20"/>
    <p:sldId id="269" r:id="rId21"/>
    <p:sldId id="273" r:id="rId22"/>
    <p:sldId id="274" r:id="rId23"/>
    <p:sldId id="287" r:id="rId24"/>
    <p:sldId id="275" r:id="rId25"/>
    <p:sldId id="276" r:id="rId26"/>
    <p:sldId id="299" r:id="rId27"/>
    <p:sldId id="300" r:id="rId28"/>
    <p:sldId id="301" r:id="rId29"/>
    <p:sldId id="277" r:id="rId30"/>
    <p:sldId id="278" r:id="rId31"/>
    <p:sldId id="279" r:id="rId32"/>
    <p:sldId id="288" r:id="rId33"/>
    <p:sldId id="289" r:id="rId34"/>
    <p:sldId id="28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</p:sldIdLst>
  <p:sldSz cx="12192000" cy="6858000"/>
  <p:notesSz cx="7302500" cy="9588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725488"/>
            <a:ext cx="6365875" cy="3581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3364" tIns="50775" rIns="103364" bIns="50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19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20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21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22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364" tIns="50775" rIns="103364" bIns="50775" anchor="b"/>
          <a:lstStyle>
            <a:lvl1pPr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9150" defTabSz="1044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63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35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7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7950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5875" cy="35814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F21F-1218-4DE2-A202-6DA5D9EBFD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075A-28F5-4756-8377-ABDCE4297D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9549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075A-28F5-4756-8377-ABDCE4297D4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4619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075A-28F5-4756-8377-ABDCE4297D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273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075A-28F5-4756-8377-ABDCE4297D4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0634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075A-28F5-4756-8377-ABDCE4297D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2763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9D39-2469-4AC8-92E1-1F3072ED6F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8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F6D1-D641-4FAA-B9F5-E300CDA66C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20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DFF-3B3A-4ED7-BF81-C3BA4691B8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35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5BE9-F003-4DF4-A027-9BA9F69F3A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5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6337-F7FC-44F0-9C70-553DA6A52C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216-A891-4B8B-B9EE-3C844307FC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4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C191-F9CC-482D-A836-5144C1B580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6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69C0-4309-4AE8-AA62-922D4E6766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56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3-32FE-4E58-A3F1-8CF2636A00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32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D20B-32A6-467A-8A8A-FB8A4A948C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3F075A-28F5-4756-8377-ABDCE4297D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6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Set </a:t>
            </a:r>
            <a:r>
              <a:rPr lang="en-US" altLang="en-US" dirty="0" err="1" smtClean="0"/>
              <a:t>Instruksi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905000" y="5938076"/>
            <a:ext cx="5826719" cy="1096899"/>
          </a:xfrm>
        </p:spPr>
        <p:txBody>
          <a:bodyPr/>
          <a:lstStyle/>
          <a:p>
            <a:r>
              <a:rPr lang="en-US" altLang="en-US" dirty="0" smtClean="0"/>
              <a:t>Ari </a:t>
            </a:r>
            <a:r>
              <a:rPr lang="en-US" altLang="en-US" dirty="0" err="1" smtClean="0"/>
              <a:t>Kurniawan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839200" y="6229350"/>
            <a:ext cx="1828800" cy="514350"/>
          </a:xfrm>
        </p:spPr>
        <p:txBody>
          <a:bodyPr/>
          <a:lstStyle/>
          <a:p>
            <a:fld id="{0F443F3D-02C0-40E7-8653-F98C98D61421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Jumlah addres (b)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9448800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2 addres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Bentuk umum: [OPCODE] [AH], [AO]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Satu alamat hasil merangkap operand, satu alamat operand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Misal: </a:t>
            </a:r>
            <a:r>
              <a:rPr lang="en-US" altLang="en-US" sz="2000" b="1"/>
              <a:t>SUB Y, B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 Bentuk algoritmik: Y </a:t>
            </a:r>
            <a:r>
              <a:rPr lang="en-US" altLang="en-US" sz="1800">
                <a:sym typeface="Wingdings" panose="05000000000000000000" pitchFamily="2" charset="2"/>
              </a:rPr>
              <a:t></a:t>
            </a:r>
            <a:r>
              <a:rPr lang="en-US" altLang="en-US" sz="1800"/>
              <a:t> Y – B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 Arti: Kurangkan isi Reg Y dengan isi Reg B, kemudian simpan hasilnya di Reg Y.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Bentuk ini masih digunakan di komputer sekarang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Mengoperasikan lebih sedikit register, tapi panjang program tidak bertambah terlalu banyak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37B-A51A-4480-B57D-1E026DA4814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Jumlah addres (c)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9448800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400" dirty="0"/>
              <a:t>1 </a:t>
            </a:r>
            <a:r>
              <a:rPr lang="en-US" altLang="en-US" sz="2400" dirty="0" err="1"/>
              <a:t>addres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umum</a:t>
            </a:r>
            <a:r>
              <a:rPr lang="en-US" altLang="en-US" sz="2000" dirty="0"/>
              <a:t>: [OPCODE] [AO]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alamat</a:t>
            </a:r>
            <a:r>
              <a:rPr lang="en-US" altLang="en-US" sz="2000" dirty="0"/>
              <a:t> operand, </a:t>
            </a:r>
            <a:r>
              <a:rPr lang="en-US" altLang="en-US" sz="2000" dirty="0" err="1"/>
              <a:t>hasil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disimpan</a:t>
            </a:r>
            <a:r>
              <a:rPr lang="en-US" altLang="en-US" sz="2000" dirty="0"/>
              <a:t> di accumulator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b="1" dirty="0"/>
              <a:t>SUB B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Bentuk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algoritmik</a:t>
            </a:r>
            <a:r>
              <a:rPr lang="en-US" altLang="en-US" sz="1800" dirty="0"/>
              <a:t>: AC </a:t>
            </a:r>
            <a:r>
              <a:rPr lang="en-US" altLang="en-US" sz="1800" dirty="0">
                <a:sym typeface="Wingdings" panose="05000000000000000000" pitchFamily="2" charset="2"/>
              </a:rPr>
              <a:t></a:t>
            </a:r>
            <a:r>
              <a:rPr lang="en-US" altLang="en-US" sz="1800" dirty="0"/>
              <a:t> AC – B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Arti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Kurangkan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isi</a:t>
            </a:r>
            <a:r>
              <a:rPr lang="en-US" altLang="en-US" sz="1800" dirty="0"/>
              <a:t> Acc.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Reg</a:t>
            </a:r>
            <a:r>
              <a:rPr lang="en-US" altLang="en-US" sz="1800" dirty="0"/>
              <a:t> B, </a:t>
            </a:r>
            <a:r>
              <a:rPr lang="en-US" altLang="en-US" sz="1800" dirty="0" err="1"/>
              <a:t>kemudian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simpan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hasilnya</a:t>
            </a:r>
            <a:r>
              <a:rPr lang="en-US" altLang="en-US" sz="1800" dirty="0"/>
              <a:t> di Acc.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komputer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jaman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dahulu</a:t>
            </a:r>
            <a:endParaRPr lang="en-US" altLang="en-US" sz="2000" dirty="0"/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err="1"/>
              <a:t>Hanya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mengoperasikan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register, </a:t>
            </a:r>
            <a:r>
              <a:rPr lang="en-US" altLang="en-US" sz="2000" dirty="0" err="1"/>
              <a:t>tapi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menjadi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panjang</a:t>
            </a:r>
            <a:endParaRPr lang="en-US" alt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E2B1-483B-4B93-89B3-F3367DD8B2E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596668" cy="1320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addres</a:t>
            </a:r>
            <a:r>
              <a:rPr lang="en-US" altLang="en-US" dirty="0"/>
              <a:t> (d)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411862" y="1056978"/>
            <a:ext cx="9646537" cy="518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0 (zero) </a:t>
            </a:r>
            <a:r>
              <a:rPr lang="en-US" altLang="en-US" sz="2400" dirty="0" err="1"/>
              <a:t>addres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umum</a:t>
            </a:r>
            <a:r>
              <a:rPr lang="en-US" altLang="en-US" sz="2000" dirty="0"/>
              <a:t>: [OPCODE] [O]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Semua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alamat</a:t>
            </a:r>
            <a:r>
              <a:rPr lang="en-US" altLang="en-US" sz="2000" dirty="0"/>
              <a:t> operand </a:t>
            </a:r>
            <a:r>
              <a:rPr lang="en-US" altLang="en-US" sz="2000" dirty="0" err="1"/>
              <a:t>implisit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disimpan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dalam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bentuk</a:t>
            </a:r>
            <a:r>
              <a:rPr lang="en-US" altLang="en-US" sz="2000" b="1" dirty="0"/>
              <a:t> stack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Operasi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biasanya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membutuhkan</a:t>
            </a:r>
            <a:r>
              <a:rPr lang="en-US" altLang="en-US" sz="2000" dirty="0"/>
              <a:t> 2 operand,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mengambil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isi</a:t>
            </a:r>
            <a:r>
              <a:rPr lang="en-US" altLang="en-US" sz="2000" dirty="0"/>
              <a:t> stack paling </a:t>
            </a:r>
            <a:r>
              <a:rPr lang="en-US" altLang="en-US" sz="2000" dirty="0" err="1"/>
              <a:t>atas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bawahnya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b="1" dirty="0"/>
              <a:t>SUB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err="1"/>
              <a:t>Bentuk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algoritmik</a:t>
            </a:r>
            <a:r>
              <a:rPr lang="en-US" altLang="en-US" sz="1800" dirty="0"/>
              <a:t>: S[top] </a:t>
            </a:r>
            <a:r>
              <a:rPr lang="en-US" altLang="en-US" sz="1800" dirty="0">
                <a:sym typeface="Wingdings" panose="05000000000000000000" pitchFamily="2" charset="2"/>
              </a:rPr>
              <a:t></a:t>
            </a:r>
            <a:r>
              <a:rPr lang="en-US" altLang="en-US" sz="1800" dirty="0"/>
              <a:t> S[top-1] – S[top]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err="1"/>
              <a:t>Arti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Kurangkan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isi</a:t>
            </a:r>
            <a:r>
              <a:rPr lang="en-US" altLang="en-US" sz="1800" dirty="0"/>
              <a:t> Stack no.2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isi</a:t>
            </a:r>
            <a:r>
              <a:rPr lang="en-US" altLang="en-US" sz="1800" dirty="0"/>
              <a:t> Stack paling </a:t>
            </a:r>
            <a:r>
              <a:rPr lang="en-US" altLang="en-US" sz="1800" dirty="0" err="1"/>
              <a:t>atas,kemudian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simpan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hasilnya</a:t>
            </a:r>
            <a:r>
              <a:rPr lang="en-US" altLang="en-US" sz="1800" dirty="0"/>
              <a:t> di Stack paling </a:t>
            </a:r>
            <a:r>
              <a:rPr lang="en-US" altLang="en-US" sz="1800" dirty="0" err="1"/>
              <a:t>atas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Ada </a:t>
            </a:r>
            <a:r>
              <a:rPr lang="en-US" altLang="en-US" sz="2000" dirty="0" err="1"/>
              <a:t>instruksi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khusus</a:t>
            </a:r>
            <a:r>
              <a:rPr lang="en-US" altLang="en-US" sz="2000" dirty="0"/>
              <a:t> Stack: </a:t>
            </a:r>
            <a:r>
              <a:rPr lang="en-US" altLang="en-US" sz="2000" b="1" dirty="0"/>
              <a:t>PUSH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b="1" dirty="0"/>
              <a:t>POP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Contoh</a:t>
            </a:r>
            <a:r>
              <a:rPr lang="en-US" altLang="en-US" sz="2000" dirty="0"/>
              <a:t> lain:</a:t>
            </a:r>
          </a:p>
          <a:p>
            <a:pPr lvl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	      push a</a:t>
            </a:r>
          </a:p>
          <a:p>
            <a:pPr lvl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	      push b</a:t>
            </a:r>
          </a:p>
          <a:p>
            <a:pPr lvl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	      add</a:t>
            </a:r>
          </a:p>
          <a:p>
            <a:pPr lvl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	      pop c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Berarti</a:t>
            </a:r>
            <a:r>
              <a:rPr lang="en-US" altLang="en-US" sz="2000" dirty="0"/>
              <a:t>:</a:t>
            </a:r>
          </a:p>
          <a:p>
            <a:pPr lvl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	c = a + 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04E2-297F-490A-875F-8B6458CE420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Contoh Format Instr 3 Alamat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9885"/>
            <a:ext cx="8596668" cy="388077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A, B, C, D, E, T, Y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register</a:t>
            </a:r>
          </a:p>
          <a:p>
            <a:r>
              <a:rPr lang="en-US" altLang="en-US" sz="2400" dirty="0"/>
              <a:t>Program: Y = (A – B) / ( C + D × E)</a:t>
            </a:r>
          </a:p>
          <a:p>
            <a:pPr marL="800100" lvl="2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Y, A, B 		Y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– B</a:t>
            </a:r>
          </a:p>
          <a:p>
            <a:pPr marL="800100" lvl="2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MPY T, D, E 		T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× E</a:t>
            </a:r>
          </a:p>
          <a:p>
            <a:pPr marL="800100" lvl="2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T, T, C 		T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+ C</a:t>
            </a:r>
          </a:p>
          <a:p>
            <a:pPr marL="800100" lvl="2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Y, Y, T 		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/ T</a:t>
            </a:r>
          </a:p>
          <a:p>
            <a:pPr>
              <a:buFont typeface="Monotype Sorts" panose="01010601010101010101" pitchFamily="2" charset="2"/>
              <a:buNone/>
            </a:pPr>
            <a:endParaRPr lang="en-US" altLang="en-US" sz="2400" dirty="0"/>
          </a:p>
          <a:p>
            <a:r>
              <a:rPr lang="en-US" altLang="en-US" sz="2400" dirty="0" err="1"/>
              <a:t>Memerlukan</a:t>
            </a:r>
            <a:r>
              <a:rPr lang="en-US" altLang="en-US" sz="2400" dirty="0"/>
              <a:t> 4 </a:t>
            </a:r>
            <a:r>
              <a:rPr lang="en-US" altLang="en-US" sz="2400" dirty="0" err="1"/>
              <a:t>operasi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6B9-8820-4876-8754-1FEFF96C1748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Contoh Format Instr 2 Alamat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A, B, C, D, E, T, Y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register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Program: Y = (A – B) / ( C + D × E)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Y, A 		Y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Y, B 			Y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- B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T, D 		T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MPY T, E 			T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× E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T, C 			T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+ C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Y, T 			Y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/ 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Memerlukan</a:t>
            </a:r>
            <a:r>
              <a:rPr lang="en-US" altLang="en-US" sz="2400" dirty="0"/>
              <a:t> 6 </a:t>
            </a:r>
            <a:r>
              <a:rPr lang="en-US" altLang="en-US" sz="2400" dirty="0" err="1"/>
              <a:t>operasi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7F40-D741-4DA4-AD27-4071403AB1FC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Contoh Format Instr 1 Alamat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083479" y="1507950"/>
            <a:ext cx="8178800" cy="45910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A, B, C, D, E, Y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register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Program: Y = (A – B) / ( C + D × E)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MPY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 × E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 + C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  Y 		Y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A 		AC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 B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 – B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 / Y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 Y 		Y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Memerlukan</a:t>
            </a:r>
            <a:r>
              <a:rPr lang="en-US" altLang="en-US" sz="2400" dirty="0"/>
              <a:t> 8 </a:t>
            </a:r>
            <a:r>
              <a:rPr lang="en-US" altLang="en-US" sz="2400" dirty="0" err="1"/>
              <a:t>operasi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3CBD-C8FE-4DE0-B7FA-B30D900577F0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9749" y="228600"/>
            <a:ext cx="8596668" cy="1320800"/>
          </a:xfrm>
        </p:spPr>
        <p:txBody>
          <a:bodyPr/>
          <a:lstStyle/>
          <a:p>
            <a:r>
              <a:rPr lang="en-US" altLang="en-US" b="1" dirty="0" err="1"/>
              <a:t>Contoh</a:t>
            </a:r>
            <a:r>
              <a:rPr lang="en-US" altLang="en-US" b="1" dirty="0"/>
              <a:t> Format </a:t>
            </a:r>
            <a:r>
              <a:rPr lang="en-US" altLang="en-US" b="1" dirty="0" err="1"/>
              <a:t>Instr</a:t>
            </a:r>
            <a:r>
              <a:rPr lang="en-US" altLang="en-US" b="1" dirty="0"/>
              <a:t> 0 </a:t>
            </a:r>
            <a:r>
              <a:rPr lang="en-US" altLang="en-US" b="1" dirty="0" err="1"/>
              <a:t>Alamat</a:t>
            </a:r>
            <a:endParaRPr lang="en-US" altLang="en-US" b="1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53532" y="1085431"/>
            <a:ext cx="81788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A, B, C, D, E, Y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register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Program: Y = (A – B) / ( C + D × E)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A 		S[top]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B 		S[top]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 		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S[top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- B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C 		S[top]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D 		S[top]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E 		S[top]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MPY 		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S[top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× E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		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S[top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+ S[top]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DIV 		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S[top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- B) / S[top]</a:t>
            </a:r>
          </a:p>
          <a:p>
            <a:pPr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 Y 		Out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S[top]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Memerlukan</a:t>
            </a:r>
            <a:r>
              <a:rPr lang="en-US" altLang="en-US" sz="2400" dirty="0"/>
              <a:t> 10 </a:t>
            </a:r>
            <a:r>
              <a:rPr lang="en-US" altLang="en-US" sz="2400" dirty="0" err="1"/>
              <a:t>operasi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EBE6-2C54-48E0-B8A3-E0161B93688B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Addres banyak ? Sedikit ?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800" dirty="0" err="1"/>
              <a:t>Addres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kompleks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perlu</a:t>
            </a:r>
            <a:r>
              <a:rPr lang="en-US" altLang="en-US" sz="2400" dirty="0"/>
              <a:t> register </a:t>
            </a:r>
            <a:r>
              <a:rPr lang="en-US" altLang="en-US" sz="2400" dirty="0" err="1"/>
              <a:t>banyak</a:t>
            </a:r>
            <a:endParaRPr lang="en-US" altLang="en-US" sz="2400" dirty="0"/>
          </a:p>
          <a:p>
            <a:pPr lvl="1"/>
            <a:r>
              <a:rPr lang="en-US" altLang="en-US" sz="2400" dirty="0"/>
              <a:t>Program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pendek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cepat</a:t>
            </a:r>
            <a:r>
              <a:rPr lang="en-US" altLang="en-US" sz="2400" dirty="0"/>
              <a:t> ?</a:t>
            </a:r>
          </a:p>
          <a:p>
            <a:r>
              <a:rPr lang="en-US" altLang="en-US" sz="2800" dirty="0" err="1"/>
              <a:t>Addres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sedikit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sederhana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cepat</a:t>
            </a:r>
            <a:endParaRPr lang="en-US" altLang="en-US" sz="2400" dirty="0"/>
          </a:p>
          <a:p>
            <a:pPr>
              <a:buFont typeface="Monotype Sorts" panose="01010601010101010101" pitchFamily="2" charset="2"/>
              <a:buChar char="y"/>
            </a:pPr>
            <a:endParaRPr lang="en-US" altLang="en-US" sz="3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5D47-4182-4658-89AB-6ADB962C421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Pertimbangan Perancangan (1)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banyak</a:t>
            </a:r>
            <a:r>
              <a:rPr lang="en-US" altLang="en-US" sz="2400" dirty="0"/>
              <a:t> register yang </a:t>
            </a:r>
            <a:r>
              <a:rPr lang="en-US" altLang="en-US" sz="2400" dirty="0" err="1"/>
              <a:t>diolah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lambat</a:t>
            </a:r>
            <a:endParaRPr lang="en-US" altLang="en-US" sz="2400" dirty="0"/>
          </a:p>
          <a:p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banyak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baris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program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lambat</a:t>
            </a:r>
            <a:endParaRPr lang="en-US" altLang="en-US" sz="2400" dirty="0"/>
          </a:p>
          <a:p>
            <a:r>
              <a:rPr lang="en-US" altLang="en-US" sz="2400" dirty="0" err="1"/>
              <a:t>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karena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itu</a:t>
            </a:r>
            <a:r>
              <a:rPr lang="en-US" altLang="en-US" sz="2400" dirty="0"/>
              <a:t>, CPU </a:t>
            </a:r>
            <a:r>
              <a:rPr lang="en-US" altLang="en-US" sz="2400" dirty="0" err="1"/>
              <a:t>masakini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dikatakan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perpaduan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beberapa</a:t>
            </a:r>
            <a:r>
              <a:rPr lang="en-US" altLang="en-US" sz="2400" dirty="0"/>
              <a:t> format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tergantung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konteksnya</a:t>
            </a:r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B309-5D98-485A-A71B-5720E5FB919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Pertimbangan Perancangan (2)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727157" y="18288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800" dirty="0"/>
              <a:t>Register</a:t>
            </a:r>
          </a:p>
          <a:p>
            <a:pPr lvl="1"/>
            <a:r>
              <a:rPr lang="en-US" altLang="en-US" sz="2400" dirty="0" err="1"/>
              <a:t>Jumlah</a:t>
            </a:r>
            <a:r>
              <a:rPr lang="en-US" altLang="en-US" sz="2400" dirty="0"/>
              <a:t>  register yang </a:t>
            </a:r>
            <a:r>
              <a:rPr lang="en-US" altLang="en-US" sz="2400" dirty="0" err="1"/>
              <a:t>tersedia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dlm</a:t>
            </a:r>
            <a:r>
              <a:rPr lang="en-US" altLang="en-US" sz="2400" dirty="0"/>
              <a:t> CPU</a:t>
            </a:r>
          </a:p>
          <a:p>
            <a:pPr lvl="1"/>
            <a:r>
              <a:rPr lang="en-US" altLang="en-US" sz="2400" dirty="0" err="1"/>
              <a:t>Operasi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dpt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dikerjakan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masing-masing</a:t>
            </a:r>
            <a:r>
              <a:rPr lang="en-US" altLang="en-US" sz="2400" dirty="0"/>
              <a:t> registers?</a:t>
            </a:r>
          </a:p>
          <a:p>
            <a:r>
              <a:rPr lang="en-US" altLang="en-US" sz="2800" dirty="0"/>
              <a:t>Addressing modes (…)</a:t>
            </a:r>
          </a:p>
          <a:p>
            <a:pPr>
              <a:buFont typeface="Monotype Sorts" panose="01010601010101010101" pitchFamily="2" charset="2"/>
              <a:buNone/>
            </a:pPr>
            <a:endParaRPr lang="en-US" altLang="en-US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4ED4-2213-47C7-A056-C469A430F6D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 dirty="0"/>
              <a:t>Set </a:t>
            </a:r>
            <a:r>
              <a:rPr lang="en-US" altLang="en-US" dirty="0" err="1"/>
              <a:t>instruksi</a:t>
            </a:r>
            <a:r>
              <a:rPr lang="en-US" altLang="en-US" dirty="0"/>
              <a:t> 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650440" y="16002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800" dirty="0" err="1"/>
              <a:t>Operasi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CPU </a:t>
            </a:r>
            <a:r>
              <a:rPr lang="en-US" altLang="en-US" sz="2800" dirty="0" err="1"/>
              <a:t>ditentukan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instruksi-instruksi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dilaksanakan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dijalankannya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Instruksi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sering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instruksi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mesin</a:t>
            </a:r>
            <a:r>
              <a:rPr lang="en-US" altLang="en-US" sz="2800" dirty="0"/>
              <a:t> (</a:t>
            </a:r>
            <a:r>
              <a:rPr lang="en-US" altLang="en-US" sz="2800" i="1" dirty="0"/>
              <a:t>machine instructions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instruksi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komputer</a:t>
            </a:r>
            <a:r>
              <a:rPr lang="en-US" altLang="en-US" sz="2800" dirty="0"/>
              <a:t> (</a:t>
            </a:r>
            <a:r>
              <a:rPr lang="en-US" altLang="en-US" sz="2800" i="1" dirty="0"/>
              <a:t>computer instructions</a:t>
            </a:r>
            <a:r>
              <a:rPr lang="en-US" altLang="en-US" sz="2800" dirty="0"/>
              <a:t>).</a:t>
            </a:r>
          </a:p>
          <a:p>
            <a:pPr eaLnBrk="1" hangingPunct="1"/>
            <a:r>
              <a:rPr lang="en-US" altLang="en-US" sz="2800" dirty="0"/>
              <a:t>Kumpulan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instruksi-instruksi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berbeda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dijalankan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CPU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set </a:t>
            </a:r>
            <a:r>
              <a:rPr lang="en-US" altLang="en-US" sz="2800" dirty="0" err="1"/>
              <a:t>Instruksi</a:t>
            </a:r>
            <a:r>
              <a:rPr lang="en-US" altLang="en-US" sz="2800" dirty="0"/>
              <a:t> (</a:t>
            </a:r>
            <a:r>
              <a:rPr lang="en-US" altLang="en-US" sz="2800" i="1" dirty="0"/>
              <a:t>Instruction Set</a:t>
            </a:r>
            <a:r>
              <a:rPr lang="en-US" altLang="en-US" sz="2800" dirty="0"/>
              <a:t>).</a:t>
            </a:r>
          </a:p>
          <a:p>
            <a:endParaRPr lang="en-US" altLang="en-US" sz="28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Jenis Operand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>
          <a:xfrm>
            <a:off x="1797666" y="15240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smtClean="0"/>
              <a:t>Address</a:t>
            </a:r>
            <a:endParaRPr lang="en-US" altLang="en-US" sz="2400" dirty="0"/>
          </a:p>
          <a:p>
            <a:r>
              <a:rPr lang="en-US" altLang="en-US" sz="2400" dirty="0"/>
              <a:t>Number</a:t>
            </a:r>
          </a:p>
          <a:p>
            <a:pPr lvl="1"/>
            <a:r>
              <a:rPr lang="en-US" altLang="en-US" sz="2000" dirty="0"/>
              <a:t>Integer/floating point</a:t>
            </a:r>
          </a:p>
          <a:p>
            <a:r>
              <a:rPr lang="en-US" altLang="en-US" sz="2400" dirty="0"/>
              <a:t>Character</a:t>
            </a:r>
          </a:p>
          <a:p>
            <a:pPr lvl="1"/>
            <a:r>
              <a:rPr lang="en-US" altLang="en-US" sz="2000" dirty="0"/>
              <a:t>ASCII etc.</a:t>
            </a:r>
          </a:p>
          <a:p>
            <a:r>
              <a:rPr lang="en-US" altLang="en-US" sz="2400" dirty="0"/>
              <a:t>Logical Data</a:t>
            </a:r>
          </a:p>
          <a:p>
            <a:pPr lvl="1"/>
            <a:r>
              <a:rPr lang="en-US" altLang="en-US" sz="2000" dirty="0"/>
              <a:t>Bits or flags</a:t>
            </a:r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4A7-6EBD-4A1E-9CE9-91427AD3D7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Jenis Operasi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xfrm>
            <a:off x="1295400" y="15240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800" dirty="0"/>
              <a:t>Data Transfer</a:t>
            </a:r>
          </a:p>
          <a:p>
            <a:r>
              <a:rPr lang="en-US" altLang="en-US" sz="2800" dirty="0"/>
              <a:t>Arithmetic</a:t>
            </a:r>
          </a:p>
          <a:p>
            <a:r>
              <a:rPr lang="en-US" altLang="en-US" sz="2800" dirty="0"/>
              <a:t>Logical</a:t>
            </a:r>
          </a:p>
          <a:p>
            <a:r>
              <a:rPr lang="en-US" altLang="en-US" sz="2800" dirty="0"/>
              <a:t>Conversion</a:t>
            </a:r>
          </a:p>
          <a:p>
            <a:r>
              <a:rPr lang="en-US" altLang="en-US" sz="2800" dirty="0"/>
              <a:t>I/O</a:t>
            </a:r>
          </a:p>
          <a:p>
            <a:r>
              <a:rPr lang="en-US" altLang="en-US" sz="2800" dirty="0"/>
              <a:t>System Control</a:t>
            </a:r>
          </a:p>
          <a:p>
            <a:r>
              <a:rPr lang="en-US" altLang="en-US" sz="2800" dirty="0"/>
              <a:t>Transfer of Control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ACB-6BF8-4285-8C9C-008AA56C24E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41837"/>
            <a:ext cx="8596668" cy="1320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 dirty="0"/>
              <a:t>Data Transfer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677334" y="914400"/>
            <a:ext cx="9304866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err="1"/>
              <a:t>menentukan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Source, Destination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 err="1"/>
              <a:t>lokasi</a:t>
            </a:r>
            <a:r>
              <a:rPr lang="en-US" altLang="en-US" sz="2000" dirty="0"/>
              <a:t> operand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operand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Menetapkan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Lokasi-lokasi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, register 	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paling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daripada</a:t>
            </a:r>
            <a:r>
              <a:rPr lang="en-US" altLang="en-US" sz="2400" dirty="0"/>
              <a:t> stack.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Jumlah</a:t>
            </a:r>
            <a:r>
              <a:rPr lang="en-US" altLang="en-US" sz="2000" dirty="0"/>
              <a:t> data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 err="1"/>
              <a:t>panjang</a:t>
            </a:r>
            <a:r>
              <a:rPr lang="en-US" altLang="en-US" sz="2000" dirty="0"/>
              <a:t> data yang </a:t>
            </a:r>
            <a:r>
              <a:rPr lang="en-US" altLang="en-US" sz="2000" dirty="0" err="1"/>
              <a:t>dipindahkan</a:t>
            </a:r>
            <a:r>
              <a:rPr lang="en-US" alt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Menetapkan</a:t>
            </a:r>
            <a:r>
              <a:rPr lang="en-US" altLang="en-US" sz="2000" dirty="0"/>
              <a:t> mode </a:t>
            </a:r>
            <a:r>
              <a:rPr lang="en-US" altLang="en-US" sz="2000" dirty="0" err="1"/>
              <a:t>pengalamatan</a:t>
            </a:r>
            <a:r>
              <a:rPr lang="en-US" altLang="en-US" sz="2000" dirty="0"/>
              <a:t>.</a:t>
            </a:r>
            <a:endParaRPr lang="en-US" altLang="en-US" sz="2000" u="sng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err="1"/>
              <a:t>Tindakan</a:t>
            </a:r>
            <a:r>
              <a:rPr lang="en-US" altLang="en-US" sz="2400" b="1" dirty="0"/>
              <a:t> CPU </a:t>
            </a:r>
            <a:r>
              <a:rPr lang="en-US" altLang="en-US" sz="2400" b="1" dirty="0" err="1"/>
              <a:t>untuk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melakukan</a:t>
            </a:r>
            <a:r>
              <a:rPr lang="en-US" altLang="en-US" sz="2400" b="1" dirty="0"/>
              <a:t> transfer data </a:t>
            </a:r>
            <a:r>
              <a:rPr lang="en-US" altLang="en-US" sz="2400" b="1" dirty="0" err="1"/>
              <a:t>adalah</a:t>
            </a:r>
            <a:r>
              <a:rPr lang="en-US" altLang="en-US" sz="2400" b="1" dirty="0"/>
              <a:t> :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a. </a:t>
            </a:r>
            <a:r>
              <a:rPr lang="en-US" altLang="en-US" sz="2400" dirty="0" err="1"/>
              <a:t>Memindahkan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lokasi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lokasi</a:t>
            </a:r>
            <a:r>
              <a:rPr lang="en-US" altLang="en-US" sz="2400" dirty="0"/>
              <a:t> lain.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b. </a:t>
            </a:r>
            <a:r>
              <a:rPr lang="en-US" altLang="en-US" sz="2400" dirty="0" err="1"/>
              <a:t>Apabila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dilibatkan</a:t>
            </a:r>
            <a:r>
              <a:rPr lang="en-US" altLang="en-US" sz="2400" dirty="0"/>
              <a:t> :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Menetapkan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alamat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Menjalankan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transformasi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alamat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 virtual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alamat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aktual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Mengawali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pembacaan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penulisan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86-AF2F-4A9F-9078-D6E21DD77FE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20A-6CC9-427F-B8FB-C5A6E147425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64188"/>
            <a:ext cx="8204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Data Transfer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9144000" cy="4171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b="1" dirty="0" err="1"/>
              <a:t>Operasi</a:t>
            </a:r>
            <a:r>
              <a:rPr lang="en-US" altLang="en-US" sz="2000" b="1" dirty="0"/>
              <a:t> set </a:t>
            </a:r>
            <a:r>
              <a:rPr lang="en-US" altLang="en-US" sz="2000" b="1" dirty="0" err="1"/>
              <a:t>instruksi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transfer data 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MOVE </a:t>
            </a:r>
            <a:r>
              <a:rPr lang="en-US" altLang="en-US" sz="2000" dirty="0" smtClean="0"/>
              <a:t>	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word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blok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STORE </a:t>
            </a:r>
            <a:r>
              <a:rPr lang="en-US" altLang="en-US" sz="2000" dirty="0" smtClean="0"/>
              <a:t>	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word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prosesor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memori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LOAD </a:t>
            </a:r>
            <a:r>
              <a:rPr lang="en-US" altLang="en-US" sz="2000" dirty="0" smtClean="0"/>
              <a:t>	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word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memori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prosesor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EXCHANGE </a:t>
            </a:r>
            <a:r>
              <a:rPr lang="en-US" altLang="en-US" sz="2000" dirty="0" smtClean="0"/>
              <a:t>		: </a:t>
            </a:r>
            <a:r>
              <a:rPr lang="en-US" altLang="en-US" sz="2000" dirty="0" err="1"/>
              <a:t>menukar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CLEAR / RESET </a:t>
            </a:r>
            <a:r>
              <a:rPr lang="en-US" altLang="en-US" sz="2000" dirty="0" smtClean="0"/>
              <a:t>	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word 0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SET </a:t>
            </a:r>
            <a:r>
              <a:rPr lang="en-US" altLang="en-US" sz="2000" dirty="0" smtClean="0"/>
              <a:t>		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word 1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PUSH </a:t>
            </a:r>
            <a:r>
              <a:rPr lang="en-US" altLang="en-US" sz="2000" dirty="0" smtClean="0"/>
              <a:t>	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word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paling </a:t>
            </a:r>
            <a:r>
              <a:rPr lang="en-US" altLang="en-US" sz="2000" dirty="0" err="1"/>
              <a:t>atas</a:t>
            </a:r>
            <a:r>
              <a:rPr lang="en-US" altLang="en-US" sz="2000" dirty="0"/>
              <a:t> stack.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POP </a:t>
            </a:r>
            <a:r>
              <a:rPr lang="en-US" altLang="en-US" sz="2000" dirty="0" smtClean="0"/>
              <a:t>		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word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paling </a:t>
            </a:r>
            <a:r>
              <a:rPr lang="en-US" altLang="en-US" sz="2000" dirty="0" err="1"/>
              <a:t>atas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 dirty="0"/>
              <a:t>Arithmetic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77334" y="1371600"/>
            <a:ext cx="9609666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Add, Subtract, Multiply, Divide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Signed Integer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err="1"/>
              <a:t>Tindakan</a:t>
            </a:r>
            <a:r>
              <a:rPr lang="en-US" altLang="en-US" sz="2000" b="1" dirty="0"/>
              <a:t> CPU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melakukan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operasi</a:t>
            </a:r>
            <a:r>
              <a:rPr lang="en-US" altLang="en-US" sz="2000" b="1" dirty="0"/>
              <a:t> arithmetic :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1. Transfer data </a:t>
            </a:r>
            <a:r>
              <a:rPr lang="en-US" altLang="en-US" sz="2000" dirty="0" err="1"/>
              <a:t>sebelum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sesudah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2. </a:t>
            </a:r>
            <a:r>
              <a:rPr lang="en-US" altLang="en-US" sz="2000" dirty="0" err="1"/>
              <a:t>Melakukan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fungsi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ALU.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3. </a:t>
            </a:r>
            <a:r>
              <a:rPr lang="en-US" altLang="en-US" sz="2000" dirty="0" err="1"/>
              <a:t>Menset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kode-kode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kondisi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flag.</a:t>
            </a:r>
            <a:endParaRPr lang="en-US" altLang="en-US" sz="2000" u="sng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err="1"/>
              <a:t>Operasi</a:t>
            </a:r>
            <a:r>
              <a:rPr lang="en-US" altLang="en-US" sz="2000" b="1" dirty="0"/>
              <a:t> set </a:t>
            </a:r>
            <a:r>
              <a:rPr lang="en-US" altLang="en-US" sz="2000" b="1" dirty="0" err="1"/>
              <a:t>instruksi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arithmetic :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1. ADD </a:t>
            </a:r>
            <a:r>
              <a:rPr lang="en-US" altLang="en-US" sz="2000" dirty="0" smtClean="0"/>
              <a:t>			: </a:t>
            </a:r>
            <a:r>
              <a:rPr lang="en-US" altLang="en-US" sz="2000" dirty="0" err="1"/>
              <a:t>penjumlahan</a:t>
            </a:r>
            <a:r>
              <a:rPr lang="en-US" altLang="en-US" sz="2000" dirty="0"/>
              <a:t>		5. ABSOLUTE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2. SUBTRACT </a:t>
            </a:r>
            <a:r>
              <a:rPr lang="en-US" altLang="en-US" sz="2000" dirty="0" smtClean="0"/>
              <a:t>	: </a:t>
            </a:r>
            <a:r>
              <a:rPr lang="en-US" altLang="en-US" sz="2000" dirty="0" err="1"/>
              <a:t>pengurangan</a:t>
            </a:r>
            <a:r>
              <a:rPr lang="en-US" altLang="en-US" sz="2000" dirty="0"/>
              <a:t>		6. NEGATIVE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3. MULTIPLY </a:t>
            </a:r>
            <a:r>
              <a:rPr lang="en-US" altLang="en-US" sz="2000" dirty="0" smtClean="0"/>
              <a:t>		: </a:t>
            </a:r>
            <a:r>
              <a:rPr lang="en-US" altLang="en-US" sz="2000" dirty="0" err="1"/>
              <a:t>perkalian</a:t>
            </a:r>
            <a:r>
              <a:rPr lang="en-US" altLang="en-US" sz="2000" dirty="0"/>
              <a:t>		</a:t>
            </a:r>
            <a:r>
              <a:rPr lang="en-US" altLang="en-US" sz="2000" dirty="0" smtClean="0"/>
              <a:t>	7. </a:t>
            </a:r>
            <a:r>
              <a:rPr lang="en-US" altLang="en-US" sz="2000" dirty="0"/>
              <a:t>DECREMENT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4. DIVIDE </a:t>
            </a:r>
            <a:r>
              <a:rPr lang="en-US" altLang="en-US" sz="2000" dirty="0" smtClean="0"/>
              <a:t>		: </a:t>
            </a:r>
            <a:r>
              <a:rPr lang="en-US" altLang="en-US" sz="2000" dirty="0" err="1"/>
              <a:t>pembagian</a:t>
            </a:r>
            <a:r>
              <a:rPr lang="en-US" altLang="en-US" sz="2000" dirty="0"/>
              <a:t>		8. INCREMENT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Nomor</a:t>
            </a:r>
            <a:r>
              <a:rPr lang="en-US" altLang="en-US" sz="2000" dirty="0"/>
              <a:t> 5 </a:t>
            </a:r>
            <a:r>
              <a:rPr lang="en-US" altLang="en-US" sz="2000" dirty="0" err="1"/>
              <a:t>sampai</a:t>
            </a:r>
            <a:r>
              <a:rPr lang="en-US" altLang="en-US" sz="2000" dirty="0"/>
              <a:t> 8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instruksi</a:t>
            </a:r>
            <a:r>
              <a:rPr lang="en-US" altLang="en-US" sz="2000" dirty="0"/>
              <a:t> operand </a:t>
            </a:r>
            <a:r>
              <a:rPr lang="en-US" altLang="en-US" sz="2000" dirty="0" err="1"/>
              <a:t>tunggal</a:t>
            </a:r>
            <a:r>
              <a:rPr lang="en-US" altLang="en-US" sz="20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6308-9DF1-4717-97F4-D53411DC485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77334" y="228600"/>
            <a:ext cx="8596668" cy="1320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 dirty="0"/>
              <a:t>Logical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Bitwise operations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AND, OR, NOT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err="1"/>
              <a:t>Operasi</a:t>
            </a:r>
            <a:r>
              <a:rPr lang="en-US" altLang="en-US" sz="2400" b="1" dirty="0"/>
              <a:t> set </a:t>
            </a:r>
            <a:r>
              <a:rPr lang="en-US" altLang="en-US" sz="2400" b="1" dirty="0" err="1"/>
              <a:t>instruksi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untuk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operasi</a:t>
            </a:r>
            <a:r>
              <a:rPr lang="en-US" altLang="en-US" sz="2400" b="1" dirty="0"/>
              <a:t> logical :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1. AND, OR, NOT, EXOR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2. COMPARE </a:t>
            </a:r>
            <a:r>
              <a:rPr lang="en-US" altLang="en-US" sz="2400" dirty="0" smtClean="0"/>
              <a:t>	: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perbandingan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logika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3. TEST </a:t>
            </a:r>
            <a:r>
              <a:rPr lang="en-US" altLang="en-US" sz="2400" dirty="0" smtClean="0"/>
              <a:t>		: </a:t>
            </a:r>
            <a:r>
              <a:rPr lang="en-US" altLang="en-US" sz="2400" dirty="0" err="1"/>
              <a:t>menguji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kondisi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4. SHIFT </a:t>
            </a:r>
            <a:r>
              <a:rPr lang="en-US" altLang="en-US" sz="2400" dirty="0" smtClean="0"/>
              <a:t>		: </a:t>
            </a:r>
            <a:r>
              <a:rPr lang="en-US" altLang="en-US" sz="2400" dirty="0"/>
              <a:t>operand </a:t>
            </a:r>
            <a:r>
              <a:rPr lang="en-US" altLang="en-US" sz="2400" dirty="0" err="1"/>
              <a:t>menggeser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kanan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							</a:t>
            </a:r>
            <a:r>
              <a:rPr lang="en-US" altLang="en-US" sz="2400" dirty="0" err="1" smtClean="0"/>
              <a:t>menyebabkan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konstanta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ujung</a:t>
            </a:r>
            <a:r>
              <a:rPr lang="en-US" altLang="en-US" sz="2400" dirty="0"/>
              <a:t> bit.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400" dirty="0"/>
              <a:t>     5. ROTATE </a:t>
            </a:r>
            <a:r>
              <a:rPr lang="en-US" altLang="en-US" sz="2400" dirty="0" smtClean="0"/>
              <a:t>	: </a:t>
            </a:r>
            <a:r>
              <a:rPr lang="en-US" altLang="en-US" sz="2400" dirty="0"/>
              <a:t>operand </a:t>
            </a:r>
            <a:r>
              <a:rPr lang="en-US" altLang="en-US" sz="2400" dirty="0" err="1"/>
              <a:t>menggeser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kanan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							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ujung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yang </a:t>
            </a:r>
            <a:r>
              <a:rPr lang="en-US" altLang="en-US" sz="2400" dirty="0" err="1"/>
              <a:t>terjalin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7A4C-08FE-4AB4-A627-1B2EFD392BA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646430" indent="0">
              <a:lnSpc>
                <a:spcPts val="3800"/>
              </a:lnSpc>
              <a:spcBef>
                <a:spcPts val="585"/>
              </a:spcBef>
              <a:buClr>
                <a:srgbClr val="000000"/>
              </a:buClr>
              <a:buNone/>
              <a:tabLst>
                <a:tab pos="391160" algn="l"/>
              </a:tabLst>
            </a:pPr>
            <a:r>
              <a:rPr lang="en-US" sz="2400" dirty="0" err="1"/>
              <a:t>Arsitektur</a:t>
            </a:r>
            <a:r>
              <a:rPr lang="en-US" sz="2400" dirty="0"/>
              <a:t> CPU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 Boolean.</a:t>
            </a:r>
          </a:p>
          <a:p>
            <a:pPr marL="12700" marR="5080" indent="0">
              <a:lnSpc>
                <a:spcPct val="91300"/>
              </a:lnSpc>
              <a:spcBef>
                <a:spcPts val="755"/>
              </a:spcBef>
              <a:buClr>
                <a:srgbClr val="000000"/>
              </a:buClr>
              <a:buNone/>
              <a:tabLst>
                <a:tab pos="391160" algn="l"/>
              </a:tabLst>
            </a:pP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memanipulasi</a:t>
            </a:r>
            <a:r>
              <a:rPr lang="en-US" sz="2400" dirty="0"/>
              <a:t> bit – bit  word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endParaRPr lang="en-US" sz="2400" dirty="0"/>
          </a:p>
          <a:p>
            <a:pPr marL="12700" indent="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None/>
              <a:tabLst>
                <a:tab pos="391160" algn="l"/>
              </a:tabLst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marL="1684020" indent="0">
              <a:lnSpc>
                <a:spcPct val="100000"/>
              </a:lnSpc>
              <a:spcBef>
                <a:spcPts val="445"/>
              </a:spcBef>
              <a:buNone/>
            </a:pPr>
            <a:r>
              <a:rPr lang="en-US" sz="2400" dirty="0" smtClean="0"/>
              <a:t>		(</a:t>
            </a:r>
            <a:r>
              <a:rPr lang="en-US" sz="2400" dirty="0"/>
              <a:t>R1) = 1001 </a:t>
            </a:r>
            <a:r>
              <a:rPr lang="en-US" sz="2400" dirty="0" smtClean="0"/>
              <a:t>1101</a:t>
            </a:r>
            <a:endParaRPr lang="en-US" sz="2400" dirty="0"/>
          </a:p>
          <a:p>
            <a:pPr marL="47625" indent="0">
              <a:lnSpc>
                <a:spcPct val="100000"/>
              </a:lnSpc>
              <a:spcBef>
                <a:spcPts val="370"/>
              </a:spcBef>
              <a:buNone/>
            </a:pPr>
            <a:r>
              <a:rPr lang="en-US" sz="2400" dirty="0" smtClean="0"/>
              <a:t>					(</a:t>
            </a:r>
            <a:r>
              <a:rPr lang="en-US" sz="2400" dirty="0"/>
              <a:t>R2) = 0011 </a:t>
            </a:r>
            <a:r>
              <a:rPr lang="en-US" sz="2400" dirty="0" smtClean="0"/>
              <a:t>1001</a:t>
            </a:r>
          </a:p>
          <a:p>
            <a:pPr marL="47625" indent="0">
              <a:lnSpc>
                <a:spcPct val="100000"/>
              </a:lnSpc>
              <a:spcBef>
                <a:spcPts val="37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(R1</a:t>
            </a:r>
            <a:r>
              <a:rPr lang="en-US" sz="2400" dirty="0"/>
              <a:t>) AND (R2) = 0001 1001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DFF-3B3A-4ED7-BF81-C3BA4691B87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1611918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9" dirty="0"/>
              <a:t>Logika</a:t>
            </a:r>
            <a:endParaRPr sz="4402" dirty="0"/>
          </a:p>
        </p:txBody>
      </p:sp>
    </p:spTree>
    <p:extLst>
      <p:ext uri="{BB962C8B-B14F-4D97-AF65-F5344CB8AC3E}">
        <p14:creationId xmlns:p14="http://schemas.microsoft.com/office/powerpoint/2010/main" val="355416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611918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9" dirty="0"/>
              <a:t>Logika</a:t>
            </a:r>
            <a:endParaRPr sz="4402" dirty="0"/>
          </a:p>
        </p:txBody>
      </p:sp>
      <p:sp>
        <p:nvSpPr>
          <p:cNvPr id="3" name="object 3"/>
          <p:cNvSpPr/>
          <p:nvPr/>
        </p:nvSpPr>
        <p:spPr>
          <a:xfrm>
            <a:off x="2514600" y="35312"/>
            <a:ext cx="4190999" cy="6841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3679813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3745966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9" dirty="0"/>
              <a:t>Apa </a:t>
            </a:r>
            <a:r>
              <a:rPr sz="4402" spc="-5" dirty="0"/>
              <a:t>Gunanya</a:t>
            </a:r>
            <a:r>
              <a:rPr sz="4402" spc="-64" dirty="0"/>
              <a:t> </a:t>
            </a:r>
            <a:r>
              <a:rPr sz="4402" spc="-5" dirty="0"/>
              <a:t>?</a:t>
            </a:r>
            <a:endParaRPr sz="4402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371600"/>
            <a:ext cx="7795068" cy="5029466"/>
          </a:xfrm>
          <a:prstGeom prst="rect">
            <a:avLst/>
          </a:prstGeom>
        </p:spPr>
        <p:txBody>
          <a:bodyPr vert="horz" wrap="square" lIns="0" tIns="47256" rIns="0" bIns="0" rtlCol="0">
            <a:spAutoFit/>
          </a:bodyPr>
          <a:lstStyle/>
          <a:p>
            <a:pPr marL="354440" marR="377494" indent="-342914">
              <a:lnSpc>
                <a:spcPct val="91300"/>
              </a:lnSpc>
              <a:spcBef>
                <a:spcPts val="371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Operasi pergeseran logika sangat berguna dalam  perpindahan data serial maupun pemecahan word  menjadi beberapa bagian, misal 16 bit menjadi 8 bit.</a:t>
            </a:r>
          </a:p>
          <a:p>
            <a:pPr marL="354440" marR="172321" indent="-342914">
              <a:lnSpc>
                <a:spcPts val="2596"/>
              </a:lnSpc>
              <a:spcBef>
                <a:spcPts val="608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Dalam operasi penggeseran aritmetika, data  diperlakukan sebagai integer bertanda dan tidak akan  menggeser bit tandanya.</a:t>
            </a:r>
          </a:p>
          <a:p>
            <a:pPr marL="354440" marR="512930" indent="-342914">
              <a:lnSpc>
                <a:spcPts val="2596"/>
              </a:lnSpc>
              <a:spcBef>
                <a:spcPts val="558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Pergeseran ini biasanya untuk menangani overflow  maupun underflow.</a:t>
            </a:r>
          </a:p>
          <a:p>
            <a:pPr marL="354440" marR="380375" indent="-342914">
              <a:lnSpc>
                <a:spcPts val="2596"/>
              </a:lnSpc>
              <a:spcBef>
                <a:spcPts val="558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Operasi rotasi berfungsi untuk membawa seluruh bit  secara berurutan ke bit yang paling kiri.</a:t>
            </a:r>
          </a:p>
          <a:p>
            <a:pPr marL="354440" marR="4611" indent="-342914">
              <a:lnSpc>
                <a:spcPct val="91300"/>
              </a:lnSpc>
              <a:spcBef>
                <a:spcPts val="522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 – bit tersebut dapat diidentifikasikan dengan  pemeriksaan tanda dari datanya (diperlakukan sebagai  bilangan).</a:t>
            </a:r>
          </a:p>
        </p:txBody>
      </p:sp>
    </p:spTree>
    <p:extLst>
      <p:ext uri="{BB962C8B-B14F-4D97-AF65-F5344CB8AC3E}">
        <p14:creationId xmlns:p14="http://schemas.microsoft.com/office/powerpoint/2010/main" val="383225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Conversion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9982200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 err="1"/>
              <a:t>Contoh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Biner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Decimal</a:t>
            </a:r>
          </a:p>
          <a:p>
            <a:pPr eaLnBrk="1" hangingPunct="1"/>
            <a:r>
              <a:rPr lang="en-US" altLang="en-US" sz="2400" b="1" dirty="0" err="1"/>
              <a:t>Operasi</a:t>
            </a:r>
            <a:r>
              <a:rPr lang="en-US" altLang="en-US" sz="2400" b="1" dirty="0"/>
              <a:t> set </a:t>
            </a:r>
            <a:r>
              <a:rPr lang="en-US" altLang="en-US" sz="2400" b="1" dirty="0" err="1"/>
              <a:t>instruksi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untuk</a:t>
            </a:r>
            <a:r>
              <a:rPr lang="en-US" altLang="en-US" sz="2400" b="1" dirty="0"/>
              <a:t> </a:t>
            </a:r>
            <a:r>
              <a:rPr lang="en-US" altLang="en-US" sz="2400" b="1" dirty="0" err="1" smtClean="0"/>
              <a:t>konversi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:</a:t>
            </a:r>
          </a:p>
          <a:p>
            <a:pPr eaLnBrk="1" hangingPunct="1">
              <a:buFont typeface="Monotype Sorts" panose="01010601010101010101" pitchFamily="2" charset="2"/>
              <a:buNone/>
            </a:pPr>
            <a:r>
              <a:rPr lang="en-US" altLang="en-US" sz="2400" dirty="0"/>
              <a:t>    1. TRANSLATE </a:t>
            </a:r>
            <a:r>
              <a:rPr lang="en-US" altLang="en-US" sz="2400" dirty="0" smtClean="0"/>
              <a:t>	: </a:t>
            </a:r>
            <a:r>
              <a:rPr lang="en-US" altLang="en-US" sz="2400" dirty="0" err="1"/>
              <a:t>menterjemahkan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nilai-nilai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										</a:t>
            </a:r>
            <a:r>
              <a:rPr lang="en-US" altLang="en-US" sz="2400" dirty="0" err="1" smtClean="0"/>
              <a:t>bagian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tabel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korespodensi</a:t>
            </a:r>
            <a:r>
              <a:rPr lang="en-US" altLang="en-US" sz="2400" dirty="0"/>
              <a:t>.</a:t>
            </a:r>
          </a:p>
          <a:p>
            <a:pPr eaLnBrk="1" hangingPunct="1">
              <a:buFont typeface="Monotype Sorts" panose="01010601010101010101" pitchFamily="2" charset="2"/>
              <a:buNone/>
            </a:pPr>
            <a:r>
              <a:rPr lang="en-US" altLang="en-US" sz="2400" dirty="0"/>
              <a:t>     2. CONVERT </a:t>
            </a:r>
            <a:r>
              <a:rPr lang="en-US" altLang="en-US" sz="2400" dirty="0" smtClean="0"/>
              <a:t>		: </a:t>
            </a:r>
            <a:r>
              <a:rPr lang="en-US" altLang="en-US" sz="2400" dirty="0" err="1"/>
              <a:t>mengkonversi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word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							</a:t>
            </a:r>
            <a:r>
              <a:rPr lang="en-US" altLang="en-US" sz="2400" dirty="0" err="1" smtClean="0"/>
              <a:t>bentuk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lainnya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6C7B-692B-4B4A-A86E-482AD617340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DFF-3B3A-4ED7-BF81-C3BA4691B87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62000"/>
            <a:ext cx="2505075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326"/>
            <a:ext cx="8633573" cy="30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Input/Output</a:t>
            </a:r>
          </a:p>
        </p:txBody>
      </p:sp>
      <p:sp>
        <p:nvSpPr>
          <p:cNvPr id="49157" name="Rectangle 1029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9525000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err="1"/>
              <a:t>Tersedia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instruksi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khusus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instruksi</a:t>
            </a:r>
            <a:r>
              <a:rPr lang="en-US" altLang="en-US" sz="2000" dirty="0"/>
              <a:t> data movement (memory mapped)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dikerjakan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controller (DMA)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err="1"/>
              <a:t>Operasi</a:t>
            </a:r>
            <a:r>
              <a:rPr lang="en-US" altLang="en-US" sz="2000" b="1" dirty="0"/>
              <a:t> set </a:t>
            </a:r>
            <a:r>
              <a:rPr lang="en-US" altLang="en-US" sz="2000" b="1" dirty="0" err="1"/>
              <a:t>instruksi</a:t>
            </a:r>
            <a:r>
              <a:rPr lang="en-US" altLang="en-US" sz="2000" b="1" dirty="0"/>
              <a:t> Input / </a:t>
            </a:r>
            <a:r>
              <a:rPr lang="en-US" altLang="en-US" sz="2000" b="1" dirty="0" err="1"/>
              <a:t>Ouput</a:t>
            </a:r>
            <a:r>
              <a:rPr lang="en-US" altLang="en-US" sz="2000" b="1" dirty="0"/>
              <a:t> :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1. INPUT 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data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perangkat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I/O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</a:t>
            </a:r>
            <a:r>
              <a:rPr lang="en-US" altLang="en-US" sz="2000" dirty="0" err="1"/>
              <a:t>tujuan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2. OUTPUT 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data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</a:t>
            </a:r>
            <a:r>
              <a:rPr lang="en-US" altLang="en-US" sz="2000" dirty="0" err="1"/>
              <a:t>perangkat</a:t>
            </a:r>
            <a:r>
              <a:rPr lang="en-US" altLang="en-US" sz="2000" dirty="0"/>
              <a:t> I/O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3. START I/O 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instruksi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prosesor</a:t>
            </a:r>
            <a:r>
              <a:rPr lang="en-US" altLang="en-US" sz="2000" dirty="0"/>
              <a:t> I/O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   </a:t>
            </a:r>
            <a:r>
              <a:rPr lang="en-US" altLang="en-US" sz="2000" dirty="0" err="1"/>
              <a:t>mengawali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operasi</a:t>
            </a:r>
            <a:r>
              <a:rPr lang="en-US" altLang="en-US" sz="2000" dirty="0"/>
              <a:t> I/O</a:t>
            </a:r>
          </a:p>
          <a:p>
            <a:pPr eaLnBrk="1" hangingPunct="1">
              <a:lnSpc>
                <a:spcPct val="9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4. TEST I/O : </a:t>
            </a:r>
            <a:r>
              <a:rPr lang="en-US" altLang="en-US" sz="2000" dirty="0" err="1"/>
              <a:t>memindahkan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informasi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sistem</a:t>
            </a:r>
            <a:r>
              <a:rPr lang="en-US" altLang="en-US" sz="2000" dirty="0"/>
              <a:t> I/O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endParaRPr lang="en-US" alt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F106-0913-46C3-9DB7-94DD7E42728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54" name="Rectangle 1026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Systems Control</a:t>
            </a:r>
          </a:p>
        </p:txBody>
      </p:sp>
      <p:sp>
        <p:nvSpPr>
          <p:cNvPr id="51205" name="Rectangle 1029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9144000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Privileged instructions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CPU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state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Ring 0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80386+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Kernel mode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operating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Hanya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prosesor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keadaan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khusus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sedang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program yang </a:t>
            </a:r>
            <a:r>
              <a:rPr lang="en-US" altLang="en-US" sz="2400" dirty="0" err="1"/>
              <a:t>berada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area </a:t>
            </a:r>
            <a:r>
              <a:rPr lang="en-US" altLang="en-US" sz="2400" dirty="0" err="1"/>
              <a:t>khusus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biasanya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operasi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Contoh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membaca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mengubah</a:t>
            </a:r>
            <a:r>
              <a:rPr lang="en-US" altLang="en-US" sz="2400" dirty="0"/>
              <a:t> register </a:t>
            </a:r>
            <a:r>
              <a:rPr lang="en-US" altLang="en-US" sz="2400" dirty="0" err="1"/>
              <a:t>kontrol</a:t>
            </a:r>
            <a:r>
              <a:rPr lang="en-US" altLang="en-US" sz="3600" dirty="0"/>
              <a:t>.</a:t>
            </a:r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7FD1-7738-4075-987A-8A9F2745D6D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1202" name="Rectangle 1026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1027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D55D-E324-44A4-A09C-0122498C6D9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042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Transfer Control</a:t>
            </a:r>
            <a:endParaRPr lang="en-US" altLang="en-US" sz="24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9448800" cy="41719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 err="1"/>
              <a:t>Tindakan</a:t>
            </a:r>
            <a:r>
              <a:rPr lang="en-US" altLang="en-US" sz="2000" b="1" dirty="0"/>
              <a:t> CPU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transfer control :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</a:t>
            </a:r>
            <a:r>
              <a:rPr lang="en-US" altLang="en-US" sz="2000" dirty="0" err="1"/>
              <a:t>Mengupdate</a:t>
            </a:r>
            <a:r>
              <a:rPr lang="en-US" altLang="en-US" sz="2000" dirty="0"/>
              <a:t> program counter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subrutin</a:t>
            </a:r>
            <a:r>
              <a:rPr lang="en-US" altLang="en-US" sz="2000" dirty="0"/>
              <a:t> , call / return.</a:t>
            </a:r>
            <a:endParaRPr lang="en-US" altLang="en-US" sz="2000" u="sng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err="1"/>
              <a:t>Operasi</a:t>
            </a:r>
            <a:r>
              <a:rPr lang="en-US" altLang="en-US" sz="2000" b="1" dirty="0"/>
              <a:t> set </a:t>
            </a:r>
            <a:r>
              <a:rPr lang="en-US" altLang="en-US" sz="2000" b="1" dirty="0" err="1"/>
              <a:t>instruksi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transfer control :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1. JUMP (</a:t>
            </a:r>
            <a:r>
              <a:rPr lang="en-US" altLang="en-US" sz="2000" dirty="0" err="1"/>
              <a:t>cabang</a:t>
            </a:r>
            <a:r>
              <a:rPr lang="en-US" altLang="en-US" sz="2000" dirty="0"/>
              <a:t>) : </a:t>
            </a:r>
            <a:r>
              <a:rPr lang="en-US" altLang="en-US" sz="2000" dirty="0" err="1"/>
              <a:t>pemindahan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bersyarat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memuat</a:t>
            </a:r>
            <a:r>
              <a:rPr lang="en-US" altLang="en-US" sz="2000" dirty="0"/>
              <a:t> PC      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       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alamat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2. JUMP BERSYARAT : </a:t>
            </a:r>
            <a:r>
              <a:rPr lang="en-US" altLang="en-US" sz="2000" dirty="0" err="1"/>
              <a:t>menguji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persyaratan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danmemuat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            PC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alamat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            </a:t>
            </a:r>
            <a:r>
              <a:rPr lang="en-US" altLang="en-US" sz="2000" dirty="0" err="1"/>
              <a:t>melakukan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tergantung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              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            </a:t>
            </a:r>
            <a:r>
              <a:rPr lang="en-US" altLang="en-US" sz="2000" dirty="0" err="1"/>
              <a:t>persyaratan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3. JUMP SUBRUTIN : </a:t>
            </a:r>
            <a:r>
              <a:rPr lang="en-US" altLang="en-US" sz="2000" dirty="0" err="1"/>
              <a:t>melompat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alamat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4. RETURN : </a:t>
            </a:r>
            <a:r>
              <a:rPr lang="en-US" altLang="en-US" sz="2000" dirty="0" err="1"/>
              <a:t>mengganti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isi</a:t>
            </a:r>
            <a:r>
              <a:rPr lang="en-US" altLang="en-US" sz="2000" dirty="0"/>
              <a:t> PC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register </a:t>
            </a:r>
            <a:r>
              <a:rPr lang="en-US" altLang="en-US" sz="2000" dirty="0" err="1"/>
              <a:t>lainnya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berasal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5. EXECUTE : </a:t>
            </a:r>
            <a:r>
              <a:rPr lang="en-US" altLang="en-US" sz="2000" dirty="0" err="1"/>
              <a:t>mengambil</a:t>
            </a:r>
            <a:r>
              <a:rPr lang="en-US" altLang="en-US" sz="2000" dirty="0"/>
              <a:t> operand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 typeface="Monotype Sorts" panose="01010601010101010101" pitchFamily="2" charset="2"/>
              <a:buNone/>
            </a:pPr>
            <a:r>
              <a:rPr lang="en-US" altLang="en-US" sz="2000" dirty="0"/>
              <a:t>                         </a:t>
            </a:r>
            <a:r>
              <a:rPr lang="en-US" altLang="en-US" sz="2000" dirty="0" err="1"/>
              <a:t>mengeksekusi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sebagai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instruksi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41DF-F4DE-42C6-92CE-1C6323E3D84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042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Transfer Control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862" y="1447800"/>
            <a:ext cx="9341737" cy="417195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6. SKIP : </a:t>
            </a:r>
            <a:r>
              <a:rPr lang="en-US" altLang="en-US" sz="2000" dirty="0" err="1"/>
              <a:t>menambah</a:t>
            </a:r>
            <a:r>
              <a:rPr lang="en-US" altLang="en-US" sz="2000" dirty="0"/>
              <a:t> PC </a:t>
            </a:r>
            <a:r>
              <a:rPr lang="en-US" altLang="en-US" sz="2000" dirty="0" err="1"/>
              <a:t>sehingga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melompati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instruksi</a:t>
            </a:r>
            <a:r>
              <a:rPr lang="en-US" altLang="en-US" sz="2000" dirty="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         </a:t>
            </a:r>
            <a:r>
              <a:rPr lang="en-US" altLang="en-US" sz="2000" dirty="0" err="1"/>
              <a:t>berikutnya</a:t>
            </a:r>
            <a:r>
              <a:rPr lang="en-US" altLang="en-US" sz="2000" dirty="0"/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7. SKIP BERSYARAT : </a:t>
            </a:r>
            <a:r>
              <a:rPr lang="en-US" altLang="en-US" sz="2000" dirty="0" err="1"/>
              <a:t>melompat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apa-apa</a:t>
            </a:r>
            <a:r>
              <a:rPr lang="en-US" altLang="en-US" sz="2000" dirty="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                          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persyaratan</a:t>
            </a:r>
            <a:endParaRPr lang="en-US" alt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8. HALT : </a:t>
            </a:r>
            <a:r>
              <a:rPr lang="en-US" altLang="en-US" sz="2000" dirty="0" err="1"/>
              <a:t>menghentikan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eksekusi</a:t>
            </a:r>
            <a:r>
              <a:rPr lang="en-US" altLang="en-US" sz="2000" dirty="0"/>
              <a:t> program.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9. WAIT (HOLD) : </a:t>
            </a:r>
            <a:r>
              <a:rPr lang="en-US" altLang="en-US" sz="2000" dirty="0" err="1"/>
              <a:t>melanjutkan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eksekusi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persyaratan</a:t>
            </a:r>
            <a:r>
              <a:rPr lang="en-US" altLang="en-US" sz="2000" dirty="0"/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                      </a:t>
            </a:r>
            <a:r>
              <a:rPr lang="en-US" altLang="en-US" sz="2000" dirty="0" err="1"/>
              <a:t>dipenuhi</a:t>
            </a:r>
            <a:r>
              <a:rPr lang="en-US" altLang="en-US" sz="2000" dirty="0"/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10. NO OPERATION :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operasi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dilakukan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Transfer Control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9372600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400" dirty="0"/>
              <a:t>Branch</a:t>
            </a:r>
          </a:p>
          <a:p>
            <a:pPr lvl="1"/>
            <a:r>
              <a:rPr lang="en-US" altLang="en-US" sz="2000" dirty="0" err="1"/>
              <a:t>Contoh</a:t>
            </a:r>
            <a:r>
              <a:rPr lang="en-US" altLang="en-US" sz="2000" dirty="0"/>
              <a:t>: branch to x if result is zero</a:t>
            </a:r>
          </a:p>
          <a:p>
            <a:r>
              <a:rPr lang="en-US" altLang="en-US" sz="2400" dirty="0"/>
              <a:t>Skip</a:t>
            </a:r>
          </a:p>
          <a:p>
            <a:pPr lvl="1"/>
            <a:r>
              <a:rPr lang="en-US" altLang="en-US" sz="2000" dirty="0" err="1"/>
              <a:t>Contoh</a:t>
            </a:r>
            <a:r>
              <a:rPr lang="en-US" altLang="en-US" sz="2000" dirty="0"/>
              <a:t>: increment and skip if zero</a:t>
            </a:r>
          </a:p>
          <a:p>
            <a:pPr lvl="1"/>
            <a:r>
              <a:rPr lang="en-US" altLang="en-US" sz="2000" dirty="0"/>
              <a:t>ISZ Register1</a:t>
            </a:r>
          </a:p>
          <a:p>
            <a:pPr lvl="1"/>
            <a:r>
              <a:rPr lang="en-US" altLang="en-US" sz="2000" dirty="0"/>
              <a:t>Branch </a:t>
            </a:r>
            <a:r>
              <a:rPr lang="en-US" altLang="en-US" sz="2000" dirty="0" err="1"/>
              <a:t>xxxx</a:t>
            </a:r>
            <a:endParaRPr lang="en-US" altLang="en-US" sz="2000" dirty="0"/>
          </a:p>
          <a:p>
            <a:pPr lvl="1"/>
            <a:r>
              <a:rPr lang="en-US" altLang="en-US" sz="2000" dirty="0"/>
              <a:t>ADD A</a:t>
            </a:r>
          </a:p>
          <a:p>
            <a:r>
              <a:rPr lang="en-US" altLang="en-US" sz="2400" dirty="0"/>
              <a:t>Subroutine call</a:t>
            </a:r>
          </a:p>
          <a:p>
            <a:pPr lvl="1"/>
            <a:r>
              <a:rPr lang="en-US" altLang="en-US" sz="2000" dirty="0"/>
              <a:t> interrupt call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84C-5B19-4808-B909-3680FEF4911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4987322" cy="626610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000" spc="-5" dirty="0"/>
              <a:t>Pemindahan</a:t>
            </a:r>
            <a:r>
              <a:rPr sz="4000" spc="-77" dirty="0"/>
              <a:t> </a:t>
            </a:r>
            <a:r>
              <a:rPr sz="4000" spc="-5" dirty="0"/>
              <a:t>Kontrol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8610600" cy="2496210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354440" marR="4611" indent="-342914">
              <a:lnSpc>
                <a:spcPct val="101099"/>
              </a:lnSpc>
              <a:spcBef>
                <a:spcPts val="73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Instruksi kali ini akan sangat berbeda  karena instruksi – instruksi sebelumnya  adalah operasi bagi operand, sedangkan  kali ini adalah instruksi yang dilakukan  oleh instruksi berikutnya</a:t>
            </a:r>
          </a:p>
        </p:txBody>
      </p:sp>
    </p:spTree>
    <p:extLst>
      <p:ext uri="{BB962C8B-B14F-4D97-AF65-F5344CB8AC3E}">
        <p14:creationId xmlns:p14="http://schemas.microsoft.com/office/powerpoint/2010/main" val="3753596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391400" cy="468220"/>
          </a:xfrm>
          <a:prstGeom prst="rect">
            <a:avLst/>
          </a:prstGeom>
        </p:spPr>
        <p:txBody>
          <a:bodyPr vert="horz" wrap="square" lIns="0" tIns="1729" rIns="0" bIns="0" rtlCol="0" anchor="t">
            <a:spAutoFit/>
          </a:bodyPr>
          <a:lstStyle/>
          <a:p>
            <a:pPr marL="11527" marR="4611">
              <a:lnSpc>
                <a:spcPct val="101400"/>
              </a:lnSpc>
              <a:spcBef>
                <a:spcPts val="14"/>
              </a:spcBef>
            </a:pPr>
            <a:r>
              <a:rPr sz="3200" spc="-5" dirty="0">
                <a:latin typeface="Arial"/>
                <a:cs typeface="Arial"/>
              </a:rPr>
              <a:t>Operasi transfer kontrol  untuk apa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474" y="1371600"/>
            <a:ext cx="8667526" cy="3774072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4440" indent="-342914">
              <a:spcBef>
                <a:spcPts val="803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Adanya aplikasi yang berulang dilakukan</a:t>
            </a:r>
          </a:p>
          <a:p>
            <a:pPr marL="354440" marR="4611" indent="-342914">
              <a:lnSpc>
                <a:spcPct val="101600"/>
              </a:lnSpc>
              <a:spcBef>
                <a:spcPts val="658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Adanya fungsi – fungsi persyaratan, yaitu  operasi akan dilakukan apabila kondisi  syaratnya terpenuhi</a:t>
            </a:r>
          </a:p>
          <a:p>
            <a:pPr marL="354440" marR="188459" indent="-342914">
              <a:lnSpc>
                <a:spcPct val="101200"/>
              </a:lnSpc>
              <a:spcBef>
                <a:spcPts val="685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Untuk kemudahan dalam pemrograman,  yaitu program besar dapat dipecah –  pecah menjadi program kecil yang  modular</a:t>
            </a:r>
          </a:p>
        </p:txBody>
      </p:sp>
    </p:spTree>
    <p:extLst>
      <p:ext uri="{BB962C8B-B14F-4D97-AF65-F5344CB8AC3E}">
        <p14:creationId xmlns:p14="http://schemas.microsoft.com/office/powerpoint/2010/main" val="73785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61" y="500219"/>
            <a:ext cx="7415285" cy="565656"/>
          </a:xfrm>
          <a:prstGeom prst="rect">
            <a:avLst/>
          </a:prstGeom>
        </p:spPr>
        <p:txBody>
          <a:bodyPr vert="horz" wrap="square" lIns="0" tIns="13831" rIns="0" bIns="0" rtlCol="0" anchor="t">
            <a:spAutoFit/>
          </a:bodyPr>
          <a:lstStyle/>
          <a:p>
            <a:pPr marL="11527">
              <a:spcBef>
                <a:spcPts val="109"/>
              </a:spcBef>
            </a:pPr>
            <a:r>
              <a:rPr sz="3585" spc="5" dirty="0">
                <a:latin typeface="Arial"/>
                <a:cs typeface="Arial"/>
              </a:rPr>
              <a:t>Set instruksi Operasi transfer</a:t>
            </a:r>
            <a:r>
              <a:rPr sz="3585" spc="-77" dirty="0">
                <a:latin typeface="Arial"/>
                <a:cs typeface="Arial"/>
              </a:rPr>
              <a:t> </a:t>
            </a:r>
            <a:r>
              <a:rPr sz="3585" dirty="0">
                <a:latin typeface="Arial"/>
                <a:cs typeface="Arial"/>
              </a:rPr>
              <a:t>kontrol</a:t>
            </a:r>
            <a:endParaRPr sz="358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1773" y="1907976"/>
            <a:ext cx="6777427" cy="1978327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354440" indent="-342914">
              <a:spcBef>
                <a:spcPts val="867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Branch (percabangan)</a:t>
            </a:r>
          </a:p>
          <a:p>
            <a:pPr marL="354440" indent="-342914">
              <a:spcBef>
                <a:spcPts val="785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Skip (lompat/lewati)</a:t>
            </a:r>
          </a:p>
          <a:p>
            <a:pPr marL="354440" indent="-342914">
              <a:spcBef>
                <a:spcPts val="794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Subroutine call</a:t>
            </a:r>
          </a:p>
        </p:txBody>
      </p:sp>
    </p:spTree>
    <p:extLst>
      <p:ext uri="{BB962C8B-B14F-4D97-AF65-F5344CB8AC3E}">
        <p14:creationId xmlns:p14="http://schemas.microsoft.com/office/powerpoint/2010/main" val="2626748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5525012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5" dirty="0">
                <a:latin typeface="Arial"/>
                <a:cs typeface="Arial"/>
              </a:rPr>
              <a:t>Instruksi</a:t>
            </a:r>
            <a:r>
              <a:rPr sz="4402" spc="-36" dirty="0">
                <a:latin typeface="Arial"/>
                <a:cs typeface="Arial"/>
              </a:rPr>
              <a:t> </a:t>
            </a:r>
            <a:r>
              <a:rPr sz="4402" spc="-5" dirty="0">
                <a:latin typeface="Arial"/>
                <a:cs typeface="Arial"/>
              </a:rPr>
              <a:t>percabangan</a:t>
            </a:r>
            <a:endParaRPr sz="4402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156745"/>
            <a:ext cx="6931190" cy="379470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54440" indent="-342914">
              <a:spcBef>
                <a:spcPts val="127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360" spc="23" dirty="0">
                <a:solidFill>
                  <a:srgbClr val="FF0000"/>
                </a:solidFill>
                <a:latin typeface="Arial"/>
                <a:cs typeface="Arial"/>
              </a:rPr>
              <a:t>BRE </a:t>
            </a:r>
            <a:r>
              <a:rPr sz="2360" spc="14" dirty="0">
                <a:solidFill>
                  <a:srgbClr val="FF0000"/>
                </a:solidFill>
                <a:latin typeface="Arial"/>
                <a:cs typeface="Arial"/>
              </a:rPr>
              <a:t>R1, R2, </a:t>
            </a:r>
            <a:r>
              <a:rPr sz="2360" spc="23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360" spc="9" dirty="0">
                <a:latin typeface="Arial"/>
                <a:cs typeface="Arial"/>
              </a:rPr>
              <a:t>; </a:t>
            </a:r>
            <a:r>
              <a:rPr sz="2360" spc="18" dirty="0">
                <a:latin typeface="Arial"/>
                <a:cs typeface="Arial"/>
              </a:rPr>
              <a:t>bercabang </a:t>
            </a:r>
            <a:r>
              <a:rPr sz="2360" spc="23" dirty="0">
                <a:latin typeface="Arial"/>
                <a:cs typeface="Arial"/>
              </a:rPr>
              <a:t>ke X </a:t>
            </a:r>
            <a:r>
              <a:rPr sz="2360" spc="14" dirty="0">
                <a:latin typeface="Arial"/>
                <a:cs typeface="Arial"/>
              </a:rPr>
              <a:t>bila </a:t>
            </a:r>
            <a:r>
              <a:rPr sz="2360" spc="9" dirty="0">
                <a:latin typeface="Arial"/>
                <a:cs typeface="Arial"/>
              </a:rPr>
              <a:t>isi</a:t>
            </a:r>
            <a:r>
              <a:rPr sz="2360" spc="9" dirty="0">
                <a:latin typeface="Arial"/>
                <a:cs typeface="Arial"/>
              </a:rPr>
              <a:t> </a:t>
            </a:r>
            <a:r>
              <a:rPr sz="2360" spc="23" dirty="0">
                <a:latin typeface="Arial"/>
                <a:cs typeface="Arial"/>
              </a:rPr>
              <a:t>R1 </a:t>
            </a:r>
            <a:r>
              <a:rPr sz="2360" spc="18" dirty="0">
                <a:latin typeface="Arial"/>
                <a:cs typeface="Arial"/>
              </a:rPr>
              <a:t>=</a:t>
            </a:r>
            <a:r>
              <a:rPr sz="2360" spc="-109" dirty="0">
                <a:latin typeface="Arial"/>
                <a:cs typeface="Arial"/>
              </a:rPr>
              <a:t> </a:t>
            </a:r>
            <a:r>
              <a:rPr sz="2360" spc="27" dirty="0">
                <a:latin typeface="Arial"/>
                <a:cs typeface="Arial"/>
              </a:rPr>
              <a:t>R2</a:t>
            </a:r>
            <a:endParaRPr sz="236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1699674"/>
            <a:ext cx="7102497" cy="515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015405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74" y="716000"/>
            <a:ext cx="3518903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5" dirty="0"/>
              <a:t>Instruksi</a:t>
            </a:r>
            <a:r>
              <a:rPr sz="4402" spc="-77" dirty="0"/>
              <a:t> </a:t>
            </a:r>
            <a:r>
              <a:rPr sz="4402" spc="-254" dirty="0"/>
              <a:t>`skip'</a:t>
            </a:r>
            <a:endParaRPr sz="4402"/>
          </a:p>
        </p:txBody>
      </p:sp>
      <p:sp>
        <p:nvSpPr>
          <p:cNvPr id="3" name="object 3"/>
          <p:cNvSpPr txBox="1"/>
          <p:nvPr/>
        </p:nvSpPr>
        <p:spPr>
          <a:xfrm>
            <a:off x="2061773" y="1622500"/>
            <a:ext cx="7874598" cy="2236875"/>
          </a:xfrm>
          <a:prstGeom prst="rect">
            <a:avLst/>
          </a:prstGeom>
        </p:spPr>
        <p:txBody>
          <a:bodyPr vert="horz" wrap="square" lIns="0" tIns="58782" rIns="0" bIns="0" rtlCol="0">
            <a:spAutoFit/>
          </a:bodyPr>
          <a:lstStyle/>
          <a:p>
            <a:pPr marL="354440" marR="760174" indent="-342914">
              <a:lnSpc>
                <a:spcPts val="3031"/>
              </a:lnSpc>
              <a:spcBef>
                <a:spcPts val="726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Menyatakan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bahwa sebuah instruksi dapat  dilewati.</a:t>
            </a:r>
          </a:p>
          <a:p>
            <a:pPr marL="354440" indent="-342914">
              <a:spcBef>
                <a:spcPts val="368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Tidak memerlukan field alamat tujuan</a:t>
            </a:r>
          </a:p>
          <a:p>
            <a:pPr marL="354440" indent="-342914">
              <a:spcBef>
                <a:spcPts val="462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pemindahan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kontrol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lainnya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6013" y="3930384"/>
            <a:ext cx="1128400" cy="441662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768" spc="9" dirty="0">
                <a:solidFill>
                  <a:srgbClr val="FFFFFF"/>
                </a:solidFill>
                <a:latin typeface="Arial"/>
                <a:cs typeface="Arial"/>
              </a:rPr>
              <a:t>ISZ</a:t>
            </a:r>
            <a:r>
              <a:rPr sz="2768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68" spc="18" dirty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endParaRPr sz="276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4506" y="3930383"/>
            <a:ext cx="4835178" cy="2379173"/>
          </a:xfrm>
          <a:prstGeom prst="rect">
            <a:avLst/>
          </a:prstGeom>
        </p:spPr>
        <p:txBody>
          <a:bodyPr vert="horz" wrap="square" lIns="0" tIns="53019" rIns="0" bIns="0" rtlCol="0">
            <a:spAutoFit/>
          </a:bodyPr>
          <a:lstStyle/>
          <a:p>
            <a:pPr marL="207477" marR="4611" indent="-196527">
              <a:lnSpc>
                <a:spcPct val="91100"/>
              </a:lnSpc>
              <a:spcBef>
                <a:spcPts val="417"/>
              </a:spcBef>
            </a:pPr>
            <a:r>
              <a:rPr sz="2768" spc="5" dirty="0">
                <a:solidFill>
                  <a:srgbClr val="FFFFFF"/>
                </a:solidFill>
                <a:latin typeface="Arial"/>
                <a:cs typeface="Arial"/>
              </a:rPr>
              <a:t>; </a:t>
            </a:r>
            <a:r>
              <a:rPr sz="2768" spc="14" dirty="0">
                <a:solidFill>
                  <a:srgbClr val="FFFFFF"/>
                </a:solidFill>
                <a:latin typeface="Arial"/>
                <a:cs typeface="Arial"/>
              </a:rPr>
              <a:t>Increment </a:t>
            </a:r>
            <a:r>
              <a:rPr sz="2768" spc="18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68" spc="9" dirty="0">
                <a:solidFill>
                  <a:srgbClr val="FFFFFF"/>
                </a:solidFill>
                <a:latin typeface="Arial"/>
                <a:cs typeface="Arial"/>
              </a:rPr>
              <a:t>Skip </a:t>
            </a:r>
            <a:r>
              <a:rPr sz="2768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768" spc="18" dirty="0">
                <a:solidFill>
                  <a:srgbClr val="FFFFFF"/>
                </a:solidFill>
                <a:latin typeface="Arial"/>
                <a:cs typeface="Arial"/>
              </a:rPr>
              <a:t>Zero  </a:t>
            </a:r>
            <a:r>
              <a:rPr sz="2768" spc="14" dirty="0">
                <a:solidFill>
                  <a:srgbClr val="FFFFFF"/>
                </a:solidFill>
                <a:latin typeface="Arial"/>
                <a:cs typeface="Arial"/>
              </a:rPr>
              <a:t>(tambahkan </a:t>
            </a:r>
            <a:r>
              <a:rPr sz="2768" spc="18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768" spc="14" dirty="0">
                <a:solidFill>
                  <a:srgbClr val="FFFFFF"/>
                </a:solidFill>
                <a:latin typeface="Arial"/>
                <a:cs typeface="Arial"/>
              </a:rPr>
              <a:t>counter  (PC) dengan </a:t>
            </a:r>
            <a:r>
              <a:rPr sz="2768" spc="9" dirty="0">
                <a:solidFill>
                  <a:srgbClr val="FFFFFF"/>
                </a:solidFill>
                <a:latin typeface="Arial"/>
                <a:cs typeface="Arial"/>
              </a:rPr>
              <a:t>nilai </a:t>
            </a:r>
            <a:r>
              <a:rPr sz="2768" spc="14" dirty="0">
                <a:solidFill>
                  <a:srgbClr val="FFFFFF"/>
                </a:solidFill>
                <a:latin typeface="Arial"/>
                <a:cs typeface="Arial"/>
              </a:rPr>
              <a:t>1 dan  </a:t>
            </a:r>
            <a:r>
              <a:rPr sz="2768" spc="18" dirty="0">
                <a:solidFill>
                  <a:srgbClr val="FFFFFF"/>
                </a:solidFill>
                <a:latin typeface="Arial"/>
                <a:cs typeface="Arial"/>
              </a:rPr>
              <a:t>melompat ke </a:t>
            </a:r>
            <a:r>
              <a:rPr sz="2768" spc="14" dirty="0">
                <a:solidFill>
                  <a:srgbClr val="FFFFFF"/>
                </a:solidFill>
                <a:latin typeface="Arial"/>
                <a:cs typeface="Arial"/>
              </a:rPr>
              <a:t>instruksi  berikutnya </a:t>
            </a:r>
            <a:r>
              <a:rPr sz="2768" spc="9" dirty="0">
                <a:solidFill>
                  <a:srgbClr val="FFFFFF"/>
                </a:solidFill>
                <a:latin typeface="Arial"/>
                <a:cs typeface="Arial"/>
              </a:rPr>
              <a:t>bila nilai </a:t>
            </a:r>
            <a:r>
              <a:rPr sz="2768" spc="14" dirty="0">
                <a:solidFill>
                  <a:srgbClr val="FFFFFF"/>
                </a:solidFill>
                <a:latin typeface="Arial"/>
                <a:cs typeface="Arial"/>
              </a:rPr>
              <a:t>register 1  adalah zero</a:t>
            </a:r>
            <a:r>
              <a:rPr sz="2768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68" spc="14" dirty="0">
                <a:solidFill>
                  <a:srgbClr val="FFFFFF"/>
                </a:solidFill>
                <a:latin typeface="Arial"/>
                <a:cs typeface="Arial"/>
              </a:rPr>
              <a:t>(0)).</a:t>
            </a:r>
            <a:endParaRPr sz="276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271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Elemen Instruksi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677334" y="1752600"/>
            <a:ext cx="8596668" cy="441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Operation code (Op code)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Kerjakan</a:t>
            </a:r>
            <a:r>
              <a:rPr lang="en-US" altLang="en-US" sz="1800" dirty="0"/>
              <a:t>, </a:t>
            </a:r>
            <a:r>
              <a:rPr lang="en-US" altLang="en-US" sz="1800" b="1" dirty="0" err="1"/>
              <a:t>menentukan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operasi</a:t>
            </a:r>
            <a:r>
              <a:rPr lang="en-US" altLang="en-US" sz="1800" b="1" dirty="0"/>
              <a:t> yang </a:t>
            </a:r>
            <a:r>
              <a:rPr lang="en-US" altLang="en-US" sz="1800" b="1" dirty="0" err="1"/>
              <a:t>akan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dilaksanakan</a:t>
            </a:r>
            <a:endParaRPr lang="en-US" altLang="en-US" sz="1800" b="1" i="1" dirty="0"/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Source Operand reference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Dengan</a:t>
            </a:r>
            <a:r>
              <a:rPr lang="en-US" altLang="en-US" sz="1800" dirty="0"/>
              <a:t> data </a:t>
            </a:r>
            <a:r>
              <a:rPr lang="en-US" altLang="en-US" sz="1800" dirty="0" err="1"/>
              <a:t>ini</a:t>
            </a:r>
            <a:r>
              <a:rPr lang="en-US" altLang="en-US" sz="1800" dirty="0"/>
              <a:t>, </a:t>
            </a:r>
            <a:r>
              <a:rPr lang="en-US" altLang="en-US" sz="1800" b="1" dirty="0" err="1"/>
              <a:t>merupakan</a:t>
            </a:r>
            <a:r>
              <a:rPr lang="en-US" altLang="en-US" sz="1800" b="1" dirty="0"/>
              <a:t> input </a:t>
            </a:r>
            <a:r>
              <a:rPr lang="en-US" altLang="en-US" sz="1800" b="1" dirty="0" err="1"/>
              <a:t>bagi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operasi</a:t>
            </a:r>
            <a:r>
              <a:rPr lang="en-US" altLang="en-US" sz="1800" b="1" dirty="0"/>
              <a:t> yang </a:t>
            </a:r>
            <a:r>
              <a:rPr lang="en-US" altLang="en-US" sz="1800" b="1" dirty="0" err="1"/>
              <a:t>akan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dilaksanakan</a:t>
            </a:r>
            <a:endParaRPr lang="en-US" altLang="en-US" sz="1800" b="1" i="1" dirty="0"/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Result Operand reference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Simpan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hasilnya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kesini</a:t>
            </a:r>
            <a:r>
              <a:rPr lang="en-US" altLang="en-US" sz="1800" dirty="0"/>
              <a:t>, </a:t>
            </a:r>
            <a:r>
              <a:rPr lang="en-US" altLang="en-US" sz="1800" b="1" dirty="0" err="1"/>
              <a:t>merupakan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hasil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dari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operasi</a:t>
            </a:r>
            <a:r>
              <a:rPr lang="en-US" altLang="en-US" sz="1800" b="1" dirty="0"/>
              <a:t> yang </a:t>
            </a:r>
            <a:r>
              <a:rPr lang="en-US" altLang="en-US" sz="1800" b="1" dirty="0" err="1"/>
              <a:t>dilaksanakan</a:t>
            </a:r>
            <a:endParaRPr lang="en-US" altLang="en-US" sz="1800" b="1" i="1" dirty="0"/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Next Instruction Reference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Setelah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selesai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kerjakan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ini</a:t>
            </a:r>
            <a:r>
              <a:rPr lang="en-US" altLang="en-US" sz="1800" dirty="0"/>
              <a:t> ... , </a:t>
            </a:r>
            <a:r>
              <a:rPr lang="en-US" altLang="en-US" sz="1800" b="1" dirty="0" err="1"/>
              <a:t>memberitahu</a:t>
            </a:r>
            <a:r>
              <a:rPr lang="en-US" altLang="en-US" sz="1800" b="1" dirty="0"/>
              <a:t> CPU </a:t>
            </a:r>
            <a:r>
              <a:rPr lang="en-US" altLang="en-US" sz="1800" b="1" dirty="0" err="1"/>
              <a:t>untuk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mengambil</a:t>
            </a:r>
            <a:r>
              <a:rPr lang="en-US" altLang="en-US" sz="1800" b="1" dirty="0"/>
              <a:t> (</a:t>
            </a:r>
            <a:r>
              <a:rPr lang="en-US" altLang="en-US" sz="1800" b="1" i="1" dirty="0"/>
              <a:t>fetch</a:t>
            </a:r>
            <a:r>
              <a:rPr lang="en-US" altLang="en-US" sz="1800" b="1" dirty="0"/>
              <a:t>) </a:t>
            </a:r>
            <a:r>
              <a:rPr lang="en-US" altLang="en-US" sz="1800" b="1" dirty="0" err="1"/>
              <a:t>instruksi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berikutnya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setelah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instruksi</a:t>
            </a:r>
            <a:r>
              <a:rPr lang="en-US" altLang="en-US" sz="1800" b="1" dirty="0"/>
              <a:t> yang </a:t>
            </a:r>
            <a:r>
              <a:rPr lang="en-US" altLang="en-US" sz="1800" b="1" dirty="0" err="1"/>
              <a:t>dijalankan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selesai</a:t>
            </a:r>
            <a:r>
              <a:rPr lang="en-US" altLang="en-US" sz="1800" b="1" dirty="0"/>
              <a:t>.</a:t>
            </a:r>
            <a:endParaRPr lang="en-US" altLang="en-US" sz="1800" b="1" i="1" u="sn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A109-580A-4785-BAC7-954423AC3B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74" y="716000"/>
            <a:ext cx="4034226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9" dirty="0"/>
              <a:t>Subrutin</a:t>
            </a:r>
            <a:endParaRPr sz="4402"/>
          </a:p>
        </p:txBody>
      </p:sp>
      <p:sp>
        <p:nvSpPr>
          <p:cNvPr id="3" name="object 3"/>
          <p:cNvSpPr txBox="1"/>
          <p:nvPr/>
        </p:nvSpPr>
        <p:spPr>
          <a:xfrm>
            <a:off x="2061772" y="1907976"/>
            <a:ext cx="7988706" cy="3319207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354440" indent="-342914">
              <a:spcBef>
                <a:spcPts val="867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adalah bentuk pemindahan kontrol lainnya</a:t>
            </a:r>
          </a:p>
          <a:p>
            <a:pPr marL="354440" marR="75499" indent="-342914">
              <a:lnSpc>
                <a:spcPct val="100699"/>
              </a:lnSpc>
              <a:spcBef>
                <a:spcPts val="758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adalah program modular yang merupakan  bagian dari program komputer yang lebih  besar.</a:t>
            </a:r>
          </a:p>
          <a:p>
            <a:pPr marL="354440" marR="391902" indent="-342914">
              <a:lnSpc>
                <a:spcPct val="101400"/>
              </a:lnSpc>
              <a:spcBef>
                <a:spcPts val="743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berguna bila potongan program tersebut  digunakan berulang kali sehingga akan  memudahkan dalam pemrograman</a:t>
            </a:r>
          </a:p>
        </p:txBody>
      </p:sp>
      <p:sp>
        <p:nvSpPr>
          <p:cNvPr id="4" name="object 4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880457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74" y="703552"/>
            <a:ext cx="7169779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5" dirty="0">
                <a:latin typeface="Arial"/>
                <a:cs typeface="Arial"/>
              </a:rPr>
              <a:t>Mekanismenya bagaimana</a:t>
            </a:r>
            <a:r>
              <a:rPr sz="4402" spc="-54" dirty="0">
                <a:latin typeface="Arial"/>
                <a:cs typeface="Arial"/>
              </a:rPr>
              <a:t> </a:t>
            </a:r>
            <a:r>
              <a:rPr sz="4402" spc="-5" dirty="0">
                <a:latin typeface="Arial"/>
                <a:cs typeface="Arial"/>
              </a:rPr>
              <a:t>?</a:t>
            </a:r>
            <a:endParaRPr sz="440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1772" y="1903690"/>
            <a:ext cx="7701707" cy="2442978"/>
          </a:xfrm>
          <a:prstGeom prst="rect">
            <a:avLst/>
          </a:prstGeom>
        </p:spPr>
        <p:txBody>
          <a:bodyPr vert="horz" wrap="square" lIns="0" tIns="114683" rIns="0" bIns="0" rtlCol="0">
            <a:spAutoFit/>
          </a:bodyPr>
          <a:lstStyle/>
          <a:p>
            <a:pPr marL="354440" indent="-342914">
              <a:spcBef>
                <a:spcPts val="902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Melibatkan dua instruksi dasar</a:t>
            </a:r>
          </a:p>
          <a:p>
            <a:pPr marL="753834" marR="10950" lvl="1" indent="-284705">
              <a:lnSpc>
                <a:spcPct val="101299"/>
              </a:lnSpc>
              <a:spcBef>
                <a:spcPts val="681"/>
              </a:spcBef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Instruksi pemanggilan (call instruction) yang  bercabang ke lokasi subrutin</a:t>
            </a:r>
          </a:p>
          <a:p>
            <a:pPr marL="753834" marR="4611" lvl="1" indent="-284705">
              <a:lnSpc>
                <a:spcPct val="103000"/>
              </a:lnSpc>
              <a:spcBef>
                <a:spcPts val="608"/>
              </a:spcBef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Instruksi kembali (return instruction) yang  menggembalikan ke program pemanggilnya</a:t>
            </a:r>
          </a:p>
        </p:txBody>
      </p:sp>
      <p:sp>
        <p:nvSpPr>
          <p:cNvPr id="4" name="object 4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3627491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6583680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5" dirty="0"/>
              <a:t>Urutan </a:t>
            </a:r>
            <a:r>
              <a:rPr sz="4402" spc="-9" dirty="0"/>
              <a:t>eksekusi</a:t>
            </a:r>
            <a:r>
              <a:rPr sz="4402" spc="-50" dirty="0"/>
              <a:t> </a:t>
            </a:r>
            <a:r>
              <a:rPr sz="4402" spc="-5" dirty="0"/>
              <a:t>bersarang</a:t>
            </a:r>
            <a:endParaRPr sz="4402" dirty="0"/>
          </a:p>
        </p:txBody>
      </p:sp>
      <p:sp>
        <p:nvSpPr>
          <p:cNvPr id="3" name="object 3"/>
          <p:cNvSpPr/>
          <p:nvPr/>
        </p:nvSpPr>
        <p:spPr>
          <a:xfrm>
            <a:off x="2133600" y="1155022"/>
            <a:ext cx="5943600" cy="5661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972974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59" y="747796"/>
            <a:ext cx="7433726" cy="626684"/>
          </a:xfrm>
          <a:prstGeom prst="rect">
            <a:avLst/>
          </a:prstGeom>
        </p:spPr>
        <p:txBody>
          <a:bodyPr vert="horz" wrap="square" lIns="0" tIns="12102" rIns="0" bIns="0" rtlCol="0" anchor="t">
            <a:spAutoFit/>
          </a:bodyPr>
          <a:lstStyle/>
          <a:p>
            <a:pPr marL="11527">
              <a:spcBef>
                <a:spcPts val="95"/>
              </a:spcBef>
            </a:pPr>
            <a:r>
              <a:rPr sz="3993" dirty="0"/>
              <a:t>Mengapa </a:t>
            </a:r>
            <a:r>
              <a:rPr sz="3993" spc="-5" dirty="0"/>
              <a:t>menyimpan informasi</a:t>
            </a:r>
            <a:r>
              <a:rPr sz="3993" spc="14" dirty="0"/>
              <a:t> </a:t>
            </a:r>
            <a:r>
              <a:rPr sz="3993" spc="-5" dirty="0"/>
              <a:t>?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1981200" y="1676400"/>
            <a:ext cx="8012910" cy="4276930"/>
          </a:xfrm>
          <a:prstGeom prst="rect">
            <a:avLst/>
          </a:prstGeom>
        </p:spPr>
        <p:txBody>
          <a:bodyPr vert="horz" wrap="square" lIns="0" tIns="67427" rIns="0" bIns="0" rtlCol="0">
            <a:spAutoFit/>
          </a:bodyPr>
          <a:lstStyle/>
          <a:p>
            <a:pPr marL="354440" marR="1562420" indent="-342914">
              <a:lnSpc>
                <a:spcPts val="3449"/>
              </a:lnSpc>
              <a:spcBef>
                <a:spcPts val="531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Karena pemanggilan subrutin dari  sembarang tempat</a:t>
            </a:r>
          </a:p>
          <a:p>
            <a:pPr marL="354440" marR="4611" indent="-342914">
              <a:lnSpc>
                <a:spcPts val="3449"/>
              </a:lnSpc>
              <a:spcBef>
                <a:spcPts val="771"/>
              </a:spcBef>
              <a:buClr>
                <a:srgbClr val="000000"/>
              </a:buClr>
              <a:buChar char="■"/>
              <a:tabLst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Untuk mekanisme kembali dari subrutin ke  program utamanya.</a:t>
            </a:r>
          </a:p>
          <a:p>
            <a:pPr>
              <a:spcBef>
                <a:spcPts val="27"/>
              </a:spcBef>
              <a:buChar char="■"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53834" marR="221886" lvl="1" indent="-284705">
              <a:lnSpc>
                <a:spcPts val="3031"/>
              </a:lnSpc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Tempat yang digunakan untuk penyimpanan  adalah</a:t>
            </a:r>
          </a:p>
          <a:p>
            <a:pPr marL="1153805" lvl="2" indent="-228225">
              <a:spcBef>
                <a:spcPts val="268"/>
              </a:spcBef>
              <a:buClr>
                <a:srgbClr val="000000"/>
              </a:buClr>
              <a:buChar char="■"/>
              <a:tabLst>
                <a:tab pos="115438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</a:p>
          <a:p>
            <a:pPr marL="1153805" lvl="2" indent="-228225">
              <a:spcBef>
                <a:spcPts val="336"/>
              </a:spcBef>
              <a:buClr>
                <a:srgbClr val="000000"/>
              </a:buClr>
              <a:buChar char="■"/>
              <a:tabLst>
                <a:tab pos="115438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Awal Subrutin (Start of Subroutine)</a:t>
            </a:r>
          </a:p>
          <a:p>
            <a:pPr marL="1153805" lvl="2" indent="-228225">
              <a:spcBef>
                <a:spcPts val="327"/>
              </a:spcBef>
              <a:buClr>
                <a:srgbClr val="000000"/>
              </a:buClr>
              <a:buChar char="■"/>
              <a:tabLst>
                <a:tab pos="115438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Puncak Stack (Top of Stack)</a:t>
            </a:r>
          </a:p>
        </p:txBody>
      </p:sp>
      <p:sp>
        <p:nvSpPr>
          <p:cNvPr id="4" name="object 4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590250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20523"/>
            <a:ext cx="3325266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9" dirty="0" err="1" smtClean="0"/>
              <a:t>Contoh</a:t>
            </a:r>
            <a:r>
              <a:rPr sz="4402" spc="-41" dirty="0" smtClean="0"/>
              <a:t> </a:t>
            </a:r>
            <a:endParaRPr sz="4402" dirty="0"/>
          </a:p>
        </p:txBody>
      </p:sp>
      <p:sp>
        <p:nvSpPr>
          <p:cNvPr id="3" name="object 3"/>
          <p:cNvSpPr txBox="1"/>
          <p:nvPr/>
        </p:nvSpPr>
        <p:spPr>
          <a:xfrm>
            <a:off x="2046249" y="1295400"/>
            <a:ext cx="8037115" cy="491166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54440" indent="-342914">
              <a:spcBef>
                <a:spcPts val="118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Operasi “CALL X“, apa yang terjadi ?</a:t>
            </a:r>
          </a:p>
          <a:p>
            <a:pPr marR="1512856" algn="ctr">
              <a:spcBef>
                <a:spcPts val="41"/>
              </a:spcBef>
              <a:tabLst>
                <a:tab pos="508320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	PC +</a:t>
            </a:r>
          </a:p>
          <a:p>
            <a:pPr marR="1911097" algn="ctr">
              <a:spcBef>
                <a:spcPts val="36"/>
              </a:spcBef>
              <a:tabLst>
                <a:tab pos="476622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	X</a:t>
            </a:r>
          </a:p>
          <a:p>
            <a:pPr marL="354440" indent="-342914">
              <a:spcBef>
                <a:spcPts val="41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 adalah register yang digunakan untuk menyimpan alamat kembali.</a:t>
            </a:r>
          </a:p>
          <a:p>
            <a:pPr marL="354440" indent="-342914">
              <a:spcBef>
                <a:spcPts val="32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adalah lokasi subrutin.</a:t>
            </a:r>
          </a:p>
          <a:p>
            <a:pPr marL="354440" marR="4611" indent="-342914">
              <a:lnSpc>
                <a:spcPts val="1724"/>
              </a:lnSpc>
              <a:spcBef>
                <a:spcPts val="436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Proses ini X sebagai alamat subrutin dimasukkan ke dalam program counter  (PC) untuk dieksekusi.</a:t>
            </a:r>
          </a:p>
          <a:p>
            <a:pPr marL="354440" marR="592463" indent="-342914">
              <a:lnSpc>
                <a:spcPts val="1724"/>
              </a:lnSpc>
              <a:spcBef>
                <a:spcPts val="439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Subrutin yang dipanggil dapat menyimpan RN untuk digunakan dalam  return nantinya.</a:t>
            </a:r>
          </a:p>
          <a:p>
            <a:pPr marL="354440" marR="136013" indent="-342914">
              <a:lnSpc>
                <a:spcPts val="1724"/>
              </a:lnSpc>
              <a:spcBef>
                <a:spcPts val="436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Sedangkan dalam metode penyimpanan awal subrutin, operasi CALL X  ditandai dengan tindakan :</a:t>
            </a:r>
          </a:p>
          <a:p>
            <a:pPr marL="2754262" marR="4230809">
              <a:lnSpc>
                <a:spcPct val="101499"/>
              </a:lnSpc>
              <a:spcBef>
                <a:spcPts val="18"/>
              </a:spcBef>
              <a:tabLst>
                <a:tab pos="3102362" algn="l"/>
                <a:tab pos="3231460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	PC +  PC		X + 1</a:t>
            </a:r>
          </a:p>
          <a:p>
            <a:pPr>
              <a:spcBef>
                <a:spcPts val="27"/>
              </a:spcBef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4440" marR="709457">
              <a:lnSpc>
                <a:spcPts val="1734"/>
              </a:lnSpc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Dengan operasi tersebut, maka subrutin secara otomatis menyimpan  alamat untuk mekanisme kembali ke program utama</a:t>
            </a:r>
          </a:p>
        </p:txBody>
      </p:sp>
      <p:sp>
        <p:nvSpPr>
          <p:cNvPr id="4" name="object 4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4016103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613" y="304800"/>
            <a:ext cx="3325266" cy="688486"/>
          </a:xfrm>
          <a:prstGeom prst="rect">
            <a:avLst/>
          </a:prstGeom>
        </p:spPr>
        <p:txBody>
          <a:bodyPr vert="horz" wrap="square" lIns="0" tIns="10950" rIns="0" bIns="0" rtlCol="0" anchor="t">
            <a:spAutoFit/>
          </a:bodyPr>
          <a:lstStyle/>
          <a:p>
            <a:pPr marL="11527">
              <a:spcBef>
                <a:spcPts val="86"/>
              </a:spcBef>
            </a:pPr>
            <a:r>
              <a:rPr sz="4402" spc="-9" dirty="0"/>
              <a:t>Ada Contoh</a:t>
            </a:r>
            <a:r>
              <a:rPr sz="4402" spc="-41" dirty="0"/>
              <a:t> </a:t>
            </a:r>
            <a:r>
              <a:rPr sz="4402" spc="-5" dirty="0"/>
              <a:t>?</a:t>
            </a:r>
            <a:endParaRPr sz="4402" dirty="0"/>
          </a:p>
        </p:txBody>
      </p:sp>
      <p:sp>
        <p:nvSpPr>
          <p:cNvPr id="3" name="object 3"/>
          <p:cNvSpPr txBox="1"/>
          <p:nvPr/>
        </p:nvSpPr>
        <p:spPr>
          <a:xfrm>
            <a:off x="2037613" y="1370771"/>
            <a:ext cx="7818120" cy="5070295"/>
          </a:xfrm>
          <a:prstGeom prst="rect">
            <a:avLst/>
          </a:prstGeom>
        </p:spPr>
        <p:txBody>
          <a:bodyPr vert="horz" wrap="square" lIns="0" tIns="53019" rIns="0" bIns="0" rtlCol="0">
            <a:spAutoFit/>
          </a:bodyPr>
          <a:lstStyle/>
          <a:p>
            <a:pPr marL="354440" indent="-342914">
              <a:spcBef>
                <a:spcPts val="417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 stack sebagai penyimpanan</a:t>
            </a:r>
          </a:p>
          <a:p>
            <a:pPr marL="354440" indent="-342914">
              <a:spcBef>
                <a:spcPts val="340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Saat CPU mengeksekusi perintah CALL</a:t>
            </a:r>
          </a:p>
          <a:p>
            <a:pPr marL="753834" lvl="1" indent="-284705">
              <a:spcBef>
                <a:spcPts val="245"/>
              </a:spcBef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akan menaruh alamat pengembalian di atas stack.</a:t>
            </a:r>
          </a:p>
          <a:p>
            <a:pPr marL="354440" indent="-342914">
              <a:spcBef>
                <a:spcPts val="322"/>
              </a:spcBef>
              <a:buClr>
                <a:srgbClr val="000000"/>
              </a:buClr>
              <a:buChar char="■"/>
              <a:tabLst>
                <a:tab pos="354440" algn="l"/>
                <a:tab pos="355017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Metode ini lebih umum dan 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53834" lvl="1" indent="-284705">
              <a:spcBef>
                <a:spcPts val="241"/>
              </a:spcBef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Pendekatan ini mampu mengakomodasikan subrutin reentrant.</a:t>
            </a:r>
          </a:p>
          <a:p>
            <a:pPr marL="753834" marR="776310" lvl="1" indent="-284705">
              <a:lnSpc>
                <a:spcPts val="2160"/>
              </a:lnSpc>
              <a:spcBef>
                <a:spcPts val="522"/>
              </a:spcBef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Subrutin reentrant adalah subrutin yang memungkinkan  pembukaan beberapa call dalam waktu bersamaan.</a:t>
            </a:r>
          </a:p>
          <a:p>
            <a:pPr marL="753834" marR="374036" lvl="1" indent="-284705">
              <a:lnSpc>
                <a:spcPts val="2169"/>
              </a:lnSpc>
              <a:spcBef>
                <a:spcPts val="462"/>
              </a:spcBef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Instruksi CALL mengharuskan adanya pelewatan paramater  (parameter passing) pada register.</a:t>
            </a:r>
          </a:p>
          <a:p>
            <a:pPr marL="753834" lvl="1" indent="-284705">
              <a:spcBef>
                <a:spcPts val="204"/>
              </a:spcBef>
              <a:buClr>
                <a:srgbClr val="000000"/>
              </a:buClr>
              <a:buChar char="■"/>
              <a:tabLst>
                <a:tab pos="754411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tersebut sekaligus dapat disimpan pada stack</a:t>
            </a:r>
          </a:p>
        </p:txBody>
      </p:sp>
      <p:sp>
        <p:nvSpPr>
          <p:cNvPr id="4" name="object 4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3703428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332" y="381000"/>
            <a:ext cx="7475796" cy="441662"/>
          </a:xfrm>
          <a:prstGeom prst="rect">
            <a:avLst/>
          </a:prstGeom>
        </p:spPr>
        <p:txBody>
          <a:bodyPr vert="horz" wrap="square" lIns="0" tIns="15560" rIns="0" bIns="0" rtlCol="0" anchor="t">
            <a:spAutoFit/>
          </a:bodyPr>
          <a:lstStyle/>
          <a:p>
            <a:pPr marL="11527">
              <a:spcBef>
                <a:spcPts val="123"/>
              </a:spcBef>
            </a:pPr>
            <a:r>
              <a:rPr sz="2768" spc="14" dirty="0"/>
              <a:t>Penggunakan stack pada </a:t>
            </a:r>
            <a:r>
              <a:rPr sz="2768" spc="9" dirty="0"/>
              <a:t>instruksi</a:t>
            </a:r>
            <a:r>
              <a:rPr sz="2768" spc="23" dirty="0"/>
              <a:t> </a:t>
            </a:r>
            <a:r>
              <a:rPr sz="2768" spc="14" dirty="0"/>
              <a:t>pemanggilan</a:t>
            </a:r>
            <a:endParaRPr sz="2768" dirty="0"/>
          </a:p>
        </p:txBody>
      </p:sp>
      <p:sp>
        <p:nvSpPr>
          <p:cNvPr id="3" name="object 3"/>
          <p:cNvSpPr/>
          <p:nvPr/>
        </p:nvSpPr>
        <p:spPr>
          <a:xfrm>
            <a:off x="2041332" y="1447800"/>
            <a:ext cx="7641644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1529730" y="5532"/>
            <a:ext cx="9133242" cy="6846474"/>
          </a:xfrm>
          <a:custGeom>
            <a:avLst/>
            <a:gdLst/>
            <a:ahLst/>
            <a:cxnLst/>
            <a:rect l="l" t="t" r="r" b="b"/>
            <a:pathLst>
              <a:path w="10063480" h="7543800">
                <a:moveTo>
                  <a:pt x="0" y="0"/>
                </a:moveTo>
                <a:lnTo>
                  <a:pt x="0" y="7543800"/>
                </a:lnTo>
                <a:lnTo>
                  <a:pt x="10062972" y="7543800"/>
                </a:lnTo>
                <a:lnTo>
                  <a:pt x="1006297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50148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Operands ?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/>
              <a:t>Ingat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dijalankan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CPU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Rata-rata </a:t>
            </a:r>
            <a:r>
              <a:rPr lang="en-US" altLang="en-US" sz="2400" dirty="0" err="1"/>
              <a:t>operasi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membutuhkan</a:t>
            </a:r>
            <a:r>
              <a:rPr lang="en-US" altLang="en-US" sz="2400" dirty="0"/>
              <a:t> register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tempat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membaca</a:t>
            </a:r>
            <a:r>
              <a:rPr lang="en-US" altLang="en-US" sz="2400" dirty="0"/>
              <a:t> /</a:t>
            </a:r>
            <a:r>
              <a:rPr lang="en-US" altLang="en-US" sz="2400" dirty="0" err="1"/>
              <a:t>menyimpan</a:t>
            </a:r>
            <a:r>
              <a:rPr lang="en-US" altLang="en-US" sz="2400" dirty="0"/>
              <a:t> operand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Adakalanya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register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berisi</a:t>
            </a:r>
            <a:r>
              <a:rPr lang="en-US" altLang="en-US" sz="2400" dirty="0"/>
              <a:t> operand </a:t>
            </a:r>
            <a:r>
              <a:rPr lang="en-US" altLang="en-US" sz="2400" dirty="0" err="1"/>
              <a:t>tapi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menunjuk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tempat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penyimpanan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lainnya</a:t>
            </a:r>
            <a:r>
              <a:rPr lang="en-US" altLang="en-US" sz="2400" dirty="0"/>
              <a:t> (memory, cache, </a:t>
            </a:r>
            <a:r>
              <a:rPr lang="en-US" altLang="en-US" sz="2400" dirty="0" err="1"/>
              <a:t>modul</a:t>
            </a:r>
            <a:r>
              <a:rPr lang="en-US" altLang="en-US" sz="2400" dirty="0"/>
              <a:t> I/O)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Source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results operands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berikut</a:t>
            </a:r>
            <a:r>
              <a:rPr lang="en-US" altLang="en-US" sz="24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Main memory (or virtual memory or cache)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CPU register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I/O device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C8B-E683-47F8-9A30-875866102AA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17A3-CC23-486F-A688-8D46406C46A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33082"/>
            <a:ext cx="8204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Format </a:t>
            </a:r>
            <a:r>
              <a:rPr lang="en-US" altLang="en-US" dirty="0" err="1"/>
              <a:t>Instruksi</a:t>
            </a:r>
            <a:endParaRPr lang="en-US" alt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345" y="1376082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terdiri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beberapa</a:t>
            </a:r>
            <a:r>
              <a:rPr lang="en-US" altLang="en-US" sz="2400" dirty="0"/>
              <a:t> </a:t>
            </a:r>
            <a:r>
              <a:rPr lang="en-US" altLang="en-US" sz="2400" i="1" dirty="0"/>
              <a:t>field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sesuai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. Layout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disebut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Format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(</a:t>
            </a:r>
            <a:r>
              <a:rPr lang="en-US" altLang="en-US" sz="2400" i="1" dirty="0"/>
              <a:t>Instruction Format</a:t>
            </a:r>
            <a:r>
              <a:rPr lang="en-US" altLang="en-US" sz="2400" dirty="0"/>
              <a:t>).</a:t>
            </a:r>
          </a:p>
        </p:txBody>
      </p:sp>
      <p:grpSp>
        <p:nvGrpSpPr>
          <p:cNvPr id="88068" name="Group 5"/>
          <p:cNvGrpSpPr>
            <a:grpSpLocks/>
          </p:cNvGrpSpPr>
          <p:nvPr/>
        </p:nvGrpSpPr>
        <p:grpSpPr bwMode="auto">
          <a:xfrm>
            <a:off x="1710531" y="3581400"/>
            <a:ext cx="6764338" cy="671513"/>
            <a:chOff x="2307" y="6023"/>
            <a:chExt cx="7344" cy="480"/>
          </a:xfrm>
        </p:grpSpPr>
        <p:sp>
          <p:nvSpPr>
            <p:cNvPr id="88069" name="Text Box 6"/>
            <p:cNvSpPr txBox="1">
              <a:spLocks noChangeArrowheads="1"/>
            </p:cNvSpPr>
            <p:nvPr/>
          </p:nvSpPr>
          <p:spPr bwMode="auto">
            <a:xfrm>
              <a:off x="2307" y="6023"/>
              <a:ext cx="1728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Arial" panose="020B0604020202020204" pitchFamily="34" charset="0"/>
                </a:rPr>
                <a:t>OPCODE</a:t>
              </a:r>
              <a:endParaRPr lang="en-US" altLang="en-US" sz="2000">
                <a:latin typeface="Tahoma" panose="020B0604030504040204" pitchFamily="34" charset="0"/>
              </a:endParaRPr>
            </a:p>
          </p:txBody>
        </p:sp>
        <p:sp>
          <p:nvSpPr>
            <p:cNvPr id="88070" name="Text Box 7"/>
            <p:cNvSpPr txBox="1">
              <a:spLocks noChangeArrowheads="1"/>
            </p:cNvSpPr>
            <p:nvPr/>
          </p:nvSpPr>
          <p:spPr bwMode="auto">
            <a:xfrm>
              <a:off x="4035" y="6023"/>
              <a:ext cx="2592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Arial" panose="020B0604020202020204" pitchFamily="34" charset="0"/>
                </a:rPr>
                <a:t>OPERAND REFERENCE</a:t>
              </a:r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88071" name="Text Box 8"/>
            <p:cNvSpPr txBox="1">
              <a:spLocks noChangeArrowheads="1"/>
            </p:cNvSpPr>
            <p:nvPr/>
          </p:nvSpPr>
          <p:spPr bwMode="auto">
            <a:xfrm>
              <a:off x="6627" y="6023"/>
              <a:ext cx="3024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Arial" panose="020B0604020202020204" pitchFamily="34" charset="0"/>
                </a:rPr>
                <a:t>OPERAND REFERENCE</a:t>
              </a:r>
              <a:endParaRPr lang="en-US" altLang="en-US" sz="20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Penyajian Instruksi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 err="1"/>
              <a:t>Dlm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mesin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pola</a:t>
            </a:r>
            <a:r>
              <a:rPr lang="en-US" altLang="en-US" sz="2400" dirty="0"/>
              <a:t>-bit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unik</a:t>
            </a:r>
            <a:endParaRPr lang="en-US" altLang="en-US" sz="2400" dirty="0"/>
          </a:p>
          <a:p>
            <a:r>
              <a:rPr lang="en-US" altLang="en-US" sz="2400" dirty="0"/>
              <a:t>Agar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dimengerti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manusia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dibuatlah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representasi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simbolik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biasanya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singkatan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(</a:t>
            </a:r>
            <a:r>
              <a:rPr lang="en-US" altLang="en-US" sz="2400" dirty="0" err="1"/>
              <a:t>disebut</a:t>
            </a:r>
            <a:r>
              <a:rPr lang="en-US" altLang="en-US" sz="2400" dirty="0"/>
              <a:t> </a:t>
            </a:r>
            <a:r>
              <a:rPr lang="en-US" altLang="en-US" sz="2400" i="1" dirty="0"/>
              <a:t>mnemonic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000" dirty="0" err="1"/>
              <a:t>Contoh</a:t>
            </a:r>
            <a:r>
              <a:rPr lang="en-US" altLang="en-US" sz="2000" dirty="0"/>
              <a:t>: ADD, SUB, LOAD</a:t>
            </a:r>
          </a:p>
          <a:p>
            <a:r>
              <a:rPr lang="en-US" altLang="en-US" sz="2400" dirty="0" err="1"/>
              <a:t>Sedangkan</a:t>
            </a:r>
            <a:r>
              <a:rPr lang="en-US" altLang="en-US" sz="2400" dirty="0"/>
              <a:t> Operand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disajikan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simbolik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000" dirty="0" err="1"/>
              <a:t>Contoh</a:t>
            </a:r>
            <a:r>
              <a:rPr lang="en-US" altLang="en-US" sz="2000" dirty="0"/>
              <a:t>: ADD </a:t>
            </a:r>
            <a:r>
              <a:rPr lang="en-US" altLang="en-US" sz="2000" b="1" dirty="0"/>
              <a:t>A, 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DEF9-FB9D-4C41-B269-2C368C1F651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Jenis Instruksi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712503" y="1676400"/>
            <a:ext cx="8596668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533400" indent="-533400"/>
            <a:r>
              <a:rPr lang="en-US" altLang="en-US" sz="2400" dirty="0"/>
              <a:t>Data processing, </a:t>
            </a:r>
            <a:r>
              <a:rPr lang="en-US" altLang="en-US" sz="2400" b="1" i="1" dirty="0"/>
              <a:t>Arithmetic </a:t>
            </a:r>
            <a:r>
              <a:rPr lang="en-US" altLang="en-US" sz="2400" b="1" i="1" dirty="0" err="1"/>
              <a:t>dan</a:t>
            </a:r>
            <a:r>
              <a:rPr lang="en-US" altLang="en-US" sz="2400" b="1" i="1" dirty="0"/>
              <a:t>  Logic Instructions</a:t>
            </a:r>
            <a:endParaRPr lang="en-US" altLang="en-US" sz="2400" b="1" dirty="0"/>
          </a:p>
          <a:p>
            <a:pPr marL="533400" indent="-533400"/>
            <a:endParaRPr lang="en-US" altLang="en-US" sz="2400" dirty="0"/>
          </a:p>
          <a:p>
            <a:pPr marL="533400" indent="-533400"/>
            <a:r>
              <a:rPr lang="en-US" altLang="en-US" sz="2400" dirty="0"/>
              <a:t>Data storage (main memory), </a:t>
            </a:r>
            <a:r>
              <a:rPr lang="en-US" altLang="en-US" sz="2400" b="1" i="1" dirty="0"/>
              <a:t>Memory instructions</a:t>
            </a:r>
            <a:endParaRPr lang="en-US" altLang="en-US" sz="2400" b="1" dirty="0"/>
          </a:p>
          <a:p>
            <a:pPr marL="533400" indent="-533400"/>
            <a:endParaRPr lang="en-US" altLang="en-US" sz="2400" dirty="0"/>
          </a:p>
          <a:p>
            <a:pPr marL="533400" indent="-533400"/>
            <a:r>
              <a:rPr lang="en-US" altLang="en-US" sz="2400" dirty="0"/>
              <a:t>Data movement (I/O), </a:t>
            </a:r>
            <a:r>
              <a:rPr lang="en-US" altLang="en-US" sz="2400" b="1" i="1" dirty="0"/>
              <a:t>I/O instructions</a:t>
            </a:r>
            <a:endParaRPr lang="en-US" altLang="en-US" sz="2400" b="1" dirty="0"/>
          </a:p>
          <a:p>
            <a:pPr marL="533400" indent="-533400"/>
            <a:endParaRPr lang="en-US" altLang="en-US" sz="2400" dirty="0"/>
          </a:p>
          <a:p>
            <a:pPr marL="533400" indent="-533400"/>
            <a:r>
              <a:rPr lang="en-US" altLang="en-US" sz="2400" dirty="0"/>
              <a:t>Program flow control, </a:t>
            </a:r>
            <a:r>
              <a:rPr lang="en-US" altLang="en-US" sz="2400" b="1" i="1" dirty="0"/>
              <a:t>Test and branch instructions</a:t>
            </a:r>
            <a:r>
              <a:rPr lang="en-US" altLang="en-US" sz="2400" dirty="0"/>
              <a:t> </a:t>
            </a:r>
          </a:p>
          <a:p>
            <a:pPr marL="533400" indent="-533400">
              <a:buNone/>
            </a:pPr>
            <a:endParaRPr lang="en-US" alt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F9D-FF44-49B8-A592-C688285A23C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Jumlah addres (a)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9381066" cy="388077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3 </a:t>
            </a:r>
            <a:r>
              <a:rPr lang="en-US" altLang="en-US" sz="2400" dirty="0" err="1"/>
              <a:t>addres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umum</a:t>
            </a:r>
            <a:r>
              <a:rPr lang="en-US" altLang="en-US" sz="2000" dirty="0"/>
              <a:t>: [OPCODE] [AH], [AO1], [AO2]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alamat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hasil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alamat</a:t>
            </a:r>
            <a:r>
              <a:rPr lang="en-US" altLang="en-US" sz="2000" dirty="0"/>
              <a:t> operand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b="1" dirty="0"/>
              <a:t>SUB Y, A, B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 </a:t>
            </a:r>
            <a:r>
              <a:rPr lang="en-US" altLang="en-US" sz="1800" dirty="0" err="1"/>
              <a:t>Bentuk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algoritmik</a:t>
            </a:r>
            <a:r>
              <a:rPr lang="en-US" altLang="en-US" sz="1800" dirty="0"/>
              <a:t>: Y </a:t>
            </a:r>
            <a:r>
              <a:rPr lang="en-US" altLang="en-US" sz="1800" dirty="0">
                <a:sym typeface="Wingdings" panose="05000000000000000000" pitchFamily="2" charset="2"/>
              </a:rPr>
              <a:t></a:t>
            </a:r>
            <a:r>
              <a:rPr lang="en-US" altLang="en-US" sz="1800" dirty="0"/>
              <a:t> A – B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 </a:t>
            </a:r>
            <a:r>
              <a:rPr lang="en-US" altLang="en-US" sz="1800" dirty="0" err="1"/>
              <a:t>Arti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Kurangkan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Reg</a:t>
            </a:r>
            <a:r>
              <a:rPr lang="en-US" altLang="en-US" sz="1800" dirty="0"/>
              <a:t> A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Reg</a:t>
            </a:r>
            <a:r>
              <a:rPr lang="en-US" altLang="en-US" sz="1800" dirty="0"/>
              <a:t> B, </a:t>
            </a:r>
            <a:r>
              <a:rPr lang="en-US" altLang="en-US" sz="1800" dirty="0" err="1"/>
              <a:t>kemudian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simpan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hasilnya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Reg</a:t>
            </a:r>
            <a:r>
              <a:rPr lang="en-US" altLang="en-US" sz="1800" dirty="0"/>
              <a:t> Y.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umum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komputer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Mengoperasikan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banyak</a:t>
            </a:r>
            <a:r>
              <a:rPr lang="en-US" altLang="en-US" sz="2000" dirty="0"/>
              <a:t> register </a:t>
            </a:r>
            <a:r>
              <a:rPr lang="en-US" altLang="en-US" sz="2000" dirty="0" err="1"/>
              <a:t>sekaligus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Program </a:t>
            </a:r>
            <a:r>
              <a:rPr lang="en-US" altLang="en-US" sz="2000" dirty="0" err="1"/>
              <a:t>lebih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pendek</a:t>
            </a:r>
            <a:endParaRPr lang="en-US" alt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06C2-80A2-4543-96CE-ADE3BBE621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996</TotalTime>
  <Words>1866</Words>
  <Application>Microsoft Office PowerPoint</Application>
  <PresentationFormat>Widescreen</PresentationFormat>
  <Paragraphs>396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Monotype Sorts</vt:lpstr>
      <vt:lpstr>Tahoma</vt:lpstr>
      <vt:lpstr>Times New Roman</vt:lpstr>
      <vt:lpstr>Trebuchet MS</vt:lpstr>
      <vt:lpstr>Wingdings</vt:lpstr>
      <vt:lpstr>Wingdings 3</vt:lpstr>
      <vt:lpstr>Facet</vt:lpstr>
      <vt:lpstr>Set Instruksi</vt:lpstr>
      <vt:lpstr>Set instruksi ?</vt:lpstr>
      <vt:lpstr>PowerPoint Presentation</vt:lpstr>
      <vt:lpstr>Elemen Instruksi</vt:lpstr>
      <vt:lpstr>Operands ?</vt:lpstr>
      <vt:lpstr>Format Instruksi</vt:lpstr>
      <vt:lpstr>Penyajian Instruksi</vt:lpstr>
      <vt:lpstr>Jenis Instruksi</vt:lpstr>
      <vt:lpstr>Jumlah addres (a)</vt:lpstr>
      <vt:lpstr>Jumlah addres (b)</vt:lpstr>
      <vt:lpstr>Jumlah addres (c)</vt:lpstr>
      <vt:lpstr>Jumlah addres (d)</vt:lpstr>
      <vt:lpstr>Contoh Format Instr 3 Alamat</vt:lpstr>
      <vt:lpstr>Contoh Format Instr 2 Alamat</vt:lpstr>
      <vt:lpstr>Contoh Format Instr 1 Alamat</vt:lpstr>
      <vt:lpstr>Contoh Format Instr 0 Alamat</vt:lpstr>
      <vt:lpstr>Addres banyak ? Sedikit ?</vt:lpstr>
      <vt:lpstr>Pertimbangan Perancangan (1)</vt:lpstr>
      <vt:lpstr>Pertimbangan Perancangan (2)</vt:lpstr>
      <vt:lpstr>Jenis Operand</vt:lpstr>
      <vt:lpstr>Jenis Operasi</vt:lpstr>
      <vt:lpstr>Data Transfer</vt:lpstr>
      <vt:lpstr>Data Transfer</vt:lpstr>
      <vt:lpstr>Arithmetic</vt:lpstr>
      <vt:lpstr>Logical</vt:lpstr>
      <vt:lpstr>Logika</vt:lpstr>
      <vt:lpstr>Logika</vt:lpstr>
      <vt:lpstr>Apa Gunanya ?</vt:lpstr>
      <vt:lpstr>Conversion</vt:lpstr>
      <vt:lpstr>Input/Output</vt:lpstr>
      <vt:lpstr>Systems Control</vt:lpstr>
      <vt:lpstr>Transfer Control</vt:lpstr>
      <vt:lpstr>Transfer Control</vt:lpstr>
      <vt:lpstr>Transfer Control</vt:lpstr>
      <vt:lpstr>Pemindahan Kontrol</vt:lpstr>
      <vt:lpstr>Operasi transfer kontrol  untuk apa ?</vt:lpstr>
      <vt:lpstr>Set instruksi Operasi transfer kontrol</vt:lpstr>
      <vt:lpstr>Instruksi percabangan</vt:lpstr>
      <vt:lpstr>Instruksi `skip'</vt:lpstr>
      <vt:lpstr>Subrutin</vt:lpstr>
      <vt:lpstr>Mekanismenya bagaimana ?</vt:lpstr>
      <vt:lpstr>Urutan eksekusi bersarang</vt:lpstr>
      <vt:lpstr>Mengapa menyimpan informasi ?</vt:lpstr>
      <vt:lpstr>Contoh </vt:lpstr>
      <vt:lpstr>Ada Contoh ?</vt:lpstr>
      <vt:lpstr>Penggunakan stack pada instruksi pemanggilan</vt:lpstr>
    </vt:vector>
  </TitlesOfParts>
  <Company>LittleRadita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Sets</dc:title>
  <dc:creator>Ajeng</dc:creator>
  <cp:lastModifiedBy>Ari</cp:lastModifiedBy>
  <cp:revision>67</cp:revision>
  <dcterms:created xsi:type="dcterms:W3CDTF">1998-10-08T12:50:13Z</dcterms:created>
  <dcterms:modified xsi:type="dcterms:W3CDTF">2019-10-01T23:00:14Z</dcterms:modified>
</cp:coreProperties>
</file>