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4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61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234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77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7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8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227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988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54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60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19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8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55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9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82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6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305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C3A4-72F3-49C3-BD73-B627F1491875}" type="datetimeFigureOut">
              <a:rPr lang="en-ID" smtClean="0"/>
              <a:t>16/02/2021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9D7E-AB69-4ACB-AC6D-77B757E65D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60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4D6A-D039-4F1B-B25D-32FE2D329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3600" b="1" dirty="0">
                <a:solidFill>
                  <a:srgbClr val="000000"/>
                </a:solidFill>
                <a:latin typeface="Cambria" panose="02040503050406030204" pitchFamily="18" charset="0"/>
              </a:rPr>
              <a:t>PENGGAMBARAN OBJEK PRIMITIF 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AC3B-135A-4890-898C-C045FBC41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37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AC6B-7357-4861-848C-08815203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8558"/>
            <a:ext cx="9905998" cy="1478570"/>
          </a:xfrm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Contoh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644D-A2E6-459F-91AE-5340E344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8270"/>
            <a:ext cx="9905999" cy="3541714"/>
          </a:xfrm>
        </p:spPr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Diketahui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A(2, 1) dan B(6, 4).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titik-titik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dijital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dilalui</a:t>
            </a:r>
            <a:r>
              <a:rPr lang="id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oleh garis yang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kedua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!</a:t>
            </a:r>
            <a:endParaRPr lang="id-ID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F52A6-E94B-442D-96C5-C8FB171F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02" y="2757269"/>
            <a:ext cx="4842710" cy="844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EB926-7468-4D29-8596-A821C617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39" y="2507625"/>
            <a:ext cx="4266380" cy="3756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155EB2-AC04-4316-8649-2A87744BC7DD}"/>
              </a:ext>
            </a:extLst>
          </p:cNvPr>
          <p:cNvSpPr txBox="1"/>
          <p:nvPr/>
        </p:nvSpPr>
        <p:spPr>
          <a:xfrm>
            <a:off x="1000729" y="372247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Jadi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titik-titik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dijitalnya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(2,1), (3,2), (4,3), (5,3) dan (6,4).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565C1E-FC1B-4633-AC94-C8C043BD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4" y="4212946"/>
            <a:ext cx="3806548" cy="24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8682-19C7-4F62-80A7-85FCDD18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Latihan: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D252-9F0C-49E7-AB7C-16CDECC6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dasar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titik-titik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dijital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id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garis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dibentuk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oleh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berikut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a.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(-5,5) dan (1,2)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b.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</a:rPr>
              <a:t>(4,3) dan (8,-2)</a:t>
            </a:r>
          </a:p>
          <a:p>
            <a:pPr marL="457200" lvl="1" indent="0">
              <a:buNone/>
            </a:pP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c.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(2,3) dan (5,3)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d.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(2,3) dan (2,5)</a:t>
            </a:r>
          </a:p>
          <a:p>
            <a:pPr marL="457200" lvl="1" indent="0">
              <a:buNone/>
            </a:pP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e.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(6,4) dan (2,1)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230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9819-6732-49F8-830D-20CF8B14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Algoritma DDA (Digital Differential Analyzer) 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AAD9-720E-4FCF-89E8-1B4A9FDA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berdasarkan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perhitungan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  dan 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y,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rumus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 = m. </a:t>
            </a:r>
            <a:r>
              <a:rPr lang="el-G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Δ 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id-ID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dibuat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endpoint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awal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akhir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Setiap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membentuk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diperoleh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perhitungan,kemudian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dikonversikan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menjadi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integer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0603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ED22-6112-4E01-A8FE-68AE49A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Langkah-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langkah</a:t>
            </a:r>
            <a:r>
              <a:rPr lang="id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DDA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FBE7-D72A-4DD4-BCD5-47F33E36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07434"/>
            <a:ext cx="9905999" cy="5023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dihubungkan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2.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awal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(x0, y0) dan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akhir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(x1, y1).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Hitung</a:t>
            </a: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Δx</a:t>
            </a: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x1 – x0 dan  Δ y = y1 – y0. 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step,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jarak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maksimum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jumlah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penambahan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x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maupun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y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5.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|</a:t>
            </a:r>
            <a:r>
              <a:rPr lang="el-G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y| &gt; |</a:t>
            </a:r>
            <a:r>
              <a:rPr lang="el-G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x|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step =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|</a:t>
            </a:r>
            <a:r>
              <a:rPr lang="el-G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y|.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6.</a:t>
            </a:r>
            <a:r>
              <a:rPr lang="sv-SE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bila tidak maka step = |Δx|.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Hitung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penambahan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pixel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x_increment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 </a:t>
            </a:r>
            <a:r>
              <a:rPr lang="el-G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x / step dan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y_increment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=  </a:t>
            </a:r>
            <a:r>
              <a:rPr lang="el-G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 / step.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8.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x+x_incerement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y+y_increment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9.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pixel pada layer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pembulatan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10.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Ulangi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step 6 dan 7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pixel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sampai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x = x1 dan y </a:t>
            </a:r>
            <a:r>
              <a:rPr lang="id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=y1</a:t>
            </a: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6197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EA9-C3C6-4466-8A44-62B127F7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3595"/>
            <a:ext cx="9905998" cy="1478570"/>
          </a:xfrm>
        </p:spPr>
        <p:txBody>
          <a:bodyPr>
            <a:normAutofit/>
          </a:bodyPr>
          <a:lstStyle/>
          <a:p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Contoh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E88E-0CA0-44B0-972C-40AEBC7F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2165"/>
            <a:ext cx="9905999" cy="3541714"/>
          </a:xfrm>
        </p:spPr>
        <p:txBody>
          <a:bodyPr>
            <a:noAutofit/>
          </a:bodyPr>
          <a:lstStyle/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menggambarkan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DDA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suatu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menghubungkan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(10,10) dan (17,16),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pertama-tama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dx dan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dy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kemudian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dicari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step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mendapatkan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x_increment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y_increment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Δx = x1 – x0 = 17-10 = 7</a:t>
            </a:r>
          </a:p>
          <a:p>
            <a:pPr algn="just"/>
            <a:r>
              <a:rPr lang="es-E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Δy</a:t>
            </a: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= y1 – y0  = 16 -10 = 6</a:t>
            </a:r>
          </a:p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hitung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bandingkan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absolutnya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|Δ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x| = 7, |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y| = 6</a:t>
            </a:r>
          </a:p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karena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|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x| &gt; |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y|,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step = |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x| = 7,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diperoleh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x_inc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= 7/7= 1</a:t>
            </a:r>
          </a:p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y_inc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= 6/7 = 0,86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8420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3BE9-2387-475D-AF13-0F5E8FC2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0DFE4-9C2B-4F51-BE1A-0AC02C869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734" y="2276044"/>
            <a:ext cx="4898832" cy="39634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D3B94-2C7F-4755-8EDA-D461F11E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26" y="2276044"/>
            <a:ext cx="4346917" cy="39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5FB2-7097-4649-9ACF-A1C2F455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Latihan: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15CE-D805-4F9D-866A-573F1716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DDA,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titik-titik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dijital</a:t>
            </a:r>
            <a:r>
              <a:rPr lang="en-ID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id-ID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garis yang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dibentuk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(-5,5) dan (1,2)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b.</a:t>
            </a:r>
            <a:r>
              <a:rPr lang="nl-NL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(4,3) dan (8,-2)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(2,3) dan (5,3)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(2,3) dan (2,5)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e.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(6,4) dan (2,1)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900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633-1A30-4FD2-A4D6-3E015FAB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Bressenham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E2D5-A3AB-4F2C-B2F4-DECE5B26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Prosedur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menggambar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kembali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membulatkan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x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kebilangan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integer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membutuhkan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waktu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serta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variable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dan m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merupakan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real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karena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kemiringan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merupakan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pecahan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Bressenham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mengembangkan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klasik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yang lebih menarik, karena hanya menggunakan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perhitungan matematika dengan bilangan 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integer.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demikian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tidak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perlu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membulatkan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setiap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pixel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setiap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waktu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Bressenhem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disebut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juga midpoint line algorithm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konversi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penambahan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integer yang juga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diadaptasi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menggambar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sebuah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lingkaran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4314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23E0-7D29-4A74-A523-5D6D0C26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Penggambaran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Teknik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Bresenham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F91FC-FD04-468E-BAB8-27CDA28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67" y="2097088"/>
            <a:ext cx="7512148" cy="4486592"/>
          </a:xfrm>
        </p:spPr>
      </p:pic>
    </p:spTree>
    <p:extLst>
      <p:ext uri="{BB962C8B-B14F-4D97-AF65-F5344CB8AC3E}">
        <p14:creationId xmlns:p14="http://schemas.microsoft.com/office/powerpoint/2010/main" val="192560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D2F0-B9DD-40D4-B2B0-9E6FF2F0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Langkah-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langkah</a:t>
            </a:r>
            <a:r>
              <a:rPr lang="id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Teknik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Bresenham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3D8F-AED1-4CD7-A738-716D5D9D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2296"/>
            <a:ext cx="9905999" cy="489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dihubungkan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garis.  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2.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Tetukan salah satu titik disebelah kiri sebagai titik awal (x0, y0) dan titik lainnya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sebagai titik akhir (x1, y1 ). 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Hitung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x,  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y, 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Δ2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x, dan 2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 – 2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x.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Hitung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p0 = 2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 – 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x.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5.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setiap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sepanjang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jalur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dimulai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k = 0 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6.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pk &lt;0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selanjutnya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(xk+1,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dan pk+1 = pk +2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</a:p>
          <a:p>
            <a:pPr marL="0" indent="0">
              <a:buNone/>
            </a:pP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bila tidak maka titik selanjutnya adalah (xk+1, yk+1)                  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8.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dan pk+1=pk+2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Δ-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y2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x.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9.</a:t>
            </a:r>
            <a:r>
              <a:rPr lang="nb-NO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b-N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Ulangi langkah nomor 5 untuk menentukan posisi pixel selanjutnya, sampai x=xn.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830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7094-0C9D-43B0-B032-95908986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Pengertian</a:t>
            </a:r>
            <a:r>
              <a:rPr lang="en-ID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ID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primitif</a:t>
            </a:r>
            <a:r>
              <a:rPr lang="en-ID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C29D-78C2-4212-91B6-078D4EF1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Gambar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dijelaskan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beberapa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bila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raster display,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gambar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oleh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set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intensitas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display pada display.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Sedangkan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scene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tampilan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gambar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loading array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pixel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buffer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mengkonversikan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scan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grafik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tertentu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pola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pixel.</a:t>
            </a:r>
            <a:endParaRPr lang="id-ID" sz="20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Paket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pemrograman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grafika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dilengkapi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fungsi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menyatakan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scene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bentuk</a:t>
            </a:r>
            <a:r>
              <a:rPr lang="id-ID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struktur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dasar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geometri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disebut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output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primitif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memasukkan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output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primitif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tersebut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struktur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lebih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kompleks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67810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3FAF-ACD9-407B-A38A-9C76EB02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Contoh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: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2FD7-8A04-442F-BA30-7C8897E2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menggambarkan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Bressenham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suatu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yang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menghubungkan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(10,10) dan (17,16),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pertama-tama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bahwa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(10,10)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berada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disebelah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kiri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merupakan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awal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sedangkan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(17,16)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merupakan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akhir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membentuk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ditentukan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perhitungan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sebagai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berikut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</a:p>
          <a:p>
            <a:pPr lvl="1"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x = x1– x0 dan  y= y1 – y0</a:t>
            </a:r>
          </a:p>
          <a:p>
            <a:pPr lvl="1" algn="just"/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x = 7 dan  y = 6</a:t>
            </a:r>
          </a:p>
          <a:p>
            <a:pPr lvl="1" algn="just"/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 p0 = 2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y –  x </a:t>
            </a:r>
          </a:p>
          <a:p>
            <a:pPr lvl="1" algn="just"/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p0 = 5</a:t>
            </a:r>
          </a:p>
          <a:p>
            <a:pPr lvl="1" algn="just"/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increment 2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y = 12      2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y – 2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x = -2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638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1EF3-FC0D-4299-9579-2580DCF0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2288-B4AE-4E14-8370-B67F16F22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039359"/>
            <a:ext cx="5428199" cy="4558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A91BB-C7AE-49E0-8CF7-E0C5C44F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53" y="1923402"/>
            <a:ext cx="4178104" cy="46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7D6B2A-F6B4-4064-BE28-E0996E47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Times New Roman" panose="02020603050405020304" pitchFamily="18" charset="0"/>
              </a:rPr>
              <a:t>Pseudocode Algoritma Bresenham untuk Penggambaran Garis</a:t>
            </a:r>
            <a:endParaRPr lang="en-ID" sz="2500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1D09-1471-49EB-92EE-D0F260DA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s-ES" sz="1300" err="1">
                <a:latin typeface="Courier New" panose="02070309020205020404" pitchFamily="49" charset="0"/>
              </a:rPr>
              <a:t>procedure</a:t>
            </a:r>
            <a:r>
              <a:rPr lang="es-ES" sz="1300">
                <a:latin typeface="Courier New" panose="02070309020205020404" pitchFamily="49" charset="0"/>
              </a:rPr>
              <a:t> bres1(x1,y1,x2,y2:integer);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300">
                <a:latin typeface="Courier New" panose="02070309020205020404" pitchFamily="49" charset="0"/>
              </a:rPr>
              <a:t>  </a:t>
            </a:r>
            <a:r>
              <a:rPr lang="da-DK" sz="1300">
                <a:latin typeface="Courier New" panose="02070309020205020404" pitchFamily="49" charset="0"/>
              </a:rPr>
              <a:t>Var dx, dy, x, y, x_end, p, da, db, m1, m2 : integer;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300">
                <a:latin typeface="Courier New" panose="02070309020205020404" pitchFamily="49" charset="0"/>
              </a:rPr>
              <a:t>  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300">
                <a:latin typeface="Courier New" panose="02070309020205020404" pitchFamily="49" charset="0"/>
              </a:rPr>
              <a:t>    dx := x2-x1;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300">
                <a:latin typeface="Courier New" panose="02070309020205020404" pitchFamily="49" charset="0"/>
              </a:rPr>
              <a:t>    </a:t>
            </a:r>
            <a:r>
              <a:rPr lang="en-ID" sz="1300" err="1">
                <a:latin typeface="Courier New" panose="02070309020205020404" pitchFamily="49" charset="0"/>
              </a:rPr>
              <a:t>dy</a:t>
            </a:r>
            <a:r>
              <a:rPr lang="en-ID" sz="1300">
                <a:latin typeface="Courier New" panose="02070309020205020404" pitchFamily="49" charset="0"/>
              </a:rPr>
              <a:t> := y2-y1;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300">
                <a:latin typeface="Courier New" panose="02070309020205020404" pitchFamily="49" charset="0"/>
              </a:rPr>
              <a:t>    if abs(dx)&gt;=abs(</a:t>
            </a:r>
            <a:r>
              <a:rPr lang="en-ID" sz="1300" err="1">
                <a:latin typeface="Courier New" panose="02070309020205020404" pitchFamily="49" charset="0"/>
              </a:rPr>
              <a:t>dy</a:t>
            </a:r>
            <a:r>
              <a:rPr lang="en-ID" sz="1300">
                <a:latin typeface="Courier New" panose="02070309020205020404" pitchFamily="49" charset="0"/>
              </a:rPr>
              <a:t>) then da:=abs(dx) else da:=abs(</a:t>
            </a:r>
            <a:r>
              <a:rPr lang="en-ID" sz="1300" err="1">
                <a:latin typeface="Courier New" panose="02070309020205020404" pitchFamily="49" charset="0"/>
              </a:rPr>
              <a:t>dy</a:t>
            </a:r>
            <a:r>
              <a:rPr lang="en-ID" sz="1300"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abs(dx)&gt;=abs(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) then </a:t>
            </a:r>
            <a:r>
              <a:rPr lang="en-US" sz="1300" err="1">
                <a:latin typeface="Courier New" panose="02070309020205020404" pitchFamily="49" charset="0"/>
              </a:rPr>
              <a:t>db</a:t>
            </a:r>
            <a:r>
              <a:rPr lang="en-US" sz="1300">
                <a:latin typeface="Courier New" panose="02070309020205020404" pitchFamily="49" charset="0"/>
              </a:rPr>
              <a:t>:=abs(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) else </a:t>
            </a:r>
            <a:r>
              <a:rPr lang="en-US" sz="1300" err="1">
                <a:latin typeface="Courier New" panose="02070309020205020404" pitchFamily="49" charset="0"/>
              </a:rPr>
              <a:t>db</a:t>
            </a:r>
            <a:r>
              <a:rPr lang="en-US" sz="1300">
                <a:latin typeface="Courier New" panose="02070309020205020404" pitchFamily="49" charset="0"/>
              </a:rPr>
              <a:t>:=abs(dx);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(abs(dx)&gt;=abs(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)) and (dx&gt;=0) then m1:=3;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(abs(dx)&gt;=abs(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)) and (dx&lt;0)  then m1:=7;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(abs(dx)&lt;abs(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))  and 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&gt;=0) then m1:=1;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(abs(dx)&lt;abs(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))  and 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&lt;0)  then m1:=5;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(dx&gt;=0)  and 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&gt;=0) then m2:=2;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latin typeface="Courier New" panose="02070309020205020404" pitchFamily="49" charset="0"/>
              </a:rPr>
              <a:t>    if (dx&gt;=0)  and (</a:t>
            </a:r>
            <a:r>
              <a:rPr lang="en-US" sz="1300" err="1">
                <a:latin typeface="Courier New" panose="02070309020205020404" pitchFamily="49" charset="0"/>
              </a:rPr>
              <a:t>dy</a:t>
            </a:r>
            <a:r>
              <a:rPr lang="en-US" sz="1300">
                <a:latin typeface="Courier New" panose="02070309020205020404" pitchFamily="49" charset="0"/>
              </a:rPr>
              <a:t>&lt;0)  then m2:=4;</a:t>
            </a:r>
            <a:endParaRPr lang="en-ID" sz="1300"/>
          </a:p>
        </p:txBody>
      </p:sp>
    </p:spTree>
    <p:extLst>
      <p:ext uri="{BB962C8B-B14F-4D97-AF65-F5344CB8AC3E}">
        <p14:creationId xmlns:p14="http://schemas.microsoft.com/office/powerpoint/2010/main" val="359350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62EE-FF25-4CA9-847C-3770FBB8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488950"/>
            <a:ext cx="5831944" cy="606659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000" dirty="0">
                <a:latin typeface="Courier New" panose="02070309020205020404" pitchFamily="49" charset="0"/>
              </a:rPr>
              <a:t> </a:t>
            </a:r>
            <a:r>
              <a:rPr lang="en-US" sz="2900" dirty="0">
                <a:latin typeface="Courier New" panose="02070309020205020404" pitchFamily="49" charset="0"/>
              </a:rPr>
              <a:t>if (dx&lt;0)   and (</a:t>
            </a:r>
            <a:r>
              <a:rPr lang="en-US" sz="2900" dirty="0" err="1">
                <a:latin typeface="Courier New" panose="02070309020205020404" pitchFamily="49" charset="0"/>
              </a:rPr>
              <a:t>dy</a:t>
            </a:r>
            <a:r>
              <a:rPr lang="en-US" sz="2900" dirty="0">
                <a:latin typeface="Courier New" panose="02070309020205020404" pitchFamily="49" charset="0"/>
              </a:rPr>
              <a:t>&lt;0)  then m2:=6;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US" sz="2900" dirty="0">
                <a:latin typeface="Courier New" panose="02070309020205020404" pitchFamily="49" charset="0"/>
              </a:rPr>
              <a:t>    if (dx&lt;0)   and (</a:t>
            </a:r>
            <a:r>
              <a:rPr lang="en-US" sz="2900" dirty="0" err="1">
                <a:latin typeface="Courier New" panose="02070309020205020404" pitchFamily="49" charset="0"/>
              </a:rPr>
              <a:t>dy</a:t>
            </a:r>
            <a:r>
              <a:rPr lang="en-US" sz="2900" dirty="0">
                <a:latin typeface="Courier New" panose="02070309020205020404" pitchFamily="49" charset="0"/>
              </a:rPr>
              <a:t>&gt;=0) then m2:=8;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p := 2 * </a:t>
            </a:r>
            <a:r>
              <a:rPr lang="en-ID" sz="2900" dirty="0" err="1">
                <a:latin typeface="Courier New" panose="02070309020205020404" pitchFamily="49" charset="0"/>
              </a:rPr>
              <a:t>db</a:t>
            </a:r>
            <a:r>
              <a:rPr lang="en-ID" sz="2900" dirty="0">
                <a:latin typeface="Courier New" panose="02070309020205020404" pitchFamily="49" charset="0"/>
              </a:rPr>
              <a:t> - da;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</a:t>
            </a:r>
            <a:r>
              <a:rPr lang="id-ID" sz="2900" dirty="0">
                <a:latin typeface="Courier New" panose="02070309020205020404" pitchFamily="49" charset="0"/>
              </a:rPr>
              <a:t>   </a:t>
            </a:r>
            <a:r>
              <a:rPr lang="en-ID" sz="2900" dirty="0">
                <a:latin typeface="Courier New" panose="02070309020205020404" pitchFamily="49" charset="0"/>
              </a:rPr>
              <a:t>x:=x1;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y:=y1;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</a:t>
            </a:r>
            <a:r>
              <a:rPr lang="en-ID" sz="2900" dirty="0" err="1">
                <a:latin typeface="Courier New" panose="02070309020205020404" pitchFamily="49" charset="0"/>
              </a:rPr>
              <a:t>set_pixel</a:t>
            </a:r>
            <a:r>
              <a:rPr lang="en-ID" sz="2900" dirty="0">
                <a:latin typeface="Courier New" panose="02070309020205020404" pitchFamily="49" charset="0"/>
              </a:rPr>
              <a:t>(</a:t>
            </a:r>
            <a:r>
              <a:rPr lang="en-ID" sz="2900" dirty="0" err="1">
                <a:latin typeface="Courier New" panose="02070309020205020404" pitchFamily="49" charset="0"/>
              </a:rPr>
              <a:t>x,y</a:t>
            </a:r>
            <a:r>
              <a:rPr lang="en-ID" sz="2900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while (x &lt;&gt; x2) or (y&lt;&gt;y2)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if p&gt;=0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de-DE" sz="2900" dirty="0">
                <a:latin typeface="Courier New" panose="02070309020205020404" pitchFamily="49" charset="0"/>
              </a:rPr>
              <a:t>        p := p + 2*db - 2*da;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  case m2 of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      2:begin x:=x+1;y:=y+1;end;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      4:begin x:=x+1;y:=y-1;end;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      6:begin x:=x-1;y:=y-1;end;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      8:begin x:=x-1;y:=y+1;end;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900" dirty="0">
                <a:latin typeface="Courier New" panose="02070309020205020404" pitchFamily="49" charset="0"/>
              </a:rPr>
              <a:t> </a:t>
            </a:r>
            <a:r>
              <a:rPr lang="en-ID" sz="2900" dirty="0">
                <a:latin typeface="Courier New" panose="02070309020205020404" pitchFamily="49" charset="0"/>
              </a:rPr>
              <a:t>        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2900" dirty="0">
                <a:latin typeface="Courier New" panose="02070309020205020404" pitchFamily="49" charset="0"/>
              </a:rPr>
              <a:t>      end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000" dirty="0">
                <a:latin typeface="Courier New" panose="02070309020205020404" pitchFamily="49" charset="0"/>
              </a:rPr>
              <a:t> 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62849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5487-34BC-4E90-A36B-F11DF211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488950"/>
            <a:ext cx="5831944" cy="60384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  </a:t>
            </a:r>
            <a:r>
              <a:rPr lang="en-ID" sz="1500" dirty="0">
                <a:latin typeface="Courier New" panose="02070309020205020404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500" dirty="0">
                <a:latin typeface="Courier New" panose="02070309020205020404" pitchFamily="49" charset="0"/>
              </a:rPr>
              <a:t>      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case m1 of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    1:y:=y+1;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    3:x:=x+1;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    5:y:=y-1;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    7:x:=x-1;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  p := p + 2* </a:t>
            </a:r>
            <a:r>
              <a:rPr lang="en-ID" sz="1500" dirty="0" err="1">
                <a:latin typeface="Courier New" panose="02070309020205020404" pitchFamily="49" charset="0"/>
              </a:rPr>
              <a:t>db</a:t>
            </a:r>
            <a:r>
              <a:rPr lang="en-ID" sz="15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  </a:t>
            </a:r>
            <a:r>
              <a:rPr lang="en-ID" sz="1500" dirty="0" err="1">
                <a:latin typeface="Courier New" panose="02070309020205020404" pitchFamily="49" charset="0"/>
              </a:rPr>
              <a:t>set_pixel</a:t>
            </a:r>
            <a:r>
              <a:rPr lang="en-ID" sz="1500" dirty="0">
                <a:latin typeface="Courier New" panose="02070309020205020404" pitchFamily="49" charset="0"/>
              </a:rPr>
              <a:t>(</a:t>
            </a:r>
            <a:r>
              <a:rPr lang="en-ID" sz="1500" dirty="0" err="1">
                <a:latin typeface="Courier New" panose="02070309020205020404" pitchFamily="49" charset="0"/>
              </a:rPr>
              <a:t>x,y</a:t>
            </a:r>
            <a:r>
              <a:rPr lang="en-ID" sz="1500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  end;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500" dirty="0">
                <a:latin typeface="Courier New" panose="02070309020205020404" pitchFamily="49" charset="0"/>
              </a:rPr>
              <a:t> </a:t>
            </a:r>
            <a:r>
              <a:rPr lang="en-ID" sz="1500" dirty="0">
                <a:latin typeface="Courier New" panose="02070309020205020404" pitchFamily="49" charset="0"/>
              </a:rPr>
              <a:t>  end;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136993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EC9BB-ADEC-4D80-AE8B-4B5D33DA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D" sz="3200" b="1">
                <a:latin typeface="Times New Roman" panose="02020603050405020304" pitchFamily="18" charset="0"/>
              </a:rPr>
              <a:t>Algoritma Penggambaran Lingkaran</a:t>
            </a:r>
            <a:endParaRPr lang="en-ID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D42-EA89-4E41-A8D8-37858143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ID" sz="2000">
                <a:latin typeface="Times New Roman" panose="02020603050405020304" pitchFamily="18" charset="0"/>
              </a:rPr>
              <a:t>Lingkaran adalah kumpulan dari titik-titik yang memiliki jarak dari titik pusat yang sama</a:t>
            </a:r>
            <a:r>
              <a:rPr lang="id-ID" sz="2000">
                <a:latin typeface="Times New Roman" panose="02020603050405020304" pitchFamily="18" charset="0"/>
              </a:rPr>
              <a:t> </a:t>
            </a:r>
            <a:r>
              <a:rPr lang="en-ID" sz="2000">
                <a:latin typeface="Times New Roman" panose="02020603050405020304" pitchFamily="18" charset="0"/>
              </a:rPr>
              <a:t>untuk semua titik. </a:t>
            </a:r>
            <a:endParaRPr lang="id-ID" sz="2000">
              <a:latin typeface="Times New Roman" panose="02020603050405020304" pitchFamily="18" charset="0"/>
            </a:endParaRPr>
          </a:p>
          <a:p>
            <a:r>
              <a:rPr lang="en-ID" sz="2000">
                <a:latin typeface="Times New Roman" panose="02020603050405020304" pitchFamily="18" charset="0"/>
              </a:rPr>
              <a:t>Lingkaran dibuat dengan menggambarkan seperempat lingkaran, karena</a:t>
            </a:r>
            <a:r>
              <a:rPr lang="id-ID" sz="2000">
                <a:latin typeface="Times New Roman" panose="02020603050405020304" pitchFamily="18" charset="0"/>
              </a:rPr>
              <a:t> </a:t>
            </a:r>
            <a:r>
              <a:rPr lang="sv-SE" sz="2000">
                <a:latin typeface="Times New Roman" panose="02020603050405020304" pitchFamily="18" charset="0"/>
              </a:rPr>
              <a:t>bagian lain dapat dibuat sebagai bagian yang simetris. Penambahan x dapat dilakukan dari 0</a:t>
            </a:r>
            <a:r>
              <a:rPr lang="id-ID" sz="2000">
                <a:latin typeface="Times New Roman" panose="02020603050405020304" pitchFamily="18" charset="0"/>
              </a:rPr>
              <a:t> </a:t>
            </a:r>
            <a:r>
              <a:rPr lang="en-ID" sz="2000">
                <a:latin typeface="Times New Roman" panose="02020603050405020304" pitchFamily="18" charset="0"/>
              </a:rPr>
              <a:t>ke r sebesar unit step, yaitu menambahkan ± y untuk setiap step.</a:t>
            </a:r>
            <a:endParaRPr lang="en-ID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4823-FA4D-40A4-8A68-B6C3CEC2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6606"/>
            <a:ext cx="5456279" cy="23598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003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695915-67EF-4EE1-B6CA-AB0F712A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D" b="1" err="1">
                <a:latin typeface="Times New Roman" panose="02020603050405020304" pitchFamily="18" charset="0"/>
              </a:rPr>
              <a:t>Simetris</a:t>
            </a:r>
            <a:r>
              <a:rPr lang="en-ID" b="1">
                <a:latin typeface="Times New Roman" panose="02020603050405020304" pitchFamily="18" charset="0"/>
              </a:rPr>
              <a:t> </a:t>
            </a:r>
            <a:r>
              <a:rPr lang="en-ID" b="1" err="1">
                <a:latin typeface="Times New Roman" panose="02020603050405020304" pitchFamily="18" charset="0"/>
              </a:rPr>
              <a:t>delapan</a:t>
            </a:r>
            <a:r>
              <a:rPr lang="en-ID" b="1">
                <a:latin typeface="Times New Roman" panose="02020603050405020304" pitchFamily="18" charset="0"/>
              </a:rPr>
              <a:t> </a:t>
            </a:r>
            <a:r>
              <a:rPr lang="en-ID" b="1" err="1">
                <a:latin typeface="Times New Roman" panose="02020603050405020304" pitchFamily="18" charset="0"/>
              </a:rPr>
              <a:t>titik</a:t>
            </a:r>
            <a:endParaRPr lang="en-ID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D5D7-6C6D-47A1-920A-20B2D494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ID" sz="2200">
                <a:latin typeface="Times New Roman" panose="02020603050405020304" pitchFamily="18" charset="0"/>
              </a:rPr>
              <a:t>Pada  </a:t>
            </a:r>
            <a:r>
              <a:rPr lang="en-ID" sz="2200" err="1">
                <a:latin typeface="Times New Roman" panose="02020603050405020304" pitchFamily="18" charset="0"/>
              </a:rPr>
              <a:t>umumnya</a:t>
            </a:r>
            <a:r>
              <a:rPr lang="en-ID" sz="2200">
                <a:latin typeface="Times New Roman" panose="02020603050405020304" pitchFamily="18" charset="0"/>
              </a:rPr>
              <a:t>, </a:t>
            </a:r>
            <a:r>
              <a:rPr lang="en-ID" sz="2200" err="1">
                <a:latin typeface="Times New Roman" panose="02020603050405020304" pitchFamily="18" charset="0"/>
              </a:rPr>
              <a:t>lingkaran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digunakan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sebagai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komponen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dari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suatu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gambar</a:t>
            </a:r>
            <a:r>
              <a:rPr lang="en-ID" sz="2200">
                <a:latin typeface="Times New Roman" panose="02020603050405020304" pitchFamily="18" charset="0"/>
              </a:rPr>
              <a:t>. </a:t>
            </a:r>
            <a:r>
              <a:rPr lang="en-ID" sz="2200" err="1">
                <a:latin typeface="Times New Roman" panose="02020603050405020304" pitchFamily="18" charset="0"/>
              </a:rPr>
              <a:t>Prosedur</a:t>
            </a:r>
            <a:r>
              <a:rPr lang="id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untuk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menampilkan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lingkaran</a:t>
            </a:r>
            <a:r>
              <a:rPr lang="en-ID" sz="2200">
                <a:latin typeface="Times New Roman" panose="02020603050405020304" pitchFamily="18" charset="0"/>
              </a:rPr>
              <a:t> dan </a:t>
            </a:r>
            <a:r>
              <a:rPr lang="en-ID" sz="2200" err="1">
                <a:latin typeface="Times New Roman" panose="02020603050405020304" pitchFamily="18" charset="0"/>
              </a:rPr>
              <a:t>elips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dibuat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dengan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persamaan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dasar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dari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lingkaran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id-ID" sz="2200">
                <a:latin typeface="Times New Roman" panose="02020603050405020304" pitchFamily="18" charset="0"/>
              </a:rPr>
              <a:t>   </a:t>
            </a:r>
            <a:r>
              <a:rPr lang="id-ID" sz="2200" b="1">
                <a:latin typeface="Times New Roman" panose="02020603050405020304" pitchFamily="18" charset="0"/>
              </a:rPr>
              <a:t> </a:t>
            </a:r>
            <a:r>
              <a:rPr lang="en-ID" sz="2200" b="1">
                <a:latin typeface="Times New Roman" panose="02020603050405020304" pitchFamily="18" charset="0"/>
              </a:rPr>
              <a:t>x2+y2=r2.</a:t>
            </a:r>
            <a:endParaRPr lang="id-ID" sz="2200" b="1">
              <a:latin typeface="Times New Roman" panose="02020603050405020304" pitchFamily="18" charset="0"/>
            </a:endParaRPr>
          </a:p>
          <a:p>
            <a:r>
              <a:rPr lang="en-ID" sz="2200">
                <a:latin typeface="Times New Roman" panose="02020603050405020304" pitchFamily="18" charset="0"/>
              </a:rPr>
              <a:t>Proses </a:t>
            </a:r>
            <a:r>
              <a:rPr lang="en-ID" sz="2200" err="1">
                <a:latin typeface="Times New Roman" panose="02020603050405020304" pitchFamily="18" charset="0"/>
              </a:rPr>
              <a:t>pembuatan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lingkaran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dapat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dilakukan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dengan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menentukan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satu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titik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awal</a:t>
            </a:r>
            <a:r>
              <a:rPr lang="en-ID" sz="2200">
                <a:latin typeface="Times New Roman" panose="02020603050405020304" pitchFamily="18" charset="0"/>
              </a:rPr>
              <a:t>. </a:t>
            </a:r>
            <a:r>
              <a:rPr lang="en-ID" sz="2200" err="1">
                <a:latin typeface="Times New Roman" panose="02020603050405020304" pitchFamily="18" charset="0"/>
              </a:rPr>
              <a:t>Bila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titik</a:t>
            </a:r>
            <a:r>
              <a:rPr lang="id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awal</a:t>
            </a:r>
            <a:r>
              <a:rPr lang="en-ID" sz="2200">
                <a:latin typeface="Times New Roman" panose="02020603050405020304" pitchFamily="18" charset="0"/>
              </a:rPr>
              <a:t> pada </a:t>
            </a:r>
            <a:r>
              <a:rPr lang="en-ID" sz="2200" err="1">
                <a:latin typeface="Times New Roman" panose="02020603050405020304" pitchFamily="18" charset="0"/>
              </a:rPr>
              <a:t>lingkaran</a:t>
            </a:r>
            <a:r>
              <a:rPr lang="en-ID" sz="2200">
                <a:latin typeface="Times New Roman" panose="02020603050405020304" pitchFamily="18" charset="0"/>
              </a:rPr>
              <a:t> (</a:t>
            </a:r>
            <a:r>
              <a:rPr lang="en-ID" sz="2200" err="1">
                <a:latin typeface="Times New Roman" panose="02020603050405020304" pitchFamily="18" charset="0"/>
              </a:rPr>
              <a:t>x,y</a:t>
            </a:r>
            <a:r>
              <a:rPr lang="en-ID" sz="2200">
                <a:latin typeface="Times New Roman" panose="02020603050405020304" pitchFamily="18" charset="0"/>
              </a:rPr>
              <a:t>), </a:t>
            </a:r>
            <a:r>
              <a:rPr lang="en-ID" sz="2200" err="1">
                <a:latin typeface="Times New Roman" panose="02020603050405020304" pitchFamily="18" charset="0"/>
              </a:rPr>
              <a:t>maka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terdapat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tiga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posisi</a:t>
            </a:r>
            <a:r>
              <a:rPr lang="en-ID" sz="2200">
                <a:latin typeface="Times New Roman" panose="02020603050405020304" pitchFamily="18" charset="0"/>
              </a:rPr>
              <a:t> lain, </a:t>
            </a:r>
            <a:r>
              <a:rPr lang="en-ID" sz="2200" err="1">
                <a:latin typeface="Times New Roman" panose="02020603050405020304" pitchFamily="18" charset="0"/>
              </a:rPr>
              <a:t>sehingga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dapat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diperoleh</a:t>
            </a:r>
            <a:r>
              <a:rPr lang="en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delapan</a:t>
            </a:r>
            <a:r>
              <a:rPr lang="id-ID" sz="2200">
                <a:latin typeface="Times New Roman" panose="02020603050405020304" pitchFamily="18" charset="0"/>
              </a:rPr>
              <a:t> </a:t>
            </a:r>
            <a:r>
              <a:rPr lang="en-ID" sz="2200" err="1">
                <a:latin typeface="Times New Roman" panose="02020603050405020304" pitchFamily="18" charset="0"/>
              </a:rPr>
              <a:t>titik</a:t>
            </a:r>
            <a:r>
              <a:rPr lang="en-ID" sz="2200">
                <a:latin typeface="Times New Roman" panose="02020603050405020304" pitchFamily="18" charset="0"/>
              </a:rPr>
              <a:t>. </a:t>
            </a:r>
            <a:endParaRPr lang="id-ID" sz="22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200" b="1"/>
          </a:p>
        </p:txBody>
      </p:sp>
    </p:spTree>
    <p:extLst>
      <p:ext uri="{BB962C8B-B14F-4D97-AF65-F5344CB8AC3E}">
        <p14:creationId xmlns:p14="http://schemas.microsoft.com/office/powerpoint/2010/main" val="70381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87F2D-40FB-473F-B1D8-908E085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D" sz="3200" b="0" i="0">
                <a:effectLst/>
                <a:latin typeface="-apple-system"/>
              </a:rPr>
              <a:t>Algoritma Lingkaran Pengembangan Bresenham</a:t>
            </a:r>
            <a:endParaRPr lang="en-ID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064-3203-4305-96C3-6189484D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1900" b="0" i="0">
                <a:effectLst/>
                <a:latin typeface="-apple-system"/>
              </a:rPr>
              <a:t>A</a:t>
            </a:r>
            <a:r>
              <a:rPr lang="en-ID" sz="1900" b="0" i="0">
                <a:effectLst/>
                <a:latin typeface="-apple-system"/>
              </a:rPr>
              <a:t>lgoritma pembentukan lingkaran dengan cara menentukan titik pusat lingkaran dan jari-jari lingkaran. Algoritma ini menggunakan 8 titik simeteri, sehingga cukup membuat garis melengkung 45 Derajat maka akan membentuk lingkaran yang lengkap.</a:t>
            </a:r>
            <a:endParaRPr lang="en-ID" sz="19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s-ES" sz="1900">
                <a:latin typeface="Arial" panose="020B0604020202020204" pitchFamily="34" charset="0"/>
              </a:rPr>
              <a:t> </a:t>
            </a:r>
            <a:r>
              <a:rPr lang="es-ES" sz="1900">
                <a:latin typeface="Times New Roman" panose="02020603050405020304" pitchFamily="18" charset="0"/>
              </a:rPr>
              <a:t>Kuadran I (x,y),(y,x)</a:t>
            </a:r>
          </a:p>
          <a:p>
            <a:pPr lvl="1">
              <a:lnSpc>
                <a:spcPct val="110000"/>
              </a:lnSpc>
            </a:pPr>
            <a:r>
              <a:rPr lang="es-ES" sz="1900">
                <a:latin typeface="Arial" panose="020B0604020202020204" pitchFamily="34" charset="0"/>
              </a:rPr>
              <a:t> </a:t>
            </a:r>
            <a:r>
              <a:rPr lang="es-ES" sz="1900">
                <a:latin typeface="Times New Roman" panose="02020603050405020304" pitchFamily="18" charset="0"/>
              </a:rPr>
              <a:t>Kuadran II (-x,y),(-y,x)</a:t>
            </a:r>
          </a:p>
          <a:p>
            <a:pPr lvl="1">
              <a:lnSpc>
                <a:spcPct val="110000"/>
              </a:lnSpc>
            </a:pPr>
            <a:r>
              <a:rPr lang="es-ES" sz="1900">
                <a:latin typeface="Times New Roman" panose="02020603050405020304" pitchFamily="18" charset="0"/>
              </a:rPr>
              <a:t>Kuadran III (-x,-y),(-y-x)</a:t>
            </a:r>
          </a:p>
          <a:p>
            <a:pPr lvl="1">
              <a:lnSpc>
                <a:spcPct val="110000"/>
              </a:lnSpc>
            </a:pPr>
            <a:r>
              <a:rPr lang="es-ES" sz="1900">
                <a:latin typeface="Times New Roman" panose="02020603050405020304" pitchFamily="18" charset="0"/>
              </a:rPr>
              <a:t>Kuadran IV (x,-y),(y,-x)</a:t>
            </a:r>
            <a:endParaRPr lang="en-ID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BE673-E27A-430B-9FEF-26F1CC48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00389"/>
            <a:ext cx="5456279" cy="44322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9346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AE43-08A8-4385-8DA7-8C7C7CAA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53"/>
            <a:ext cx="9905999" cy="6751983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circleMidpoint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radius){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 x = 0;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 y = radius;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 p = 1 - radius;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(int, int, int, int);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 Plot first set of points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x, y);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 (x &lt; y) {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x++;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(p &lt; 0){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+= 2 * x + 1;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else { 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y--;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+= 2 * (x - y) + 1;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x, y);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x, int y)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400" b="0" i="0" dirty="0">
              <a:solidFill>
                <a:srgbClr val="2E2E2E"/>
              </a:solidFill>
              <a:effectLst/>
              <a:latin typeface="Roboto"/>
            </a:endParaRPr>
          </a:p>
          <a:p>
            <a:pPr>
              <a:lnSpc>
                <a:spcPct val="100000"/>
              </a:lnSpc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86035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990F-B7D0-449C-BC46-99A689C7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85800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circleBres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(int xc, 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r)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int x = 0, y = r;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int d = 3 - 2 * r;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void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(int, int, int, int);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while (y &gt;= x)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{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// for each pixel we will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// draw all eight pixels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(xc,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x, y);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x++;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// check for decision parameter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// and correspondingly 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// update d, x, y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if (d &gt; 0)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{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y--; 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d = d + 4 * (x - y) + 10;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}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else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d = d + 4 * x + 6;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(xc,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x, y);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delay(50);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}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void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circlePlotPoints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int x, int y)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x,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putpixel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y,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yCenter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x,WHITE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ID" sz="1800" b="0" i="0" dirty="0">
              <a:solidFill>
                <a:srgbClr val="2E2E2E"/>
              </a:solidFill>
              <a:effectLst/>
              <a:latin typeface="Roboto"/>
            </a:endParaRPr>
          </a:p>
          <a:p>
            <a:pPr>
              <a:lnSpc>
                <a:spcPct val="110000"/>
              </a:lnSpc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39741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F9AE-58F4-49C4-8A1A-13E49F5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Pengertian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primitif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9BB65-44E4-492A-BDC7-0944DA4FD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1" y="2097088"/>
            <a:ext cx="6119446" cy="4655404"/>
          </a:xfrm>
        </p:spPr>
      </p:pic>
    </p:spTree>
    <p:extLst>
      <p:ext uri="{BB962C8B-B14F-4D97-AF65-F5344CB8AC3E}">
        <p14:creationId xmlns:p14="http://schemas.microsoft.com/office/powerpoint/2010/main" val="158175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80E6C-243D-46C2-9C0C-EF9A8CCA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D" sz="2800" b="1">
                <a:latin typeface="Times New Roman" panose="02020603050405020304" pitchFamily="18" charset="0"/>
              </a:rPr>
              <a:t>Langkah-</a:t>
            </a:r>
            <a:r>
              <a:rPr lang="en-ID" sz="2800" b="1" err="1">
                <a:latin typeface="Times New Roman" panose="02020603050405020304" pitchFamily="18" charset="0"/>
              </a:rPr>
              <a:t>langkah</a:t>
            </a:r>
            <a:r>
              <a:rPr lang="en-ID" sz="2800" b="1">
                <a:latin typeface="Times New Roman" panose="02020603050405020304" pitchFamily="18" charset="0"/>
              </a:rPr>
              <a:t> </a:t>
            </a:r>
            <a:r>
              <a:rPr lang="en-ID" sz="2800" b="1" err="1">
                <a:latin typeface="Times New Roman" panose="02020603050405020304" pitchFamily="18" charset="0"/>
              </a:rPr>
              <a:t>pembentukan</a:t>
            </a:r>
            <a:r>
              <a:rPr lang="en-ID" sz="2800" b="1">
                <a:latin typeface="Times New Roman" panose="02020603050405020304" pitchFamily="18" charset="0"/>
              </a:rPr>
              <a:t> </a:t>
            </a:r>
            <a:r>
              <a:rPr lang="en-ID" sz="2800" b="1" err="1">
                <a:latin typeface="Times New Roman" panose="02020603050405020304" pitchFamily="18" charset="0"/>
              </a:rPr>
              <a:t>lingkaran</a:t>
            </a:r>
            <a:r>
              <a:rPr lang="en-ID" sz="2800" b="1">
                <a:latin typeface="Times New Roman" panose="02020603050405020304" pitchFamily="18" charset="0"/>
              </a:rPr>
              <a:t> :</a:t>
            </a:r>
            <a:endParaRPr lang="en-ID" sz="2800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156A-5A49-4160-A3B5-FB598CBC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739775"/>
            <a:ext cx="5831944" cy="469741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1.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latin typeface="Times New Roman" panose="02020603050405020304" pitchFamily="18" charset="0"/>
              </a:rPr>
              <a:t> radius r </a:t>
            </a:r>
            <a:r>
              <a:rPr lang="en-ID" sz="1800" dirty="0" err="1">
                <a:latin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pusat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lingkaran</a:t>
            </a:r>
            <a:r>
              <a:rPr lang="en-ID" sz="1800" dirty="0">
                <a:latin typeface="Times New Roman" panose="02020603050405020304" pitchFamily="18" charset="0"/>
              </a:rPr>
              <a:t> (</a:t>
            </a:r>
            <a:r>
              <a:rPr lang="en-ID" sz="1800" dirty="0" err="1">
                <a:latin typeface="Times New Roman" panose="02020603050405020304" pitchFamily="18" charset="0"/>
              </a:rPr>
              <a:t>xc,yc</a:t>
            </a:r>
            <a:r>
              <a:rPr lang="en-ID" sz="1800" dirty="0">
                <a:latin typeface="Times New Roman" panose="02020603050405020304" pitchFamily="18" charset="0"/>
              </a:rPr>
              <a:t>) </a:t>
            </a:r>
            <a:r>
              <a:rPr lang="en-ID" sz="1800" dirty="0" err="1">
                <a:latin typeface="Times New Roman" panose="02020603050405020304" pitchFamily="18" charset="0"/>
              </a:rPr>
              <a:t>kemudian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diperoleh</a:t>
            </a:r>
            <a:r>
              <a:rPr lang="en-ID" sz="1800" dirty="0">
                <a:latin typeface="Times New Roman" panose="02020603050405020304" pitchFamily="18" charset="0"/>
              </a:rPr>
              <a:t>  (</a:t>
            </a:r>
            <a:r>
              <a:rPr lang="en-ID" sz="1800" dirty="0" err="1">
                <a:latin typeface="Times New Roman" panose="02020603050405020304" pitchFamily="18" charset="0"/>
              </a:rPr>
              <a:t>xc,yc</a:t>
            </a:r>
            <a:r>
              <a:rPr lang="en-ID" sz="1800" dirty="0">
                <a:latin typeface="Times New Roman" panose="02020603050405020304" pitchFamily="18" charset="0"/>
              </a:rPr>
              <a:t>)=0,r).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2.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Hitung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</a:rPr>
              <a:t> parameter P0 = 1-r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3.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awal</a:t>
            </a:r>
            <a:r>
              <a:rPr lang="en-ID" sz="1800" dirty="0">
                <a:latin typeface="Times New Roman" panose="02020603050405020304" pitchFamily="18" charset="0"/>
              </a:rPr>
              <a:t> k = 0, </a:t>
            </a:r>
            <a:r>
              <a:rPr lang="en-ID" sz="1800" dirty="0" err="1">
                <a:latin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setiap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posisi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xk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berlaku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sbb</a:t>
            </a:r>
            <a:r>
              <a:rPr lang="en-ID" sz="1800" dirty="0">
                <a:latin typeface="Times New Roman" panose="02020603050405020304" pitchFamily="18" charset="0"/>
              </a:rPr>
              <a:t> :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a.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Bila</a:t>
            </a:r>
            <a:r>
              <a:rPr lang="en-ID" sz="1800" dirty="0">
                <a:latin typeface="Times New Roman" panose="02020603050405020304" pitchFamily="18" charset="0"/>
              </a:rPr>
              <a:t> pk &lt;0, </a:t>
            </a:r>
            <a:r>
              <a:rPr lang="en-ID" sz="1800" dirty="0" err="1">
                <a:latin typeface="Times New Roman" panose="02020603050405020304" pitchFamily="18" charset="0"/>
              </a:rPr>
              <a:t>maka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selanjutnya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</a:rPr>
              <a:t> (xk+1,yk)  </a:t>
            </a:r>
          </a:p>
          <a:p>
            <a:pPr lvl="2">
              <a:lnSpc>
                <a:spcPct val="110000"/>
              </a:lnSpc>
            </a:pPr>
            <a:r>
              <a:rPr lang="en-ID" dirty="0">
                <a:latin typeface="Times New Roman" panose="02020603050405020304" pitchFamily="18" charset="0"/>
              </a:rPr>
              <a:t>Pk+1 = pk +2xk+1+1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b.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Bila</a:t>
            </a:r>
            <a:r>
              <a:rPr lang="en-ID" sz="1800" dirty="0">
                <a:latin typeface="Times New Roman" panose="02020603050405020304" pitchFamily="18" charset="0"/>
              </a:rPr>
              <a:t> pk &gt;0, </a:t>
            </a:r>
            <a:r>
              <a:rPr lang="en-ID" sz="1800" dirty="0" err="1">
                <a:latin typeface="Times New Roman" panose="02020603050405020304" pitchFamily="18" charset="0"/>
              </a:rPr>
              <a:t>maka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selanjutnya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</a:rPr>
              <a:t> (xk+1,yk-1)  </a:t>
            </a:r>
          </a:p>
          <a:p>
            <a:pPr lvl="2">
              <a:lnSpc>
                <a:spcPct val="110000"/>
              </a:lnSpc>
            </a:pPr>
            <a:r>
              <a:rPr lang="en-ID" dirty="0">
                <a:latin typeface="Times New Roman" panose="02020603050405020304" pitchFamily="18" charset="0"/>
              </a:rPr>
              <a:t>Pk+1 = pk +2 xk+1+1 - 2 yk+1 </a:t>
            </a:r>
          </a:p>
          <a:p>
            <a:pPr lvl="2">
              <a:lnSpc>
                <a:spcPct val="110000"/>
              </a:lnSpc>
            </a:pPr>
            <a:r>
              <a:rPr lang="en-ID" dirty="0">
                <a:latin typeface="Times New Roman" panose="02020603050405020304" pitchFamily="18" charset="0"/>
              </a:rPr>
              <a:t>Dimana 2 xk+1 = 2 </a:t>
            </a:r>
            <a:r>
              <a:rPr lang="en-ID" dirty="0" err="1">
                <a:latin typeface="Times New Roman" panose="02020603050405020304" pitchFamily="18" charset="0"/>
              </a:rPr>
              <a:t>xk</a:t>
            </a:r>
            <a:r>
              <a:rPr lang="en-ID" dirty="0">
                <a:latin typeface="Times New Roman" panose="02020603050405020304" pitchFamily="18" charset="0"/>
              </a:rPr>
              <a:t> + 2 dan 2 yk+1 = 2 </a:t>
            </a:r>
            <a:r>
              <a:rPr lang="en-ID" dirty="0" err="1">
                <a:latin typeface="Times New Roman" panose="02020603050405020304" pitchFamily="18" charset="0"/>
              </a:rPr>
              <a:t>yk</a:t>
            </a:r>
            <a:r>
              <a:rPr lang="en-ID" dirty="0">
                <a:latin typeface="Times New Roman" panose="02020603050405020304" pitchFamily="18" charset="0"/>
              </a:rPr>
              <a:t> – 2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4.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simetris</a:t>
            </a:r>
            <a:r>
              <a:rPr lang="en-ID" sz="1800" dirty="0">
                <a:latin typeface="Times New Roman" panose="02020603050405020304" pitchFamily="18" charset="0"/>
              </a:rPr>
              <a:t> pada </a:t>
            </a:r>
            <a:r>
              <a:rPr lang="en-ID" sz="1800" dirty="0" err="1">
                <a:latin typeface="Times New Roman" panose="02020603050405020304" pitchFamily="18" charset="0"/>
              </a:rPr>
              <a:t>ketujuh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oktan</a:t>
            </a:r>
            <a:r>
              <a:rPr lang="en-ID" sz="1800" dirty="0">
                <a:latin typeface="Times New Roman" panose="02020603050405020304" pitchFamily="18" charset="0"/>
              </a:rPr>
              <a:t> yang lain.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5.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Gerakkan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setiap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posisi</a:t>
            </a:r>
            <a:r>
              <a:rPr lang="en-ID" sz="1800" dirty="0">
                <a:latin typeface="Times New Roman" panose="02020603050405020304" pitchFamily="18" charset="0"/>
              </a:rPr>
              <a:t> pixel (</a:t>
            </a:r>
            <a:r>
              <a:rPr lang="en-ID" sz="1800" dirty="0" err="1">
                <a:latin typeface="Times New Roman" panose="02020603050405020304" pitchFamily="18" charset="0"/>
              </a:rPr>
              <a:t>x,y</a:t>
            </a:r>
            <a:r>
              <a:rPr lang="en-ID" sz="1800" dirty="0">
                <a:latin typeface="Times New Roman" panose="02020603050405020304" pitchFamily="18" charset="0"/>
              </a:rPr>
              <a:t>) pada garis </a:t>
            </a:r>
            <a:r>
              <a:rPr lang="en-ID" sz="1800" dirty="0" err="1">
                <a:latin typeface="Times New Roman" panose="02020603050405020304" pitchFamily="18" charset="0"/>
              </a:rPr>
              <a:t>melingkar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lingkaran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titik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pusat</a:t>
            </a:r>
            <a:r>
              <a:rPr lang="en-ID" sz="1800" dirty="0">
                <a:latin typeface="Times New Roman" panose="02020603050405020304" pitchFamily="18" charset="0"/>
              </a:rPr>
              <a:t> (</a:t>
            </a:r>
            <a:r>
              <a:rPr lang="en-ID" sz="1800" dirty="0" err="1">
                <a:latin typeface="Times New Roman" panose="02020603050405020304" pitchFamily="18" charset="0"/>
              </a:rPr>
              <a:t>xc,yc</a:t>
            </a:r>
            <a:r>
              <a:rPr lang="en-ID" sz="1800" dirty="0">
                <a:latin typeface="Times New Roman" panose="02020603050405020304" pitchFamily="18" charset="0"/>
              </a:rPr>
              <a:t>) dan </a:t>
            </a:r>
            <a:r>
              <a:rPr lang="en-ID" sz="1800" dirty="0" err="1">
                <a:latin typeface="Times New Roman" panose="02020603050405020304" pitchFamily="18" charset="0"/>
              </a:rPr>
              <a:t>tentukan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koordinat</a:t>
            </a:r>
            <a:r>
              <a:rPr lang="en-ID" sz="1800" dirty="0">
                <a:latin typeface="Times New Roman" panose="02020603050405020304" pitchFamily="18" charset="0"/>
              </a:rPr>
              <a:t> : x= x + xc  dan y = y + </a:t>
            </a:r>
            <a:r>
              <a:rPr lang="en-ID" sz="1800" dirty="0" err="1">
                <a:latin typeface="Times New Roman" panose="02020603050405020304" pitchFamily="18" charset="0"/>
              </a:rPr>
              <a:t>yc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D" sz="1800" dirty="0">
                <a:latin typeface="Times New Roman" panose="02020603050405020304" pitchFamily="18" charset="0"/>
              </a:rPr>
              <a:t>6.</a:t>
            </a:r>
            <a:r>
              <a:rPr lang="en-ID" sz="1800" dirty="0">
                <a:latin typeface="Arial" panose="020B0604020202020204" pitchFamily="34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Ulangi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langkah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ke</a:t>
            </a:r>
            <a:r>
              <a:rPr lang="en-ID" sz="1800" dirty="0">
                <a:latin typeface="Times New Roman" panose="02020603050405020304" pitchFamily="18" charset="0"/>
              </a:rPr>
              <a:t> 3 -5, </a:t>
            </a:r>
            <a:r>
              <a:rPr lang="en-ID" sz="1800" dirty="0" err="1">
                <a:latin typeface="Times New Roman" panose="02020603050405020304" pitchFamily="18" charset="0"/>
              </a:rPr>
              <a:t>sampai</a:t>
            </a:r>
            <a:r>
              <a:rPr lang="en-ID" sz="1800" dirty="0"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</a:rPr>
              <a:t> x&gt;=y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427360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B7F-2AAE-4314-9259-4C79C910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7701"/>
            <a:ext cx="9905998" cy="1478570"/>
          </a:xfrm>
        </p:spPr>
        <p:txBody>
          <a:bodyPr>
            <a:normAutofit/>
          </a:bodyPr>
          <a:lstStyle/>
          <a:p>
            <a:r>
              <a:rPr lang="en-ID" sz="2800">
                <a:solidFill>
                  <a:srgbClr val="000000"/>
                </a:solidFill>
                <a:latin typeface="Times New Roman" panose="02020603050405020304" pitchFamily="18" charset="0"/>
              </a:rPr>
              <a:t>Contoh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5A0B-CD90-48F1-B609-161A41CE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5" y="1547122"/>
            <a:ext cx="10056675" cy="3541714"/>
          </a:xfrm>
        </p:spPr>
        <p:txBody>
          <a:bodyPr>
            <a:normAutofit/>
          </a:bodyPr>
          <a:lstStyle/>
          <a:p>
            <a:pPr algn="just"/>
            <a:r>
              <a:rPr lang="sv-SE" sz="2000">
                <a:solidFill>
                  <a:srgbClr val="000000"/>
                </a:solidFill>
                <a:latin typeface="Times New Roman" panose="02020603050405020304" pitchFamily="18" charset="0"/>
              </a:rPr>
              <a:t>Untuk menggambarkan algoritma Bressenham dalam pembentukan suatu lingkaran</a:t>
            </a:r>
            <a:r>
              <a:rPr 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>
                <a:solidFill>
                  <a:srgbClr val="000000"/>
                </a:solidFill>
                <a:latin typeface="Times New Roman" panose="02020603050405020304" pitchFamily="18" charset="0"/>
              </a:rPr>
              <a:t>dengan titik pusat (0,0) dan radius 10, perhitungan berdasarkan pada oktan dari kuadran</a:t>
            </a:r>
            <a:r>
              <a:rPr 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>
                <a:solidFill>
                  <a:srgbClr val="000000"/>
                </a:solidFill>
                <a:latin typeface="Times New Roman" panose="02020603050405020304" pitchFamily="18" charset="0"/>
              </a:rPr>
              <a:t>pertama dimana x =0 sampai x =y.</a:t>
            </a:r>
            <a:endParaRPr lang="id-ID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sz="2000">
                <a:solidFill>
                  <a:srgbClr val="000000"/>
                </a:solidFill>
                <a:latin typeface="Times New Roman" panose="02020603050405020304" pitchFamily="18" charset="0"/>
              </a:rPr>
              <a:t>Penyelesaian :  </a:t>
            </a:r>
          </a:p>
          <a:p>
            <a:pPr lvl="1"/>
            <a:r>
              <a:rPr lang="en-ID">
                <a:solidFill>
                  <a:srgbClr val="000000"/>
                </a:solidFill>
                <a:latin typeface="Times New Roman" panose="02020603050405020304" pitchFamily="18" charset="0"/>
              </a:rPr>
              <a:t>  (x0,y0) =(0,0) r = 10   </a:t>
            </a:r>
          </a:p>
          <a:p>
            <a:pPr lvl="1"/>
            <a:r>
              <a:rPr lang="es-ES">
                <a:solidFill>
                  <a:srgbClr val="000000"/>
                </a:solidFill>
                <a:latin typeface="Times New Roman" panose="02020603050405020304" pitchFamily="18" charset="0"/>
              </a:rPr>
              <a:t>(x0,y0) = (0,10)     </a:t>
            </a:r>
            <a:endParaRPr lang="id-ID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s-ES">
                <a:solidFill>
                  <a:srgbClr val="000000"/>
                </a:solidFill>
                <a:latin typeface="Times New Roman" panose="02020603050405020304" pitchFamily="18" charset="0"/>
              </a:rPr>
              <a:t>2x0 = 0, 2y0 = 20  </a:t>
            </a:r>
          </a:p>
          <a:p>
            <a:pPr lvl="1"/>
            <a:r>
              <a:rPr lang="en-ID">
                <a:solidFill>
                  <a:srgbClr val="000000"/>
                </a:solidFill>
                <a:latin typeface="Times New Roman" panose="02020603050405020304" pitchFamily="18" charset="0"/>
              </a:rPr>
              <a:t>parameter p0 = 1-r  = -9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2EAA3-A2F9-4F8A-A016-8C4CC65E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55" y="2538019"/>
            <a:ext cx="4463647" cy="3890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4D948-ED5C-4C8D-9A24-3AF7CD7E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795" y="2538018"/>
            <a:ext cx="2729200" cy="38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3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495B10-3B2E-4D77-BDF1-5E388010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D" sz="3100" b="1">
                <a:latin typeface="Times New Roman" panose="02020603050405020304" pitchFamily="18" charset="0"/>
              </a:rPr>
              <a:t>Pseudocode </a:t>
            </a:r>
            <a:r>
              <a:rPr lang="en-ID" sz="3100" b="1" err="1">
                <a:latin typeface="Times New Roman" panose="02020603050405020304" pitchFamily="18" charset="0"/>
              </a:rPr>
              <a:t>Algoritma</a:t>
            </a:r>
            <a:r>
              <a:rPr lang="en-ID" sz="3100" b="1">
                <a:latin typeface="Times New Roman" panose="02020603050405020304" pitchFamily="18" charset="0"/>
              </a:rPr>
              <a:t> </a:t>
            </a:r>
            <a:r>
              <a:rPr lang="en-ID" sz="3100" b="1" err="1">
                <a:latin typeface="Times New Roman" panose="02020603050405020304" pitchFamily="18" charset="0"/>
              </a:rPr>
              <a:t>Bresenman</a:t>
            </a:r>
            <a:r>
              <a:rPr lang="en-ID" sz="3100" b="1">
                <a:latin typeface="Times New Roman" panose="02020603050405020304" pitchFamily="18" charset="0"/>
              </a:rPr>
              <a:t> </a:t>
            </a:r>
            <a:r>
              <a:rPr lang="en-ID" sz="3100" b="1" err="1">
                <a:latin typeface="Times New Roman" panose="02020603050405020304" pitchFamily="18" charset="0"/>
              </a:rPr>
              <a:t>Untuk</a:t>
            </a:r>
            <a:r>
              <a:rPr lang="en-ID" sz="3100" b="1">
                <a:latin typeface="Times New Roman" panose="02020603050405020304" pitchFamily="18" charset="0"/>
              </a:rPr>
              <a:t> </a:t>
            </a:r>
            <a:r>
              <a:rPr lang="en-ID" sz="3100" b="1" err="1">
                <a:latin typeface="Times New Roman" panose="02020603050405020304" pitchFamily="18" charset="0"/>
              </a:rPr>
              <a:t>Lingkaran</a:t>
            </a:r>
            <a:endParaRPr lang="en-ID" sz="31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B997-6082-459D-9F35-D0488228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 err="1">
                <a:latin typeface="Courier New" panose="02070309020205020404" pitchFamily="49" charset="0"/>
              </a:rPr>
              <a:t>BresenhamCircle</a:t>
            </a:r>
            <a:r>
              <a:rPr lang="en-ID" sz="1700">
                <a:latin typeface="Courier New" panose="02070309020205020404" pitchFamily="49" charset="0"/>
              </a:rPr>
              <a:t>(</a:t>
            </a:r>
            <a:r>
              <a:rPr lang="en-ID" sz="1700" err="1">
                <a:latin typeface="Courier New" panose="02070309020205020404" pitchFamily="49" charset="0"/>
              </a:rPr>
              <a:t>Xc</a:t>
            </a:r>
            <a:r>
              <a:rPr lang="en-ID" sz="1700">
                <a:latin typeface="Courier New" panose="02070309020205020404" pitchFamily="49" charset="0"/>
              </a:rPr>
              <a:t>, </a:t>
            </a:r>
            <a:r>
              <a:rPr lang="en-ID" sz="1700" err="1">
                <a:latin typeface="Courier New" panose="02070309020205020404" pitchFamily="49" charset="0"/>
              </a:rPr>
              <a:t>Yc</a:t>
            </a:r>
            <a:r>
              <a:rPr lang="en-ID" sz="1700">
                <a:latin typeface="Courier New" panose="02070309020205020404" pitchFamily="49" charset="0"/>
              </a:rPr>
              <a:t>, R)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>
                <a:latin typeface="Courier New" panose="02070309020205020404" pitchFamily="49" charset="0"/>
              </a:rPr>
              <a:t>Set X = 0 and Y = 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Set D = 3 – 2R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Repeat While (X &lt; 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>
                <a:latin typeface="Courier New" panose="02070309020205020404" pitchFamily="49" charset="0"/>
              </a:rPr>
              <a:t>   Call </a:t>
            </a:r>
            <a:r>
              <a:rPr lang="en-US" sz="1700" err="1">
                <a:latin typeface="Courier New" panose="02070309020205020404" pitchFamily="49" charset="0"/>
              </a:rPr>
              <a:t>DrawCircle</a:t>
            </a:r>
            <a:r>
              <a:rPr lang="en-US" sz="1700">
                <a:latin typeface="Courier New" panose="02070309020205020404" pitchFamily="49" charset="0"/>
              </a:rPr>
              <a:t>(</a:t>
            </a:r>
            <a:r>
              <a:rPr lang="en-US" sz="1700" err="1">
                <a:latin typeface="Courier New" panose="02070309020205020404" pitchFamily="49" charset="0"/>
              </a:rPr>
              <a:t>Xc</a:t>
            </a:r>
            <a:r>
              <a:rPr lang="en-US" sz="1700">
                <a:latin typeface="Courier New" panose="02070309020205020404" pitchFamily="49" charset="0"/>
              </a:rPr>
              <a:t>, </a:t>
            </a:r>
            <a:r>
              <a:rPr lang="en-US" sz="1700" err="1">
                <a:latin typeface="Courier New" panose="02070309020205020404" pitchFamily="49" charset="0"/>
              </a:rPr>
              <a:t>Yc</a:t>
            </a:r>
            <a:r>
              <a:rPr lang="en-US" sz="1700">
                <a:latin typeface="Courier New" panose="02070309020205020404" pitchFamily="49" charset="0"/>
              </a:rPr>
              <a:t>, X, 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   Set X = X + 1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   If (D &lt; 0)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      D = D + 4X + 6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   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700">
                <a:latin typeface="Courier New" panose="02070309020205020404" pitchFamily="49" charset="0"/>
              </a:rPr>
              <a:t>      Set Y = Y –1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700">
                <a:latin typeface="Courier New" panose="02070309020205020404" pitchFamily="49" charset="0"/>
              </a:rPr>
              <a:t>      D = D + 4(X –Y) + 10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>
                <a:latin typeface="Courier New" panose="02070309020205020404" pitchFamily="49" charset="0"/>
              </a:rPr>
              <a:t>   Call Draw Circle(</a:t>
            </a:r>
            <a:r>
              <a:rPr lang="en-US" sz="1700" err="1">
                <a:latin typeface="Courier New" panose="02070309020205020404" pitchFamily="49" charset="0"/>
              </a:rPr>
              <a:t>Xc</a:t>
            </a:r>
            <a:r>
              <a:rPr lang="en-US" sz="1700">
                <a:latin typeface="Courier New" panose="02070309020205020404" pitchFamily="49" charset="0"/>
              </a:rPr>
              <a:t>, </a:t>
            </a:r>
            <a:r>
              <a:rPr lang="en-US" sz="1700" err="1">
                <a:latin typeface="Courier New" panose="02070309020205020404" pitchFamily="49" charset="0"/>
              </a:rPr>
              <a:t>Yc</a:t>
            </a:r>
            <a:r>
              <a:rPr lang="en-US" sz="1700">
                <a:latin typeface="Courier New" panose="02070309020205020404" pitchFamily="49" charset="0"/>
              </a:rPr>
              <a:t>, X, Y)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ID" sz="170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70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ID" sz="1700"/>
          </a:p>
        </p:txBody>
      </p:sp>
    </p:spTree>
    <p:extLst>
      <p:ext uri="{BB962C8B-B14F-4D97-AF65-F5344CB8AC3E}">
        <p14:creationId xmlns:p14="http://schemas.microsoft.com/office/powerpoint/2010/main" val="3456433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156E6B-1807-4A2F-9A55-A03196A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endParaRPr lang="en-ID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F5C2-4BE1-4DC4-B55D-BB2F7738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D" err="1">
                <a:latin typeface="Courier New" panose="02070309020205020404" pitchFamily="49" charset="0"/>
              </a:rPr>
              <a:t>DrawCircle</a:t>
            </a:r>
            <a:r>
              <a:rPr lang="en-ID">
                <a:latin typeface="Courier New" panose="02070309020205020404" pitchFamily="49" charset="0"/>
              </a:rPr>
              <a:t>(</a:t>
            </a:r>
            <a:r>
              <a:rPr lang="en-ID" err="1">
                <a:latin typeface="Courier New" panose="02070309020205020404" pitchFamily="49" charset="0"/>
              </a:rPr>
              <a:t>Xc</a:t>
            </a:r>
            <a:r>
              <a:rPr lang="en-ID">
                <a:latin typeface="Courier New" panose="02070309020205020404" pitchFamily="49" charset="0"/>
              </a:rPr>
              <a:t>, </a:t>
            </a:r>
            <a:r>
              <a:rPr lang="en-ID" err="1">
                <a:latin typeface="Courier New" panose="02070309020205020404" pitchFamily="49" charset="0"/>
              </a:rPr>
              <a:t>Yc</a:t>
            </a:r>
            <a:r>
              <a:rPr lang="en-ID">
                <a:latin typeface="Courier New" panose="02070309020205020404" pitchFamily="49" charset="0"/>
              </a:rPr>
              <a:t>, X, Y)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Put Pixel(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+ X,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 + Y)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-X,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 + Y)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+ X,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,-Y)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-X,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,-Y)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+ Y,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 + 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-Y,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 + 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+ Y,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,-X)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ourier New" panose="02070309020205020404" pitchFamily="49" charset="0"/>
              </a:rPr>
              <a:t>Call </a:t>
            </a:r>
            <a:r>
              <a:rPr lang="en-US" err="1">
                <a:latin typeface="Courier New" panose="02070309020205020404" pitchFamily="49" charset="0"/>
              </a:rPr>
              <a:t>PutPixel</a:t>
            </a:r>
            <a:r>
              <a:rPr lang="en-US">
                <a:latin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</a:rPr>
              <a:t>Xc</a:t>
            </a:r>
            <a:r>
              <a:rPr lang="en-US">
                <a:latin typeface="Courier New" panose="02070309020205020404" pitchFamily="49" charset="0"/>
              </a:rPr>
              <a:t>-Y, </a:t>
            </a:r>
            <a:r>
              <a:rPr lang="en-US" err="1">
                <a:latin typeface="Courier New" panose="02070309020205020404" pitchFamily="49" charset="0"/>
              </a:rPr>
              <a:t>Yc</a:t>
            </a:r>
            <a:r>
              <a:rPr lang="en-US">
                <a:latin typeface="Courier New" panose="02070309020205020404" pitchFamily="49" charset="0"/>
              </a:rPr>
              <a:t>,-X)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88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F530-5448-48F4-BBAB-69A9A14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Definisi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Objek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Grafis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OpenGL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FC37D-F962-4B80-8A60-2A3241251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8" y="2097088"/>
            <a:ext cx="8890781" cy="4627269"/>
          </a:xfrm>
        </p:spPr>
      </p:pic>
    </p:spTree>
    <p:extLst>
      <p:ext uri="{BB962C8B-B14F-4D97-AF65-F5344CB8AC3E}">
        <p14:creationId xmlns:p14="http://schemas.microsoft.com/office/powerpoint/2010/main" val="131557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69E3-1F45-4036-9F05-C279F985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OpenGl segabagai Render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D118-81EC-45A2-A493-D72D8824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Geometric </a:t>
            </a:r>
            <a:r>
              <a:rPr lang="en-ID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primitif</a:t>
            </a:r>
            <a:endParaRPr lang="en-ID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titik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, garis dan polygon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Image </a:t>
            </a:r>
            <a:r>
              <a:rPr lang="en-ID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Primitif</a:t>
            </a:r>
            <a:endParaRPr lang="en-ID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Citra dan bitmap</a:t>
            </a:r>
          </a:p>
          <a:p>
            <a:pPr lvl="1"/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Memisahkan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pipeline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Arial" panose="020B0604020202020204" pitchFamily="34" charset="0"/>
              </a:rPr>
              <a:t>citra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 dan</a:t>
            </a:r>
            <a:r>
              <a:rPr lang="id-ID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Arial" panose="020B0604020202020204" pitchFamily="34" charset="0"/>
              </a:rPr>
              <a:t>geometry</a:t>
            </a:r>
          </a:p>
          <a:p>
            <a:pPr lvl="2"/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linked ketika penerapan texture mapping</a:t>
            </a:r>
            <a:endParaRPr lang="id-ID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Rendering </a:t>
            </a:r>
            <a:r>
              <a:rPr lang="en-ID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tergantung</a:t>
            </a:r>
            <a:r>
              <a:rPr lang="en-ID" sz="2000" dirty="0">
                <a:solidFill>
                  <a:srgbClr val="000000"/>
                </a:solidFill>
                <a:latin typeface="Arial" panose="020B0604020202020204" pitchFamily="34" charset="0"/>
              </a:rPr>
              <a:t> pada status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warna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material, light sources,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dll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id-ID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FAA4-ED6A-40DD-B52D-553F55F5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Penggambaran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dan Garis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E33-CC1C-4534-93AE-BD41D453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mengkonversi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suatu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aplikasi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suatu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operasi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tertentu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menggunakan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output. 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Random-scan (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vektor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menyimpan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instruksi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pada display list dan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nilai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menentukan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posisi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pancaran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lectron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arah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lapisan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fosfor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pada layer. </a:t>
            </a:r>
            <a:endParaRPr lang="id-ID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Garis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dibuat</a:t>
            </a:r>
            <a:r>
              <a:rPr lang="en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dengan</a:t>
            </a:r>
            <a:r>
              <a:rPr lang="id-ID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Times New Roman" panose="02020603050405020304" pitchFamily="18" charset="0"/>
              </a:rPr>
              <a:t>menentukan posisi titik diantara titik awal dan akhir dari suatu garis.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51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221E-C174-4A4D-9B71-885F9148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Sistem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pada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Layar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dan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Kartesius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0E46D-94BC-41C5-90A3-22862575A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93033"/>
            <a:ext cx="9535965" cy="4431323"/>
          </a:xfrm>
        </p:spPr>
      </p:pic>
    </p:spTree>
    <p:extLst>
      <p:ext uri="{BB962C8B-B14F-4D97-AF65-F5344CB8AC3E}">
        <p14:creationId xmlns:p14="http://schemas.microsoft.com/office/powerpoint/2010/main" val="195497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C552-8990-491E-9138-1CED9CD8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934D2-E46B-462A-8BD0-546E82D6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10" y="2931447"/>
            <a:ext cx="8169512" cy="28332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9605F-0B1D-4306-8F6F-79F0E67623B9}"/>
              </a:ext>
            </a:extLst>
          </p:cNvPr>
          <p:cNvSpPr txBox="1"/>
          <p:nvPr/>
        </p:nvSpPr>
        <p:spPr>
          <a:xfrm>
            <a:off x="1141413" y="1999995"/>
            <a:ext cx="10175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algoritma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penggambaran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pembentukan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berusaha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mencari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suatu</a:t>
            </a:r>
            <a:r>
              <a:rPr lang="id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membentuk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sedemikian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rupa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sehingga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jaggies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dihindarkan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seoptimal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mungkin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766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292A-91C5-4E81-83DD-2F8A831F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Persamaan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menurut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koordinat</a:t>
            </a:r>
            <a:r>
              <a:rPr lang="en-ID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Cartesian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568-4BDF-42C0-B940-103CAC7C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 = </a:t>
            </a:r>
            <a:r>
              <a:rPr lang="en-ID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m.x</a:t>
            </a:r>
            <a:r>
              <a:rPr lang="en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+ b</a:t>
            </a:r>
            <a:endParaRPr lang="id-ID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d-ID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Dimana</a:t>
            </a:r>
          </a:p>
          <a:p>
            <a:pPr lvl="1"/>
            <a:r>
              <a:rPr lang="id-ID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m=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slope (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kemiringan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yang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dibentuk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oleh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dua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titik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x1,y1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) dan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(x2, y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penambahan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x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sepanjang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garis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yaitu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dx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mendapatkan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penambahan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id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sebesar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id-ID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l-G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 = m. </a:t>
            </a:r>
            <a:r>
              <a:rPr lang="el-G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ID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97818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914</TotalTime>
  <Words>2940</Words>
  <Application>Microsoft Office PowerPoint</Application>
  <PresentationFormat>Widescreen</PresentationFormat>
  <Paragraphs>264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Arial</vt:lpstr>
      <vt:lpstr>Cambria</vt:lpstr>
      <vt:lpstr>Courier New</vt:lpstr>
      <vt:lpstr>Roboto</vt:lpstr>
      <vt:lpstr>Times New Roman</vt:lpstr>
      <vt:lpstr>Tw Cen MT</vt:lpstr>
      <vt:lpstr>Circuit</vt:lpstr>
      <vt:lpstr>PENGGAMBARAN OBJEK PRIMITIF </vt:lpstr>
      <vt:lpstr>Pengertian objek primitif </vt:lpstr>
      <vt:lpstr>Pengertian objek primitif </vt:lpstr>
      <vt:lpstr>Definisi Objek Grafis dalam OpenGL</vt:lpstr>
      <vt:lpstr>OpenGl segabagai Render</vt:lpstr>
      <vt:lpstr>Penggambaran Titik dan Garis</vt:lpstr>
      <vt:lpstr>Sistem Koordinat pada Layar dan Kartesius</vt:lpstr>
      <vt:lpstr>Algoritma Pembentukan Garis </vt:lpstr>
      <vt:lpstr>Persamaan garis menurut koordinat Cartesian</vt:lpstr>
      <vt:lpstr>Contoh:</vt:lpstr>
      <vt:lpstr>Latihan:</vt:lpstr>
      <vt:lpstr>Algoritma DDA (Digital Differential Analyzer) </vt:lpstr>
      <vt:lpstr>Langkah-langkah algoritma DDA</vt:lpstr>
      <vt:lpstr>Contoh</vt:lpstr>
      <vt:lpstr>contoh</vt:lpstr>
      <vt:lpstr>Latihan:</vt:lpstr>
      <vt:lpstr>Algoritma Bressenham </vt:lpstr>
      <vt:lpstr>Penggambaran Garis dengan Teknik Bresenham </vt:lpstr>
      <vt:lpstr>Langkah-langkah Teknik Bresenham </vt:lpstr>
      <vt:lpstr>Contoh :</vt:lpstr>
      <vt:lpstr>hasil</vt:lpstr>
      <vt:lpstr>Pseudocode Algoritma Bresenham untuk Penggambaran Garis</vt:lpstr>
      <vt:lpstr>PowerPoint Presentation</vt:lpstr>
      <vt:lpstr>PowerPoint Presentation</vt:lpstr>
      <vt:lpstr>Algoritma Penggambaran Lingkaran</vt:lpstr>
      <vt:lpstr>Simetris delapan titik</vt:lpstr>
      <vt:lpstr>Algoritma Lingkaran Pengembangan Bresenham</vt:lpstr>
      <vt:lpstr>PowerPoint Presentation</vt:lpstr>
      <vt:lpstr>PowerPoint Presentation</vt:lpstr>
      <vt:lpstr>Langkah-langkah pembentukan lingkaran :</vt:lpstr>
      <vt:lpstr>Contoh</vt:lpstr>
      <vt:lpstr>Pseudocode Algoritma Bresenman Untuk Lingkaran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PENGGAMBARAN OBJEK PRIMITIF</dc:title>
  <dc:creator>andihidayat</dc:creator>
  <cp:lastModifiedBy>andihidayat</cp:lastModifiedBy>
  <cp:revision>15</cp:revision>
  <dcterms:created xsi:type="dcterms:W3CDTF">2021-02-16T13:17:39Z</dcterms:created>
  <dcterms:modified xsi:type="dcterms:W3CDTF">2021-02-17T04:32:26Z</dcterms:modified>
</cp:coreProperties>
</file>