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October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1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October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2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October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5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October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October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October 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October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3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00F4701-8A5B-4493-8F94-FD3C738EA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9CD935-5B3A-44F4-9F19-CFFDBD2A8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098D7-4A1D-4BD1-83BE-39CD83FA9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298443"/>
            <a:ext cx="9916996" cy="1323183"/>
          </a:xfrm>
        </p:spPr>
        <p:txBody>
          <a:bodyPr anchor="b">
            <a:normAutofit/>
          </a:bodyPr>
          <a:lstStyle/>
          <a:p>
            <a:r>
              <a:rPr lang="en-ID" sz="4800" dirty="0">
                <a:solidFill>
                  <a:srgbClr val="FFFFFF"/>
                </a:solidFill>
              </a:rPr>
              <a:t>	</a:t>
            </a:r>
            <a:r>
              <a:rPr lang="en-ID" sz="4800" dirty="0" err="1">
                <a:solidFill>
                  <a:srgbClr val="FFFFFF"/>
                </a:solidFill>
              </a:rPr>
              <a:t>Konsep</a:t>
            </a:r>
            <a:r>
              <a:rPr lang="en-ID" sz="4800" dirty="0">
                <a:solidFill>
                  <a:srgbClr val="FFFFFF"/>
                </a:solidFill>
              </a:rPr>
              <a:t>	Statis</a:t>
            </a:r>
            <a:r>
              <a:rPr lang="id-ID" sz="4800" dirty="0">
                <a:solidFill>
                  <a:srgbClr val="FFFFFF"/>
                </a:solidFill>
              </a:rPr>
              <a:t> </a:t>
            </a:r>
            <a:r>
              <a:rPr lang="en-ID" sz="4800" dirty="0">
                <a:solidFill>
                  <a:srgbClr val="FFFFFF"/>
                </a:solidFill>
              </a:rPr>
              <a:t>dan</a:t>
            </a:r>
            <a:r>
              <a:rPr lang="id-ID" sz="4800" dirty="0">
                <a:solidFill>
                  <a:srgbClr val="FFFFFF"/>
                </a:solidFill>
              </a:rPr>
              <a:t> </a:t>
            </a:r>
            <a:r>
              <a:rPr lang="en-ID" sz="4800" dirty="0" err="1">
                <a:solidFill>
                  <a:srgbClr val="FFFFFF"/>
                </a:solidFill>
              </a:rPr>
              <a:t>Konstanta</a:t>
            </a:r>
            <a:endParaRPr lang="en-ID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54A61-5137-4010-9165-11B6B7B49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01" y="1763220"/>
            <a:ext cx="9916996" cy="807021"/>
          </a:xfrm>
        </p:spPr>
        <p:txBody>
          <a:bodyPr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82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65A64-2439-4AAD-B315-295A1BCA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id-ID" sz="4800" dirty="0"/>
              <a:t>Penerapan $this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F78B-7BED-4552-B41B-6A3FF5066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-19807"/>
            <a:ext cx="5398655" cy="6775176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&lt;?php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Class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E908C"/>
                </a:solidFill>
                <a:latin typeface="Liberation Mono" panose="02070409020205020404" pitchFamily="49" charset="0"/>
              </a:rPr>
              <a:t>Printer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private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$content;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public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function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8E908C"/>
                </a:solidFill>
                <a:latin typeface="Liberation Mono" panose="02070409020205020404" pitchFamily="49" charset="0"/>
              </a:rPr>
              <a:t>setContent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($content)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$this-&gt;content=$content;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public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function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8E908C"/>
                </a:solidFill>
                <a:latin typeface="Liberation Mono" panose="02070409020205020404" pitchFamily="49" charset="0"/>
              </a:rPr>
              <a:t>cetak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$this-&gt;content;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$printer1=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new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Printer();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$printer1-&gt;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setContent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(</a:t>
            </a:r>
            <a:r>
              <a:rPr lang="en-ID" sz="1800" dirty="0">
                <a:solidFill>
                  <a:srgbClr val="718C00"/>
                </a:solidFill>
                <a:latin typeface="Liberation Mono" panose="02070409020205020404" pitchFamily="49" charset="0"/>
              </a:rPr>
              <a:t>'</a:t>
            </a:r>
            <a:r>
              <a:rPr lang="en-ID" sz="1800" dirty="0" err="1">
                <a:solidFill>
                  <a:srgbClr val="718C00"/>
                </a:solidFill>
                <a:latin typeface="Liberation Mono" panose="02070409020205020404" pitchFamily="49" charset="0"/>
              </a:rPr>
              <a:t>Akuprintersatu</a:t>
            </a:r>
            <a:r>
              <a:rPr lang="en-ID" sz="1800" dirty="0">
                <a:solidFill>
                  <a:srgbClr val="718C00"/>
                </a:solidFill>
                <a:latin typeface="Liberation Mono" panose="02070409020205020404" pitchFamily="49" charset="0"/>
              </a:rPr>
              <a:t>'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$printer1-&gt;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cetak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PHP_EOL;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$printer2=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new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Printer();</a:t>
            </a:r>
            <a:endParaRPr lang="id-ID" sz="1800" dirty="0">
              <a:solidFill>
                <a:srgbClr val="000000"/>
              </a:solidFill>
              <a:latin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$printer2-&gt;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setContent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(</a:t>
            </a:r>
            <a:r>
              <a:rPr lang="en-ID" sz="1800" dirty="0">
                <a:solidFill>
                  <a:srgbClr val="718C00"/>
                </a:solidFill>
                <a:latin typeface="Liberation Mono" panose="02070409020205020404" pitchFamily="49" charset="0"/>
              </a:rPr>
              <a:t>'</a:t>
            </a:r>
            <a:r>
              <a:rPr lang="en-ID" sz="1800" dirty="0" err="1">
                <a:solidFill>
                  <a:srgbClr val="718C00"/>
                </a:solidFill>
                <a:latin typeface="Liberation Mono" panose="02070409020205020404" pitchFamily="49" charset="0"/>
              </a:rPr>
              <a:t>Akuprinterdua</a:t>
            </a:r>
            <a:r>
              <a:rPr lang="en-ID" sz="1800" dirty="0">
                <a:solidFill>
                  <a:srgbClr val="718C00"/>
                </a:solidFill>
                <a:latin typeface="Liberation Mono" panose="02070409020205020404" pitchFamily="49" charset="0"/>
              </a:rPr>
              <a:t>'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$printer2-&gt;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cetak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PHP_EOL;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$printer1-&gt;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cetak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PHP_EOL</a:t>
            </a: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;</a:t>
            </a:r>
            <a:endParaRPr lang="en-ID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9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23716-645B-4BC3-ACFB-FFEB25BA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</a:t>
            </a: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Printer.php</a:t>
            </a:r>
            <a:b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</a:b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Aku</a:t>
            </a: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printersatu</a:t>
            </a:r>
            <a:b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</a:b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Aku</a:t>
            </a: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printerdua</a:t>
            </a:r>
            <a:b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</a:b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Aku</a:t>
            </a: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printersatu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29A0-F08B-4C19-B873-903AD724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80191"/>
            <a:ext cx="4918746" cy="5199708"/>
          </a:xfrm>
        </p:spPr>
        <p:txBody>
          <a:bodyPr anchor="ctr">
            <a:normAutofit lnSpcReduction="10000"/>
          </a:bodyPr>
          <a:lstStyle/>
          <a:p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keyword </a:t>
            </a:r>
            <a:r>
              <a:rPr lang="en-ID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$this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itu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Arial" panose="020B0604020202020204" pitchFamily="34" charset="0"/>
              </a:rPr>
              <a:t>merujuk pada spesifik </a:t>
            </a:r>
            <a:r>
              <a:rPr lang="nn-NO" sz="1800" i="1" dirty="0">
                <a:solidFill>
                  <a:srgbClr val="000000"/>
                </a:solidFill>
                <a:latin typeface="Arial" panose="020B0604020202020204" pitchFamily="34" charset="0"/>
              </a:rPr>
              <a:t>object dan tidak bercampur antara satu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object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object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lainnya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id-ID" sz="1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Nilai</a:t>
            </a: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$content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pada </a:t>
            </a: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$printer1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tertimpa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oleh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nilai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$content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pada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$printer2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karena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keduanya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object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yang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berbeda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id-ID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keyword </a:t>
            </a:r>
            <a:r>
              <a:rPr lang="en-US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 $this 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sebuah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keyword yang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merujuk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pada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obejct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belum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diketahui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dan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mempermudah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menuliskan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code.</a:t>
            </a:r>
          </a:p>
          <a:p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Keyword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$this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hanya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diakses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internal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class dan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diakses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luar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pada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lingkup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object. </a:t>
            </a:r>
            <a:endParaRPr lang="id-ID" sz="1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keyword </a:t>
            </a:r>
            <a:r>
              <a:rPr lang="en-US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 $this 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bersifat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read only </a:t>
            </a:r>
            <a:r>
              <a:rPr lang="en-US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seperti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halnya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konstanta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sehingga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mengubah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nilainya</a:t>
            </a:r>
            <a:endParaRPr lang="en-ID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9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EB2A6-3CF7-4519-A12D-8741979C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n-ID" sz="4800" dirty="0" err="1"/>
              <a:t>Apa</a:t>
            </a:r>
            <a:r>
              <a:rPr lang="id-ID" sz="4800" dirty="0"/>
              <a:t> </a:t>
            </a:r>
            <a:r>
              <a:rPr lang="en-ID" sz="4800" dirty="0" err="1"/>
              <a:t>itu</a:t>
            </a:r>
            <a:r>
              <a:rPr lang="id-ID" sz="4800" dirty="0"/>
              <a:t> </a:t>
            </a:r>
            <a:r>
              <a:rPr lang="en-ID" sz="4800" dirty="0" err="1"/>
              <a:t>Konsep</a:t>
            </a:r>
            <a:r>
              <a:rPr lang="id-ID" sz="4800" dirty="0"/>
              <a:t> </a:t>
            </a:r>
            <a:r>
              <a:rPr lang="en-ID" sz="4800" dirty="0"/>
              <a:t>Statis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CB2C-BDAD-4FEC-9732-2FED6F90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192" y="680191"/>
            <a:ext cx="5276554" cy="5199708"/>
          </a:xfrm>
        </p:spPr>
        <p:txBody>
          <a:bodyPr anchor="ctr">
            <a:normAutofit/>
          </a:bodyPr>
          <a:lstStyle/>
          <a:p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Konsep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statis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static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sebuah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konsep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keluar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aturan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dasar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konsep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OOP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id-ID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Pada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konsep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static </a:t>
            </a:r>
            <a:r>
              <a:rPr lang="sv-SE" sz="1800" dirty="0">
                <a:solidFill>
                  <a:srgbClr val="000000"/>
                </a:solidFill>
                <a:latin typeface="Arial" panose="020B0604020202020204" pitchFamily="34" charset="0"/>
              </a:rPr>
              <a:t>tidak perlu melakuka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1800" dirty="0">
                <a:solidFill>
                  <a:srgbClr val="000000"/>
                </a:solidFill>
                <a:latin typeface="Arial" panose="020B0604020202020204" pitchFamily="34" charset="0"/>
              </a:rPr>
              <a:t>instansiasi untuk dapat memanggil sebuah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property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method.</a:t>
            </a:r>
            <a:endParaRPr lang="id-ID" sz="1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Untuk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melakukan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instansiasi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maka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kita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langsung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memanggil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property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ata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u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method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nama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diikuti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::</a:t>
            </a:r>
            <a:r>
              <a:rPr lang="id-ID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(scope resolution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operation </a:t>
            </a:r>
            <a:r>
              <a:rPr lang="en-US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diikuti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property </a:t>
            </a:r>
            <a:r>
              <a:rPr lang="en-US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method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NamaClass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::$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propertyStatic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en-ID" sz="1800" dirty="0"/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6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7C29659F-4824-4724-9EF7-F02D022C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0DB0BB-2305-4947-B0BD-DD912E29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3611D-64A0-4794-8668-F2CACA8D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36742"/>
          </a:xfrm>
        </p:spPr>
        <p:txBody>
          <a:bodyPr anchor="ctr">
            <a:normAutofit/>
          </a:bodyPr>
          <a:lstStyle/>
          <a:p>
            <a:r>
              <a:rPr lang="en-ID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Penerapan</a:t>
            </a:r>
            <a:r>
              <a:rPr lang="en-ID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ID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Konsep</a:t>
            </a:r>
            <a:r>
              <a:rPr lang="id-ID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60BC-3B5F-4D5D-A330-2551C084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45774"/>
            <a:ext cx="4988888" cy="573412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&lt;?php</a:t>
            </a:r>
          </a:p>
          <a:p>
            <a:pPr marL="0" indent="0">
              <a:buNone/>
            </a:pPr>
            <a:r>
              <a:rPr lang="en-ID" sz="1800" dirty="0" err="1">
                <a:solidFill>
                  <a:srgbClr val="8959A8"/>
                </a:solidFill>
                <a:latin typeface="Liberation Mono" panose="02070409020205020404" pitchFamily="49" charset="0"/>
              </a:rPr>
              <a:t>class</a:t>
            </a:r>
            <a:r>
              <a:rPr lang="en-ID" sz="1800" dirty="0" err="1">
                <a:solidFill>
                  <a:srgbClr val="8E908C"/>
                </a:solidFill>
                <a:latin typeface="Liberation Mono" panose="02070409020205020404" pitchFamily="49" charset="0"/>
              </a:rPr>
              <a:t>Singa</a:t>
            </a:r>
            <a:endParaRPr lang="en-ID" sz="1800" dirty="0">
              <a:solidFill>
                <a:srgbClr val="8E908C"/>
              </a:solidFill>
              <a:latin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public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static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$KAKI=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4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public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static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8959A8"/>
                </a:solidFill>
                <a:latin typeface="Liberation Mono" panose="02070409020205020404" pitchFamily="49" charset="0"/>
              </a:rPr>
              <a:t>function</a:t>
            </a:r>
            <a:r>
              <a:rPr lang="en-ID" sz="1800" dirty="0" err="1">
                <a:solidFill>
                  <a:srgbClr val="8E908C"/>
                </a:solidFill>
                <a:latin typeface="Liberation Mono" panose="02070409020205020404" pitchFamily="49" charset="0"/>
              </a:rPr>
              <a:t>lari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  </a:t>
            </a:r>
            <a:r>
              <a:rPr lang="en-ID" sz="1800" dirty="0" err="1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en-ID" sz="1800" dirty="0" err="1">
                <a:solidFill>
                  <a:srgbClr val="718C00"/>
                </a:solidFill>
                <a:latin typeface="Liberation Mono" panose="02070409020205020404" pitchFamily="49" charset="0"/>
              </a:rPr>
              <a:t>'Singaberlari</a:t>
            </a:r>
            <a:r>
              <a:rPr lang="en-ID" sz="1800" dirty="0">
                <a:solidFill>
                  <a:srgbClr val="718C00"/>
                </a:solidFill>
                <a:latin typeface="Liberation Mono" panose="02070409020205020404" pitchFamily="49" charset="0"/>
              </a:rPr>
              <a:t>’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Singa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::$KAKI;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PHP_EOL;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Singa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::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lari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PHP_EOL;</a:t>
            </a:r>
            <a:endParaRPr lang="id-ID" sz="1800" dirty="0">
              <a:solidFill>
                <a:srgbClr val="000000"/>
              </a:solidFill>
              <a:latin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//==============Output===========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</a:t>
            </a: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Singa.php</a:t>
            </a:r>
            <a:endParaRPr lang="en-ID" sz="1800" dirty="0">
              <a:solidFill>
                <a:srgbClr val="000000"/>
              </a:solidFill>
              <a:latin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4</a:t>
            </a:r>
            <a:endParaRPr lang="id-ID" sz="1800" dirty="0">
              <a:solidFill>
                <a:srgbClr val="000000"/>
              </a:solidFill>
              <a:latin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Singa</a:t>
            </a: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berlari</a:t>
            </a:r>
            <a:endParaRPr lang="en-ID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1EEBAC-7FE3-4931-B6B6-8DBD416D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283366-6C8D-422F-9759-B3E4A352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F16A-8DCA-46B8-9B47-936EE934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mengakses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property </a:t>
            </a:r>
            <a:r>
              <a:rPr lang="en-US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method static pada </a:t>
            </a:r>
            <a:r>
              <a:rPr lang="en-US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lingkup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class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3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cara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b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nama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seperti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cara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diatas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b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keyword </a:t>
            </a:r>
            <a:r>
              <a:rPr lang="en-ID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self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3.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keyword </a:t>
            </a:r>
            <a:r>
              <a:rPr lang="en-ID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static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C41D-220A-4726-B9E2-70D3332A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198"/>
            <a:ext cx="4918746" cy="6691402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&lt;?php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Class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8E908C"/>
                </a:solidFill>
                <a:latin typeface="Liberation Mono" panose="02070409020205020404" pitchFamily="49" charset="0"/>
              </a:rPr>
              <a:t>Singa</a:t>
            </a:r>
            <a:endParaRPr lang="en-ID" sz="1800" dirty="0">
              <a:solidFill>
                <a:srgbClr val="8E908C"/>
              </a:solidFill>
              <a:latin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public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static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$KAKI=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4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public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function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E908C"/>
                </a:solidFill>
                <a:latin typeface="Liberation Mono" panose="02070409020205020404" pitchFamily="49" charset="0"/>
              </a:rPr>
              <a:t>kaki1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Singa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::$KAKI;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public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function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E908C"/>
                </a:solidFill>
                <a:latin typeface="Liberation Mono" panose="02070409020205020404" pitchFamily="49" charset="0"/>
              </a:rPr>
              <a:t>kaki2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self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::$KAKI;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public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function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E908C"/>
                </a:solidFill>
                <a:latin typeface="Liberation Mono" panose="02070409020205020404" pitchFamily="49" charset="0"/>
              </a:rPr>
              <a:t>kaki3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static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::$KAKI;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singa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=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new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Singa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singa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-&gt;kaki1();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PHP_EOL;</a:t>
            </a:r>
            <a:endParaRPr lang="id-ID" sz="1800" dirty="0">
              <a:solidFill>
                <a:srgbClr val="000000"/>
              </a:solidFill>
              <a:latin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</a:t>
            </a:r>
            <a:r>
              <a:rPr lang="en-ID" sz="1800" dirty="0" err="1">
                <a:solidFill>
                  <a:srgbClr val="8959A8"/>
                </a:solidFill>
                <a:latin typeface="Liberation Mono" panose="02070409020205020404" pitchFamily="49" charset="0"/>
              </a:rPr>
              <a:t>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singa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-&gt;kaki2();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PHP_EOL;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singa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-&gt;kaki3();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PHP_EOL;</a:t>
            </a:r>
            <a:endParaRPr lang="en-ID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0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BE5B-CDDA-447F-AC98-905EEE56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Visibilitas</a:t>
            </a:r>
            <a:r>
              <a:rPr lang="id-ID" dirty="0"/>
              <a:t> </a:t>
            </a:r>
            <a:r>
              <a:rPr lang="en-ID" dirty="0"/>
              <a:t>pada</a:t>
            </a:r>
            <a:r>
              <a:rPr lang="id-ID" dirty="0"/>
              <a:t> </a:t>
            </a:r>
            <a:r>
              <a:rPr lang="en-ID" dirty="0" err="1"/>
              <a:t>Konsep</a:t>
            </a:r>
            <a:r>
              <a:rPr lang="id-ID" dirty="0"/>
              <a:t> </a:t>
            </a:r>
            <a:r>
              <a:rPr lang="en-ID" dirty="0"/>
              <a:t>Statis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5189-F2C2-462A-ABB2-1F8F9AA3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Sama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property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method pada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umumnya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memiliki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visibilitas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property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method yang statis pun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tetap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memiliki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visibilitas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Tingkatan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visibilitasnya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pun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sama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pada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method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biasa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yaitu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private, protected, public dan default.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038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95087-60D0-4586-8867-4E7115EC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n-ID" sz="4800" dirty="0" err="1"/>
              <a:t>Apa</a:t>
            </a:r>
            <a:r>
              <a:rPr lang="id-ID" sz="4800" dirty="0"/>
              <a:t> </a:t>
            </a:r>
            <a:r>
              <a:rPr lang="en-ID" sz="4800" dirty="0" err="1"/>
              <a:t>itu</a:t>
            </a:r>
            <a:r>
              <a:rPr lang="en-ID" sz="4800" dirty="0"/>
              <a:t>	</a:t>
            </a:r>
            <a:r>
              <a:rPr lang="en-ID" sz="4800" dirty="0" err="1"/>
              <a:t>Konstanta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5E51-3732-41D2-9D1F-2FA042E1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80191"/>
            <a:ext cx="4918746" cy="5199708"/>
          </a:xfrm>
        </p:spPr>
        <p:txBody>
          <a:bodyPr anchor="ctr">
            <a:normAutofit/>
          </a:bodyPr>
          <a:lstStyle/>
          <a:p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konstanta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sebuah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nilai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berubah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telah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ditetapkan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nilainya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sejakawal.Contoh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konstanta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PI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yangnilainya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3.14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ada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juga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gaya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gravitasi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yang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nilainya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9.8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id-ID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jauh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berbeda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konsep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diatas,pada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OOP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konstanta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sebuah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nilai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yang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tidak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dirubah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selama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proses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runtime.</a:t>
            </a:r>
            <a:endParaRPr lang="en-ID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6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0D102-E467-4AD0-9AB5-D18A5DE4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n-ID" sz="4800" dirty="0" err="1"/>
              <a:t>Penerapan</a:t>
            </a:r>
            <a:r>
              <a:rPr lang="id-ID" sz="4800" dirty="0"/>
              <a:t> </a:t>
            </a:r>
            <a:r>
              <a:rPr lang="en-ID" sz="4800" dirty="0" err="1"/>
              <a:t>Konsep</a:t>
            </a:r>
            <a:br>
              <a:rPr lang="en-ID" sz="4800" dirty="0"/>
            </a:br>
            <a:r>
              <a:rPr lang="en-ID" sz="4800" dirty="0" err="1"/>
              <a:t>Konstanta</a:t>
            </a:r>
            <a:br>
              <a:rPr lang="id-ID" sz="4800" dirty="0"/>
            </a:b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untuk mengakses konstanta di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dalam </a:t>
            </a:r>
            <a:r>
              <a:rPr lang="pt-BR" sz="1800" i="1" dirty="0">
                <a:solidFill>
                  <a:srgbClr val="000000"/>
                </a:solidFill>
                <a:latin typeface="Arial" panose="020B0604020202020204" pitchFamily="34" charset="0"/>
              </a:rPr>
              <a:t>class</a:t>
            </a:r>
            <a:br>
              <a:rPr lang="pt-BR" sz="1800" i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keyword </a:t>
            </a:r>
            <a:r>
              <a:rPr lang="en-ID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 self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diluar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class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nam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class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DF3D0-3D7F-4775-B93A-4A0BA4CB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7809"/>
            <a:ext cx="4918746" cy="5522090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&lt;?php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Class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8E908C"/>
                </a:solidFill>
                <a:latin typeface="Liberation Mono" panose="02070409020205020404" pitchFamily="49" charset="0"/>
              </a:rPr>
              <a:t>Lingkaran</a:t>
            </a:r>
            <a:endParaRPr lang="en-ID" sz="1800" dirty="0">
              <a:solidFill>
                <a:srgbClr val="8E908C"/>
              </a:solidFill>
              <a:latin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public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8959A8"/>
                </a:solidFill>
                <a:latin typeface="Liberation Mono" panose="02070409020205020404" pitchFamily="49" charset="0"/>
              </a:rPr>
              <a:t>const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PI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=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3.14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public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function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8E908C"/>
                </a:solidFill>
                <a:latin typeface="Liberation Mono" panose="02070409020205020404" pitchFamily="49" charset="0"/>
              </a:rPr>
              <a:t>luas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($</a:t>
            </a:r>
            <a:r>
              <a:rPr lang="en-ID" sz="1800" dirty="0" err="1">
                <a:solidFill>
                  <a:srgbClr val="F5871F"/>
                </a:solidFill>
                <a:latin typeface="Liberation Mono" panose="02070409020205020404" pitchFamily="49" charset="0"/>
              </a:rPr>
              <a:t>jari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  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self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::PI*$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jari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*$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jari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 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lingkaran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=</a:t>
            </a: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new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Lingkaran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Lingkaran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::PI;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PHP_EOL;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$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lingkaran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-&gt;</a:t>
            </a:r>
            <a:r>
              <a:rPr lang="en-ID" sz="1800" dirty="0" err="1">
                <a:solidFill>
                  <a:srgbClr val="000000"/>
                </a:solidFill>
                <a:latin typeface="Liberation Mono" panose="02070409020205020404" pitchFamily="49" charset="0"/>
              </a:rPr>
              <a:t>luas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(</a:t>
            </a:r>
            <a:r>
              <a:rPr lang="en-ID" sz="1800" dirty="0">
                <a:solidFill>
                  <a:srgbClr val="F5871F"/>
                </a:solidFill>
                <a:latin typeface="Liberation Mono" panose="02070409020205020404" pitchFamily="49" charset="0"/>
              </a:rPr>
              <a:t>7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Echo</a:t>
            </a:r>
            <a:r>
              <a:rPr lang="id-ID" sz="1800" dirty="0">
                <a:solidFill>
                  <a:srgbClr val="8959A8"/>
                </a:solidFill>
                <a:latin typeface="Liberation Mono" panose="02070409020205020404" pitchFamily="49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PHP_EOL;</a:t>
            </a:r>
            <a:endParaRPr lang="id-ID" sz="1800" dirty="0">
              <a:solidFill>
                <a:srgbClr val="000000"/>
              </a:solidFill>
              <a:latin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//=============Output============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3.14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0000"/>
                </a:solidFill>
                <a:latin typeface="Liberation Mono" panose="02070409020205020404" pitchFamily="49" charset="0"/>
              </a:rPr>
              <a:t>153.86</a:t>
            </a:r>
            <a:endParaRPr lang="en-ID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724E-7942-4399-ADEC-0A17C566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n-ID" sz="4800" dirty="0" err="1"/>
              <a:t>Visibilitas</a:t>
            </a:r>
            <a:r>
              <a:rPr lang="id-ID" sz="4800" dirty="0"/>
              <a:t> </a:t>
            </a:r>
            <a:r>
              <a:rPr lang="en-ID" sz="4800" dirty="0"/>
              <a:t>pada</a:t>
            </a:r>
            <a:r>
              <a:rPr lang="id-ID" sz="4800" dirty="0"/>
              <a:t> </a:t>
            </a:r>
            <a:r>
              <a:rPr lang="en-ID" sz="4800" dirty="0" err="1"/>
              <a:t>Konsep</a:t>
            </a:r>
            <a:r>
              <a:rPr lang="en-ID" sz="4800" dirty="0"/>
              <a:t>	</a:t>
            </a:r>
            <a:r>
              <a:rPr lang="en-ID" sz="4800" dirty="0" err="1"/>
              <a:t>Konstanta</a:t>
            </a:r>
            <a:endParaRPr lang="en-ID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29E1-CB31-429B-B597-E5E9B1C39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80191"/>
            <a:ext cx="4918746" cy="5199708"/>
          </a:xfrm>
        </p:spPr>
        <p:txBody>
          <a:bodyPr anchor="ctr">
            <a:normAutofit/>
          </a:bodyPr>
          <a:lstStyle/>
          <a:p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Pada PHP 7.1, PHP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menambahkan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fitur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baru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konstanta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yaitu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visibilitas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sehingga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kita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memberikan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visibilitas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pada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konstanta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halnya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property dan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method.Tingkatan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visibilitasnya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pun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sama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pada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property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method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yaitu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private,protected,public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dan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default.</a:t>
            </a:r>
            <a:endParaRPr lang="en-ID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42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3B61-FEC6-4A88-936D-B01F1B0A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Keyword</a:t>
            </a:r>
            <a:r>
              <a:rPr lang="id-ID" dirty="0"/>
              <a:t> </a:t>
            </a:r>
            <a:r>
              <a:rPr lang="en-ID" dirty="0"/>
              <a:t>$this</a:t>
            </a:r>
            <a:r>
              <a:rPr lang="id-ID" dirty="0"/>
              <a:t> </a:t>
            </a:r>
            <a:r>
              <a:rPr lang="en-ID" dirty="0"/>
              <a:t>dan</a:t>
            </a:r>
            <a:r>
              <a:rPr lang="id-ID" dirty="0"/>
              <a:t> </a:t>
            </a:r>
            <a:r>
              <a:rPr lang="en-ID" dirty="0"/>
              <a:t>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3EFE-F488-4D26-83DC-6E13E8CC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Pada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pemrograman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berbasis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objek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konsep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keyword </a:t>
            </a:r>
            <a:r>
              <a:rPr lang="en-ID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$this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pasti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ada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walaupun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cara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penulisan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syntax-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nya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mungkin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berbeda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id-ID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Pada</a:t>
            </a:r>
            <a:r>
              <a:rPr lang="id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OOP,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keyword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$this</a:t>
            </a:r>
            <a:r>
              <a:rPr lang="id-ID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sebuah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yang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merujuk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pada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object yang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diinstansiasi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id-ID" sz="1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Variable </a:t>
            </a:r>
            <a:r>
              <a:rPr lang="en-ID" sz="1800" i="1" dirty="0">
                <a:solidFill>
                  <a:srgbClr val="000000"/>
                </a:solidFill>
                <a:latin typeface="Liberation Mono" panose="02070409020205020404" pitchFamily="49" charset="0"/>
              </a:rPr>
              <a:t>$this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nantinya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diganti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variable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hasil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instansiasi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ketika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sebuah</a:t>
            </a:r>
            <a:r>
              <a:rPr lang="en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object</a:t>
            </a:r>
            <a:r>
              <a:rPr lang="id-ID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terbentuk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540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RegularSeedLeftStep">
      <a:dk1>
        <a:srgbClr val="000000"/>
      </a:dk1>
      <a:lt1>
        <a:srgbClr val="FFFFFF"/>
      </a:lt1>
      <a:dk2>
        <a:srgbClr val="242A41"/>
      </a:dk2>
      <a:lt2>
        <a:srgbClr val="E2E7E8"/>
      </a:lt2>
      <a:accent1>
        <a:srgbClr val="E74229"/>
      </a:accent1>
      <a:accent2>
        <a:srgbClr val="D5174D"/>
      </a:accent2>
      <a:accent3>
        <a:srgbClr val="E729AE"/>
      </a:accent3>
      <a:accent4>
        <a:srgbClr val="BE17D5"/>
      </a:accent4>
      <a:accent5>
        <a:srgbClr val="8129E7"/>
      </a:accent5>
      <a:accent6>
        <a:srgbClr val="473FDC"/>
      </a:accent6>
      <a:hlink>
        <a:srgbClr val="348F9D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778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Dante</vt:lpstr>
      <vt:lpstr>Dante (Headings)2</vt:lpstr>
      <vt:lpstr>Liberation Mono</vt:lpstr>
      <vt:lpstr>Wingdings 2</vt:lpstr>
      <vt:lpstr>OffsetVTI</vt:lpstr>
      <vt:lpstr> Konsep Statis dan Konstanta</vt:lpstr>
      <vt:lpstr>Apa itu Konsep Statis</vt:lpstr>
      <vt:lpstr>Penerapan Konsep Statis</vt:lpstr>
      <vt:lpstr>mengakses property atau method static pada lingkup class dapat menggunakan 3 cara yaitu dengan : 1. menggunakan nama class seperti cara diatas,  2. menggunakan keyword self   3. menggunakan keyword static</vt:lpstr>
      <vt:lpstr>Visibilitas pada Konsep Statis</vt:lpstr>
      <vt:lpstr>Apa itu Konstanta</vt:lpstr>
      <vt:lpstr>Penerapan Konsep Konstanta untuk mengakses konstanta di dalam class menggunakan keyword  self  dan diluar class menggunakan nam aclass</vt:lpstr>
      <vt:lpstr>Visibilitas pada Konsep Konstanta</vt:lpstr>
      <vt:lpstr>Keyword $this dan self</vt:lpstr>
      <vt:lpstr>Penerapan $this</vt:lpstr>
      <vt:lpstr>Php Printer.php Aku printersatu Aku printerdua Aku printersatu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Konsep Statis dan Konstanta</dc:title>
  <dc:creator>andihidayat</dc:creator>
  <cp:lastModifiedBy>andihidayat</cp:lastModifiedBy>
  <cp:revision>4</cp:revision>
  <dcterms:created xsi:type="dcterms:W3CDTF">2020-09-30T22:38:11Z</dcterms:created>
  <dcterms:modified xsi:type="dcterms:W3CDTF">2020-10-01T02:07:42Z</dcterms:modified>
</cp:coreProperties>
</file>