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6"/>
  </p:notesMasterIdLst>
  <p:sldIdLst>
    <p:sldId id="256" r:id="rId2"/>
    <p:sldId id="278" r:id="rId3"/>
    <p:sldId id="258" r:id="rId4"/>
    <p:sldId id="259" r:id="rId5"/>
    <p:sldId id="285" r:id="rId6"/>
    <p:sldId id="286" r:id="rId7"/>
    <p:sldId id="287" r:id="rId8"/>
    <p:sldId id="290" r:id="rId9"/>
    <p:sldId id="291" r:id="rId10"/>
    <p:sldId id="265" r:id="rId11"/>
    <p:sldId id="260" r:id="rId12"/>
    <p:sldId id="288" r:id="rId13"/>
    <p:sldId id="261" r:id="rId14"/>
    <p:sldId id="28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A559C9-62DD-4184-8FB6-C2CFCCAD7B93}">
  <a:tblStyle styleId="{68A559C9-62DD-4184-8FB6-C2CFCCAD7B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62" y="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905836" y="2864283"/>
            <a:ext cx="7772400" cy="1159800"/>
          </a:xfrm>
          <a:prstGeom prst="rect">
            <a:avLst/>
          </a:prstGeom>
        </p:spPr>
        <p:txBody>
          <a:bodyPr spcFirstLastPara="1" wrap="square" lIns="91425" tIns="91425" rIns="91425" bIns="91425" anchor="ctr" anchorCtr="0">
            <a:noAutofit/>
          </a:bodyPr>
          <a:lstStyle/>
          <a:p>
            <a:r>
              <a:rPr lang="id-ID" sz="3600" b="1" dirty="0" smtClean="0">
                <a:latin typeface="Tempus Sans ITC" panose="04020404030D07020202" pitchFamily="82" charset="0"/>
              </a:rPr>
              <a:t>KEJAHATAN DAN KEAMANAN KOMPUTER</a:t>
            </a:r>
            <a:r>
              <a:rPr lang="id-ID" sz="3600" dirty="0" smtClean="0">
                <a:latin typeface="Tempus Sans ITC" panose="04020404030D07020202" pitchFamily="82" charset="0"/>
              </a:rPr>
              <a:t/>
            </a:r>
            <a:br>
              <a:rPr lang="id-ID" sz="3600" dirty="0" smtClean="0">
                <a:latin typeface="Tempus Sans ITC" panose="04020404030D07020202" pitchFamily="82" charset="0"/>
              </a:rPr>
            </a:br>
            <a:endParaRPr sz="3600" dirty="0">
              <a:latin typeface="Tempus Sans ITC" panose="04020404030D07020202" pitchFamily="82" charset="0"/>
            </a:endParaRPr>
          </a:p>
        </p:txBody>
      </p:sp>
      <p:grpSp>
        <p:nvGrpSpPr>
          <p:cNvPr id="48" name="Google Shape;48;p11"/>
          <p:cNvGrpSpPr/>
          <p:nvPr/>
        </p:nvGrpSpPr>
        <p:grpSpPr>
          <a:xfrm rot="2194107">
            <a:off x="822711" y="3333191"/>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165721" y="184986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1"/>
          <p:cNvSpPr/>
          <p:nvPr/>
        </p:nvSpPr>
        <p:spPr>
          <a:xfrm>
            <a:off x="3428992" y="285734"/>
            <a:ext cx="2214578" cy="2143140"/>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C:\Users\user\Downloads\index.jpg"/>
          <p:cNvPicPr>
            <a:picLocks noChangeAspect="1" noChangeArrowheads="1"/>
          </p:cNvPicPr>
          <p:nvPr/>
        </p:nvPicPr>
        <p:blipFill>
          <a:blip r:embed="rId3"/>
          <a:srcRect/>
          <a:stretch>
            <a:fillRect/>
          </a:stretch>
        </p:blipFill>
        <p:spPr bwMode="auto">
          <a:xfrm>
            <a:off x="3643306" y="642924"/>
            <a:ext cx="1785950" cy="1143008"/>
          </a:xfrm>
          <a:prstGeom prst="rect">
            <a:avLst/>
          </a:prstGeom>
          <a:noFill/>
        </p:spPr>
      </p:pic>
      <p:pic>
        <p:nvPicPr>
          <p:cNvPr id="13" name="Picture 12" descr="Hasil gambar untuk logo unesa"/>
          <p:cNvPicPr/>
          <p:nvPr/>
        </p:nvPicPr>
        <p:blipFill>
          <a:blip r:embed="rId4">
            <a:extLst>
              <a:ext uri="{BEBA8EAE-BF5A-486C-A8C5-ECC9F3942E4B}">
                <a14:imgProps xmlns:a14="http://schemas.microsoft.com/office/drawing/2010/main">
                  <a14:imgLayer r:embed="rId5">
                    <a14:imgEffect>
                      <a14:backgroundRemoval t="4621" b="100000" l="800" r="100000">
                        <a14:foregroundMark x1="18400" y1="20240" x2="20200" y2="30961"/>
                        <a14:foregroundMark x1="39700" y1="7116" x2="39700" y2="7116"/>
                        <a14:foregroundMark x1="31600" y1="43808" x2="32000" y2="45471"/>
                        <a14:foregroundMark x1="19600" y1="25786" x2="19600" y2="25786"/>
                        <a14:foregroundMark x1="3300" y1="43438" x2="3300" y2="43438"/>
                        <a14:foregroundMark x1="46100" y1="37708" x2="46100" y2="37708"/>
                        <a14:foregroundMark x1="50200" y1="40388" x2="50200" y2="40388"/>
                        <a14:foregroundMark x1="54800" y1="40111" x2="54800" y2="40111"/>
                        <a14:foregroundMark x1="49800" y1="4621" x2="49800" y2="4621"/>
                        <a14:foregroundMark x1="83300" y1="16451" x2="83300" y2="16451"/>
                        <a14:foregroundMark x1="80800" y1="25970" x2="80800" y2="25970"/>
                        <a14:foregroundMark x1="95000" y1="43808" x2="95000" y2="43808"/>
                        <a14:foregroundMark x1="91500" y1="64787" x2="91500" y2="64787"/>
                        <a14:foregroundMark x1="81000" y1="78373" x2="81000" y2="78373"/>
                        <a14:foregroundMark x1="16300" y1="78373" x2="16300" y2="78373"/>
                        <a14:foregroundMark x1="9500" y1="62107" x2="9500" y2="62107"/>
                        <a14:foregroundMark x1="32600" y1="91035" x2="32600" y2="91035"/>
                        <a14:foregroundMark x1="37800" y1="92514" x2="37800" y2="92514"/>
                        <a14:foregroundMark x1="48300" y1="90665" x2="48300" y2="90665"/>
                        <a14:foregroundMark x1="58700" y1="90018" x2="58700" y2="90018"/>
                        <a14:foregroundMark x1="71500" y1="90203" x2="71500" y2="90203"/>
                      </a14:backgroundRemoval>
                    </a14:imgEffect>
                  </a14:imgLayer>
                </a14:imgProps>
              </a:ext>
              <a:ext uri="{28A0092B-C50C-407E-A947-70E740481C1C}">
                <a14:useLocalDpi xmlns:a14="http://schemas.microsoft.com/office/drawing/2010/main" val="0"/>
              </a:ext>
            </a:extLst>
          </a:blip>
          <a:srcRect/>
          <a:stretch>
            <a:fillRect/>
          </a:stretch>
        </p:blipFill>
        <p:spPr bwMode="auto">
          <a:xfrm>
            <a:off x="219077" y="122607"/>
            <a:ext cx="1256579" cy="1193476"/>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0"/>
          <p:cNvSpPr txBox="1">
            <a:spLocks noGrp="1"/>
          </p:cNvSpPr>
          <p:nvPr>
            <p:ph type="body" idx="1"/>
          </p:nvPr>
        </p:nvSpPr>
        <p:spPr>
          <a:xfrm>
            <a:off x="3773850" y="524505"/>
            <a:ext cx="4200300" cy="86409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id-ID" dirty="0" smtClean="0"/>
              <a:t>FAKTOR-FAKTOR TERJADINYA KEJAHATAN KOMPUTER</a:t>
            </a:r>
            <a:endParaRPr dirty="0"/>
          </a:p>
        </p:txBody>
      </p:sp>
      <p:sp>
        <p:nvSpPr>
          <p:cNvPr id="147" name="Google Shape;147;p20"/>
          <p:cNvSpPr/>
          <p:nvPr/>
        </p:nvSpPr>
        <p:spPr>
          <a:xfrm>
            <a:off x="777299" y="655841"/>
            <a:ext cx="2861797" cy="300861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pic>
        <p:nvPicPr>
          <p:cNvPr id="1026" name="Picture 2" descr="Hasil gambar untuk KEJAHATAN K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053" y="850858"/>
            <a:ext cx="2592288" cy="26185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773850" y="1416189"/>
            <a:ext cx="4536504" cy="2462213"/>
          </a:xfrm>
          <a:prstGeom prst="rect">
            <a:avLst/>
          </a:prstGeom>
          <a:noFill/>
        </p:spPr>
        <p:txBody>
          <a:bodyPr wrap="square" rtlCol="0">
            <a:spAutoFit/>
          </a:bodyPr>
          <a:lstStyle/>
          <a:p>
            <a:r>
              <a:rPr lang="id-ID" dirty="0">
                <a:solidFill>
                  <a:schemeClr val="bg1"/>
                </a:solidFill>
              </a:rPr>
              <a:t>• Akses internet yang tidak terbatas.</a:t>
            </a:r>
            <a:br>
              <a:rPr lang="id-ID" dirty="0">
                <a:solidFill>
                  <a:schemeClr val="bg1"/>
                </a:solidFill>
              </a:rPr>
            </a:br>
            <a:r>
              <a:rPr lang="id-ID" dirty="0">
                <a:solidFill>
                  <a:schemeClr val="bg1"/>
                </a:solidFill>
              </a:rPr>
              <a:t>• Kelalaian pengguna komputer. </a:t>
            </a:r>
            <a:endParaRPr lang="id-ID" dirty="0" smtClean="0">
              <a:solidFill>
                <a:schemeClr val="bg1"/>
              </a:solidFill>
            </a:endParaRPr>
          </a:p>
          <a:p>
            <a:r>
              <a:rPr lang="id-ID" dirty="0" smtClean="0">
                <a:solidFill>
                  <a:schemeClr val="bg1"/>
                </a:solidFill>
              </a:rPr>
              <a:t>• </a:t>
            </a:r>
            <a:r>
              <a:rPr lang="id-ID" dirty="0">
                <a:solidFill>
                  <a:schemeClr val="bg1"/>
                </a:solidFill>
              </a:rPr>
              <a:t>Mudah dilakukan dengan resiko keamanan yang kecil </a:t>
            </a:r>
            <a:r>
              <a:rPr lang="id-ID" dirty="0" smtClean="0">
                <a:solidFill>
                  <a:schemeClr val="bg1"/>
                </a:solidFill>
              </a:rPr>
              <a:t>           dan </a:t>
            </a:r>
            <a:r>
              <a:rPr lang="id-ID" dirty="0">
                <a:solidFill>
                  <a:schemeClr val="bg1"/>
                </a:solidFill>
              </a:rPr>
              <a:t>tidak diperlukan peralatan yang super modern.  </a:t>
            </a:r>
            <a:r>
              <a:rPr lang="id-ID" dirty="0" smtClean="0">
                <a:solidFill>
                  <a:schemeClr val="bg1"/>
                </a:solidFill>
              </a:rPr>
              <a:t>         • </a:t>
            </a:r>
            <a:r>
              <a:rPr lang="id-ID" dirty="0">
                <a:solidFill>
                  <a:schemeClr val="bg1"/>
                </a:solidFill>
              </a:rPr>
              <a:t>Para pelaku merupakan orang yang pada umumnya </a:t>
            </a:r>
            <a:r>
              <a:rPr lang="id-ID" dirty="0" smtClean="0">
                <a:solidFill>
                  <a:schemeClr val="bg1"/>
                </a:solidFill>
              </a:rPr>
              <a:t> cerdas</a:t>
            </a:r>
            <a:r>
              <a:rPr lang="id-ID" dirty="0">
                <a:solidFill>
                  <a:schemeClr val="bg1"/>
                </a:solidFill>
              </a:rPr>
              <a:t>, mempunyai rasa ingin tahu yang besar, dan </a:t>
            </a:r>
            <a:r>
              <a:rPr lang="id-ID" dirty="0" smtClean="0">
                <a:solidFill>
                  <a:schemeClr val="bg1"/>
                </a:solidFill>
              </a:rPr>
              <a:t> fanatik </a:t>
            </a:r>
            <a:r>
              <a:rPr lang="id-ID" dirty="0">
                <a:solidFill>
                  <a:schemeClr val="bg1"/>
                </a:solidFill>
              </a:rPr>
              <a:t>akan teknologi komputer. </a:t>
            </a:r>
            <a:endParaRPr lang="id-ID" dirty="0" smtClean="0">
              <a:solidFill>
                <a:schemeClr val="bg1"/>
              </a:solidFill>
            </a:endParaRPr>
          </a:p>
          <a:p>
            <a:r>
              <a:rPr lang="id-ID" dirty="0" smtClean="0">
                <a:solidFill>
                  <a:schemeClr val="bg1"/>
                </a:solidFill>
              </a:rPr>
              <a:t>• </a:t>
            </a:r>
            <a:r>
              <a:rPr lang="id-ID" dirty="0">
                <a:solidFill>
                  <a:schemeClr val="bg1"/>
                </a:solidFill>
              </a:rPr>
              <a:t>Sistem keamanan jaringan yang </a:t>
            </a:r>
            <a:r>
              <a:rPr lang="id-ID" dirty="0" smtClean="0">
                <a:solidFill>
                  <a:schemeClr val="bg1"/>
                </a:solidFill>
              </a:rPr>
              <a:t>lemah</a:t>
            </a:r>
          </a:p>
          <a:p>
            <a:endParaRPr lang="id-ID" dirty="0">
              <a:solidFill>
                <a:schemeClr val="bg1"/>
              </a:solidFill>
            </a:endParaRPr>
          </a:p>
          <a:p>
            <a:endParaRPr lang="id-ID" dirty="0">
              <a:solidFill>
                <a:schemeClr val="bg1"/>
              </a:solidFill>
              <a:latin typeface="Tahoma" panose="020B0604030504040204" pitchFamily="34" charset="0"/>
            </a:endParaRPr>
          </a:p>
          <a:p>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body" idx="1"/>
          </p:nvPr>
        </p:nvSpPr>
        <p:spPr>
          <a:xfrm>
            <a:off x="5377016" y="483518"/>
            <a:ext cx="3470141" cy="819900"/>
          </a:xfrm>
          <a:prstGeom prst="rect">
            <a:avLst/>
          </a:prstGeom>
        </p:spPr>
        <p:txBody>
          <a:bodyPr spcFirstLastPara="1" wrap="square" lIns="91425" tIns="91425" rIns="91425" bIns="91425" anchor="t" anchorCtr="0">
            <a:noAutofit/>
          </a:bodyPr>
          <a:lstStyle/>
          <a:p>
            <a:pPr marL="0" lvl="0" indent="0">
              <a:buNone/>
            </a:pPr>
            <a:r>
              <a:rPr lang="id-ID" sz="2000" b="1" dirty="0" smtClean="0"/>
              <a:t>Ancaman </a:t>
            </a:r>
            <a:r>
              <a:rPr lang="id-ID" sz="2000" b="1" dirty="0"/>
              <a:t>atau Serangan yang Sering Terjadi Pada Komputer</a:t>
            </a:r>
            <a:endParaRPr sz="2000" dirty="0"/>
          </a:p>
        </p:txBody>
      </p:sp>
      <p:sp>
        <p:nvSpPr>
          <p:cNvPr id="90" name="Google Shape;90;p15"/>
          <p:cNvSpPr txBox="1">
            <a:spLocks noGrp="1"/>
          </p:cNvSpPr>
          <p:nvPr>
            <p:ph type="sldNum" idx="12"/>
          </p:nvPr>
        </p:nvSpPr>
        <p:spPr>
          <a:xfrm>
            <a:off x="4297725" y="4731990"/>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
        <p:nvSpPr>
          <p:cNvPr id="3" name="TextBox 2"/>
          <p:cNvSpPr txBox="1"/>
          <p:nvPr/>
        </p:nvSpPr>
        <p:spPr>
          <a:xfrm>
            <a:off x="143583" y="1563253"/>
            <a:ext cx="8856984" cy="3323987"/>
          </a:xfrm>
          <a:prstGeom prst="rect">
            <a:avLst/>
          </a:prstGeom>
          <a:noFill/>
        </p:spPr>
        <p:txBody>
          <a:bodyPr wrap="square" rtlCol="0">
            <a:spAutoFit/>
          </a:bodyPr>
          <a:lstStyle/>
          <a:p>
            <a:r>
              <a:rPr lang="id-ID" dirty="0" smtClean="0">
                <a:solidFill>
                  <a:schemeClr val="bg1"/>
                </a:solidFill>
              </a:rPr>
              <a:t>1. </a:t>
            </a:r>
            <a:r>
              <a:rPr lang="id-ID" b="1" dirty="0" smtClean="0">
                <a:solidFill>
                  <a:schemeClr val="bg1"/>
                </a:solidFill>
              </a:rPr>
              <a:t>Sniffing</a:t>
            </a:r>
          </a:p>
          <a:p>
            <a:r>
              <a:rPr lang="id-ID" dirty="0" smtClean="0">
                <a:solidFill>
                  <a:schemeClr val="bg1"/>
                </a:solidFill>
              </a:rPr>
              <a:t>     </a:t>
            </a:r>
            <a:r>
              <a:rPr lang="id-ID" dirty="0">
                <a:solidFill>
                  <a:schemeClr val="bg1"/>
                </a:solidFill>
              </a:rPr>
              <a:t>Standarnya hanya komputer dengan alamat yang bersesuaian dengan alamat tujuanlah yang akan mengambil data tersebut. Tetapi pada saat snif, komputer dengan alamat bukan alamat tujuan tetap mengambil data tersebut. Dengan adanya sniffer ini, maka usaha untuk melakukan kriptografi dalam database (dalam hal ini login user dan password) akan sia-sia saja</a:t>
            </a:r>
            <a:r>
              <a:rPr lang="id-ID" dirty="0" smtClean="0">
                <a:solidFill>
                  <a:schemeClr val="bg1"/>
                </a:solidFill>
              </a:rPr>
              <a:t>.</a:t>
            </a:r>
          </a:p>
          <a:p>
            <a:endParaRPr lang="id-ID" dirty="0" smtClean="0">
              <a:solidFill>
                <a:schemeClr val="bg1"/>
              </a:solidFill>
            </a:endParaRPr>
          </a:p>
          <a:p>
            <a:r>
              <a:rPr lang="id-ID" b="1" dirty="0" smtClean="0">
                <a:solidFill>
                  <a:schemeClr val="bg1"/>
                </a:solidFill>
              </a:rPr>
              <a:t>2. Spoofing</a:t>
            </a:r>
            <a:r>
              <a:rPr lang="id-ID" dirty="0">
                <a:solidFill>
                  <a:schemeClr val="bg1"/>
                </a:solidFill>
              </a:rPr>
              <a:t/>
            </a:r>
            <a:br>
              <a:rPr lang="id-ID" dirty="0">
                <a:solidFill>
                  <a:schemeClr val="bg1"/>
                </a:solidFill>
              </a:rPr>
            </a:br>
            <a:r>
              <a:rPr lang="id-ID" dirty="0">
                <a:solidFill>
                  <a:schemeClr val="bg1"/>
                </a:solidFill>
              </a:rPr>
              <a:t> </a:t>
            </a:r>
            <a:r>
              <a:rPr lang="id-ID" dirty="0" smtClean="0">
                <a:solidFill>
                  <a:schemeClr val="bg1"/>
                </a:solidFill>
              </a:rPr>
              <a:t>   Teknik </a:t>
            </a:r>
            <a:r>
              <a:rPr lang="id-ID" dirty="0">
                <a:solidFill>
                  <a:schemeClr val="bg1"/>
                </a:solidFill>
              </a:rPr>
              <a:t>Spoofing adalah pemalsuan alamat IP attacker sehingga sasaran menganggap alamat IP attacker adalah alamat IP dari host di dalam network bukan dari luar network</a:t>
            </a:r>
            <a:r>
              <a:rPr lang="id-ID" dirty="0" smtClean="0">
                <a:solidFill>
                  <a:schemeClr val="bg1"/>
                </a:solidFill>
              </a:rPr>
              <a:t>.</a:t>
            </a:r>
          </a:p>
          <a:p>
            <a:endParaRPr lang="id-ID" dirty="0">
              <a:solidFill>
                <a:schemeClr val="bg1"/>
              </a:solidFill>
            </a:endParaRPr>
          </a:p>
          <a:p>
            <a:r>
              <a:rPr lang="id-ID" dirty="0" smtClean="0">
                <a:solidFill>
                  <a:schemeClr val="bg1"/>
                </a:solidFill>
              </a:rPr>
              <a:t>3. </a:t>
            </a:r>
            <a:r>
              <a:rPr lang="id-ID" b="1" dirty="0">
                <a:solidFill>
                  <a:schemeClr val="bg1"/>
                </a:solidFill>
              </a:rPr>
              <a:t>Finger </a:t>
            </a:r>
            <a:r>
              <a:rPr lang="id-ID" b="1" dirty="0" smtClean="0">
                <a:solidFill>
                  <a:schemeClr val="bg1"/>
                </a:solidFill>
              </a:rPr>
              <a:t>Exploit</a:t>
            </a:r>
            <a:endParaRPr lang="id-ID" dirty="0" smtClean="0">
              <a:solidFill>
                <a:schemeClr val="bg1"/>
              </a:solidFill>
            </a:endParaRPr>
          </a:p>
          <a:p>
            <a:r>
              <a:rPr lang="id-ID" dirty="0" smtClean="0">
                <a:solidFill>
                  <a:schemeClr val="bg1"/>
                </a:solidFill>
              </a:rPr>
              <a:t>    Awal </a:t>
            </a:r>
            <a:r>
              <a:rPr lang="id-ID" dirty="0">
                <a:solidFill>
                  <a:schemeClr val="bg1"/>
                </a:solidFill>
              </a:rPr>
              <a:t>penggunaan finger exploit adalah untuk sharing informasi di antara pengguna dalam sebuah jaringan. Namun seiring berkembangnya tingkat kejahatan dalam dunia komputer, banyak terjadi salah penggunaan dari tools ini, karena melalui tools ini sistem keamanan sangat minim bahkan tidak ada sama sekali.</a:t>
            </a:r>
          </a:p>
          <a:p>
            <a:endParaRPr lang="id-ID"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sp>
        <p:nvSpPr>
          <p:cNvPr id="3" name="TextBox 2"/>
          <p:cNvSpPr txBox="1"/>
          <p:nvPr/>
        </p:nvSpPr>
        <p:spPr>
          <a:xfrm>
            <a:off x="251520" y="51470"/>
            <a:ext cx="8496944" cy="5047536"/>
          </a:xfrm>
          <a:prstGeom prst="rect">
            <a:avLst/>
          </a:prstGeom>
          <a:noFill/>
        </p:spPr>
        <p:txBody>
          <a:bodyPr wrap="square" rtlCol="0">
            <a:spAutoFit/>
          </a:bodyPr>
          <a:lstStyle/>
          <a:p>
            <a:r>
              <a:rPr lang="id-ID" b="1" dirty="0">
                <a:solidFill>
                  <a:schemeClr val="bg1"/>
                </a:solidFill>
              </a:rPr>
              <a:t>4. Brute </a:t>
            </a:r>
            <a:r>
              <a:rPr lang="id-ID" b="1" dirty="0" smtClean="0">
                <a:solidFill>
                  <a:schemeClr val="bg1"/>
                </a:solidFill>
              </a:rPr>
              <a:t>Force</a:t>
            </a:r>
            <a:r>
              <a:rPr lang="id-ID" dirty="0">
                <a:solidFill>
                  <a:schemeClr val="bg1"/>
                </a:solidFill>
              </a:rPr>
              <a:t/>
            </a:r>
            <a:br>
              <a:rPr lang="id-ID" dirty="0">
                <a:solidFill>
                  <a:schemeClr val="bg1"/>
                </a:solidFill>
              </a:rPr>
            </a:br>
            <a:r>
              <a:rPr lang="id-ID" dirty="0" smtClean="0">
                <a:solidFill>
                  <a:schemeClr val="bg1"/>
                </a:solidFill>
              </a:rPr>
              <a:t>    Brute </a:t>
            </a:r>
            <a:r>
              <a:rPr lang="id-ID" dirty="0">
                <a:solidFill>
                  <a:schemeClr val="bg1"/>
                </a:solidFill>
              </a:rPr>
              <a:t>force adalah salah satu metode dalam penjebolan keamanan yang menggunakan password. Brute force adalah salah satu bagian dari password guessing, hanya saja bedanya adalah waktu yang dipakai dalam brute force lebih singkat dari password guessing karena metode brute force menggunakan beberapa tools cracking untuk mendapatkan password yang dicari</a:t>
            </a:r>
            <a:r>
              <a:rPr lang="id-ID" dirty="0" smtClean="0">
                <a:solidFill>
                  <a:schemeClr val="bg1"/>
                </a:solidFill>
              </a:rPr>
              <a:t>.</a:t>
            </a:r>
          </a:p>
          <a:p>
            <a:endParaRPr lang="id-ID" dirty="0">
              <a:solidFill>
                <a:schemeClr val="bg1"/>
              </a:solidFill>
            </a:endParaRPr>
          </a:p>
          <a:p>
            <a:r>
              <a:rPr lang="id-ID" b="1" dirty="0">
                <a:solidFill>
                  <a:schemeClr val="bg1"/>
                </a:solidFill>
              </a:rPr>
              <a:t>5. Password </a:t>
            </a:r>
            <a:r>
              <a:rPr lang="id-ID" b="1" dirty="0" smtClean="0">
                <a:solidFill>
                  <a:schemeClr val="bg1"/>
                </a:solidFill>
              </a:rPr>
              <a:t>Cracking</a:t>
            </a:r>
            <a:r>
              <a:rPr lang="id-ID" dirty="0">
                <a:solidFill>
                  <a:schemeClr val="bg1"/>
                </a:solidFill>
              </a:rPr>
              <a:t/>
            </a:r>
            <a:br>
              <a:rPr lang="id-ID" dirty="0">
                <a:solidFill>
                  <a:schemeClr val="bg1"/>
                </a:solidFill>
              </a:rPr>
            </a:br>
            <a:r>
              <a:rPr lang="id-ID" dirty="0" smtClean="0">
                <a:solidFill>
                  <a:schemeClr val="bg1"/>
                </a:solidFill>
              </a:rPr>
              <a:t>    Password </a:t>
            </a:r>
            <a:r>
              <a:rPr lang="id-ID" dirty="0">
                <a:solidFill>
                  <a:schemeClr val="bg1"/>
                </a:solidFill>
              </a:rPr>
              <a:t>cracking adalah metoda untuk melawan perlindungan password yang dienkripsi yang berada di dalam system. Dengan anggapan bahwa atacker telah masuk kedalam system, ia bisa saja mengubah kekuasaannya didalam system dengan cara meng crack password file menggunakan metode brute-force dictionary </a:t>
            </a:r>
            <a:r>
              <a:rPr lang="id-ID" dirty="0" smtClean="0">
                <a:solidFill>
                  <a:schemeClr val="bg1"/>
                </a:solidFill>
              </a:rPr>
              <a:t>attack</a:t>
            </a:r>
          </a:p>
          <a:p>
            <a:endParaRPr lang="id-ID" dirty="0">
              <a:solidFill>
                <a:schemeClr val="bg1"/>
              </a:solidFill>
            </a:endParaRPr>
          </a:p>
          <a:p>
            <a:r>
              <a:rPr lang="id-ID" b="1" dirty="0">
                <a:solidFill>
                  <a:schemeClr val="bg1"/>
                </a:solidFill>
              </a:rPr>
              <a:t>6. </a:t>
            </a:r>
            <a:r>
              <a:rPr lang="id-ID" b="1" dirty="0" smtClean="0">
                <a:solidFill>
                  <a:schemeClr val="bg1"/>
                </a:solidFill>
              </a:rPr>
              <a:t>VIRUS</a:t>
            </a:r>
            <a:r>
              <a:rPr lang="id-ID" dirty="0">
                <a:solidFill>
                  <a:schemeClr val="bg1"/>
                </a:solidFill>
              </a:rPr>
              <a:t/>
            </a:r>
            <a:br>
              <a:rPr lang="id-ID" dirty="0">
                <a:solidFill>
                  <a:schemeClr val="bg1"/>
                </a:solidFill>
              </a:rPr>
            </a:br>
            <a:r>
              <a:rPr lang="id-ID" dirty="0" smtClean="0">
                <a:solidFill>
                  <a:schemeClr val="bg1"/>
                </a:solidFill>
              </a:rPr>
              <a:t>    Virus </a:t>
            </a:r>
            <a:r>
              <a:rPr lang="id-ID" dirty="0">
                <a:solidFill>
                  <a:schemeClr val="bg1"/>
                </a:solidFill>
              </a:rPr>
              <a:t>komputer bisa diartikan sebagai suatu program komputer biasa. Tetapi memiliki perbedaan yang mendasar dengan program-program lainnya,yaitu virus dibuat untuk menulari program-program lainnya, mengubah, memanipulasinya bahkan sampai merusaknya.</a:t>
            </a:r>
            <a:br>
              <a:rPr lang="id-ID" dirty="0">
                <a:solidFill>
                  <a:schemeClr val="bg1"/>
                </a:solidFill>
              </a:rPr>
            </a:br>
            <a:r>
              <a:rPr lang="id-ID" dirty="0">
                <a:solidFill>
                  <a:schemeClr val="bg1"/>
                </a:solidFill>
              </a:rPr>
              <a:t>Suatu program dapat disebut sebagai suatu virus apabila memenuhi minimal 5 kriteria berikut :</a:t>
            </a:r>
            <a:br>
              <a:rPr lang="id-ID" dirty="0">
                <a:solidFill>
                  <a:schemeClr val="bg1"/>
                </a:solidFill>
              </a:rPr>
            </a:br>
            <a:r>
              <a:rPr lang="id-ID" dirty="0">
                <a:solidFill>
                  <a:schemeClr val="bg1"/>
                </a:solidFill>
              </a:rPr>
              <a:t>-</a:t>
            </a:r>
            <a:r>
              <a:rPr lang="id-ID" dirty="0" smtClean="0">
                <a:solidFill>
                  <a:schemeClr val="bg1"/>
                </a:solidFill>
              </a:rPr>
              <a:t>Kemampuan </a:t>
            </a:r>
            <a:r>
              <a:rPr lang="id-ID" dirty="0">
                <a:solidFill>
                  <a:schemeClr val="bg1"/>
                </a:solidFill>
              </a:rPr>
              <a:t>untuk mendapatkan informasi</a:t>
            </a:r>
          </a:p>
          <a:p>
            <a:r>
              <a:rPr lang="id-ID" dirty="0" smtClean="0">
                <a:solidFill>
                  <a:schemeClr val="bg1"/>
                </a:solidFill>
              </a:rPr>
              <a:t>-Kemampuan </a:t>
            </a:r>
            <a:r>
              <a:rPr lang="id-ID" dirty="0">
                <a:solidFill>
                  <a:schemeClr val="bg1"/>
                </a:solidFill>
              </a:rPr>
              <a:t>untuk memeriksa suatu file</a:t>
            </a:r>
          </a:p>
          <a:p>
            <a:r>
              <a:rPr lang="id-ID" dirty="0" smtClean="0">
                <a:solidFill>
                  <a:schemeClr val="bg1"/>
                </a:solidFill>
              </a:rPr>
              <a:t>-Kemampuan </a:t>
            </a:r>
            <a:r>
              <a:rPr lang="id-ID" dirty="0">
                <a:solidFill>
                  <a:schemeClr val="bg1"/>
                </a:solidFill>
              </a:rPr>
              <a:t>untuk menggandakan diri dan menularkan diri</a:t>
            </a:r>
          </a:p>
          <a:p>
            <a:r>
              <a:rPr lang="id-ID" dirty="0" smtClean="0">
                <a:solidFill>
                  <a:schemeClr val="bg1"/>
                </a:solidFill>
              </a:rPr>
              <a:t>-Kemampuan </a:t>
            </a:r>
            <a:r>
              <a:rPr lang="id-ID" dirty="0">
                <a:solidFill>
                  <a:schemeClr val="bg1"/>
                </a:solidFill>
              </a:rPr>
              <a:t>melakukan manipulasi</a:t>
            </a:r>
          </a:p>
          <a:p>
            <a:r>
              <a:rPr lang="id-ID" dirty="0" smtClean="0">
                <a:solidFill>
                  <a:schemeClr val="bg1"/>
                </a:solidFill>
              </a:rPr>
              <a:t>-Kemampuan </a:t>
            </a:r>
            <a:r>
              <a:rPr lang="id-ID" dirty="0">
                <a:solidFill>
                  <a:schemeClr val="bg1"/>
                </a:solidFill>
              </a:rPr>
              <a:t>untuk menyembunyikan diri. </a:t>
            </a:r>
          </a:p>
          <a:p>
            <a:endParaRPr lang="id-ID" dirty="0">
              <a:solidFill>
                <a:schemeClr val="bg1"/>
              </a:solidFill>
            </a:endParaRPr>
          </a:p>
        </p:txBody>
      </p:sp>
    </p:spTree>
    <p:extLst>
      <p:ext uri="{BB962C8B-B14F-4D97-AF65-F5344CB8AC3E}">
        <p14:creationId xmlns:p14="http://schemas.microsoft.com/office/powerpoint/2010/main" val="4290880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12000" y="1281631"/>
            <a:ext cx="9156000" cy="857400"/>
          </a:xfrm>
          <a:prstGeom prst="rect">
            <a:avLst/>
          </a:prstGeom>
        </p:spPr>
        <p:txBody>
          <a:bodyPr spcFirstLastPara="1" wrap="square" lIns="91425" tIns="91425" rIns="91425" bIns="91425" anchor="t" anchorCtr="0">
            <a:noAutofit/>
          </a:bodyPr>
          <a:lstStyle/>
          <a:p>
            <a:pPr algn="l"/>
            <a:r>
              <a:rPr lang="id-ID" sz="1400" dirty="0">
                <a:solidFill>
                  <a:schemeClr val="bg1"/>
                </a:solidFill>
              </a:rPr>
              <a:t/>
            </a:r>
            <a:br>
              <a:rPr lang="id-ID" sz="1400" dirty="0">
                <a:solidFill>
                  <a:schemeClr val="bg1"/>
                </a:solidFill>
              </a:rPr>
            </a:br>
            <a:r>
              <a:rPr lang="id-ID" sz="1400" dirty="0">
                <a:solidFill>
                  <a:schemeClr val="bg1"/>
                </a:solidFill>
              </a:rPr>
              <a:t>Terdiri dari 4 faktor yang merupakan cara untuk mencegah terjadinya serangan atau kebocoran sistem </a:t>
            </a:r>
            <a:r>
              <a:rPr lang="id-ID" sz="1400" dirty="0" smtClean="0">
                <a:solidFill>
                  <a:schemeClr val="bg1"/>
                </a:solidFill>
              </a:rPr>
              <a:t>:</a:t>
            </a:r>
            <a:br>
              <a:rPr lang="id-ID" sz="1400" dirty="0" smtClean="0">
                <a:solidFill>
                  <a:schemeClr val="bg1"/>
                </a:solidFill>
              </a:rPr>
            </a:br>
            <a:r>
              <a:rPr lang="id-ID" sz="1400" dirty="0">
                <a:solidFill>
                  <a:schemeClr val="bg1"/>
                </a:solidFill>
              </a:rPr>
              <a:t/>
            </a:r>
            <a:br>
              <a:rPr lang="id-ID" sz="1400" dirty="0">
                <a:solidFill>
                  <a:schemeClr val="bg1"/>
                </a:solidFill>
              </a:rPr>
            </a:br>
            <a:r>
              <a:rPr lang="id-ID" sz="1400" dirty="0">
                <a:solidFill>
                  <a:schemeClr val="bg1"/>
                </a:solidFill>
              </a:rPr>
              <a:t>-</a:t>
            </a:r>
            <a:r>
              <a:rPr lang="id-ID" sz="1400" dirty="0" smtClean="0">
                <a:solidFill>
                  <a:schemeClr val="bg1"/>
                </a:solidFill>
              </a:rPr>
              <a:t>Desain </a:t>
            </a:r>
            <a:r>
              <a:rPr lang="id-ID" sz="1400" dirty="0">
                <a:solidFill>
                  <a:schemeClr val="bg1"/>
                </a:solidFill>
              </a:rPr>
              <a:t>sistem : desain sistem yang baik tidak meninggalkan celah-celah yang memungkinkan terjadinya penyusupan setelah sistem tersebut siap dijalankan. </a:t>
            </a:r>
            <a:r>
              <a:rPr lang="id-ID" sz="1400" dirty="0" smtClean="0">
                <a:solidFill>
                  <a:schemeClr val="bg1"/>
                </a:solidFill>
              </a:rPr>
              <a:t/>
            </a:r>
            <a:br>
              <a:rPr lang="id-ID" sz="1400" dirty="0" smtClean="0">
                <a:solidFill>
                  <a:schemeClr val="bg1"/>
                </a:solidFill>
              </a:rPr>
            </a:br>
            <a:r>
              <a:rPr lang="id-ID" sz="1400" dirty="0">
                <a:solidFill>
                  <a:schemeClr val="bg1"/>
                </a:solidFill>
              </a:rPr>
              <a:t/>
            </a:r>
            <a:br>
              <a:rPr lang="id-ID" sz="1400" dirty="0">
                <a:solidFill>
                  <a:schemeClr val="bg1"/>
                </a:solidFill>
              </a:rPr>
            </a:br>
            <a:r>
              <a:rPr lang="id-ID" sz="1400" dirty="0" smtClean="0">
                <a:solidFill>
                  <a:schemeClr val="bg1"/>
                </a:solidFill>
              </a:rPr>
              <a:t>-Aplikasi </a:t>
            </a:r>
            <a:r>
              <a:rPr lang="id-ID" sz="1400" dirty="0">
                <a:solidFill>
                  <a:schemeClr val="bg1"/>
                </a:solidFill>
              </a:rPr>
              <a:t>yang Dipakai : aplikasi yang dipakai sudah diperiksa dengan seksama untuk mengetahui apakah program yang akan dipakai dalam sistem tersebut dapat diakses tanpa harus melalui prosedur yang seharusnya dan apakah aplikasi sudah mendapatkan kepercayaan dari banyak orang. </a:t>
            </a:r>
            <a:r>
              <a:rPr lang="id-ID" sz="1400" dirty="0" smtClean="0">
                <a:solidFill>
                  <a:schemeClr val="bg1"/>
                </a:solidFill>
              </a:rPr>
              <a:t/>
            </a:r>
            <a:br>
              <a:rPr lang="id-ID" sz="1400" dirty="0" smtClean="0">
                <a:solidFill>
                  <a:schemeClr val="bg1"/>
                </a:solidFill>
              </a:rPr>
            </a:br>
            <a:r>
              <a:rPr lang="id-ID" sz="1400" dirty="0">
                <a:solidFill>
                  <a:schemeClr val="bg1"/>
                </a:solidFill>
              </a:rPr>
              <a:t/>
            </a:r>
            <a:br>
              <a:rPr lang="id-ID" sz="1400" dirty="0">
                <a:solidFill>
                  <a:schemeClr val="bg1"/>
                </a:solidFill>
              </a:rPr>
            </a:br>
            <a:r>
              <a:rPr lang="id-ID" sz="1400" dirty="0" smtClean="0">
                <a:solidFill>
                  <a:schemeClr val="bg1"/>
                </a:solidFill>
              </a:rPr>
              <a:t>-Manajemen </a:t>
            </a:r>
            <a:r>
              <a:rPr lang="id-ID" sz="1400" dirty="0">
                <a:solidFill>
                  <a:schemeClr val="bg1"/>
                </a:solidFill>
              </a:rPr>
              <a:t>: pada dasarnya untuk membuat suatu sistem yang secure tidak lepas dari bagaimana mengelola suatu sistem dengan baik. Dengan demikian persyaratan good practice standard seperti Standard Operating Procedure (SOP) dan Security Policy haruslah diterapkan di samping memikirkan hal teknologinya</a:t>
            </a:r>
            <a:r>
              <a:rPr lang="id-ID" sz="1400" dirty="0" smtClean="0">
                <a:solidFill>
                  <a:schemeClr val="bg1"/>
                </a:solidFill>
              </a:rPr>
              <a:t>.</a:t>
            </a:r>
            <a:br>
              <a:rPr lang="id-ID" sz="1400" dirty="0" smtClean="0">
                <a:solidFill>
                  <a:schemeClr val="bg1"/>
                </a:solidFill>
              </a:rPr>
            </a:br>
            <a:r>
              <a:rPr lang="id-ID" sz="1400" dirty="0">
                <a:solidFill>
                  <a:schemeClr val="bg1"/>
                </a:solidFill>
              </a:rPr>
              <a:t/>
            </a:r>
            <a:br>
              <a:rPr lang="id-ID" sz="1400" dirty="0">
                <a:solidFill>
                  <a:schemeClr val="bg1"/>
                </a:solidFill>
              </a:rPr>
            </a:br>
            <a:r>
              <a:rPr lang="id-ID" sz="1400" dirty="0" smtClean="0">
                <a:solidFill>
                  <a:schemeClr val="bg1"/>
                </a:solidFill>
              </a:rPr>
              <a:t>-Manusia </a:t>
            </a:r>
            <a:r>
              <a:rPr lang="id-ID" sz="1400" dirty="0">
                <a:solidFill>
                  <a:schemeClr val="bg1"/>
                </a:solidFill>
              </a:rPr>
              <a:t>(Administrator) : manusia adalah salah satu fakor yang sangat penting, tetapi sering kali dilupakan dalam pengembangan teknologi informasi dan dan sistem keamanan. </a:t>
            </a:r>
            <a:br>
              <a:rPr lang="id-ID" sz="1400" dirty="0">
                <a:solidFill>
                  <a:schemeClr val="bg1"/>
                </a:solidFill>
              </a:rPr>
            </a:br>
            <a:endParaRPr sz="1400" dirty="0">
              <a:solidFill>
                <a:schemeClr val="bg1"/>
              </a:solidFill>
            </a:endParaRPr>
          </a:p>
        </p:txBody>
      </p:sp>
      <p:sp>
        <p:nvSpPr>
          <p:cNvPr id="97" name="Google Shape;97;p16"/>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chemeClr val="bg1"/>
              </a:solidFill>
            </a:endParaRPr>
          </a:p>
        </p:txBody>
      </p:sp>
      <p:sp>
        <p:nvSpPr>
          <p:cNvPr id="98" name="Google Shape;98;p16"/>
          <p:cNvSpPr/>
          <p:nvPr/>
        </p:nvSpPr>
        <p:spPr>
          <a:xfrm>
            <a:off x="4363252" y="476438"/>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chemeClr val="bg1"/>
              </a:solidFill>
            </a:endParaRPr>
          </a:p>
        </p:txBody>
      </p:sp>
      <p:sp>
        <p:nvSpPr>
          <p:cNvPr id="99" name="Google Shape;99;p16"/>
          <p:cNvSpPr txBox="1">
            <a:spLocks noGrp="1"/>
          </p:cNvSpPr>
          <p:nvPr>
            <p:ph type="sldNum" idx="12"/>
          </p:nvPr>
        </p:nvSpPr>
        <p:spPr>
          <a:xfrm>
            <a:off x="4291650" y="4731990"/>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sz="1800">
                <a:solidFill>
                  <a:schemeClr val="bg1"/>
                </a:solidFill>
              </a:rPr>
              <a:pPr marL="0" lvl="0" indent="0" algn="ctr" rtl="0">
                <a:spcBef>
                  <a:spcPts val="0"/>
                </a:spcBef>
                <a:spcAft>
                  <a:spcPts val="0"/>
                </a:spcAft>
                <a:buNone/>
              </a:pPr>
              <a:t>13</a:t>
            </a:fld>
            <a:endParaRPr sz="1800" dirty="0">
              <a:solidFill>
                <a:schemeClr val="bg1"/>
              </a:solidFill>
            </a:endParaRPr>
          </a:p>
        </p:txBody>
      </p:sp>
      <p:sp>
        <p:nvSpPr>
          <p:cNvPr id="3" name="TextBox 2"/>
          <p:cNvSpPr txBox="1"/>
          <p:nvPr/>
        </p:nvSpPr>
        <p:spPr>
          <a:xfrm>
            <a:off x="2519868" y="1014441"/>
            <a:ext cx="4032448" cy="923330"/>
          </a:xfrm>
          <a:prstGeom prst="rect">
            <a:avLst/>
          </a:prstGeom>
          <a:noFill/>
        </p:spPr>
        <p:txBody>
          <a:bodyPr wrap="square" rtlCol="0">
            <a:spAutoFit/>
          </a:bodyPr>
          <a:lstStyle/>
          <a:p>
            <a:pPr algn="ctr"/>
            <a:r>
              <a:rPr lang="sv-SE" sz="1800" dirty="0">
                <a:solidFill>
                  <a:schemeClr val="bg1"/>
                </a:solidFill>
              </a:rPr>
              <a:t>`</a:t>
            </a:r>
            <a:r>
              <a:rPr lang="sv-SE" sz="1800" b="1" dirty="0">
                <a:solidFill>
                  <a:schemeClr val="bg1"/>
                </a:solidFill>
              </a:rPr>
              <a:t>Mencegah Terjadinya Serangan pada Komputer</a:t>
            </a:r>
            <a:r>
              <a:rPr lang="sv-SE" sz="1800" dirty="0">
                <a:solidFill>
                  <a:schemeClr val="bg1"/>
                </a:solidFill>
              </a:rPr>
              <a:t/>
            </a:r>
            <a:br>
              <a:rPr lang="sv-SE" sz="1800" dirty="0">
                <a:solidFill>
                  <a:schemeClr val="bg1"/>
                </a:solidFill>
              </a:rPr>
            </a:br>
            <a:endParaRPr lang="id-ID" sz="18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
        <p:nvSpPr>
          <p:cNvPr id="3" name="TextBox 2"/>
          <p:cNvSpPr txBox="1"/>
          <p:nvPr/>
        </p:nvSpPr>
        <p:spPr>
          <a:xfrm>
            <a:off x="3851194" y="2283718"/>
            <a:ext cx="1441612" cy="307777"/>
          </a:xfrm>
          <a:prstGeom prst="rect">
            <a:avLst/>
          </a:prstGeom>
          <a:noFill/>
        </p:spPr>
        <p:txBody>
          <a:bodyPr wrap="square" rtlCol="0">
            <a:spAutoFit/>
          </a:bodyPr>
          <a:lstStyle/>
          <a:p>
            <a:r>
              <a:rPr lang="id-ID" dirty="0" smtClean="0">
                <a:solidFill>
                  <a:schemeClr val="bg1"/>
                </a:solidFill>
              </a:rPr>
              <a:t>TERIMAKASIH</a:t>
            </a:r>
            <a:endParaRPr lang="id-ID" dirty="0">
              <a:solidFill>
                <a:schemeClr val="bg1"/>
              </a:solidFill>
            </a:endParaRPr>
          </a:p>
        </p:txBody>
      </p:sp>
    </p:spTree>
    <p:extLst>
      <p:ext uri="{BB962C8B-B14F-4D97-AF65-F5344CB8AC3E}">
        <p14:creationId xmlns:p14="http://schemas.microsoft.com/office/powerpoint/2010/main" val="276268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397388" y="1040748"/>
            <a:ext cx="2898600" cy="3043170"/>
          </a:xfrm>
          <a:prstGeom prst="rect">
            <a:avLst/>
          </a:prstGeom>
        </p:spPr>
        <p:txBody>
          <a:bodyPr spcFirstLastPara="1" wrap="square" lIns="91425" tIns="91425" rIns="91425" bIns="91425" anchor="b" anchorCtr="0">
            <a:noAutofit/>
          </a:bodyPr>
          <a:lstStyle/>
          <a:p>
            <a:pPr marL="0" lvl="0" indent="0">
              <a:buNone/>
            </a:pPr>
            <a:endParaRPr lang="id-ID" sz="1400" b="1" dirty="0" smtClean="0">
              <a:solidFill>
                <a:schemeClr val="bg1"/>
              </a:solidFill>
              <a:latin typeface="Yu Gothic" panose="020B0400000000000000" pitchFamily="34" charset="-128"/>
              <a:ea typeface="Yu Gothic" panose="020B0400000000000000" pitchFamily="34" charset="-128"/>
            </a:endParaRPr>
          </a:p>
          <a:p>
            <a:pPr marL="0" lvl="0" indent="0">
              <a:buNone/>
            </a:pPr>
            <a:endParaRPr lang="id-ID" sz="1400" b="1" dirty="0">
              <a:solidFill>
                <a:schemeClr val="bg1"/>
              </a:solidFill>
              <a:latin typeface="Yu Gothic" panose="020B0400000000000000" pitchFamily="34" charset="-128"/>
              <a:ea typeface="Yu Gothic" panose="020B0400000000000000" pitchFamily="34" charset="-128"/>
            </a:endParaRPr>
          </a:p>
          <a:p>
            <a:pPr marL="0" lvl="0" indent="0">
              <a:buNone/>
            </a:pPr>
            <a:endParaRPr lang="id-ID" sz="1400" b="1" dirty="0" smtClean="0">
              <a:solidFill>
                <a:schemeClr val="bg1"/>
              </a:solidFill>
              <a:latin typeface="Yu Gothic" panose="020B0400000000000000" pitchFamily="34" charset="-128"/>
              <a:ea typeface="Yu Gothic" panose="020B0400000000000000" pitchFamily="34" charset="-128"/>
            </a:endParaRPr>
          </a:p>
          <a:p>
            <a:pPr marL="0" lvl="0" indent="0">
              <a:buNone/>
            </a:pPr>
            <a:endParaRPr lang="id-ID" sz="1400" b="1" dirty="0">
              <a:solidFill>
                <a:schemeClr val="bg1"/>
              </a:solidFill>
              <a:latin typeface="Yu Gothic" panose="020B0400000000000000" pitchFamily="34" charset="-128"/>
              <a:ea typeface="Yu Gothic" panose="020B0400000000000000" pitchFamily="34" charset="-128"/>
            </a:endParaRPr>
          </a:p>
          <a:p>
            <a:pPr marL="0" lvl="0" indent="0">
              <a:buNone/>
            </a:pPr>
            <a:endParaRPr lang="id-ID" sz="1400" b="1" dirty="0" smtClean="0">
              <a:solidFill>
                <a:schemeClr val="bg1"/>
              </a:solidFill>
              <a:latin typeface="Yu Gothic" panose="020B0400000000000000" pitchFamily="34" charset="-128"/>
              <a:ea typeface="Yu Gothic" panose="020B0400000000000000" pitchFamily="34" charset="-128"/>
            </a:endParaRPr>
          </a:p>
          <a:p>
            <a:pPr marL="0" lvl="0" indent="0">
              <a:buNone/>
            </a:pPr>
            <a:endParaRPr lang="id-ID" sz="1400" b="1" dirty="0">
              <a:solidFill>
                <a:schemeClr val="bg1"/>
              </a:solidFill>
              <a:latin typeface="Yu Gothic" panose="020B0400000000000000" pitchFamily="34" charset="-128"/>
              <a:ea typeface="Yu Gothic" panose="020B0400000000000000" pitchFamily="34" charset="-128"/>
            </a:endParaRPr>
          </a:p>
          <a:p>
            <a:pPr marL="0" lvl="0" indent="0">
              <a:buNone/>
            </a:pPr>
            <a:r>
              <a:rPr lang="id-ID" sz="1400" b="1" dirty="0" smtClean="0">
                <a:solidFill>
                  <a:schemeClr val="bg1"/>
                </a:solidFill>
                <a:latin typeface="Yu Gothic" panose="020B0400000000000000" pitchFamily="34" charset="-128"/>
                <a:ea typeface="Yu Gothic" panose="020B0400000000000000" pitchFamily="34" charset="-128"/>
              </a:rPr>
              <a:t>Kejahatan </a:t>
            </a:r>
            <a:r>
              <a:rPr lang="id-ID" sz="1400" b="1" dirty="0">
                <a:solidFill>
                  <a:schemeClr val="bg1"/>
                </a:solidFill>
                <a:latin typeface="Yu Gothic" panose="020B0400000000000000" pitchFamily="34" charset="-128"/>
                <a:ea typeface="Yu Gothic" panose="020B0400000000000000" pitchFamily="34" charset="-128"/>
              </a:rPr>
              <a:t>komputer</a:t>
            </a:r>
            <a:r>
              <a:rPr lang="id-ID" sz="1400" dirty="0">
                <a:solidFill>
                  <a:schemeClr val="bg1"/>
                </a:solidFill>
                <a:latin typeface="Yu Gothic" panose="020B0400000000000000" pitchFamily="34" charset="-128"/>
                <a:ea typeface="Yu Gothic" panose="020B0400000000000000" pitchFamily="34" charset="-128"/>
              </a:rPr>
              <a:t> adalah tindakan </a:t>
            </a:r>
            <a:r>
              <a:rPr lang="id-ID" sz="1400" dirty="0" smtClean="0">
                <a:solidFill>
                  <a:schemeClr val="bg1"/>
                </a:solidFill>
                <a:latin typeface="Yu Gothic" panose="020B0400000000000000" pitchFamily="34" charset="-128"/>
                <a:ea typeface="Yu Gothic" panose="020B0400000000000000" pitchFamily="34" charset="-128"/>
              </a:rPr>
              <a:t>ilegal </a:t>
            </a:r>
            <a:r>
              <a:rPr lang="id-ID" sz="1400" dirty="0">
                <a:solidFill>
                  <a:schemeClr val="bg1"/>
                </a:solidFill>
                <a:latin typeface="Yu Gothic" panose="020B0400000000000000" pitchFamily="34" charset="-128"/>
                <a:ea typeface="Yu Gothic" panose="020B0400000000000000" pitchFamily="34" charset="-128"/>
              </a:rPr>
              <a:t>dengan menggunakan pengetahuan </a:t>
            </a:r>
            <a:r>
              <a:rPr lang="id-ID" sz="1400" dirty="0" smtClean="0">
                <a:solidFill>
                  <a:schemeClr val="bg1"/>
                </a:solidFill>
                <a:latin typeface="Yu Gothic" panose="020B0400000000000000" pitchFamily="34" charset="-128"/>
                <a:ea typeface="Yu Gothic" panose="020B0400000000000000" pitchFamily="34" charset="-128"/>
              </a:rPr>
              <a:t>teknologi </a:t>
            </a:r>
            <a:r>
              <a:rPr lang="id-ID" sz="1400" dirty="0">
                <a:solidFill>
                  <a:schemeClr val="bg1"/>
                </a:solidFill>
                <a:latin typeface="Yu Gothic" panose="020B0400000000000000" pitchFamily="34" charset="-128"/>
                <a:ea typeface="Yu Gothic" panose="020B0400000000000000" pitchFamily="34" charset="-128"/>
              </a:rPr>
              <a:t>komputer untuk melakukan tindak </a:t>
            </a:r>
            <a:r>
              <a:rPr lang="id-ID" sz="1400" dirty="0" smtClean="0">
                <a:solidFill>
                  <a:schemeClr val="bg1"/>
                </a:solidFill>
                <a:latin typeface="Yu Gothic" panose="020B0400000000000000" pitchFamily="34" charset="-128"/>
                <a:ea typeface="Yu Gothic" panose="020B0400000000000000" pitchFamily="34" charset="-128"/>
              </a:rPr>
              <a:t>kejahatan baik memperoleh keuntungan ataupun kerugian. Pastinya tindakan ini, sangatlah merugikan pihak lain.</a:t>
            </a:r>
          </a:p>
          <a:p>
            <a:pPr marL="0" lvl="0" indent="0">
              <a:buNone/>
            </a:pPr>
            <a:endParaRPr lang="id-ID" sz="1400" dirty="0" smtClean="0">
              <a:solidFill>
                <a:schemeClr val="bg1"/>
              </a:solidFill>
              <a:latin typeface="Yu Gothic" panose="020B0400000000000000" pitchFamily="34" charset="-128"/>
              <a:ea typeface="Yu Gothic" panose="020B0400000000000000" pitchFamily="34" charset="-128"/>
            </a:endParaRPr>
          </a:p>
          <a:p>
            <a:pPr marL="0" lvl="0" indent="0">
              <a:buNone/>
            </a:pPr>
            <a:endParaRPr sz="1400" dirty="0" smtClean="0">
              <a:solidFill>
                <a:schemeClr val="bg1"/>
              </a:solidFill>
              <a:latin typeface="Yu Gothic" panose="020B0400000000000000" pitchFamily="34" charset="-128"/>
              <a:ea typeface="Yu Gothic" panose="020B0400000000000000" pitchFamily="34" charset="-128"/>
            </a:endParaRPr>
          </a:p>
        </p:txBody>
      </p:sp>
      <p:sp>
        <p:nvSpPr>
          <p:cNvPr id="292" name="Google Shape;29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05" y="1202933"/>
            <a:ext cx="4220700" cy="270356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idx="4294967295"/>
          </p:nvPr>
        </p:nvSpPr>
        <p:spPr>
          <a:xfrm>
            <a:off x="1843500" y="2067694"/>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dirty="0" smtClean="0"/>
              <a:t>BENTUK KEJAHATAN KOMPUTER</a:t>
            </a:r>
            <a:endParaRPr sz="2400" dirty="0"/>
          </a:p>
        </p:txBody>
      </p:sp>
      <p:sp>
        <p:nvSpPr>
          <p:cNvPr id="74" name="Google Shape;74;p13"/>
          <p:cNvSpPr/>
          <p:nvPr/>
        </p:nvSpPr>
        <p:spPr>
          <a:xfrm>
            <a:off x="3799402" y="2715766"/>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8" name="Google Shape;74;p13"/>
          <p:cNvSpPr/>
          <p:nvPr/>
        </p:nvSpPr>
        <p:spPr>
          <a:xfrm>
            <a:off x="3851920" y="1851670"/>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960150" y="982756"/>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6000" dirty="0" smtClean="0"/>
              <a:t/>
            </a:r>
            <a:br>
              <a:rPr lang="id-ID" sz="6000" dirty="0" smtClean="0"/>
            </a:br>
            <a:r>
              <a:rPr lang="id-ID" sz="6000" dirty="0"/>
              <a:t/>
            </a:r>
            <a:br>
              <a:rPr lang="id-ID" sz="6000" dirty="0"/>
            </a:br>
            <a:r>
              <a:rPr lang="en" sz="2800" dirty="0" smtClean="0"/>
              <a:t>1</a:t>
            </a:r>
            <a:endParaRPr sz="6000" dirty="0" smtClean="0"/>
          </a:p>
          <a:p>
            <a:pPr marL="0" lvl="0" indent="0" algn="ctr" rtl="0">
              <a:spcBef>
                <a:spcPts val="0"/>
              </a:spcBef>
              <a:spcAft>
                <a:spcPts val="0"/>
              </a:spcAft>
              <a:buNone/>
            </a:pPr>
            <a:endParaRPr dirty="0" smtClean="0"/>
          </a:p>
          <a:p>
            <a:pPr lvl="0"/>
            <a:r>
              <a:rPr lang="id-ID" sz="2000" u="sng" dirty="0" smtClean="0">
                <a:latin typeface="Stencil" panose="040409050D0802020404" pitchFamily="82" charset="0"/>
              </a:rPr>
              <a:t>Illegal Access / Akses Tanpa Ijin ke Sistem Komputer</a:t>
            </a:r>
            <a:endParaRPr sz="2000" u="sng" dirty="0">
              <a:latin typeface="Stencil" panose="040409050D0802020404" pitchFamily="82" charset="0"/>
            </a:endParaRPr>
          </a:p>
        </p:txBody>
      </p:sp>
      <p:sp>
        <p:nvSpPr>
          <p:cNvPr id="82" name="Google Shape;82;p14"/>
          <p:cNvSpPr txBox="1">
            <a:spLocks noGrp="1"/>
          </p:cNvSpPr>
          <p:nvPr>
            <p:ph type="subTitle" idx="1"/>
          </p:nvPr>
        </p:nvSpPr>
        <p:spPr>
          <a:xfrm>
            <a:off x="904056" y="2142556"/>
            <a:ext cx="7772400" cy="784800"/>
          </a:xfrm>
          <a:prstGeom prst="rect">
            <a:avLst/>
          </a:prstGeom>
        </p:spPr>
        <p:txBody>
          <a:bodyPr spcFirstLastPara="1" wrap="square" lIns="91425" tIns="91425" rIns="91425" bIns="91425" anchor="t" anchorCtr="0">
            <a:noAutofit/>
          </a:bodyPr>
          <a:lstStyle/>
          <a:p>
            <a:pPr marL="0" lvl="0" indent="0"/>
            <a:r>
              <a:rPr lang="id-ID" sz="1800" dirty="0">
                <a:latin typeface="Segoe WP SemiLight" panose="020B0402040204020203" pitchFamily="34" charset="0"/>
                <a:cs typeface="Segoe WP SemiLight" panose="020B0402040204020203" pitchFamily="34" charset="0"/>
              </a:rPr>
              <a:t>Dengan sengaja dan tanpa hak melakukan akses secara tidak sah terhadap seluruh atau sebagian </a:t>
            </a:r>
            <a:r>
              <a:rPr lang="id-ID" sz="1800" dirty="0" smtClean="0">
                <a:latin typeface="Segoe WP SemiLight" panose="020B0402040204020203" pitchFamily="34" charset="0"/>
                <a:cs typeface="Segoe WP SemiLight" panose="020B0402040204020203" pitchFamily="34" charset="0"/>
              </a:rPr>
              <a:t>sistem komputer</a:t>
            </a:r>
            <a:r>
              <a:rPr lang="id-ID" sz="1800" dirty="0">
                <a:latin typeface="Segoe WP SemiLight" panose="020B0402040204020203" pitchFamily="34" charset="0"/>
                <a:cs typeface="Segoe WP SemiLight" panose="020B0402040204020203" pitchFamily="34" charset="0"/>
              </a:rPr>
              <a:t>, dengan maksud untuk mendapatkan data komputer atau maksud-maksud tidak baik lainnya, atau berkaitan dengan sistem komputer yang dihubungkan dengan sistem komputer lain.</a:t>
            </a:r>
            <a:endParaRPr sz="1800" dirty="0">
              <a:latin typeface="Segoe WP SemiLight" panose="020B0402040204020203" pitchFamily="34" charset="0"/>
              <a:cs typeface="Segoe WP SemiLight" panose="020B0402040204020203" pitchFamily="34" charset="0"/>
            </a:endParaRPr>
          </a:p>
        </p:txBody>
      </p:sp>
      <p:sp>
        <p:nvSpPr>
          <p:cNvPr id="83" name="Google Shape;83;p14"/>
          <p:cNvSpPr/>
          <p:nvPr/>
        </p:nvSpPr>
        <p:spPr>
          <a:xfrm>
            <a:off x="4139952" y="236937"/>
            <a:ext cx="1296748" cy="93610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491630"/>
            <a:ext cx="7772400" cy="784800"/>
          </a:xfrm>
        </p:spPr>
        <p:txBody>
          <a:bodyPr/>
          <a:lstStyle/>
          <a:p>
            <a:endParaRPr lang="id-ID" dirty="0" smtClean="0">
              <a:latin typeface="Stencil" panose="040409050D0802020404" pitchFamily="82" charset="0"/>
            </a:endParaRPr>
          </a:p>
          <a:p>
            <a:r>
              <a:rPr lang="id-ID" u="sng" dirty="0" smtClean="0">
                <a:latin typeface="Stencil" panose="040409050D0802020404" pitchFamily="82" charset="0"/>
              </a:rPr>
              <a:t>Illegal </a:t>
            </a:r>
            <a:r>
              <a:rPr lang="id-ID" u="sng" dirty="0">
                <a:latin typeface="Stencil" panose="040409050D0802020404" pitchFamily="82" charset="0"/>
              </a:rPr>
              <a:t>Contents /  Konten  Tidak  </a:t>
            </a:r>
            <a:r>
              <a:rPr lang="id-ID" u="sng" dirty="0" smtClean="0">
                <a:latin typeface="Stencil" panose="040409050D0802020404" pitchFamily="82" charset="0"/>
              </a:rPr>
              <a:t>Sah</a:t>
            </a:r>
            <a:br>
              <a:rPr lang="id-ID" u="sng" dirty="0" smtClean="0">
                <a:latin typeface="Stencil" panose="040409050D0802020404" pitchFamily="82" charset="0"/>
              </a:rPr>
            </a:br>
            <a:endParaRPr lang="id-ID" u="sng" dirty="0">
              <a:latin typeface="Stencil" panose="040409050D0802020404" pitchFamily="82" charset="0"/>
            </a:endParaRPr>
          </a:p>
          <a:p>
            <a:r>
              <a:rPr lang="id-ID" dirty="0">
                <a:latin typeface="Segoe WP SemiLight" panose="020B0402040204020203" pitchFamily="34" charset="0"/>
                <a:cs typeface="Segoe WP SemiLight" panose="020B0402040204020203" pitchFamily="34" charset="0"/>
              </a:rPr>
              <a:t>Merupakan kejahatan dengan memasukkan data atau informasi ke internet tentang sesuatu hal yang tidak benar, tidak etis, dan dapat dianggap melanggar hukum atau mengganggu ketertiban umum.</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
        <p:nvSpPr>
          <p:cNvPr id="5" name="Google Shape;83;p14"/>
          <p:cNvSpPr>
            <a:spLocks noGrp="1"/>
          </p:cNvSpPr>
          <p:nvPr>
            <p:ph type="ctrTitle"/>
          </p:nvPr>
        </p:nvSpPr>
        <p:spPr>
          <a:xfrm>
            <a:off x="4211960" y="556320"/>
            <a:ext cx="1426478" cy="107932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r>
              <a:rPr lang="id-ID" dirty="0" smtClean="0"/>
              <a:t>2</a:t>
            </a:r>
            <a:endParaRPr lang="id-ID" dirty="0"/>
          </a:p>
        </p:txBody>
      </p:sp>
    </p:spTree>
    <p:extLst>
      <p:ext uri="{BB962C8B-B14F-4D97-AF65-F5344CB8AC3E}">
        <p14:creationId xmlns:p14="http://schemas.microsoft.com/office/powerpoint/2010/main" val="68065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sp>
        <p:nvSpPr>
          <p:cNvPr id="5" name="Google Shape;83;p14"/>
          <p:cNvSpPr>
            <a:spLocks noGrp="1"/>
          </p:cNvSpPr>
          <p:nvPr>
            <p:ph type="ctrTitle"/>
          </p:nvPr>
        </p:nvSpPr>
        <p:spPr>
          <a:xfrm>
            <a:off x="4211960" y="556320"/>
            <a:ext cx="1426478" cy="107932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r>
              <a:rPr lang="id-ID" dirty="0" smtClean="0"/>
              <a:t>3</a:t>
            </a:r>
            <a:endParaRPr lang="id-ID" dirty="0"/>
          </a:p>
        </p:txBody>
      </p:sp>
      <p:sp>
        <p:nvSpPr>
          <p:cNvPr id="7" name="Subtitle 6"/>
          <p:cNvSpPr>
            <a:spLocks noGrp="1"/>
          </p:cNvSpPr>
          <p:nvPr>
            <p:ph type="subTitle" idx="1"/>
          </p:nvPr>
        </p:nvSpPr>
        <p:spPr>
          <a:xfrm>
            <a:off x="685800" y="1851670"/>
            <a:ext cx="7772400" cy="784800"/>
          </a:xfrm>
        </p:spPr>
        <p:txBody>
          <a:bodyPr/>
          <a:lstStyle/>
          <a:p>
            <a:r>
              <a:rPr lang="id-ID" dirty="0"/>
              <a:t>  </a:t>
            </a:r>
            <a:r>
              <a:rPr lang="id-ID" u="sng" dirty="0">
                <a:latin typeface="Stencil" panose="040409050D0802020404" pitchFamily="82" charset="0"/>
              </a:rPr>
              <a:t>Data Forgery / Pemalsuan </a:t>
            </a:r>
            <a:r>
              <a:rPr lang="id-ID" u="sng" dirty="0" smtClean="0">
                <a:latin typeface="Stencil" panose="040409050D0802020404" pitchFamily="82" charset="0"/>
              </a:rPr>
              <a:t>Data</a:t>
            </a:r>
            <a:endParaRPr lang="id-ID" u="sng" dirty="0">
              <a:latin typeface="Stencil" panose="040409050D0802020404" pitchFamily="82" charset="0"/>
            </a:endParaRPr>
          </a:p>
          <a:p>
            <a:endParaRPr lang="id-ID" u="sng" dirty="0" smtClean="0">
              <a:latin typeface="Stencil" panose="040409050D0802020404" pitchFamily="82" charset="0"/>
            </a:endParaRPr>
          </a:p>
          <a:p>
            <a:r>
              <a:rPr lang="id-ID" dirty="0">
                <a:latin typeface="Segoe WP SemiLight" panose="020B0402040204020203" pitchFamily="34" charset="0"/>
                <a:cs typeface="Segoe WP SemiLight" panose="020B0402040204020203" pitchFamily="34" charset="0"/>
              </a:rPr>
              <a:t>Merupakan kejahatan dengan memalsukan data pada dokumen-dokumen penting yang tersimpan sebagai scriptless document melalui internet. </a:t>
            </a:r>
            <a:endParaRPr lang="id-ID" u="sng" dirty="0">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396698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635646"/>
            <a:ext cx="7772400" cy="784800"/>
          </a:xfrm>
        </p:spPr>
        <p:txBody>
          <a:bodyPr/>
          <a:lstStyle/>
          <a:p>
            <a:r>
              <a:rPr lang="id-ID" u="sng" dirty="0">
                <a:latin typeface="Stencil" panose="040409050D0802020404" pitchFamily="82" charset="0"/>
              </a:rPr>
              <a:t>Spionase Cyber / </a:t>
            </a:r>
            <a:r>
              <a:rPr lang="id-ID" u="sng" dirty="0" smtClean="0">
                <a:latin typeface="Stencil" panose="040409050D0802020404" pitchFamily="82" charset="0"/>
              </a:rPr>
              <a:t>Mata-mata</a:t>
            </a:r>
            <a:endParaRPr lang="id-ID" u="sng" dirty="0">
              <a:latin typeface="Stencil" panose="040409050D0802020404" pitchFamily="82" charset="0"/>
            </a:endParaRPr>
          </a:p>
          <a:p>
            <a:endParaRPr lang="id-ID" u="sng" dirty="0" smtClean="0">
              <a:latin typeface="Stencil" panose="040409050D0802020404" pitchFamily="82" charset="0"/>
            </a:endParaRPr>
          </a:p>
          <a:p>
            <a:r>
              <a:rPr lang="id-ID" dirty="0">
                <a:latin typeface="Segoe WP SemiLight" panose="020B0402040204020203" pitchFamily="34" charset="0"/>
                <a:cs typeface="Segoe WP SemiLight" panose="020B0402040204020203" pitchFamily="34" charset="0"/>
              </a:rPr>
              <a:t>Merupakan kejahatan yang memanfaatkan jaringan internet untuk melakukan kegiatan mata-mata terhadap pihak lain, dengan memasuki sistem jaringan komputer (computer network system) pihak sasaran.</a:t>
            </a:r>
            <a:endParaRPr lang="id-ID" u="sng" dirty="0">
              <a:latin typeface="Segoe WP SemiLight" panose="020B0402040204020203" pitchFamily="34" charset="0"/>
              <a:cs typeface="Segoe WP SemiLight" panose="020B0402040204020203" pitchFamily="3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
        <p:nvSpPr>
          <p:cNvPr id="5" name="Google Shape;83;p14"/>
          <p:cNvSpPr>
            <a:spLocks noGrp="1"/>
          </p:cNvSpPr>
          <p:nvPr>
            <p:ph type="ctrTitle"/>
          </p:nvPr>
        </p:nvSpPr>
        <p:spPr>
          <a:xfrm>
            <a:off x="3851920" y="268288"/>
            <a:ext cx="1440160" cy="1158875"/>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r>
              <a:rPr lang="id-ID" dirty="0"/>
              <a:t>4</a:t>
            </a:r>
          </a:p>
        </p:txBody>
      </p:sp>
    </p:spTree>
    <p:extLst>
      <p:ext uri="{BB962C8B-B14F-4D97-AF65-F5344CB8AC3E}">
        <p14:creationId xmlns:p14="http://schemas.microsoft.com/office/powerpoint/2010/main" val="4282333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15566"/>
            <a:ext cx="7772400" cy="2956127"/>
          </a:xfrm>
        </p:spPr>
        <p:txBody>
          <a:bodyPr/>
          <a:lstStyle/>
          <a:p>
            <a:r>
              <a:rPr lang="en-US" sz="2000" u="sng" dirty="0" err="1" smtClean="0">
                <a:latin typeface="Stencil" panose="040409050D0802020404" pitchFamily="82" charset="0"/>
                <a:cs typeface="Segoe WP SemiLight" panose="020B0402040204020203" pitchFamily="34" charset="0"/>
              </a:rPr>
              <a:t>Jenis-jenis</a:t>
            </a:r>
            <a:r>
              <a:rPr lang="en-US" sz="2000" u="sng" dirty="0" smtClean="0">
                <a:latin typeface="Stencil" panose="040409050D0802020404" pitchFamily="82" charset="0"/>
                <a:cs typeface="Segoe WP SemiLight" panose="020B0402040204020203" pitchFamily="34" charset="0"/>
              </a:rPr>
              <a:t> </a:t>
            </a:r>
            <a:r>
              <a:rPr lang="en-US" sz="2000" u="sng" dirty="0" err="1" smtClean="0">
                <a:latin typeface="Stencil" panose="040409050D0802020404" pitchFamily="82" charset="0"/>
                <a:cs typeface="Segoe WP SemiLight" panose="020B0402040204020203" pitchFamily="34" charset="0"/>
              </a:rPr>
              <a:t>Kejahatan</a:t>
            </a:r>
            <a:r>
              <a:rPr lang="en-US" sz="2000" u="sng" dirty="0" smtClean="0">
                <a:latin typeface="Stencil" panose="040409050D0802020404" pitchFamily="82" charset="0"/>
                <a:cs typeface="Segoe WP SemiLight" panose="020B0402040204020203" pitchFamily="34" charset="0"/>
              </a:rPr>
              <a:t> </a:t>
            </a:r>
            <a:r>
              <a:rPr lang="en-US" sz="2000" u="sng" dirty="0" err="1" smtClean="0">
                <a:latin typeface="Stencil" panose="040409050D0802020404" pitchFamily="82" charset="0"/>
                <a:cs typeface="Segoe WP SemiLight" panose="020B0402040204020203" pitchFamily="34" charset="0"/>
              </a:rPr>
              <a:t>Komputer</a:t>
            </a:r>
            <a:r>
              <a:rPr lang="id-ID" sz="2000" u="sng" dirty="0" smtClean="0">
                <a:latin typeface="Stencil" panose="040409050D0802020404" pitchFamily="82" charset="0"/>
                <a:cs typeface="Segoe WP SemiLight" panose="020B0402040204020203" pitchFamily="34" charset="0"/>
              </a:rPr>
              <a:t/>
            </a:r>
            <a:br>
              <a:rPr lang="id-ID" sz="2000" u="sng" dirty="0" smtClean="0">
                <a:latin typeface="Stencil" panose="040409050D0802020404" pitchFamily="82" charset="0"/>
                <a:cs typeface="Segoe WP SemiLight" panose="020B0402040204020203" pitchFamily="34" charset="0"/>
              </a:rPr>
            </a:br>
            <a:r>
              <a:rPr lang="id-ID" sz="2000" u="sng" dirty="0" smtClean="0">
                <a:latin typeface="Stencil" panose="040409050D0802020404" pitchFamily="82" charset="0"/>
                <a:cs typeface="Segoe WP SemiLight" panose="020B0402040204020203" pitchFamily="34" charset="0"/>
              </a:rPr>
              <a:t/>
            </a:r>
            <a:br>
              <a:rPr lang="id-ID" sz="2000" u="sng" dirty="0" smtClean="0">
                <a:latin typeface="Stencil" panose="040409050D0802020404" pitchFamily="82" charset="0"/>
                <a:cs typeface="Segoe WP SemiLight" panose="020B0402040204020203" pitchFamily="34" charset="0"/>
              </a:rPr>
            </a:br>
            <a:r>
              <a:rPr lang="en-US" sz="2000" b="1" dirty="0" smtClean="0">
                <a:latin typeface="Segoe WP SemiLight" panose="020B0402040204020203" pitchFamily="34" charset="0"/>
                <a:cs typeface="Segoe WP SemiLight" panose="020B0402040204020203" pitchFamily="34" charset="0"/>
              </a:rPr>
              <a:t>CARDING</a:t>
            </a:r>
            <a:r>
              <a:rPr lang="id-ID" sz="2000" dirty="0">
                <a:latin typeface="Segoe WP SemiLight" panose="020B0402040204020203" pitchFamily="34" charset="0"/>
                <a:cs typeface="Segoe WP SemiLight" panose="020B0402040204020203" pitchFamily="34" charset="0"/>
              </a:rPr>
              <a:t/>
            </a:r>
            <a:br>
              <a:rPr lang="id-ID" sz="2000" dirty="0">
                <a:latin typeface="Segoe WP SemiLight" panose="020B0402040204020203" pitchFamily="34" charset="0"/>
                <a:cs typeface="Segoe WP SemiLight" panose="020B0402040204020203" pitchFamily="34" charset="0"/>
              </a:rPr>
            </a:br>
            <a:r>
              <a:rPr lang="en-US" sz="2000" dirty="0">
                <a:latin typeface="Segoe WP SemiLight" panose="020B0402040204020203" pitchFamily="34" charset="0"/>
                <a:cs typeface="Segoe WP SemiLight" panose="020B0402040204020203" pitchFamily="34" charset="0"/>
              </a:rPr>
              <a:t>Carding </a:t>
            </a:r>
            <a:r>
              <a:rPr lang="en-US" sz="2000" dirty="0" err="1">
                <a:latin typeface="Segoe WP SemiLight" panose="020B0402040204020203" pitchFamily="34" charset="0"/>
                <a:cs typeface="Segoe WP SemiLight" panose="020B0402040204020203" pitchFamily="34" charset="0"/>
              </a:rPr>
              <a:t>adalah</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jenis</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kejahatan</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memalsukan</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nama</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identitas</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seseorang</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contoh</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berbelanja</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menggunakan</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nomor</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dan</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kartu</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identitas</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milik</a:t>
            </a:r>
            <a:r>
              <a:rPr lang="en-US" sz="2000" dirty="0">
                <a:latin typeface="Segoe WP SemiLight" panose="020B0402040204020203" pitchFamily="34" charset="0"/>
                <a:cs typeface="Segoe WP SemiLight" panose="020B0402040204020203" pitchFamily="34" charset="0"/>
              </a:rPr>
              <a:t> orang lain, yang </a:t>
            </a:r>
            <a:r>
              <a:rPr lang="en-US" sz="2000" dirty="0" err="1">
                <a:latin typeface="Segoe WP SemiLight" panose="020B0402040204020203" pitchFamily="34" charset="0"/>
                <a:cs typeface="Segoe WP SemiLight" panose="020B0402040204020203" pitchFamily="34" charset="0"/>
              </a:rPr>
              <a:t>diperoleh</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secara</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ilegal</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biasanya</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dengan</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mencuri</a:t>
            </a:r>
            <a:r>
              <a:rPr lang="en-US" sz="2000" dirty="0">
                <a:latin typeface="Segoe WP SemiLight" panose="020B0402040204020203" pitchFamily="34" charset="0"/>
                <a:cs typeface="Segoe WP SemiLight" panose="020B0402040204020203" pitchFamily="34" charset="0"/>
              </a:rPr>
              <a:t> data </a:t>
            </a:r>
            <a:r>
              <a:rPr lang="en-US" sz="2000" dirty="0" err="1">
                <a:latin typeface="Segoe WP SemiLight" panose="020B0402040204020203" pitchFamily="34" charset="0"/>
                <a:cs typeface="Segoe WP SemiLight" panose="020B0402040204020203" pitchFamily="34" charset="0"/>
              </a:rPr>
              <a:t>melalui</a:t>
            </a:r>
            <a:r>
              <a:rPr lang="en-US" sz="2000" dirty="0">
                <a:latin typeface="Segoe WP SemiLight" panose="020B0402040204020203" pitchFamily="34" charset="0"/>
                <a:cs typeface="Segoe WP SemiLight" panose="020B0402040204020203" pitchFamily="34" charset="0"/>
              </a:rPr>
              <a:t> </a:t>
            </a:r>
            <a:r>
              <a:rPr lang="en-US" sz="2000" dirty="0" smtClean="0">
                <a:latin typeface="Segoe WP SemiLight" panose="020B0402040204020203" pitchFamily="34" charset="0"/>
                <a:cs typeface="Segoe WP SemiLight" panose="020B0402040204020203" pitchFamily="34" charset="0"/>
              </a:rPr>
              <a:t>internet</a:t>
            </a:r>
            <a:r>
              <a:rPr lang="id-ID" sz="2000" dirty="0" smtClean="0">
                <a:latin typeface="Segoe WP SemiLight" panose="020B0402040204020203" pitchFamily="34" charset="0"/>
                <a:cs typeface="Segoe WP SemiLight" panose="020B0402040204020203" pitchFamily="34" charset="0"/>
              </a:rPr>
              <a:t/>
            </a:r>
            <a:br>
              <a:rPr lang="id-ID" sz="2000" dirty="0" smtClean="0">
                <a:latin typeface="Segoe WP SemiLight" panose="020B0402040204020203" pitchFamily="34" charset="0"/>
                <a:cs typeface="Segoe WP SemiLight" panose="020B0402040204020203" pitchFamily="34" charset="0"/>
              </a:rPr>
            </a:br>
            <a:r>
              <a:rPr lang="id-ID" sz="2000" dirty="0" smtClean="0">
                <a:latin typeface="Segoe WP SemiLight" panose="020B0402040204020203" pitchFamily="34" charset="0"/>
                <a:cs typeface="Segoe WP SemiLight" panose="020B0402040204020203" pitchFamily="34" charset="0"/>
              </a:rPr>
              <a:t/>
            </a:r>
            <a:br>
              <a:rPr lang="id-ID" sz="2000" dirty="0" smtClean="0">
                <a:latin typeface="Segoe WP SemiLight" panose="020B0402040204020203" pitchFamily="34" charset="0"/>
                <a:cs typeface="Segoe WP SemiLight" panose="020B0402040204020203" pitchFamily="34" charset="0"/>
              </a:rPr>
            </a:br>
            <a:r>
              <a:rPr lang="en-US" sz="2000" b="1" dirty="0" smtClean="0">
                <a:latin typeface="Segoe WP SemiLight" panose="020B0402040204020203" pitchFamily="34" charset="0"/>
                <a:cs typeface="Segoe WP SemiLight" panose="020B0402040204020203" pitchFamily="34" charset="0"/>
              </a:rPr>
              <a:t>HACKING</a:t>
            </a:r>
            <a:r>
              <a:rPr lang="id-ID" sz="2000" dirty="0">
                <a:latin typeface="Segoe WP SemiLight" panose="020B0402040204020203" pitchFamily="34" charset="0"/>
                <a:cs typeface="Segoe WP SemiLight" panose="020B0402040204020203" pitchFamily="34" charset="0"/>
              </a:rPr>
              <a:t/>
            </a:r>
            <a:br>
              <a:rPr lang="id-ID" sz="2000" dirty="0">
                <a:latin typeface="Segoe WP SemiLight" panose="020B0402040204020203" pitchFamily="34" charset="0"/>
                <a:cs typeface="Segoe WP SemiLight" panose="020B0402040204020203" pitchFamily="34" charset="0"/>
              </a:rPr>
            </a:br>
            <a:r>
              <a:rPr lang="en-US" sz="2000" dirty="0">
                <a:latin typeface="Segoe WP SemiLight" panose="020B0402040204020203" pitchFamily="34" charset="0"/>
                <a:cs typeface="Segoe WP SemiLight" panose="020B0402040204020203" pitchFamily="34" charset="0"/>
              </a:rPr>
              <a:t>Hacking </a:t>
            </a:r>
            <a:r>
              <a:rPr lang="en-US" sz="2000" dirty="0" err="1">
                <a:latin typeface="Segoe WP SemiLight" panose="020B0402040204020203" pitchFamily="34" charset="0"/>
                <a:cs typeface="Segoe WP SemiLight" panose="020B0402040204020203" pitchFamily="34" charset="0"/>
              </a:rPr>
              <a:t>adalah</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kegiatan</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menerobos</a:t>
            </a:r>
            <a:r>
              <a:rPr lang="en-US" sz="2000" dirty="0">
                <a:latin typeface="Segoe WP SemiLight" panose="020B0402040204020203" pitchFamily="34" charset="0"/>
                <a:cs typeface="Segoe WP SemiLight" panose="020B0402040204020203" pitchFamily="34" charset="0"/>
              </a:rPr>
              <a:t> program </a:t>
            </a:r>
            <a:r>
              <a:rPr lang="en-US" sz="2000" dirty="0" err="1">
                <a:latin typeface="Segoe WP SemiLight" panose="020B0402040204020203" pitchFamily="34" charset="0"/>
                <a:cs typeface="Segoe WP SemiLight" panose="020B0402040204020203" pitchFamily="34" charset="0"/>
              </a:rPr>
              <a:t>komputer</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milik</a:t>
            </a:r>
            <a:r>
              <a:rPr lang="en-US" sz="2000" dirty="0">
                <a:latin typeface="Segoe WP SemiLight" panose="020B0402040204020203" pitchFamily="34" charset="0"/>
                <a:cs typeface="Segoe WP SemiLight" panose="020B0402040204020203" pitchFamily="34" charset="0"/>
              </a:rPr>
              <a:t> orang lain. Hacker </a:t>
            </a:r>
            <a:r>
              <a:rPr lang="en-US" sz="2000" dirty="0" err="1">
                <a:latin typeface="Segoe WP SemiLight" panose="020B0402040204020203" pitchFamily="34" charset="0"/>
                <a:cs typeface="Segoe WP SemiLight" panose="020B0402040204020203" pitchFamily="34" charset="0"/>
              </a:rPr>
              <a:t>adalah</a:t>
            </a:r>
            <a:r>
              <a:rPr lang="en-US" sz="2000" dirty="0">
                <a:latin typeface="Segoe WP SemiLight" panose="020B0402040204020203" pitchFamily="34" charset="0"/>
                <a:cs typeface="Segoe WP SemiLight" panose="020B0402040204020203" pitchFamily="34" charset="0"/>
              </a:rPr>
              <a:t> orang yang </a:t>
            </a:r>
            <a:r>
              <a:rPr lang="en-US" sz="2000" dirty="0" err="1">
                <a:latin typeface="Segoe WP SemiLight" panose="020B0402040204020203" pitchFamily="34" charset="0"/>
                <a:cs typeface="Segoe WP SemiLight" panose="020B0402040204020203" pitchFamily="34" charset="0"/>
              </a:rPr>
              <a:t>gemar</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menerobos</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komputer</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memiliki</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keahlian</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membuat</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dan</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membaca</a:t>
            </a:r>
            <a:r>
              <a:rPr lang="en-US" sz="2000" dirty="0">
                <a:latin typeface="Segoe WP SemiLight" panose="020B0402040204020203" pitchFamily="34" charset="0"/>
                <a:cs typeface="Segoe WP SemiLight" panose="020B0402040204020203" pitchFamily="34" charset="0"/>
              </a:rPr>
              <a:t> program </a:t>
            </a:r>
            <a:r>
              <a:rPr lang="en-US" sz="2000" dirty="0" err="1">
                <a:latin typeface="Segoe WP SemiLight" panose="020B0402040204020203" pitchFamily="34" charset="0"/>
                <a:cs typeface="Segoe WP SemiLight" panose="020B0402040204020203" pitchFamily="34" charset="0"/>
              </a:rPr>
              <a:t>tertentu</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dan</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terobsesi</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mengamati</a:t>
            </a:r>
            <a:r>
              <a:rPr lang="en-US" sz="2000" dirty="0">
                <a:latin typeface="Segoe WP SemiLight" panose="020B0402040204020203" pitchFamily="34" charset="0"/>
                <a:cs typeface="Segoe WP SemiLight" panose="020B0402040204020203" pitchFamily="34" charset="0"/>
              </a:rPr>
              <a:t> </a:t>
            </a:r>
            <a:r>
              <a:rPr lang="en-US" sz="2000" dirty="0" err="1">
                <a:latin typeface="Segoe WP SemiLight" panose="020B0402040204020203" pitchFamily="34" charset="0"/>
                <a:cs typeface="Segoe WP SemiLight" panose="020B0402040204020203" pitchFamily="34" charset="0"/>
              </a:rPr>
              <a:t>keamanan</a:t>
            </a:r>
            <a:r>
              <a:rPr lang="en-US" sz="2000" dirty="0">
                <a:latin typeface="Segoe WP SemiLight" panose="020B0402040204020203" pitchFamily="34" charset="0"/>
                <a:cs typeface="Segoe WP SemiLight" panose="020B0402040204020203" pitchFamily="34" charset="0"/>
              </a:rPr>
              <a:t> security</a:t>
            </a:r>
            <a:endParaRPr lang="id-ID" sz="2000" dirty="0">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115137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52586"/>
            <a:ext cx="7772400" cy="6704416"/>
          </a:xfrm>
        </p:spPr>
        <p:txBody>
          <a:bodyPr/>
          <a:lstStyle/>
          <a:p>
            <a:r>
              <a:rPr lang="en-US" sz="1800" b="1" dirty="0" smtClean="0">
                <a:latin typeface="Segoe WP SemiLight" panose="020B0402040204020203" pitchFamily="34" charset="0"/>
                <a:cs typeface="Segoe WP SemiLight" panose="020B0402040204020203" pitchFamily="34" charset="0"/>
              </a:rPr>
              <a:t>CRACKING</a:t>
            </a:r>
            <a:r>
              <a:rPr lang="en-US" sz="1800" dirty="0">
                <a:latin typeface="Segoe WP SemiLight" panose="020B0402040204020203" pitchFamily="34" charset="0"/>
                <a:cs typeface="Segoe WP SemiLight" panose="020B0402040204020203" pitchFamily="34" charset="0"/>
              </a:rPr>
              <a:t/>
            </a:r>
            <a:br>
              <a:rPr lang="en-US" sz="1800" dirty="0">
                <a:latin typeface="Segoe WP SemiLight" panose="020B0402040204020203" pitchFamily="34" charset="0"/>
                <a:cs typeface="Segoe WP SemiLight" panose="020B0402040204020203" pitchFamily="34" charset="0"/>
              </a:rPr>
            </a:br>
            <a:r>
              <a:rPr lang="en-US" sz="1800" dirty="0">
                <a:latin typeface="Segoe WP SemiLight" panose="020B0402040204020203" pitchFamily="34" charset="0"/>
                <a:cs typeface="Segoe WP SemiLight" panose="020B0402040204020203" pitchFamily="34" charset="0"/>
              </a:rPr>
              <a:t>Cracking </a:t>
            </a:r>
            <a:r>
              <a:rPr lang="en-US" sz="1800" dirty="0" err="1">
                <a:latin typeface="Segoe WP SemiLight" panose="020B0402040204020203" pitchFamily="34" charset="0"/>
                <a:cs typeface="Segoe WP SemiLight" panose="020B0402040204020203" pitchFamily="34" charset="0"/>
              </a:rPr>
              <a:t>adalah</a:t>
            </a:r>
            <a:r>
              <a:rPr lang="en-US" sz="1800" dirty="0">
                <a:latin typeface="Segoe WP SemiLight" panose="020B0402040204020203" pitchFamily="34" charset="0"/>
                <a:cs typeface="Segoe WP SemiLight" panose="020B0402040204020203" pitchFamily="34" charset="0"/>
              </a:rPr>
              <a:t> hacking </a:t>
            </a:r>
            <a:r>
              <a:rPr lang="en-US" sz="1800" dirty="0" err="1">
                <a:latin typeface="Segoe WP SemiLight" panose="020B0402040204020203" pitchFamily="34" charset="0"/>
                <a:cs typeface="Segoe WP SemiLight" panose="020B0402040204020203" pitchFamily="34" charset="0"/>
              </a:rPr>
              <a:t>untuk</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tujuan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jahat</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Sebutan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untuk</a:t>
            </a:r>
            <a:r>
              <a:rPr lang="en-US" sz="1800" dirty="0">
                <a:latin typeface="Segoe WP SemiLight" panose="020B0402040204020203" pitchFamily="34" charset="0"/>
                <a:cs typeface="Segoe WP SemiLight" panose="020B0402040204020203" pitchFamily="34" charset="0"/>
              </a:rPr>
              <a:t> cracker </a:t>
            </a:r>
            <a:r>
              <a:rPr lang="en-US" sz="1800" dirty="0" err="1">
                <a:latin typeface="Segoe WP SemiLight" panose="020B0402040204020203" pitchFamily="34" charset="0"/>
                <a:cs typeface="Segoe WP SemiLight" panose="020B0402040204020203" pitchFamily="34" charset="0"/>
              </a:rPr>
              <a:t>adalah</a:t>
            </a:r>
            <a:r>
              <a:rPr lang="en-US" sz="1800" dirty="0">
                <a:latin typeface="Segoe WP SemiLight" panose="020B0402040204020203" pitchFamily="34" charset="0"/>
                <a:cs typeface="Segoe WP SemiLight" panose="020B0402040204020203" pitchFamily="34" charset="0"/>
              </a:rPr>
              <a:t> hacker      </a:t>
            </a:r>
            <a:r>
              <a:rPr lang="en-US" sz="1800" dirty="0" err="1">
                <a:latin typeface="Segoe WP SemiLight" panose="020B0402040204020203" pitchFamily="34" charset="0"/>
                <a:cs typeface="Segoe WP SemiLight" panose="020B0402040204020203" pitchFamily="34" charset="0"/>
              </a:rPr>
              <a:t>bertopi</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hitam</a:t>
            </a:r>
            <a:r>
              <a:rPr lang="en-US" sz="1800" dirty="0">
                <a:latin typeface="Segoe WP SemiLight" panose="020B0402040204020203" pitchFamily="34" charset="0"/>
                <a:cs typeface="Segoe WP SemiLight" panose="020B0402040204020203" pitchFamily="34" charset="0"/>
              </a:rPr>
              <a:t> (black hat hacker). </a:t>
            </a:r>
            <a:r>
              <a:rPr lang="en-US" sz="1800" dirty="0" err="1">
                <a:latin typeface="Segoe WP SemiLight" panose="020B0402040204020203" pitchFamily="34" charset="0"/>
                <a:cs typeface="Segoe WP SemiLight" panose="020B0402040204020203" pitchFamily="34" charset="0"/>
              </a:rPr>
              <a:t>Berbeda</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dengan</a:t>
            </a:r>
            <a:r>
              <a:rPr lang="en-US" sz="1800" dirty="0">
                <a:latin typeface="Segoe WP SemiLight" panose="020B0402040204020203" pitchFamily="34" charset="0"/>
                <a:cs typeface="Segoe WP SemiLight" panose="020B0402040204020203" pitchFamily="34" charset="0"/>
              </a:rPr>
              <a:t> carder yang </a:t>
            </a:r>
            <a:r>
              <a:rPr lang="en-US" sz="1800" dirty="0" err="1">
                <a:latin typeface="Segoe WP SemiLight" panose="020B0402040204020203" pitchFamily="34" charset="0"/>
                <a:cs typeface="Segoe WP SemiLight" panose="020B0402040204020203" pitchFamily="34" charset="0"/>
              </a:rPr>
              <a:t>hanya</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mengintip</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kartu</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kredit</a:t>
            </a:r>
            <a:r>
              <a:rPr lang="en-US" sz="1800" dirty="0">
                <a:latin typeface="Segoe WP SemiLight" panose="020B0402040204020203" pitchFamily="34" charset="0"/>
                <a:cs typeface="Segoe WP SemiLight" panose="020B0402040204020203" pitchFamily="34" charset="0"/>
              </a:rPr>
              <a:t>, cracker </a:t>
            </a:r>
            <a:r>
              <a:rPr lang="en-US" sz="1800" dirty="0" err="1">
                <a:latin typeface="Segoe WP SemiLight" panose="020B0402040204020203" pitchFamily="34" charset="0"/>
                <a:cs typeface="Segoe WP SemiLight" panose="020B0402040204020203" pitchFamily="34" charset="0"/>
              </a:rPr>
              <a:t>mengintip</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simpanan</a:t>
            </a:r>
            <a:r>
              <a:rPr lang="en-US" sz="1800" dirty="0">
                <a:latin typeface="Segoe WP SemiLight" panose="020B0402040204020203" pitchFamily="34" charset="0"/>
                <a:cs typeface="Segoe WP SemiLight" panose="020B0402040204020203" pitchFamily="34" charset="0"/>
              </a:rPr>
              <a:t> para </a:t>
            </a:r>
            <a:r>
              <a:rPr lang="en-US" sz="1800" dirty="0" err="1">
                <a:latin typeface="Segoe WP SemiLight" panose="020B0402040204020203" pitchFamily="34" charset="0"/>
                <a:cs typeface="Segoe WP SemiLight" panose="020B0402040204020203" pitchFamily="34" charset="0"/>
              </a:rPr>
              <a:t>nasabah</a:t>
            </a:r>
            <a:r>
              <a:rPr lang="en-US" sz="1800" dirty="0">
                <a:latin typeface="Segoe WP SemiLight" panose="020B0402040204020203" pitchFamily="34" charset="0"/>
                <a:cs typeface="Segoe WP SemiLight" panose="020B0402040204020203" pitchFamily="34" charset="0"/>
              </a:rPr>
              <a:t> di </a:t>
            </a:r>
            <a:r>
              <a:rPr lang="en-US" sz="1800" dirty="0" err="1">
                <a:latin typeface="Segoe WP SemiLight" panose="020B0402040204020203" pitchFamily="34" charset="0"/>
                <a:cs typeface="Segoe WP SemiLight" panose="020B0402040204020203" pitchFamily="34" charset="0"/>
              </a:rPr>
              <a:t>berbagai</a:t>
            </a:r>
            <a:r>
              <a:rPr lang="en-US" sz="1800" dirty="0">
                <a:latin typeface="Segoe WP SemiLight" panose="020B0402040204020203" pitchFamily="34" charset="0"/>
                <a:cs typeface="Segoe WP SemiLight" panose="020B0402040204020203" pitchFamily="34" charset="0"/>
              </a:rPr>
              <a:t> bank </a:t>
            </a:r>
            <a:r>
              <a:rPr lang="en-US" sz="1800" dirty="0" err="1">
                <a:latin typeface="Segoe WP SemiLight" panose="020B0402040204020203" pitchFamily="34" charset="0"/>
                <a:cs typeface="Segoe WP SemiLight" panose="020B0402040204020203" pitchFamily="34" charset="0"/>
              </a:rPr>
              <a:t>atau</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pusat</a:t>
            </a:r>
            <a:r>
              <a:rPr lang="en-US" sz="1800" dirty="0">
                <a:latin typeface="Segoe WP SemiLight" panose="020B0402040204020203" pitchFamily="34" charset="0"/>
                <a:cs typeface="Segoe WP SemiLight" panose="020B0402040204020203" pitchFamily="34" charset="0"/>
              </a:rPr>
              <a:t> data </a:t>
            </a:r>
            <a:r>
              <a:rPr lang="en-US" sz="1800" dirty="0" err="1">
                <a:latin typeface="Segoe WP SemiLight" panose="020B0402040204020203" pitchFamily="34" charset="0"/>
                <a:cs typeface="Segoe WP SemiLight" panose="020B0402040204020203" pitchFamily="34" charset="0"/>
              </a:rPr>
              <a:t>sensitif</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lainnya</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untuk</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keuntungan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diri</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sendiri</a:t>
            </a:r>
            <a:r>
              <a:rPr lang="en-US" sz="1800" dirty="0">
                <a:latin typeface="Segoe WP SemiLight" panose="020B0402040204020203" pitchFamily="34" charset="0"/>
                <a:cs typeface="Segoe WP SemiLight" panose="020B0402040204020203" pitchFamily="34" charset="0"/>
              </a:rPr>
              <a:t>. </a:t>
            </a:r>
            <a:r>
              <a:rPr lang="id-ID" sz="1800" dirty="0" smtClean="0">
                <a:latin typeface="Segoe WP SemiLight" panose="020B0402040204020203" pitchFamily="34" charset="0"/>
                <a:cs typeface="Segoe WP SemiLight" panose="020B0402040204020203" pitchFamily="34" charset="0"/>
              </a:rPr>
              <a:t/>
            </a:r>
            <a:br>
              <a:rPr lang="id-ID" sz="1800" dirty="0" smtClean="0">
                <a:latin typeface="Segoe WP SemiLight" panose="020B0402040204020203" pitchFamily="34" charset="0"/>
                <a:cs typeface="Segoe WP SemiLight" panose="020B0402040204020203" pitchFamily="34" charset="0"/>
              </a:rPr>
            </a:br>
            <a:r>
              <a:rPr lang="id-ID" sz="1800" dirty="0">
                <a:latin typeface="Segoe WP SemiLight" panose="020B0402040204020203" pitchFamily="34" charset="0"/>
                <a:cs typeface="Segoe WP SemiLight" panose="020B0402040204020203" pitchFamily="34" charset="0"/>
              </a:rPr>
              <a:t/>
            </a:r>
            <a:br>
              <a:rPr lang="id-ID" sz="1800" dirty="0">
                <a:latin typeface="Segoe WP SemiLight" panose="020B0402040204020203" pitchFamily="34" charset="0"/>
                <a:cs typeface="Segoe WP SemiLight" panose="020B0402040204020203" pitchFamily="34" charset="0"/>
              </a:rPr>
            </a:br>
            <a:r>
              <a:rPr lang="en-US" sz="1800" b="1" dirty="0" smtClean="0">
                <a:latin typeface="Segoe WP SemiLight" panose="020B0402040204020203" pitchFamily="34" charset="0"/>
                <a:cs typeface="Segoe WP SemiLight" panose="020B0402040204020203" pitchFamily="34" charset="0"/>
              </a:rPr>
              <a:t>SCANNER</a:t>
            </a:r>
            <a:r>
              <a:rPr lang="id-ID" sz="1800" dirty="0">
                <a:latin typeface="Segoe WP SemiLight" panose="020B0402040204020203" pitchFamily="34" charset="0"/>
                <a:cs typeface="Segoe WP SemiLight" panose="020B0402040204020203" pitchFamily="34" charset="0"/>
              </a:rPr>
              <a:t/>
            </a:r>
            <a:br>
              <a:rPr lang="id-ID" sz="1800" dirty="0">
                <a:latin typeface="Segoe WP SemiLight" panose="020B0402040204020203" pitchFamily="34" charset="0"/>
                <a:cs typeface="Segoe WP SemiLight" panose="020B0402040204020203" pitchFamily="34" charset="0"/>
              </a:rPr>
            </a:br>
            <a:r>
              <a:rPr lang="en-US" sz="1800" dirty="0">
                <a:latin typeface="Segoe WP SemiLight" panose="020B0402040204020203" pitchFamily="34" charset="0"/>
                <a:cs typeface="Segoe WP SemiLight" panose="020B0402040204020203" pitchFamily="34" charset="0"/>
              </a:rPr>
              <a:t>Scanner </a:t>
            </a:r>
            <a:r>
              <a:rPr lang="en-US" sz="1800" dirty="0" err="1">
                <a:latin typeface="Segoe WP SemiLight" panose="020B0402040204020203" pitchFamily="34" charset="0"/>
                <a:cs typeface="Segoe WP SemiLight" panose="020B0402040204020203" pitchFamily="34" charset="0"/>
              </a:rPr>
              <a:t>yaitu</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sebuah</a:t>
            </a:r>
            <a:r>
              <a:rPr lang="en-US" sz="1800" dirty="0">
                <a:latin typeface="Segoe WP SemiLight" panose="020B0402040204020203" pitchFamily="34" charset="0"/>
                <a:cs typeface="Segoe WP SemiLight" panose="020B0402040204020203" pitchFamily="34" charset="0"/>
              </a:rPr>
              <a:t> program </a:t>
            </a:r>
            <a:r>
              <a:rPr lang="en-US" sz="1800" dirty="0" err="1">
                <a:latin typeface="Segoe WP SemiLight" panose="020B0402040204020203" pitchFamily="34" charset="0"/>
                <a:cs typeface="Segoe WP SemiLight" panose="020B0402040204020203" pitchFamily="34" charset="0"/>
              </a:rPr>
              <a:t>atau</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alat</a:t>
            </a:r>
            <a:r>
              <a:rPr lang="en-US" sz="1800" dirty="0">
                <a:latin typeface="Segoe WP SemiLight" panose="020B0402040204020203" pitchFamily="34" charset="0"/>
                <a:cs typeface="Segoe WP SemiLight" panose="020B0402040204020203" pitchFamily="34" charset="0"/>
              </a:rPr>
              <a:t> yang </a:t>
            </a:r>
            <a:r>
              <a:rPr lang="en-US" sz="1800" dirty="0" err="1">
                <a:latin typeface="Segoe WP SemiLight" panose="020B0402040204020203" pitchFamily="34" charset="0"/>
                <a:cs typeface="Segoe WP SemiLight" panose="020B0402040204020203" pitchFamily="34" charset="0"/>
              </a:rPr>
              <a:t>mampu</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mendeteksi</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kelemahan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sebuah</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komputer</a:t>
            </a:r>
            <a:r>
              <a:rPr lang="en-US" sz="1800" dirty="0">
                <a:latin typeface="Segoe WP SemiLight" panose="020B0402040204020203" pitchFamily="34" charset="0"/>
                <a:cs typeface="Segoe WP SemiLight" panose="020B0402040204020203" pitchFamily="34" charset="0"/>
              </a:rPr>
              <a:t> di </a:t>
            </a:r>
            <a:r>
              <a:rPr lang="en-US" sz="1800" dirty="0" err="1">
                <a:latin typeface="Segoe WP SemiLight" panose="020B0402040204020203" pitchFamily="34" charset="0"/>
                <a:cs typeface="Segoe WP SemiLight" panose="020B0402040204020203" pitchFamily="34" charset="0"/>
              </a:rPr>
              <a:t>jaringan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lokal</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atau</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dijaringan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lokasi</a:t>
            </a:r>
            <a:r>
              <a:rPr lang="en-US" sz="1800" dirty="0">
                <a:latin typeface="Segoe WP SemiLight" panose="020B0402040204020203" pitchFamily="34" charset="0"/>
                <a:cs typeface="Segoe WP SemiLight" panose="020B0402040204020203" pitchFamily="34" charset="0"/>
              </a:rPr>
              <a:t> lain</a:t>
            </a:r>
            <a:r>
              <a:rPr lang="en-US" sz="1800" dirty="0" smtClean="0">
                <a:latin typeface="Segoe WP SemiLight" panose="020B0402040204020203" pitchFamily="34" charset="0"/>
                <a:cs typeface="Segoe WP SemiLight" panose="020B0402040204020203" pitchFamily="34" charset="0"/>
              </a:rPr>
              <a:t>.</a:t>
            </a:r>
            <a:r>
              <a:rPr lang="id-ID" sz="1800" dirty="0" smtClean="0">
                <a:latin typeface="Segoe WP SemiLight" panose="020B0402040204020203" pitchFamily="34" charset="0"/>
                <a:cs typeface="Segoe WP SemiLight" panose="020B0402040204020203" pitchFamily="34" charset="0"/>
              </a:rPr>
              <a:t/>
            </a:r>
            <a:br>
              <a:rPr lang="id-ID" sz="1800" dirty="0" smtClean="0">
                <a:latin typeface="Segoe WP SemiLight" panose="020B0402040204020203" pitchFamily="34" charset="0"/>
                <a:cs typeface="Segoe WP SemiLight" panose="020B0402040204020203" pitchFamily="34" charset="0"/>
              </a:rPr>
            </a:br>
            <a:r>
              <a:rPr lang="id-ID" sz="1800" dirty="0">
                <a:latin typeface="Segoe WP SemiLight" panose="020B0402040204020203" pitchFamily="34" charset="0"/>
                <a:cs typeface="Segoe WP SemiLight" panose="020B0402040204020203" pitchFamily="34" charset="0"/>
              </a:rPr>
              <a:t/>
            </a:r>
            <a:br>
              <a:rPr lang="id-ID" sz="1800" dirty="0">
                <a:latin typeface="Segoe WP SemiLight" panose="020B0402040204020203" pitchFamily="34" charset="0"/>
                <a:cs typeface="Segoe WP SemiLight" panose="020B0402040204020203" pitchFamily="34" charset="0"/>
              </a:rPr>
            </a:br>
            <a:r>
              <a:rPr lang="en-US" sz="1800" b="1" dirty="0">
                <a:latin typeface="Segoe WP SemiLight" panose="020B0402040204020203" pitchFamily="34" charset="0"/>
                <a:cs typeface="Segoe WP SemiLight" panose="020B0402040204020203" pitchFamily="34" charset="0"/>
              </a:rPr>
              <a:t>DATA FORGERY / </a:t>
            </a:r>
            <a:r>
              <a:rPr lang="en-US" sz="1800" b="1" dirty="0" err="1">
                <a:latin typeface="Segoe WP SemiLight" panose="020B0402040204020203" pitchFamily="34" charset="0"/>
                <a:cs typeface="Segoe WP SemiLight" panose="020B0402040204020203" pitchFamily="34" charset="0"/>
              </a:rPr>
              <a:t>Pemalsuan</a:t>
            </a:r>
            <a:r>
              <a:rPr lang="en-US" sz="1800" b="1" dirty="0">
                <a:latin typeface="Segoe WP SemiLight" panose="020B0402040204020203" pitchFamily="34" charset="0"/>
                <a:cs typeface="Segoe WP SemiLight" panose="020B0402040204020203" pitchFamily="34" charset="0"/>
              </a:rPr>
              <a:t> Data</a:t>
            </a:r>
            <a:r>
              <a:rPr lang="id-ID" sz="1800" dirty="0">
                <a:latin typeface="Segoe WP SemiLight" panose="020B0402040204020203" pitchFamily="34" charset="0"/>
                <a:cs typeface="Segoe WP SemiLight" panose="020B0402040204020203" pitchFamily="34" charset="0"/>
              </a:rPr>
              <a:t/>
            </a:r>
            <a:br>
              <a:rPr lang="id-ID" sz="1800" dirty="0">
                <a:latin typeface="Segoe WP SemiLight" panose="020B0402040204020203" pitchFamily="34" charset="0"/>
                <a:cs typeface="Segoe WP SemiLight" panose="020B0402040204020203" pitchFamily="34" charset="0"/>
              </a:rPr>
            </a:br>
            <a:r>
              <a:rPr lang="en-US" sz="1800" dirty="0">
                <a:latin typeface="Segoe WP SemiLight" panose="020B0402040204020203" pitchFamily="34" charset="0"/>
                <a:cs typeface="Segoe WP SemiLight" panose="020B0402040204020203" pitchFamily="34" charset="0"/>
              </a:rPr>
              <a:t> </a:t>
            </a:r>
            <a:r>
              <a:rPr lang="id-ID" sz="1800" dirty="0">
                <a:latin typeface="Segoe WP SemiLight" panose="020B0402040204020203" pitchFamily="34" charset="0"/>
                <a:cs typeface="Segoe WP SemiLight" panose="020B0402040204020203" pitchFamily="34" charset="0"/>
              </a:rPr>
              <a:t/>
            </a:r>
            <a:br>
              <a:rPr lang="id-ID" sz="1800" dirty="0">
                <a:latin typeface="Segoe WP SemiLight" panose="020B0402040204020203" pitchFamily="34" charset="0"/>
                <a:cs typeface="Segoe WP SemiLight" panose="020B0402040204020203" pitchFamily="34" charset="0"/>
              </a:rPr>
            </a:br>
            <a:r>
              <a:rPr lang="en-US" sz="1800" dirty="0" err="1">
                <a:latin typeface="Segoe WP SemiLight" panose="020B0402040204020203" pitchFamily="34" charset="0"/>
                <a:cs typeface="Segoe WP SemiLight" panose="020B0402040204020203" pitchFamily="34" charset="0"/>
              </a:rPr>
              <a:t>Merupakan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kejahatan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dengan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memalsukan</a:t>
            </a:r>
            <a:r>
              <a:rPr lang="en-US" sz="1800" dirty="0">
                <a:latin typeface="Segoe WP SemiLight" panose="020B0402040204020203" pitchFamily="34" charset="0"/>
                <a:cs typeface="Segoe WP SemiLight" panose="020B0402040204020203" pitchFamily="34" charset="0"/>
              </a:rPr>
              <a:t> data </a:t>
            </a:r>
            <a:r>
              <a:rPr lang="en-US" sz="1800" dirty="0" err="1">
                <a:latin typeface="Segoe WP SemiLight" panose="020B0402040204020203" pitchFamily="34" charset="0"/>
                <a:cs typeface="Segoe WP SemiLight" panose="020B0402040204020203" pitchFamily="34" charset="0"/>
              </a:rPr>
              <a:t>pada</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dokumen-dokumen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penting</a:t>
            </a:r>
            <a:r>
              <a:rPr lang="en-US" sz="1800" dirty="0">
                <a:latin typeface="Segoe WP SemiLight" panose="020B0402040204020203" pitchFamily="34" charset="0"/>
                <a:cs typeface="Segoe WP SemiLight" panose="020B0402040204020203" pitchFamily="34" charset="0"/>
              </a:rPr>
              <a:t> yang </a:t>
            </a:r>
            <a:r>
              <a:rPr lang="en-US" sz="1800" dirty="0" err="1">
                <a:latin typeface="Segoe WP SemiLight" panose="020B0402040204020203" pitchFamily="34" charset="0"/>
                <a:cs typeface="Segoe WP SemiLight" panose="020B0402040204020203" pitchFamily="34" charset="0"/>
              </a:rPr>
              <a:t>tersimpan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sebagai</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scriptless</a:t>
            </a:r>
            <a:r>
              <a:rPr lang="en-US" sz="1800" dirty="0">
                <a:latin typeface="Segoe WP SemiLight" panose="020B0402040204020203" pitchFamily="34" charset="0"/>
                <a:cs typeface="Segoe WP SemiLight" panose="020B0402040204020203" pitchFamily="34" charset="0"/>
              </a:rPr>
              <a:t> document </a:t>
            </a:r>
            <a:r>
              <a:rPr lang="en-US" sz="1800" dirty="0" err="1">
                <a:latin typeface="Segoe WP SemiLight" panose="020B0402040204020203" pitchFamily="34" charset="0"/>
                <a:cs typeface="Segoe WP SemiLight" panose="020B0402040204020203" pitchFamily="34" charset="0"/>
              </a:rPr>
              <a:t>melalui</a:t>
            </a:r>
            <a:r>
              <a:rPr lang="en-US" sz="1800" dirty="0">
                <a:latin typeface="Segoe WP SemiLight" panose="020B0402040204020203" pitchFamily="34" charset="0"/>
                <a:cs typeface="Segoe WP SemiLight" panose="020B0402040204020203" pitchFamily="34" charset="0"/>
              </a:rPr>
              <a:t> internet. </a:t>
            </a:r>
            <a:r>
              <a:rPr lang="en-US" sz="1800" dirty="0" err="1">
                <a:latin typeface="Segoe WP SemiLight" panose="020B0402040204020203" pitchFamily="34" charset="0"/>
                <a:cs typeface="Segoe WP SemiLight" panose="020B0402040204020203" pitchFamily="34" charset="0"/>
              </a:rPr>
              <a:t>Kejahatan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ini</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biasanya</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ditujukan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pada</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dokumen-dokumen</a:t>
            </a:r>
            <a:r>
              <a:rPr lang="en-US" sz="1800" dirty="0">
                <a:latin typeface="Segoe WP SemiLight" panose="020B0402040204020203" pitchFamily="34" charset="0"/>
                <a:cs typeface="Segoe WP SemiLight" panose="020B0402040204020203" pitchFamily="34" charset="0"/>
              </a:rPr>
              <a:t> e-commerce </a:t>
            </a:r>
            <a:r>
              <a:rPr lang="en-US" sz="1800" dirty="0" err="1">
                <a:latin typeface="Segoe WP SemiLight" panose="020B0402040204020203" pitchFamily="34" charset="0"/>
                <a:cs typeface="Segoe WP SemiLight" panose="020B0402040204020203" pitchFamily="34" charset="0"/>
              </a:rPr>
              <a:t>dengan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membuat</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seolah-olah</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terjadi</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salah</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ketik</a:t>
            </a:r>
            <a:r>
              <a:rPr lang="en-US" sz="1800" dirty="0">
                <a:latin typeface="Segoe WP SemiLight" panose="020B0402040204020203" pitchFamily="34" charset="0"/>
                <a:cs typeface="Segoe WP SemiLight" panose="020B0402040204020203" pitchFamily="34" charset="0"/>
              </a:rPr>
              <a:t> yang </a:t>
            </a:r>
            <a:r>
              <a:rPr lang="en-US" sz="1800" dirty="0" err="1">
                <a:latin typeface="Segoe WP SemiLight" panose="020B0402040204020203" pitchFamily="34" charset="0"/>
                <a:cs typeface="Segoe WP SemiLight" panose="020B0402040204020203" pitchFamily="34" charset="0"/>
              </a:rPr>
              <a:t>pada</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akhirnya</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akan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menguntungkan</a:t>
            </a:r>
            <a:r>
              <a:rPr lang="en-US" sz="1800" dirty="0">
                <a:latin typeface="Segoe WP SemiLight" panose="020B0402040204020203" pitchFamily="34" charset="0"/>
                <a:cs typeface="Segoe WP SemiLight" panose="020B0402040204020203" pitchFamily="34" charset="0"/>
              </a:rPr>
              <a:t> </a:t>
            </a:r>
            <a:r>
              <a:rPr lang="en-US" sz="1800" dirty="0" err="1">
                <a:latin typeface="Segoe WP SemiLight" panose="020B0402040204020203" pitchFamily="34" charset="0"/>
                <a:cs typeface="Segoe WP SemiLight" panose="020B0402040204020203" pitchFamily="34" charset="0"/>
              </a:rPr>
              <a:t>pelaku</a:t>
            </a:r>
            <a:r>
              <a:rPr lang="en-US" sz="1800" dirty="0">
                <a:latin typeface="Segoe WP SemiLight" panose="020B0402040204020203" pitchFamily="34" charset="0"/>
                <a:cs typeface="Segoe WP SemiLight" panose="020B0402040204020203" pitchFamily="34" charset="0"/>
              </a:rPr>
              <a:t>.</a:t>
            </a:r>
            <a:r>
              <a:rPr lang="id-ID" sz="1800" dirty="0">
                <a:latin typeface="Segoe WP SemiLight" panose="020B0402040204020203" pitchFamily="34" charset="0"/>
                <a:cs typeface="Segoe WP SemiLight" panose="020B0402040204020203" pitchFamily="34" charset="0"/>
              </a:rPr>
              <a:t/>
            </a:r>
            <a:br>
              <a:rPr lang="id-ID" sz="1800" dirty="0">
                <a:latin typeface="Segoe WP SemiLight" panose="020B0402040204020203" pitchFamily="34" charset="0"/>
                <a:cs typeface="Segoe WP SemiLight" panose="020B0402040204020203" pitchFamily="34" charset="0"/>
              </a:rPr>
            </a:br>
            <a:r>
              <a:rPr lang="id-ID" sz="1800" dirty="0">
                <a:latin typeface="Segoe WP SemiLight" panose="020B0402040204020203" pitchFamily="34" charset="0"/>
                <a:cs typeface="Segoe WP SemiLight" panose="020B0402040204020203" pitchFamily="34" charset="0"/>
              </a:rPr>
              <a:t/>
            </a:r>
            <a:br>
              <a:rPr lang="id-ID" sz="1800" dirty="0">
                <a:latin typeface="Segoe WP SemiLight" panose="020B0402040204020203" pitchFamily="34" charset="0"/>
                <a:cs typeface="Segoe WP SemiLight" panose="020B0402040204020203" pitchFamily="34" charset="0"/>
              </a:rPr>
            </a:br>
            <a:r>
              <a:rPr lang="id-ID" sz="1800" dirty="0" smtClean="0">
                <a:latin typeface="Segoe WP SemiLight" panose="020B0402040204020203" pitchFamily="34" charset="0"/>
                <a:cs typeface="Segoe WP SemiLight" panose="020B0402040204020203" pitchFamily="34" charset="0"/>
              </a:rPr>
              <a:t/>
            </a:r>
            <a:br>
              <a:rPr lang="id-ID" sz="1800" dirty="0" smtClean="0">
                <a:latin typeface="Segoe WP SemiLight" panose="020B0402040204020203" pitchFamily="34" charset="0"/>
                <a:cs typeface="Segoe WP SemiLight" panose="020B0402040204020203" pitchFamily="34" charset="0"/>
              </a:rPr>
            </a:br>
            <a:endParaRPr lang="id-ID" sz="1800" dirty="0">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6608374"/>
      </p:ext>
    </p:extLst>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15086</TotalTime>
  <Words>227</Words>
  <Application>Microsoft Office PowerPoint</Application>
  <PresentationFormat>On-screen Show (16:9)</PresentationFormat>
  <Paragraphs>64</Paragraphs>
  <Slides>14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Yu Gothic</vt:lpstr>
      <vt:lpstr>Arial</vt:lpstr>
      <vt:lpstr>Segoe WP SemiLight</vt:lpstr>
      <vt:lpstr>Sniglet</vt:lpstr>
      <vt:lpstr>Stencil</vt:lpstr>
      <vt:lpstr>Tahoma</vt:lpstr>
      <vt:lpstr>Tempus Sans ITC</vt:lpstr>
      <vt:lpstr>Walter Turncoat</vt:lpstr>
      <vt:lpstr>Ursula template</vt:lpstr>
      <vt:lpstr>KEJAHATAN DAN KEAMANAN KOMPUTER </vt:lpstr>
      <vt:lpstr>PowerPoint Presentation</vt:lpstr>
      <vt:lpstr>BENTUK KEJAHATAN KOMPUTER</vt:lpstr>
      <vt:lpstr>  1  Illegal Access / Akses Tanpa Ijin ke Sistem Komputer</vt:lpstr>
      <vt:lpstr>2</vt:lpstr>
      <vt:lpstr>3</vt:lpstr>
      <vt:lpstr>4</vt:lpstr>
      <vt:lpstr>Jenis-jenis Kejahatan Komputer  CARDING Carding adalah jenis kejahatan memalsukan nama identitas seseorang, contoh berbelanja menggunakan nomor dan kartu identitas milik orang lain, yang diperoleh secara ilegal, biasanya dengan mencuri data melalui internet  HACKING Hacking adalah kegiatan menerobos program komputer milik orang lain. Hacker adalah orang yang gemar menerobos komputer, memiliki keahlian membuat dan membaca program tertentu, dan terobsesi mengamati keamanan security</vt:lpstr>
      <vt:lpstr>CRACKING Cracking adalah hacking untuk tujuan jahat. Sebutan untuk cracker adalah hacker      bertopi hitam (black hat hacker). Berbeda dengan carder yang hanya mengintip kartu kredit, cracker mengintip simpanan para nasabah di berbagai bank atau pusat data sensitif lainnya untuk keuntungan diri sendiri.   SCANNER Scanner yaitu sebuah program atau alat yang mampu mendeteksi kelemahan sebuah komputer di jaringan lokal atau dijaringan lokasi lain.  DATA FORGERY / Pemalsuan Data   Merupakan kejahatan dengan memalsukan data pada dokumen-dokumen penting yang tersimpan sebagai scriptless document melalui internet. Kejahatan ini biasanya ditujukan pada dokumen-dokumen e-commerce dengan membuat seolah-olah terjadi salah ketik yang pada akhirnya akan menguntungkan pelaku.   </vt:lpstr>
      <vt:lpstr>PowerPoint Presentation</vt:lpstr>
      <vt:lpstr>PowerPoint Presentation</vt:lpstr>
      <vt:lpstr>PowerPoint Presentation</vt:lpstr>
      <vt:lpstr> Terdiri dari 4 faktor yang merupakan cara untuk mencegah terjadinya serangan atau kebocoran sistem :  -Desain sistem : desain sistem yang baik tidak meninggalkan celah-celah yang memungkinkan terjadinya penyusupan setelah sistem tersebut siap dijalankan.   -Aplikasi yang Dipakai : aplikasi yang dipakai sudah diperiksa dengan seksama untuk mengetahui apakah program yang akan dipakai dalam sistem tersebut dapat diakses tanpa harus melalui prosedur yang seharusnya dan apakah aplikasi sudah mendapatkan kepercayaan dari banyak orang.   -Manajemen : pada dasarnya untuk membuat suatu sistem yang secure tidak lepas dari bagaimana mengelola suatu sistem dengan baik. Dengan demikian persyaratan good practice standard seperti Standard Operating Procedure (SOP) dan Security Policy haruslah diterapkan di samping memikirkan hal teknologinya.  -Manusia (Administrator) : manusia adalah salah satu fakor yang sangat penting, tetapi sering kali dilupakan dalam pengembangan teknologi informasi dan dan sistem keamanan.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E J A H A T A N K O M P U T E R</dc:title>
  <dc:creator>user</dc:creator>
  <cp:lastModifiedBy>user</cp:lastModifiedBy>
  <cp:revision>23</cp:revision>
  <dcterms:modified xsi:type="dcterms:W3CDTF">2019-11-20T00:43:55Z</dcterms:modified>
</cp:coreProperties>
</file>