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55" r:id="rId3"/>
  </p:sldMasterIdLst>
  <p:notesMasterIdLst>
    <p:notesMasterId r:id="rId18"/>
  </p:notesMasterIdLst>
  <p:sldIdLst>
    <p:sldId id="326" r:id="rId4"/>
    <p:sldId id="300" r:id="rId5"/>
    <p:sldId id="261" r:id="rId6"/>
    <p:sldId id="274" r:id="rId7"/>
    <p:sldId id="315" r:id="rId8"/>
    <p:sldId id="279" r:id="rId9"/>
    <p:sldId id="319" r:id="rId10"/>
    <p:sldId id="361" r:id="rId11"/>
    <p:sldId id="363" r:id="rId12"/>
    <p:sldId id="364" r:id="rId13"/>
    <p:sldId id="362" r:id="rId14"/>
    <p:sldId id="356" r:id="rId15"/>
    <p:sldId id="332" r:id="rId16"/>
    <p:sldId id="358" r:id="rId17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497C"/>
    <a:srgbClr val="33BBE6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4460" autoAdjust="0"/>
  </p:normalViewPr>
  <p:slideViewPr>
    <p:cSldViewPr snapToGrid="0">
      <p:cViewPr varScale="1">
        <p:scale>
          <a:sx n="42" d="100"/>
          <a:sy n="42" d="100"/>
        </p:scale>
        <p:origin x="1176" y="66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399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no slide master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64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163259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279847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20638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767236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1800000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94725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3600000" y="5479537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5398214" y="7111718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800000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600000" y="6031598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398214" y="7663780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2017" y="457943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022217" y="6211618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24027" y="7843800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198990" y="2668427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599590" y="7570632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999190" y="4299864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45998" y="5932789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23" y="6494220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197" y="4668503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564878" y="2829587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281460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5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111441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3199915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6348582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6729738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2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7788599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53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48" r:id="rId2"/>
    <p:sldLayoutId id="2147483675" r:id="rId3"/>
    <p:sldLayoutId id="2147483751" r:id="rId4"/>
    <p:sldLayoutId id="2147483676" r:id="rId5"/>
    <p:sldLayoutId id="2147483773" r:id="rId6"/>
    <p:sldLayoutId id="2147483752" r:id="rId7"/>
    <p:sldLayoutId id="2147483706" r:id="rId8"/>
    <p:sldLayoutId id="2147483660" r:id="rId9"/>
    <p:sldLayoutId id="2147483704" r:id="rId10"/>
    <p:sldLayoutId id="2147483671" r:id="rId11"/>
    <p:sldLayoutId id="2147483718" r:id="rId12"/>
    <p:sldLayoutId id="2147483680" r:id="rId13"/>
    <p:sldLayoutId id="2147483757" r:id="rId14"/>
    <p:sldLayoutId id="2147483691" r:id="rId15"/>
    <p:sldLayoutId id="2147483702" r:id="rId16"/>
    <p:sldLayoutId id="2147483750" r:id="rId17"/>
    <p:sldLayoutId id="2147483684" r:id="rId18"/>
    <p:sldLayoutId id="2147483749" r:id="rId19"/>
    <p:sldLayoutId id="2147483686" r:id="rId20"/>
    <p:sldLayoutId id="2147483689" r:id="rId21"/>
    <p:sldLayoutId id="2147483690" r:id="rId22"/>
    <p:sldLayoutId id="2147483682" r:id="rId23"/>
    <p:sldLayoutId id="2147483705" r:id="rId24"/>
    <p:sldLayoutId id="2147483710" r:id="rId25"/>
    <p:sldLayoutId id="2147483712" r:id="rId26"/>
    <p:sldLayoutId id="2147483713" r:id="rId27"/>
    <p:sldLayoutId id="2147483716" r:id="rId28"/>
    <p:sldLayoutId id="2147483715" r:id="rId29"/>
    <p:sldLayoutId id="2147483735" r:id="rId30"/>
    <p:sldLayoutId id="2147483719" r:id="rId31"/>
    <p:sldLayoutId id="2147483725" r:id="rId32"/>
    <p:sldLayoutId id="2147483726" r:id="rId33"/>
    <p:sldLayoutId id="2147483727" r:id="rId34"/>
    <p:sldLayoutId id="2147483728" r:id="rId35"/>
    <p:sldLayoutId id="2147483734" r:id="rId36"/>
    <p:sldLayoutId id="2147483753" r:id="rId37"/>
    <p:sldLayoutId id="2147483756" r:id="rId38"/>
    <p:sldLayoutId id="2147483758" r:id="rId39"/>
    <p:sldLayoutId id="2147483693" r:id="rId40"/>
    <p:sldLayoutId id="2147483714" r:id="rId4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3" b="7623"/>
          <a:stretch>
            <a:fillRect/>
          </a:stretch>
        </p:blipFill>
        <p:spPr/>
      </p:pic>
      <p:sp>
        <p:nvSpPr>
          <p:cNvPr id="24" name="テキスト プレースホルダー 2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Assalamuallaikum</a:t>
            </a:r>
            <a:endParaRPr kumimoji="1" lang="ja-JP" altLang="en-US" dirty="0">
              <a:latin typeface="Route 159 Bold" pitchFamily="50" charset="0"/>
            </a:endParaRPr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altLang="ja-JP" sz="14200" dirty="0" smtClean="0"/>
              <a:t>UNESA 2019</a:t>
            </a:r>
            <a:endParaRPr kumimoji="1" lang="ja-JP" altLang="en-US" sz="14200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067403"/>
      </p:ext>
    </p:extLst>
  </p:cSld>
  <p:clrMapOvr>
    <a:masterClrMapping/>
  </p:clrMapOvr>
  <p:transition spd="slow" advTm="3418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Budaya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Etika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>
          <a:xfrm>
            <a:off x="434340" y="1852046"/>
            <a:ext cx="16987857" cy="3360034"/>
          </a:xfrm>
        </p:spPr>
        <p:txBody>
          <a:bodyPr>
            <a:noAutofit/>
          </a:bodyPr>
          <a:lstStyle/>
          <a:p>
            <a:r>
              <a:rPr lang="en-US" sz="4000" dirty="0" smtClean="0"/>
              <a:t>1. Corporate </a:t>
            </a:r>
            <a:r>
              <a:rPr lang="en-US" sz="4000" dirty="0"/>
              <a:t>credo: </a:t>
            </a:r>
            <a:r>
              <a:rPr lang="en-US" sz="4000" dirty="0" err="1"/>
              <a:t>Merupakan</a:t>
            </a:r>
            <a:r>
              <a:rPr lang="en-US" sz="4000" dirty="0"/>
              <a:t> </a:t>
            </a:r>
            <a:r>
              <a:rPr lang="en-US" sz="4000" dirty="0" err="1"/>
              <a:t>pernyataan</a:t>
            </a:r>
            <a:r>
              <a:rPr lang="en-US" sz="4000" dirty="0"/>
              <a:t> </a:t>
            </a:r>
            <a:r>
              <a:rPr lang="en-US" sz="4000" dirty="0" err="1"/>
              <a:t>ringkas</a:t>
            </a:r>
            <a:r>
              <a:rPr lang="en-US" sz="4000" dirty="0"/>
              <a:t> </a:t>
            </a:r>
            <a:r>
              <a:rPr lang="en-US" sz="4000" dirty="0" err="1"/>
              <a:t>mengenai</a:t>
            </a:r>
            <a:r>
              <a:rPr lang="en-US" sz="4000" dirty="0"/>
              <a:t> </a:t>
            </a:r>
            <a:r>
              <a:rPr lang="en-US" sz="4000" dirty="0" err="1"/>
              <a:t>nilai-nilai</a:t>
            </a:r>
            <a:r>
              <a:rPr lang="en-US" sz="4000" dirty="0"/>
              <a:t> yang </a:t>
            </a:r>
            <a:r>
              <a:rPr lang="en-US" sz="4000" dirty="0" err="1"/>
              <a:t>ditegakkan</a:t>
            </a:r>
            <a:r>
              <a:rPr lang="en-US" sz="4000" dirty="0"/>
              <a:t> </a:t>
            </a:r>
            <a:r>
              <a:rPr lang="en-US" sz="4000" dirty="0" err="1"/>
              <a:t>perusahaan</a:t>
            </a:r>
            <a:r>
              <a:rPr lang="en-US" sz="4000" dirty="0"/>
              <a:t>. </a:t>
            </a:r>
          </a:p>
          <a:p>
            <a:r>
              <a:rPr lang="en-US" sz="4000" dirty="0" smtClean="0"/>
              <a:t>2. Program </a:t>
            </a:r>
            <a:r>
              <a:rPr lang="en-US" sz="4000" dirty="0" err="1"/>
              <a:t>etika</a:t>
            </a:r>
            <a:r>
              <a:rPr lang="en-US" sz="4000" dirty="0"/>
              <a:t>: </a:t>
            </a:r>
            <a:r>
              <a:rPr lang="en-US" sz="4000" dirty="0" err="1"/>
              <a:t>Merupakan</a:t>
            </a:r>
            <a:r>
              <a:rPr lang="en-US" sz="4000" dirty="0"/>
              <a:t> </a:t>
            </a:r>
            <a:r>
              <a:rPr lang="en-US" sz="4000" dirty="0" err="1"/>
              <a:t>suatu</a:t>
            </a:r>
            <a:r>
              <a:rPr lang="en-US" sz="4000" dirty="0"/>
              <a:t> system yang </a:t>
            </a:r>
            <a:r>
              <a:rPr lang="en-US" sz="4000" dirty="0" err="1"/>
              <a:t>terdiri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</a:t>
            </a:r>
            <a:r>
              <a:rPr lang="en-US" sz="4000" dirty="0" err="1"/>
              <a:t>berbagai</a:t>
            </a:r>
            <a:r>
              <a:rPr lang="en-US" sz="4000" dirty="0"/>
              <a:t> </a:t>
            </a:r>
            <a:r>
              <a:rPr lang="en-US" sz="4000" dirty="0" err="1"/>
              <a:t>aktivitas</a:t>
            </a:r>
            <a:r>
              <a:rPr lang="en-US" sz="4000" dirty="0"/>
              <a:t> yang </a:t>
            </a:r>
            <a:r>
              <a:rPr lang="en-US" sz="4000" dirty="0" err="1"/>
              <a:t>dirancang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mengarahkan</a:t>
            </a:r>
            <a:r>
              <a:rPr lang="en-US" sz="4000" dirty="0"/>
              <a:t> </a:t>
            </a:r>
            <a:r>
              <a:rPr lang="en-US" sz="4000" dirty="0" err="1"/>
              <a:t>pegawai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melaksanakan</a:t>
            </a:r>
            <a:r>
              <a:rPr lang="en-US" sz="4000" dirty="0"/>
              <a:t> corporate credo. </a:t>
            </a:r>
          </a:p>
          <a:p>
            <a:r>
              <a:rPr lang="en-US" sz="4000" dirty="0" smtClean="0"/>
              <a:t>3. </a:t>
            </a:r>
            <a:r>
              <a:rPr lang="en-US" sz="4000" dirty="0" err="1" smtClean="0"/>
              <a:t>Kode</a:t>
            </a:r>
            <a:r>
              <a:rPr lang="en-US" sz="4000" dirty="0" smtClean="0"/>
              <a:t> </a:t>
            </a:r>
            <a:r>
              <a:rPr lang="en-US" sz="4000" dirty="0" err="1"/>
              <a:t>Etik</a:t>
            </a:r>
            <a:r>
              <a:rPr lang="en-US" sz="4000" dirty="0"/>
              <a:t> </a:t>
            </a:r>
            <a:r>
              <a:rPr lang="en-US" sz="4000" dirty="0" err="1"/>
              <a:t>Khusus</a:t>
            </a:r>
            <a:r>
              <a:rPr lang="en-US" sz="4000" dirty="0"/>
              <a:t> Perusahaan: </a:t>
            </a:r>
            <a:r>
              <a:rPr lang="en-US" sz="4000" dirty="0" err="1"/>
              <a:t>Banyak</a:t>
            </a:r>
            <a:r>
              <a:rPr lang="en-US" sz="4000" dirty="0"/>
              <a:t> </a:t>
            </a:r>
            <a:r>
              <a:rPr lang="en-US" sz="4000" dirty="0" err="1"/>
              <a:t>perusahaan</a:t>
            </a:r>
            <a:r>
              <a:rPr lang="en-US" sz="4000" dirty="0"/>
              <a:t> </a:t>
            </a:r>
            <a:r>
              <a:rPr lang="en-US" sz="4000" dirty="0" err="1"/>
              <a:t>merancang</a:t>
            </a:r>
            <a:r>
              <a:rPr lang="en-US" sz="4000" dirty="0"/>
              <a:t> </a:t>
            </a:r>
            <a:r>
              <a:rPr lang="en-US" sz="4000" dirty="0" err="1"/>
              <a:t>kode</a:t>
            </a:r>
            <a:r>
              <a:rPr lang="en-US" sz="4000" dirty="0"/>
              <a:t> </a:t>
            </a:r>
            <a:r>
              <a:rPr lang="en-US" sz="4000" dirty="0" err="1"/>
              <a:t>etik</a:t>
            </a:r>
            <a:r>
              <a:rPr lang="en-US" sz="4000" dirty="0"/>
              <a:t> </a:t>
            </a:r>
            <a:r>
              <a:rPr lang="en-US" sz="4000" dirty="0" err="1"/>
              <a:t>khusus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perusahaannya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3358258"/>
      </p:ext>
    </p:extLst>
  </p:cSld>
  <p:clrMapOvr>
    <a:masterClrMapping/>
  </p:clrMapOvr>
  <p:transition spd="slow" advTm="4073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</a:t>
            </a:r>
            <a:r>
              <a:rPr lang="en-US" dirty="0" err="1" smtClean="0"/>
              <a:t>riminalitas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nternet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023050" y="3745801"/>
            <a:ext cx="11121450" cy="790352"/>
          </a:xfrm>
        </p:spPr>
        <p:txBody>
          <a:bodyPr/>
          <a:lstStyle/>
          <a:p>
            <a:r>
              <a:rPr lang="en-US" dirty="0" err="1"/>
              <a:t>Kriminalitas</a:t>
            </a:r>
            <a:r>
              <a:rPr lang="en-US" dirty="0"/>
              <a:t> </a:t>
            </a:r>
            <a:r>
              <a:rPr lang="en-US" dirty="0" err="1"/>
              <a:t>siber</a:t>
            </a:r>
            <a:r>
              <a:rPr lang="en-US" dirty="0"/>
              <a:t> (Cybercrime)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kriminalitas</a:t>
            </a:r>
            <a:r>
              <a:rPr lang="en-US" dirty="0"/>
              <a:t> di internet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</a:t>
            </a:r>
            <a:r>
              <a:rPr lang="en-US" sz="3600" dirty="0" err="1" smtClean="0"/>
              <a:t>dalah</a:t>
            </a:r>
            <a:r>
              <a:rPr lang="en-US" sz="3600" dirty="0" smtClean="0"/>
              <a:t> </a:t>
            </a:r>
            <a:r>
              <a:rPr lang="en-US" sz="3600" dirty="0" err="1"/>
              <a:t>tindak</a:t>
            </a:r>
            <a:r>
              <a:rPr lang="en-US" sz="3600" dirty="0"/>
              <a:t> </a:t>
            </a:r>
            <a:r>
              <a:rPr lang="en-US" sz="3600" dirty="0" err="1"/>
              <a:t>pidana</a:t>
            </a:r>
            <a:r>
              <a:rPr lang="en-US" sz="3600" dirty="0"/>
              <a:t> </a:t>
            </a:r>
            <a:r>
              <a:rPr lang="en-US" sz="3600" dirty="0" err="1"/>
              <a:t>kriminal</a:t>
            </a:r>
            <a:r>
              <a:rPr lang="en-US" sz="3600" dirty="0"/>
              <a:t> yang </a:t>
            </a:r>
            <a:r>
              <a:rPr lang="en-US" sz="3600" dirty="0" err="1"/>
              <a:t>dilakukan</a:t>
            </a:r>
            <a:r>
              <a:rPr lang="en-US" sz="3600" dirty="0"/>
              <a:t> </a:t>
            </a:r>
            <a:r>
              <a:rPr lang="en-US" sz="3600" dirty="0" err="1"/>
              <a:t>pada</a:t>
            </a:r>
            <a:r>
              <a:rPr lang="en-US" sz="3600" dirty="0"/>
              <a:t> </a:t>
            </a:r>
            <a:r>
              <a:rPr lang="en-US" sz="3600" dirty="0" err="1"/>
              <a:t>teknologi</a:t>
            </a:r>
            <a:r>
              <a:rPr lang="en-US" sz="3600" dirty="0"/>
              <a:t> internet (cyberspace), </a:t>
            </a:r>
            <a:r>
              <a:rPr lang="en-US" sz="3600" dirty="0" err="1"/>
              <a:t>baik</a:t>
            </a:r>
            <a:r>
              <a:rPr lang="en-US" sz="3600" dirty="0"/>
              <a:t> yang </a:t>
            </a:r>
            <a:r>
              <a:rPr lang="en-US" sz="3600" dirty="0" err="1"/>
              <a:t>menyerang</a:t>
            </a:r>
            <a:r>
              <a:rPr lang="en-US" sz="3600" dirty="0"/>
              <a:t> </a:t>
            </a:r>
            <a:r>
              <a:rPr lang="en-US" sz="3600" dirty="0" err="1"/>
              <a:t>fasilitas</a:t>
            </a:r>
            <a:r>
              <a:rPr lang="en-US" sz="3600" dirty="0"/>
              <a:t> </a:t>
            </a:r>
            <a:r>
              <a:rPr lang="en-US" sz="3600" dirty="0" err="1"/>
              <a:t>umum</a:t>
            </a:r>
            <a:r>
              <a:rPr lang="en-US" sz="3600" dirty="0"/>
              <a:t> di </a:t>
            </a:r>
            <a:r>
              <a:rPr lang="en-US" sz="3600" dirty="0" err="1"/>
              <a:t>dalam</a:t>
            </a:r>
            <a:r>
              <a:rPr lang="en-US" sz="3600" dirty="0"/>
              <a:t> cyber space </a:t>
            </a:r>
            <a:r>
              <a:rPr lang="en-US" sz="3600" dirty="0" err="1"/>
              <a:t>atupun</a:t>
            </a:r>
            <a:r>
              <a:rPr lang="en-US" sz="3600" dirty="0"/>
              <a:t> </a:t>
            </a:r>
            <a:r>
              <a:rPr lang="en-US" sz="3600" dirty="0" err="1"/>
              <a:t>kepemilikan</a:t>
            </a:r>
            <a:r>
              <a:rPr lang="en-US" sz="3600" dirty="0"/>
              <a:t> </a:t>
            </a:r>
            <a:r>
              <a:rPr lang="en-US" sz="3600" dirty="0" err="1"/>
              <a:t>pribadi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607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err="1"/>
              <a:t>S</a:t>
            </a:r>
            <a:r>
              <a:rPr lang="en-US" sz="4400" dirty="0" err="1" smtClean="0"/>
              <a:t>ecara</a:t>
            </a:r>
            <a:r>
              <a:rPr lang="en-US" sz="4400" dirty="0" smtClean="0"/>
              <a:t> </a:t>
            </a:r>
            <a:r>
              <a:rPr lang="en-US" sz="4400" dirty="0" err="1"/>
              <a:t>T</a:t>
            </a:r>
            <a:r>
              <a:rPr lang="en-US" sz="4400" dirty="0" err="1" smtClean="0"/>
              <a:t>eknis</a:t>
            </a:r>
            <a:r>
              <a:rPr lang="en-US" sz="4400" dirty="0" smtClean="0"/>
              <a:t> </a:t>
            </a:r>
            <a:r>
              <a:rPr lang="en-US" sz="4400" dirty="0" err="1" smtClean="0"/>
              <a:t>Tindak</a:t>
            </a:r>
            <a:r>
              <a:rPr lang="en-US" sz="4400" dirty="0" smtClean="0"/>
              <a:t> </a:t>
            </a:r>
            <a:r>
              <a:rPr lang="en-US" sz="4400" dirty="0" err="1" smtClean="0"/>
              <a:t>Pidana</a:t>
            </a:r>
            <a:r>
              <a:rPr lang="en-US" sz="4400" dirty="0" smtClean="0"/>
              <a:t> </a:t>
            </a:r>
            <a:r>
              <a:rPr lang="en-US" sz="4400" dirty="0" err="1"/>
              <a:t>T</a:t>
            </a:r>
            <a:r>
              <a:rPr lang="en-US" sz="4400" dirty="0" err="1" smtClean="0"/>
              <a:t>ersebut</a:t>
            </a:r>
            <a:r>
              <a:rPr lang="en-US" sz="4400" dirty="0" smtClean="0"/>
              <a:t> </a:t>
            </a:r>
            <a:r>
              <a:rPr lang="en-US" sz="4400" dirty="0" err="1"/>
              <a:t>D</a:t>
            </a:r>
            <a:r>
              <a:rPr lang="en-US" sz="4400" dirty="0" err="1" smtClean="0"/>
              <a:t>apat</a:t>
            </a:r>
            <a:r>
              <a:rPr lang="en-US" sz="4400" dirty="0" smtClean="0"/>
              <a:t> </a:t>
            </a:r>
            <a:r>
              <a:rPr lang="en-US" sz="4400" dirty="0" err="1"/>
              <a:t>D</a:t>
            </a:r>
            <a:r>
              <a:rPr lang="en-US" sz="4400" dirty="0" err="1" smtClean="0"/>
              <a:t>ibedakan</a:t>
            </a:r>
            <a:r>
              <a:rPr lang="en-US" sz="4400" dirty="0" smtClean="0"/>
              <a:t> </a:t>
            </a:r>
            <a:r>
              <a:rPr lang="en-US" sz="4400" dirty="0" err="1"/>
              <a:t>M</a:t>
            </a:r>
            <a:r>
              <a:rPr lang="en-US" sz="4400" dirty="0" err="1" smtClean="0"/>
              <a:t>enjadi</a:t>
            </a:r>
            <a:r>
              <a:rPr lang="en-US" sz="4400" dirty="0" smtClean="0"/>
              <a:t> </a:t>
            </a:r>
            <a:r>
              <a:rPr lang="en-US" sz="4400" dirty="0"/>
              <a:t>3</a:t>
            </a:r>
            <a:endParaRPr kumimoji="1" lang="ja-JP" altLang="en-US" sz="440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err="1" smtClean="0"/>
              <a:t>Yaitu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816377" lvl="1" indent="0">
              <a:buNone/>
            </a:pPr>
            <a:r>
              <a:rPr lang="en-US" sz="4400" dirty="0" smtClean="0">
                <a:solidFill>
                  <a:schemeClr val="accent1"/>
                </a:solidFill>
              </a:rPr>
              <a:t>Off line </a:t>
            </a:r>
            <a:r>
              <a:rPr lang="en-US" sz="4400" dirty="0">
                <a:solidFill>
                  <a:schemeClr val="accent1"/>
                </a:solidFill>
              </a:rPr>
              <a:t>crime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816377" lvl="1" indent="0">
              <a:buNone/>
            </a:pPr>
            <a:r>
              <a:rPr lang="en-US" sz="4400" dirty="0" smtClean="0">
                <a:solidFill>
                  <a:schemeClr val="accent3"/>
                </a:solidFill>
              </a:rPr>
              <a:t>semi on line </a:t>
            </a:r>
            <a:r>
              <a:rPr lang="en-US" sz="4400" dirty="0">
                <a:solidFill>
                  <a:schemeClr val="accent3"/>
                </a:solidFill>
              </a:rPr>
              <a:t>crime</a:t>
            </a:r>
            <a:endParaRPr lang="en-US" sz="4000" dirty="0">
              <a:solidFill>
                <a:schemeClr val="accent3"/>
              </a:solidFill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sz="2400" dirty="0"/>
          </a:p>
          <a:p>
            <a:pPr marL="816377" lvl="1" indent="0"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cybercrime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896981"/>
      </p:ext>
    </p:extLst>
  </p:cSld>
  <p:clrMapOvr>
    <a:masterClrMapping/>
  </p:clrMapOvr>
  <p:transition spd="slow" advTm="8307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3025260" y="230288"/>
            <a:ext cx="14874021" cy="2383734"/>
          </a:xfrm>
        </p:spPr>
        <p:txBody>
          <a:bodyPr>
            <a:noAutofit/>
          </a:bodyPr>
          <a:lstStyle/>
          <a:p>
            <a:r>
              <a:rPr lang="en-US" sz="3600" dirty="0" err="1"/>
              <a:t>Kejahatan</a:t>
            </a:r>
            <a:r>
              <a:rPr lang="en-US" sz="3600" dirty="0"/>
              <a:t> yang </a:t>
            </a:r>
            <a:r>
              <a:rPr lang="en-US" sz="3600" dirty="0" err="1"/>
              <a:t>terjadi</a:t>
            </a:r>
            <a:r>
              <a:rPr lang="en-US" sz="3600" dirty="0"/>
              <a:t> di internet </a:t>
            </a:r>
            <a:r>
              <a:rPr lang="en-US" sz="3600" dirty="0" err="1"/>
              <a:t>terdiri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berbagai</a:t>
            </a:r>
            <a:r>
              <a:rPr lang="en-US" sz="3600" dirty="0"/>
              <a:t> </a:t>
            </a:r>
            <a:r>
              <a:rPr lang="en-US" sz="3600" dirty="0" err="1"/>
              <a:t>macam</a:t>
            </a:r>
            <a:r>
              <a:rPr lang="en-US" sz="3600" dirty="0"/>
              <a:t> </a:t>
            </a:r>
            <a:r>
              <a:rPr lang="en-US" sz="3600" dirty="0" err="1"/>
              <a:t>jenis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cara</a:t>
            </a:r>
            <a:r>
              <a:rPr lang="en-US" sz="3600" dirty="0"/>
              <a:t> yang </a:t>
            </a:r>
            <a:r>
              <a:rPr lang="en-US" sz="3600" dirty="0" err="1"/>
              <a:t>bisa</a:t>
            </a:r>
            <a:r>
              <a:rPr lang="en-US" sz="3600" dirty="0"/>
              <a:t> </a:t>
            </a:r>
            <a:r>
              <a:rPr lang="en-US" sz="3600" dirty="0" err="1"/>
              <a:t>terjadi</a:t>
            </a:r>
            <a:r>
              <a:rPr lang="en-US" sz="3600" dirty="0"/>
              <a:t>. </a:t>
            </a:r>
            <a:r>
              <a:rPr lang="en-US" sz="3600" dirty="0" err="1"/>
              <a:t>Menurut</a:t>
            </a:r>
            <a:r>
              <a:rPr lang="en-US" sz="3600" dirty="0"/>
              <a:t> </a:t>
            </a:r>
            <a:r>
              <a:rPr lang="en-US" sz="3600" dirty="0" err="1"/>
              <a:t>motifnya</a:t>
            </a:r>
            <a:r>
              <a:rPr lang="en-US" sz="3600" dirty="0"/>
              <a:t> </a:t>
            </a:r>
            <a:r>
              <a:rPr lang="en-US" sz="3600" dirty="0" err="1"/>
              <a:t>kejahatan</a:t>
            </a:r>
            <a:r>
              <a:rPr lang="en-US" sz="3600" dirty="0"/>
              <a:t> di internet </a:t>
            </a:r>
            <a:r>
              <a:rPr lang="en-US" sz="3600" dirty="0" err="1"/>
              <a:t>dibagi</a:t>
            </a:r>
            <a:r>
              <a:rPr lang="en-US" sz="3600" dirty="0"/>
              <a:t> </a:t>
            </a:r>
            <a:r>
              <a:rPr lang="en-US" sz="3600" dirty="0" err="1"/>
              <a:t>menjadi</a:t>
            </a:r>
            <a:r>
              <a:rPr lang="en-US" sz="3600" dirty="0"/>
              <a:t> </a:t>
            </a:r>
            <a:r>
              <a:rPr lang="en-US" sz="3600" dirty="0" err="1"/>
              <a:t>dua</a:t>
            </a:r>
            <a:r>
              <a:rPr lang="en-US" sz="3600" dirty="0"/>
              <a:t> motif </a:t>
            </a:r>
            <a:r>
              <a:rPr lang="en-US" sz="3600" dirty="0" err="1"/>
              <a:t>yaitu</a:t>
            </a:r>
            <a:r>
              <a:rPr lang="en-US" sz="3600" dirty="0"/>
              <a:t> </a:t>
            </a:r>
            <a:endParaRPr kumimoji="1" lang="ja-JP" altLang="en-US" sz="3600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Motif </a:t>
            </a:r>
            <a:r>
              <a:rPr lang="en-US" dirty="0" err="1"/>
              <a:t>Intelektual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Motif </a:t>
            </a:r>
            <a:r>
              <a:rPr lang="en-US" dirty="0" err="1" smtClean="0"/>
              <a:t>Ekonomi</a:t>
            </a:r>
            <a:r>
              <a:rPr lang="en-US" dirty="0" smtClean="0"/>
              <a:t>, </a:t>
            </a:r>
            <a:r>
              <a:rPr lang="en-US" dirty="0" err="1" smtClean="0"/>
              <a:t>Politik</a:t>
            </a:r>
            <a:r>
              <a:rPr lang="en-US" dirty="0" smtClean="0"/>
              <a:t> &amp; </a:t>
            </a:r>
            <a:r>
              <a:rPr lang="en-US" dirty="0" err="1" smtClean="0"/>
              <a:t>Kriminal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829466" y="6348582"/>
            <a:ext cx="8863174" cy="1893718"/>
          </a:xfrm>
        </p:spPr>
        <p:txBody>
          <a:bodyPr>
            <a:noAutofit/>
          </a:bodyPr>
          <a:lstStyle/>
          <a:p>
            <a:pPr lvl="0"/>
            <a:r>
              <a:rPr lang="en-US" sz="3200" dirty="0" err="1"/>
              <a:t>Yaitu</a:t>
            </a:r>
            <a:r>
              <a:rPr lang="en-US" sz="3200" dirty="0"/>
              <a:t> </a:t>
            </a:r>
            <a:r>
              <a:rPr lang="en-US" sz="3200" dirty="0" err="1"/>
              <a:t>kejahatan</a:t>
            </a:r>
            <a:r>
              <a:rPr lang="en-US" sz="3200" dirty="0"/>
              <a:t> yang </a:t>
            </a:r>
            <a:r>
              <a:rPr lang="en-US" sz="3200" dirty="0" err="1"/>
              <a:t>dilakukan</a:t>
            </a:r>
            <a:r>
              <a:rPr lang="en-US" sz="3200" dirty="0"/>
              <a:t> </a:t>
            </a:r>
            <a:r>
              <a:rPr lang="en-US" sz="3200" dirty="0" err="1"/>
              <a:t>hanya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kepuasan</a:t>
            </a:r>
            <a:r>
              <a:rPr lang="en-US" sz="3200" dirty="0"/>
              <a:t> </a:t>
            </a:r>
            <a:r>
              <a:rPr lang="en-US" sz="3200" dirty="0" err="1"/>
              <a:t>diri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menunjukkan</a:t>
            </a:r>
            <a:r>
              <a:rPr lang="en-US" sz="3200" dirty="0"/>
              <a:t> </a:t>
            </a:r>
            <a:r>
              <a:rPr lang="en-US" sz="3200" dirty="0" err="1"/>
              <a:t>bahwa</a:t>
            </a:r>
            <a:r>
              <a:rPr lang="en-US" sz="3200" dirty="0"/>
              <a:t> </a:t>
            </a:r>
            <a:r>
              <a:rPr lang="en-US" sz="3200" dirty="0" err="1"/>
              <a:t>dirinya</a:t>
            </a:r>
            <a:r>
              <a:rPr lang="en-US" sz="3200" dirty="0"/>
              <a:t> </a:t>
            </a:r>
            <a:r>
              <a:rPr lang="en-US" sz="3200" dirty="0" err="1"/>
              <a:t>telah</a:t>
            </a:r>
            <a:r>
              <a:rPr lang="en-US" sz="3200" dirty="0"/>
              <a:t> </a:t>
            </a:r>
            <a:r>
              <a:rPr lang="en-US" sz="3200" dirty="0" err="1"/>
              <a:t>mampu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merekayas</a:t>
            </a:r>
            <a:r>
              <a:rPr lang="id-ID" sz="3200" dirty="0"/>
              <a:t>a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mengimplementasikan</a:t>
            </a:r>
            <a:r>
              <a:rPr lang="en-US" sz="3200" dirty="0"/>
              <a:t> </a:t>
            </a:r>
            <a:r>
              <a:rPr lang="en-US" sz="3200" dirty="0" err="1"/>
              <a:t>bidang</a:t>
            </a:r>
            <a:r>
              <a:rPr lang="en-US" sz="3200" dirty="0"/>
              <a:t> </a:t>
            </a:r>
            <a:r>
              <a:rPr lang="en-US" sz="3200" dirty="0" err="1"/>
              <a:t>teknologi</a:t>
            </a:r>
            <a:r>
              <a:rPr lang="en-US" sz="3200" dirty="0"/>
              <a:t> </a:t>
            </a:r>
            <a:r>
              <a:rPr lang="en-US" sz="3200" dirty="0" err="1"/>
              <a:t>informasi</a:t>
            </a:r>
            <a:r>
              <a:rPr lang="en-US" sz="3200" dirty="0"/>
              <a:t>. 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Yaitu</a:t>
            </a:r>
            <a:r>
              <a:rPr lang="en-US" sz="3200" dirty="0"/>
              <a:t> </a:t>
            </a:r>
            <a:r>
              <a:rPr lang="en-US" sz="3200" dirty="0" err="1"/>
              <a:t>kejahatan</a:t>
            </a:r>
            <a:r>
              <a:rPr lang="en-US" sz="3200" dirty="0"/>
              <a:t> yang </a:t>
            </a:r>
            <a:r>
              <a:rPr lang="en-US" sz="3200" dirty="0" err="1"/>
              <a:t>dilakukan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keuntungan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golongan</a:t>
            </a:r>
            <a:r>
              <a:rPr lang="en-US" sz="3200" dirty="0"/>
              <a:t> </a:t>
            </a:r>
            <a:r>
              <a:rPr lang="en-US" sz="3200" dirty="0" err="1"/>
              <a:t>tertentu</a:t>
            </a:r>
            <a:r>
              <a:rPr lang="en-US" sz="3200" dirty="0"/>
              <a:t> yang </a:t>
            </a:r>
            <a:r>
              <a:rPr lang="en-US" sz="3200" dirty="0" err="1"/>
              <a:t>berdampak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kerugian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ekonomi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politik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pihak</a:t>
            </a:r>
            <a:r>
              <a:rPr lang="en-US" sz="3200" dirty="0"/>
              <a:t> lain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68788088"/>
      </p:ext>
    </p:extLst>
  </p:cSld>
  <p:clrMapOvr>
    <a:masterClrMapping/>
  </p:clrMapOvr>
  <p:transition spd="slow" advTm="4885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Terima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Kasih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err="1" smtClean="0"/>
              <a:t>Apakah</a:t>
            </a:r>
            <a:r>
              <a:rPr lang="en-US" altLang="ja-JP" dirty="0" smtClean="0"/>
              <a:t> Ada </a:t>
            </a:r>
            <a:r>
              <a:rPr lang="en-US" altLang="ja-JP" dirty="0" err="1" smtClean="0"/>
              <a:t>Pertanyaan</a:t>
            </a:r>
            <a:r>
              <a:rPr lang="en-US" altLang="ja-JP" dirty="0" smtClean="0"/>
              <a:t> ?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07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プレースホルダー 3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b="1" dirty="0">
                <a:cs typeface="Arial" pitchFamily="34" charset="0"/>
              </a:rPr>
              <a:t>Reza </a:t>
            </a:r>
            <a:r>
              <a:rPr lang="en-US" altLang="ko-KR" b="1" dirty="0" err="1">
                <a:cs typeface="Arial" pitchFamily="34" charset="0"/>
              </a:rPr>
              <a:t>Kurnia</a:t>
            </a:r>
            <a:r>
              <a:rPr lang="en-US" altLang="ko-KR" b="1" dirty="0">
                <a:cs typeface="Arial" pitchFamily="34" charset="0"/>
              </a:rPr>
              <a:t> </a:t>
            </a:r>
            <a:r>
              <a:rPr lang="en-US" altLang="ko-KR" b="1" dirty="0" err="1">
                <a:cs typeface="Arial" pitchFamily="34" charset="0"/>
              </a:rPr>
              <a:t>Setiawan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19051397021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タイトル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Nama </a:t>
            </a:r>
            <a:r>
              <a:rPr lang="en-US" altLang="ja-JP" dirty="0" err="1">
                <a:solidFill>
                  <a:schemeClr val="accent1"/>
                </a:solidFill>
                <a:latin typeface="Route 159 Bold" pitchFamily="50" charset="0"/>
              </a:rPr>
              <a:t>Kelompok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b="1" dirty="0" err="1">
                <a:cs typeface="Arial" pitchFamily="34" charset="0"/>
              </a:rPr>
              <a:t>Gusti</a:t>
            </a:r>
            <a:r>
              <a:rPr lang="en-US" altLang="ko-KR" b="1" dirty="0">
                <a:cs typeface="Arial" pitchFamily="34" charset="0"/>
              </a:rPr>
              <a:t> </a:t>
            </a:r>
            <a:r>
              <a:rPr lang="en-US" altLang="ko-KR" b="1" dirty="0" err="1">
                <a:cs typeface="Arial" pitchFamily="34" charset="0"/>
              </a:rPr>
              <a:t>Gagas</a:t>
            </a:r>
            <a:r>
              <a:rPr lang="en-US" altLang="ko-KR" b="1" dirty="0">
                <a:cs typeface="Arial" pitchFamily="34" charset="0"/>
              </a:rPr>
              <a:t> </a:t>
            </a:r>
            <a:r>
              <a:rPr lang="en-US" altLang="ko-KR" b="1" dirty="0" err="1">
                <a:cs typeface="Arial" pitchFamily="34" charset="0"/>
              </a:rPr>
              <a:t>Samudra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19051397022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27"/>
          </p:nvPr>
        </p:nvSpPr>
        <p:spPr>
          <a:xfrm>
            <a:off x="6155069" y="3197004"/>
            <a:ext cx="4389120" cy="720080"/>
          </a:xfrm>
        </p:spPr>
        <p:txBody>
          <a:bodyPr/>
          <a:lstStyle/>
          <a:p>
            <a:r>
              <a:rPr lang="en-US" altLang="ko-KR" b="1" dirty="0">
                <a:cs typeface="Arial" pitchFamily="34" charset="0"/>
              </a:rPr>
              <a:t>Agustin </a:t>
            </a:r>
            <a:r>
              <a:rPr lang="en-US" altLang="ko-KR" b="1" dirty="0" err="1">
                <a:cs typeface="Arial" pitchFamily="34" charset="0"/>
              </a:rPr>
              <a:t>Dwinurcahyani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28"/>
          </p:nvPr>
        </p:nvSpPr>
        <p:spPr>
          <a:xfrm>
            <a:off x="12057314" y="3260566"/>
            <a:ext cx="4959523" cy="1695774"/>
          </a:xfrm>
        </p:spPr>
        <p:txBody>
          <a:bodyPr/>
          <a:lstStyle/>
          <a:p>
            <a:r>
              <a:rPr lang="en-US" altLang="ja-JP" sz="2800" dirty="0">
                <a:solidFill>
                  <a:schemeClr val="tx1"/>
                </a:solidFill>
              </a:rPr>
              <a:t>19051397008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449" y="1698323"/>
            <a:ext cx="2939781" cy="29397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2" r="9284"/>
          <a:stretch/>
        </p:blipFill>
        <p:spPr>
          <a:xfrm>
            <a:off x="12492858" y="4427899"/>
            <a:ext cx="3049387" cy="30594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534" y="6766799"/>
            <a:ext cx="3094514" cy="30945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33157671"/>
      </p:ext>
    </p:extLst>
  </p:cSld>
  <p:clrMapOvr>
    <a:masterClrMapping/>
  </p:clrMapOvr>
  <p:transition spd="slow" advTm="794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1371480" y="3610907"/>
            <a:ext cx="15543451" cy="1585999"/>
          </a:xfrm>
        </p:spPr>
        <p:txBody>
          <a:bodyPr/>
          <a:lstStyle/>
          <a:p>
            <a:r>
              <a:rPr kumimoji="1" lang="en-US" altLang="ja-JP" sz="13800" dirty="0" err="1" smtClean="0">
                <a:latin typeface="Party Crush DEMO" panose="02000506000000020004" pitchFamily="50" charset="0"/>
              </a:rPr>
              <a:t>Etika</a:t>
            </a:r>
            <a:endParaRPr kumimoji="1" lang="ja-JP" altLang="en-US" sz="13800" dirty="0">
              <a:latin typeface="Party Crush DEMO" panose="02000506000000020004" pitchFamily="50" charset="0"/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>
          <a:xfrm>
            <a:off x="1366341" y="5878728"/>
            <a:ext cx="15553728" cy="864046"/>
          </a:xfrm>
        </p:spPr>
        <p:txBody>
          <a:bodyPr/>
          <a:lstStyle/>
          <a:p>
            <a:r>
              <a:rPr lang="en-US" sz="6000" b="1" dirty="0" err="1" smtClean="0"/>
              <a:t>Pemanfaatan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Teknologi</a:t>
            </a:r>
            <a:r>
              <a:rPr lang="en-US" sz="6000" b="1" dirty="0" smtClean="0"/>
              <a:t> </a:t>
            </a:r>
            <a:r>
              <a:rPr lang="en-US" sz="6000" b="1" dirty="0" err="1"/>
              <a:t>I</a:t>
            </a:r>
            <a:r>
              <a:rPr lang="en-US" sz="6000" b="1" dirty="0" err="1" smtClean="0"/>
              <a:t>nformasi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217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Etika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Pengguna</a:t>
            </a:r>
            <a:r>
              <a:rPr kumimoji="1"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 TI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>
          <a:xfrm>
            <a:off x="1221884" y="2469266"/>
            <a:ext cx="16200313" cy="3312368"/>
          </a:xfrm>
        </p:spPr>
        <p:txBody>
          <a:bodyPr>
            <a:noAutofit/>
          </a:bodyPr>
          <a:lstStyle/>
          <a:p>
            <a:r>
              <a:rPr lang="en-US" altLang="ja-JP" sz="4400" dirty="0" smtClean="0">
                <a:solidFill>
                  <a:srgbClr val="33BBE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#</a:t>
            </a:r>
            <a:r>
              <a:rPr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Etika</a:t>
            </a:r>
            <a:r>
              <a:rPr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secara</a:t>
            </a:r>
            <a:r>
              <a:rPr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umum</a:t>
            </a:r>
            <a:r>
              <a:rPr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didefinisikan</a:t>
            </a:r>
            <a:r>
              <a:rPr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sebagai</a:t>
            </a:r>
            <a:r>
              <a:rPr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suatu</a:t>
            </a:r>
            <a:r>
              <a:rPr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kepercayaan</a:t>
            </a:r>
            <a:r>
              <a:rPr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 </a:t>
            </a:r>
            <a:r>
              <a:rPr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atau</a:t>
            </a:r>
            <a:r>
              <a:rPr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yang </a:t>
            </a:r>
            <a:r>
              <a:rPr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mengisi</a:t>
            </a:r>
            <a:r>
              <a:rPr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suatu</a:t>
            </a:r>
            <a:r>
              <a:rPr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individu</a:t>
            </a:r>
            <a:r>
              <a:rPr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, yang </a:t>
            </a:r>
            <a:r>
              <a:rPr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keberadaannya</a:t>
            </a:r>
            <a:r>
              <a:rPr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bisa</a:t>
            </a:r>
            <a:r>
              <a:rPr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dipertanggung</a:t>
            </a:r>
            <a:r>
              <a:rPr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jawabkan</a:t>
            </a:r>
            <a:r>
              <a:rPr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kepada</a:t>
            </a:r>
            <a:r>
              <a:rPr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masyarakat</a:t>
            </a:r>
            <a:r>
              <a:rPr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atas</a:t>
            </a:r>
            <a:r>
              <a:rPr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perilaku</a:t>
            </a:r>
            <a:r>
              <a:rPr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yang </a:t>
            </a:r>
            <a:r>
              <a:rPr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diperbuat</a:t>
            </a:r>
            <a:endParaRPr lang="en-US" altLang="ja-JP" sz="4400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r>
              <a:rPr kumimoji="1" lang="en-US" altLang="ja-JP" sz="4400" dirty="0" smtClean="0">
                <a:solidFill>
                  <a:srgbClr val="FD497C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#</a:t>
            </a:r>
            <a:r>
              <a:rPr kumimoji="1"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Moral </a:t>
            </a:r>
            <a:r>
              <a:rPr kumimoji="1"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adalah</a:t>
            </a:r>
            <a:r>
              <a:rPr kumimoji="1"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kumimoji="1"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tradisi</a:t>
            </a:r>
            <a:r>
              <a:rPr kumimoji="1"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kumimoji="1"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kepercayaan</a:t>
            </a:r>
            <a:r>
              <a:rPr kumimoji="1"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kumimoji="1"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mengenai</a:t>
            </a:r>
            <a:r>
              <a:rPr kumimoji="1"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kumimoji="1"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peri</a:t>
            </a:r>
            <a:r>
              <a:rPr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laku</a:t>
            </a:r>
            <a:r>
              <a:rPr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benar</a:t>
            </a:r>
            <a:r>
              <a:rPr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dan</a:t>
            </a:r>
            <a:r>
              <a:rPr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salah</a:t>
            </a:r>
            <a:r>
              <a:rPr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yang </a:t>
            </a:r>
            <a:r>
              <a:rPr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diakui</a:t>
            </a:r>
            <a:r>
              <a:rPr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oleh</a:t>
            </a:r>
            <a:r>
              <a:rPr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masyarakat</a:t>
            </a:r>
            <a:r>
              <a:rPr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altLang="ja-JP" sz="4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secara</a:t>
            </a:r>
            <a:r>
              <a:rPr lang="en-US" altLang="ja-JP" sz="4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universal</a:t>
            </a:r>
            <a:endParaRPr kumimoji="1" lang="ja-JP" altLang="en-US" sz="44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5641804"/>
      </p:ext>
    </p:extLst>
  </p:cSld>
  <p:clrMapOvr>
    <a:masterClrMapping/>
  </p:clrMapOvr>
  <p:transition spd="slow" advTm="4073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Alasan</a:t>
            </a:r>
            <a:r>
              <a:rPr lang="en-US" altLang="ja-JP" dirty="0"/>
              <a:t> </a:t>
            </a:r>
            <a:r>
              <a:rPr lang="en-US" altLang="ja-JP" dirty="0" err="1"/>
              <a:t>Utama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chemeClr val="accent1"/>
                </a:solidFill>
                <a:latin typeface="Route 159 Bold" pitchFamily="50" charset="0"/>
              </a:rPr>
              <a:t>Minat</a:t>
            </a:r>
            <a:r>
              <a:rPr lang="en-US" altLang="ja-JP" dirty="0">
                <a:solidFill>
                  <a:schemeClr val="accent1"/>
                </a:solidFill>
                <a:latin typeface="Route 159 Bold" pitchFamily="50" charset="0"/>
              </a:rPr>
              <a:t> </a:t>
            </a:r>
            <a:r>
              <a:rPr lang="en-US" altLang="ja-JP" dirty="0" err="1">
                <a:solidFill>
                  <a:schemeClr val="accent1"/>
                </a:solidFill>
                <a:latin typeface="Route 159 Bold" pitchFamily="50" charset="0"/>
              </a:rPr>
              <a:t>Masyarakat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b="1" dirty="0"/>
              <a:t>Ada 3 </a:t>
            </a:r>
            <a:r>
              <a:rPr lang="en-US" altLang="ja-JP" b="1" dirty="0" err="1"/>
              <a:t>Alasan</a:t>
            </a:r>
            <a:r>
              <a:rPr lang="en-US" altLang="ja-JP" b="1" dirty="0"/>
              <a:t> </a:t>
            </a:r>
            <a:r>
              <a:rPr lang="en-US" altLang="ja-JP" b="1" dirty="0" err="1"/>
              <a:t>minat</a:t>
            </a:r>
            <a:r>
              <a:rPr lang="en-US" altLang="ja-JP" b="1" dirty="0"/>
              <a:t> </a:t>
            </a:r>
            <a:r>
              <a:rPr lang="en-US" altLang="ja-JP" b="1" dirty="0" err="1"/>
              <a:t>masyarakat</a:t>
            </a:r>
            <a:r>
              <a:rPr lang="en-US" altLang="ja-JP" b="1" dirty="0"/>
              <a:t> </a:t>
            </a:r>
            <a:r>
              <a:rPr lang="en-US" altLang="ja-JP" b="1" dirty="0" err="1"/>
              <a:t>terhadap</a:t>
            </a:r>
            <a:r>
              <a:rPr lang="en-US" altLang="ja-JP" b="1" dirty="0"/>
              <a:t> TI</a:t>
            </a:r>
            <a:endParaRPr lang="ja-JP" altLang="en-US" b="1" dirty="0"/>
          </a:p>
        </p:txBody>
      </p:sp>
      <p:sp>
        <p:nvSpPr>
          <p:cNvPr id="18" name="角丸四角形 17"/>
          <p:cNvSpPr/>
          <p:nvPr/>
        </p:nvSpPr>
        <p:spPr>
          <a:xfrm>
            <a:off x="2167178" y="4136537"/>
            <a:ext cx="7076132" cy="140855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400" b="1" dirty="0"/>
              <a:t>Transformation Factors</a:t>
            </a:r>
            <a:endParaRPr lang="ja-JP" altLang="en-US" sz="4400" b="1" dirty="0"/>
          </a:p>
        </p:txBody>
      </p:sp>
      <p:sp>
        <p:nvSpPr>
          <p:cNvPr id="19" name="角丸四角形 18"/>
          <p:cNvSpPr/>
          <p:nvPr/>
        </p:nvSpPr>
        <p:spPr>
          <a:xfrm>
            <a:off x="2167178" y="5814947"/>
            <a:ext cx="7076132" cy="14085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800" b="1" dirty="0"/>
              <a:t>Invisibility Factors</a:t>
            </a:r>
            <a:endParaRPr lang="ja-JP" altLang="en-US" sz="48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2167179" y="2403306"/>
            <a:ext cx="7076132" cy="14085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400" b="1" dirty="0"/>
              <a:t>Logical Malleability</a:t>
            </a:r>
            <a:endParaRPr lang="ja-JP" altLang="en-US" sz="4400" b="1" dirty="0"/>
          </a:p>
        </p:txBody>
      </p:sp>
      <p:sp>
        <p:nvSpPr>
          <p:cNvPr id="211" name="正方形/長方形 210"/>
          <p:cNvSpPr/>
          <p:nvPr/>
        </p:nvSpPr>
        <p:spPr>
          <a:xfrm>
            <a:off x="1209300" y="8112612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Route 159 Light" pitchFamily="50" charset="0"/>
            </a:endParaRPr>
          </a:p>
        </p:txBody>
      </p:sp>
      <p:sp>
        <p:nvSpPr>
          <p:cNvPr id="213" name="テキスト ボックス 212"/>
          <p:cNvSpPr txBox="1"/>
          <p:nvPr/>
        </p:nvSpPr>
        <p:spPr>
          <a:xfrm>
            <a:off x="9243310" y="2753636"/>
            <a:ext cx="5000087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/>
              <a:t>(</a:t>
            </a:r>
            <a:r>
              <a:rPr lang="en-US" sz="4000" b="1" dirty="0" err="1"/>
              <a:t>Kelenturan</a:t>
            </a:r>
            <a:r>
              <a:rPr lang="en-US" sz="4000" b="1" dirty="0"/>
              <a:t> </a:t>
            </a:r>
            <a:r>
              <a:rPr lang="en-US" sz="4000" b="1" dirty="0" err="1"/>
              <a:t>Logika</a:t>
            </a:r>
            <a:r>
              <a:rPr lang="en-US" sz="4000" b="1" dirty="0"/>
              <a:t>)</a:t>
            </a:r>
            <a:endParaRPr lang="ja-JP" altLang="en-US" sz="4000" b="1" dirty="0"/>
          </a:p>
        </p:txBody>
      </p:sp>
      <p:sp>
        <p:nvSpPr>
          <p:cNvPr id="214" name="テキスト ボックス 213"/>
          <p:cNvSpPr txBox="1"/>
          <p:nvPr/>
        </p:nvSpPr>
        <p:spPr>
          <a:xfrm>
            <a:off x="9243310" y="4495077"/>
            <a:ext cx="546072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/>
              <a:t>(</a:t>
            </a:r>
            <a:r>
              <a:rPr lang="en-US" sz="4000" b="1" dirty="0" err="1"/>
              <a:t>Faktor</a:t>
            </a:r>
            <a:r>
              <a:rPr lang="en-US" sz="4000" b="1" dirty="0"/>
              <a:t> </a:t>
            </a:r>
            <a:r>
              <a:rPr lang="en-US" sz="4000" b="1" dirty="0" err="1"/>
              <a:t>Transformasi</a:t>
            </a:r>
            <a:r>
              <a:rPr lang="en-US" sz="4000" b="1" dirty="0"/>
              <a:t>)</a:t>
            </a:r>
            <a:endParaRPr lang="ja-JP" altLang="en-US" sz="4000" b="1" dirty="0"/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9243310" y="6198126"/>
            <a:ext cx="607929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/>
              <a:t>(</a:t>
            </a:r>
            <a:r>
              <a:rPr lang="en-US" sz="4000" b="1" dirty="0" err="1"/>
              <a:t>Faktor</a:t>
            </a:r>
            <a:r>
              <a:rPr lang="en-US" sz="4000" b="1" dirty="0"/>
              <a:t> </a:t>
            </a:r>
            <a:r>
              <a:rPr lang="en-US" sz="4000" b="1" dirty="0" err="1"/>
              <a:t>Tak</a:t>
            </a:r>
            <a:r>
              <a:rPr lang="en-US" sz="4000" b="1" dirty="0"/>
              <a:t> </a:t>
            </a:r>
            <a:r>
              <a:rPr lang="en-US" sz="4000" b="1" dirty="0" err="1"/>
              <a:t>Kasat</a:t>
            </a:r>
            <a:r>
              <a:rPr lang="en-US" sz="4000" b="1" dirty="0"/>
              <a:t> Mata )</a:t>
            </a:r>
            <a:endParaRPr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52691610"/>
      </p:ext>
    </p:extLst>
  </p:cSld>
  <p:clrMapOvr>
    <a:masterClrMapping/>
  </p:clrMapOvr>
  <p:transition spd="slow" advTm="11926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25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6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5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1" grpId="0" animBg="1"/>
      <p:bldP spid="213" grpId="0"/>
      <p:bldP spid="214" grpId="0"/>
      <p:bldP spid="2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Dampak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Pemanfaatan</a:t>
            </a:r>
            <a:r>
              <a:rPr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 TI yang 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Kurang</a:t>
            </a:r>
            <a:r>
              <a:rPr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 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Tepat</a:t>
            </a:r>
            <a:r>
              <a:rPr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	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kumimoji="1" lang="en-US" altLang="ja-JP" dirty="0" smtClean="0"/>
              <a:t>Rasa </a:t>
            </a:r>
            <a:r>
              <a:rPr kumimoji="1" lang="en-US" altLang="ja-JP" dirty="0" err="1" smtClean="0"/>
              <a:t>Takut</a:t>
            </a:r>
            <a:endParaRPr kumimoji="1"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altLang="ja-JP" dirty="0" err="1" smtClean="0"/>
              <a:t>Keterasingan</a:t>
            </a:r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kumimoji="1" lang="en-US" altLang="ja-JP" dirty="0" err="1" smtClean="0"/>
              <a:t>Pentingnya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Individu</a:t>
            </a:r>
            <a:endParaRPr kumimoji="1"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kumimoji="1" lang="en-US" altLang="ja-JP" dirty="0" smtClean="0"/>
              <a:t>Makin </a:t>
            </a:r>
            <a:r>
              <a:rPr kumimoji="1" lang="en-US" altLang="ja-JP" dirty="0" err="1" smtClean="0"/>
              <a:t>Rentanya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Organisasi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altLang="ja-JP" dirty="0" err="1" smtClean="0"/>
              <a:t>Dilarangnya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Privasi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747898"/>
      </p:ext>
    </p:extLst>
  </p:cSld>
  <p:clrMapOvr>
    <a:masterClrMapping/>
  </p:clrMapOvr>
  <p:transition spd="slow" advTm="9757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Perlingdungan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Hukum</a:t>
            </a:r>
            <a:r>
              <a:rPr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 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Pemanfaatan</a:t>
            </a:r>
            <a:r>
              <a:rPr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 TI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 smtClean="0"/>
              <a:t>Ada 5 </a:t>
            </a:r>
            <a:r>
              <a:rPr lang="en-US" i="0" dirty="0" err="1"/>
              <a:t>Perlindungan</a:t>
            </a:r>
            <a:r>
              <a:rPr lang="en-US" i="0" dirty="0"/>
              <a:t> </a:t>
            </a:r>
            <a:r>
              <a:rPr lang="en-US" i="0" dirty="0" err="1"/>
              <a:t>Hukum</a:t>
            </a:r>
            <a:r>
              <a:rPr lang="en-US" i="0" dirty="0"/>
              <a:t> </a:t>
            </a:r>
            <a:r>
              <a:rPr lang="en-US" i="0" dirty="0" err="1"/>
              <a:t>terhadap</a:t>
            </a:r>
            <a:r>
              <a:rPr lang="en-US" i="0" dirty="0"/>
              <a:t> </a:t>
            </a:r>
            <a:r>
              <a:rPr lang="en-US" i="0" dirty="0" err="1" smtClean="0"/>
              <a:t>Pemanfaatan</a:t>
            </a:r>
            <a:r>
              <a:rPr lang="en-US" i="0" dirty="0"/>
              <a:t> </a:t>
            </a:r>
            <a:r>
              <a:rPr lang="en-US" i="0" dirty="0" err="1" smtClean="0"/>
              <a:t>Teknologi</a:t>
            </a:r>
            <a:r>
              <a:rPr lang="en-US" i="0" dirty="0" smtClean="0"/>
              <a:t> </a:t>
            </a:r>
            <a:r>
              <a:rPr lang="en-US" i="0" dirty="0" err="1" smtClean="0"/>
              <a:t>Informasi</a:t>
            </a:r>
            <a:r>
              <a:rPr lang="en-US" i="0" dirty="0" smtClean="0"/>
              <a:t>, </a:t>
            </a:r>
            <a:r>
              <a:rPr lang="en-US" i="0" dirty="0" err="1" smtClean="0"/>
              <a:t>yaitu</a:t>
            </a:r>
            <a:r>
              <a:rPr lang="en-US" i="0" dirty="0" smtClean="0"/>
              <a:t> :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Perlindungan</a:t>
            </a:r>
            <a:r>
              <a:rPr lang="en-US" sz="2800" dirty="0"/>
              <a:t> </a:t>
            </a:r>
            <a:r>
              <a:rPr lang="en-US" sz="2800" dirty="0" err="1"/>
              <a:t>pemanfaatan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digital. </a:t>
            </a:r>
            <a:endParaRPr kumimoji="1" lang="ja-JP" altLang="en-US" sz="2800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Perlindungan</a:t>
            </a:r>
            <a:r>
              <a:rPr lang="en-US" sz="2800" dirty="0"/>
              <a:t> </a:t>
            </a:r>
            <a:r>
              <a:rPr lang="en-US" sz="2800" dirty="0" err="1"/>
              <a:t>atas</a:t>
            </a:r>
            <a:r>
              <a:rPr lang="en-US" sz="2800" dirty="0"/>
              <a:t> data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beserta</a:t>
            </a:r>
            <a:r>
              <a:rPr lang="en-US" sz="2800" dirty="0"/>
              <a:t> </a:t>
            </a:r>
            <a:r>
              <a:rPr lang="en-US" sz="2800" dirty="0" err="1"/>
              <a:t>hak</a:t>
            </a:r>
            <a:r>
              <a:rPr lang="en-US" sz="2800" dirty="0"/>
              <a:t> </a:t>
            </a:r>
            <a:r>
              <a:rPr lang="en-US" sz="2800" dirty="0" err="1"/>
              <a:t>aksesnya</a:t>
            </a:r>
            <a:r>
              <a:rPr lang="en-US" sz="2800" dirty="0"/>
              <a:t>. </a:t>
            </a:r>
            <a:endParaRPr kumimoji="1" lang="ja-JP" altLang="en-US" sz="2800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Perlindungan</a:t>
            </a:r>
            <a:r>
              <a:rPr lang="en-US" sz="2800" dirty="0"/>
              <a:t>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hak</a:t>
            </a:r>
            <a:r>
              <a:rPr lang="en-US" sz="2800" dirty="0"/>
              <a:t> </a:t>
            </a:r>
            <a:r>
              <a:rPr lang="en-US" sz="2800" dirty="0" err="1"/>
              <a:t>kekayaan</a:t>
            </a:r>
            <a:r>
              <a:rPr lang="en-US" sz="2800" dirty="0"/>
              <a:t> </a:t>
            </a:r>
            <a:r>
              <a:rPr lang="en-US" sz="2800" dirty="0" err="1"/>
              <a:t>intelektual</a:t>
            </a:r>
            <a:r>
              <a:rPr lang="en-US" sz="2800" dirty="0"/>
              <a:t>.</a:t>
            </a:r>
            <a:endParaRPr kumimoji="1" lang="ja-JP" altLang="en-US" sz="2800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lang="sv-SE" sz="2800" dirty="0"/>
              <a:t>Perlindungan terhadap konsumen internet banking. </a:t>
            </a:r>
            <a:endParaRPr kumimoji="1" lang="ja-JP" altLang="en-US" sz="2800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Pencegahan pornografi di dunia internet</a:t>
            </a:r>
            <a:endParaRPr kumimoji="1" lang="ja-JP" altLang="en-US" sz="2800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7218397"/>
      </p:ext>
    </p:extLst>
  </p:cSld>
  <p:clrMapOvr>
    <a:masterClrMapping/>
  </p:clrMapOvr>
  <p:transition spd="slow" advTm="15313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Sosial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dan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Komputer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>
          <a:xfrm>
            <a:off x="434340" y="1852046"/>
            <a:ext cx="16987857" cy="3360034"/>
          </a:xfrm>
        </p:spPr>
        <p:txBody>
          <a:bodyPr>
            <a:noAutofit/>
          </a:bodyPr>
          <a:lstStyle/>
          <a:p>
            <a:r>
              <a:rPr lang="en-US" sz="4000" dirty="0"/>
              <a:t>a) </a:t>
            </a:r>
            <a:r>
              <a:rPr lang="en-US" sz="4000" dirty="0" err="1"/>
              <a:t>Hak</a:t>
            </a:r>
            <a:r>
              <a:rPr lang="en-US" sz="4000" dirty="0"/>
              <a:t> </a:t>
            </a:r>
            <a:r>
              <a:rPr lang="en-US" sz="4000" dirty="0" err="1"/>
              <a:t>atas</a:t>
            </a:r>
            <a:r>
              <a:rPr lang="en-US" sz="4000" dirty="0"/>
              <a:t> </a:t>
            </a:r>
            <a:r>
              <a:rPr lang="en-US" sz="4000" dirty="0" err="1"/>
              <a:t>akses</a:t>
            </a:r>
            <a:r>
              <a:rPr lang="en-US" sz="4000" dirty="0"/>
              <a:t> </a:t>
            </a:r>
            <a:r>
              <a:rPr lang="en-US" sz="4000" dirty="0" err="1"/>
              <a:t>komputer</a:t>
            </a:r>
            <a:r>
              <a:rPr lang="en-US" sz="4000" dirty="0"/>
              <a:t> : </a:t>
            </a:r>
            <a:r>
              <a:rPr lang="en-US" sz="4000" dirty="0" err="1"/>
              <a:t>Setiap</a:t>
            </a:r>
            <a:r>
              <a:rPr lang="en-US" sz="4000" dirty="0"/>
              <a:t> orang </a:t>
            </a:r>
            <a:r>
              <a:rPr lang="en-US" sz="4000" dirty="0" err="1"/>
              <a:t>berhak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mengoperasikan</a:t>
            </a:r>
            <a:r>
              <a:rPr lang="en-US" sz="4000" dirty="0"/>
              <a:t> </a:t>
            </a:r>
            <a:r>
              <a:rPr lang="en-US" sz="4000" dirty="0" err="1"/>
              <a:t>komputer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harus</a:t>
            </a:r>
            <a:r>
              <a:rPr lang="en-US" sz="4000" dirty="0"/>
              <a:t> </a:t>
            </a:r>
            <a:r>
              <a:rPr lang="en-US" sz="4000" dirty="0" err="1"/>
              <a:t>memilikinya</a:t>
            </a:r>
            <a:r>
              <a:rPr lang="en-US" sz="4000" dirty="0" smtClean="0"/>
              <a:t>.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4000" dirty="0"/>
              <a:t>b) </a:t>
            </a:r>
            <a:r>
              <a:rPr lang="en-US" sz="4000" dirty="0" err="1"/>
              <a:t>Hak</a:t>
            </a:r>
            <a:r>
              <a:rPr lang="en-US" sz="4000" dirty="0"/>
              <a:t> </a:t>
            </a:r>
            <a:r>
              <a:rPr lang="en-US" sz="4000" dirty="0" err="1"/>
              <a:t>atas</a:t>
            </a:r>
            <a:r>
              <a:rPr lang="en-US" sz="4000" dirty="0"/>
              <a:t> </a:t>
            </a:r>
            <a:r>
              <a:rPr lang="en-US" sz="4000" dirty="0" err="1"/>
              <a:t>keahlian</a:t>
            </a:r>
            <a:r>
              <a:rPr lang="en-US" sz="4000" dirty="0"/>
              <a:t> </a:t>
            </a:r>
            <a:r>
              <a:rPr lang="en-US" sz="4000" dirty="0" err="1"/>
              <a:t>komputer</a:t>
            </a:r>
            <a:r>
              <a:rPr lang="en-US" sz="4000" dirty="0"/>
              <a:t> :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keahlian</a:t>
            </a:r>
            <a:r>
              <a:rPr lang="en-US" sz="4000" dirty="0"/>
              <a:t> di </a:t>
            </a:r>
            <a:r>
              <a:rPr lang="en-US" sz="4000" dirty="0" err="1"/>
              <a:t>bidang</a:t>
            </a:r>
            <a:r>
              <a:rPr lang="en-US" sz="4000" dirty="0"/>
              <a:t> </a:t>
            </a:r>
            <a:r>
              <a:rPr lang="en-US" sz="4000" dirty="0" err="1"/>
              <a:t>komputer</a:t>
            </a:r>
            <a:r>
              <a:rPr lang="en-US" sz="4000" dirty="0"/>
              <a:t>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membuka</a:t>
            </a:r>
            <a:r>
              <a:rPr lang="en-US" sz="4000" dirty="0"/>
              <a:t> </a:t>
            </a:r>
            <a:r>
              <a:rPr lang="en-US" sz="4000" dirty="0" err="1"/>
              <a:t>peluang</a:t>
            </a:r>
            <a:r>
              <a:rPr lang="en-US" sz="4000" dirty="0"/>
              <a:t> </a:t>
            </a:r>
            <a:r>
              <a:rPr lang="en-US" sz="4000" dirty="0" err="1"/>
              <a:t>pekerjaan</a:t>
            </a:r>
            <a:r>
              <a:rPr lang="en-US" sz="4000" dirty="0"/>
              <a:t> yang </a:t>
            </a:r>
            <a:r>
              <a:rPr lang="en-US" sz="4000" dirty="0" err="1"/>
              <a:t>lebih</a:t>
            </a:r>
            <a:r>
              <a:rPr lang="en-US" sz="4000" dirty="0"/>
              <a:t> </a:t>
            </a:r>
            <a:r>
              <a:rPr lang="en-US" sz="4000" dirty="0" err="1"/>
              <a:t>banyak</a:t>
            </a:r>
            <a:r>
              <a:rPr lang="en-US" sz="4000" dirty="0" smtClean="0"/>
              <a:t>.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4000" dirty="0"/>
              <a:t>c) </a:t>
            </a:r>
            <a:r>
              <a:rPr lang="en-US" sz="4000" dirty="0" err="1"/>
              <a:t>Hak</a:t>
            </a:r>
            <a:r>
              <a:rPr lang="en-US" sz="4000" dirty="0"/>
              <a:t> </a:t>
            </a:r>
            <a:r>
              <a:rPr lang="en-US" sz="4000" dirty="0" err="1"/>
              <a:t>atas</a:t>
            </a:r>
            <a:r>
              <a:rPr lang="en-US" sz="4000" dirty="0"/>
              <a:t> </a:t>
            </a:r>
            <a:r>
              <a:rPr lang="en-US" sz="4000" dirty="0" err="1"/>
              <a:t>spesialis</a:t>
            </a:r>
            <a:r>
              <a:rPr lang="en-US" sz="4000" dirty="0"/>
              <a:t> </a:t>
            </a:r>
            <a:r>
              <a:rPr lang="en-US" sz="4000" dirty="0" err="1"/>
              <a:t>komputer</a:t>
            </a:r>
            <a:r>
              <a:rPr lang="en-US" sz="4000" dirty="0"/>
              <a:t> :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bidang</a:t>
            </a:r>
            <a:r>
              <a:rPr lang="en-US" sz="4000" dirty="0"/>
              <a:t> </a:t>
            </a:r>
            <a:r>
              <a:rPr lang="en-US" sz="4000" dirty="0" err="1"/>
              <a:t>tertentu</a:t>
            </a:r>
            <a:r>
              <a:rPr lang="en-US" sz="4000" dirty="0"/>
              <a:t> </a:t>
            </a:r>
            <a:r>
              <a:rPr lang="en-US" sz="4000" dirty="0" err="1"/>
              <a:t>diperlukan</a:t>
            </a:r>
            <a:r>
              <a:rPr lang="en-US" sz="4000" dirty="0"/>
              <a:t> </a:t>
            </a:r>
            <a:r>
              <a:rPr lang="en-US" sz="4000" dirty="0" err="1"/>
              <a:t>spesialis</a:t>
            </a:r>
            <a:r>
              <a:rPr lang="en-US" sz="4000" dirty="0"/>
              <a:t> </a:t>
            </a:r>
            <a:r>
              <a:rPr lang="en-US" sz="4000" dirty="0" err="1"/>
              <a:t>bidang</a:t>
            </a:r>
            <a:r>
              <a:rPr lang="en-US" sz="4000" dirty="0"/>
              <a:t> </a:t>
            </a:r>
            <a:r>
              <a:rPr lang="en-US" sz="4000" dirty="0" err="1"/>
              <a:t>komputer</a:t>
            </a:r>
            <a:r>
              <a:rPr lang="en-US" sz="4000" dirty="0"/>
              <a:t>, </a:t>
            </a:r>
            <a:r>
              <a:rPr lang="en-US" sz="4000" dirty="0" err="1"/>
              <a:t>karena</a:t>
            </a:r>
            <a:r>
              <a:rPr lang="en-US" sz="4000" dirty="0"/>
              <a:t>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semua</a:t>
            </a:r>
            <a:r>
              <a:rPr lang="en-US" sz="4000" dirty="0"/>
              <a:t> </a:t>
            </a:r>
            <a:r>
              <a:rPr lang="en-US" sz="4000" dirty="0" err="1"/>
              <a:t>pemakai</a:t>
            </a:r>
            <a:r>
              <a:rPr lang="en-US" sz="4000" dirty="0"/>
              <a:t> </a:t>
            </a:r>
            <a:r>
              <a:rPr lang="en-US" sz="4000" dirty="0" err="1"/>
              <a:t>komputer</a:t>
            </a:r>
            <a:r>
              <a:rPr lang="en-US" sz="4000" dirty="0"/>
              <a:t> </a:t>
            </a:r>
            <a:r>
              <a:rPr lang="en-US" sz="4000" dirty="0" err="1"/>
              <a:t>menguasai</a:t>
            </a:r>
            <a:r>
              <a:rPr lang="en-US" sz="4000" dirty="0" smtClean="0"/>
              <a:t>.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4000" dirty="0"/>
              <a:t>d) </a:t>
            </a:r>
            <a:r>
              <a:rPr lang="en-US" sz="4000" dirty="0" err="1"/>
              <a:t>Hak</a:t>
            </a:r>
            <a:r>
              <a:rPr lang="en-US" sz="4000" dirty="0"/>
              <a:t> </a:t>
            </a:r>
            <a:r>
              <a:rPr lang="en-US" sz="4000" dirty="0" err="1"/>
              <a:t>atas</a:t>
            </a:r>
            <a:r>
              <a:rPr lang="en-US" sz="4000" dirty="0"/>
              <a:t> </a:t>
            </a:r>
            <a:r>
              <a:rPr lang="en-US" sz="4000" dirty="0" err="1"/>
              <a:t>pengambilan</a:t>
            </a:r>
            <a:r>
              <a:rPr lang="en-US" sz="4000" dirty="0"/>
              <a:t> </a:t>
            </a:r>
            <a:r>
              <a:rPr lang="en-US" sz="4000" dirty="0" err="1"/>
              <a:t>keputusan</a:t>
            </a:r>
            <a:r>
              <a:rPr lang="en-US" sz="4000" dirty="0"/>
              <a:t> </a:t>
            </a:r>
            <a:r>
              <a:rPr lang="en-US" sz="4000" dirty="0" err="1"/>
              <a:t>komputer</a:t>
            </a:r>
            <a:r>
              <a:rPr lang="en-US" sz="4000" dirty="0"/>
              <a:t> : </a:t>
            </a:r>
            <a:r>
              <a:rPr lang="en-US" sz="4000" dirty="0" err="1"/>
              <a:t>Meskipun</a:t>
            </a:r>
            <a:r>
              <a:rPr lang="en-US" sz="4000" dirty="0"/>
              <a:t> </a:t>
            </a:r>
            <a:r>
              <a:rPr lang="en-US" sz="4000" dirty="0" err="1"/>
              <a:t>masyarakat</a:t>
            </a:r>
            <a:r>
              <a:rPr lang="en-US" sz="4000" dirty="0"/>
              <a:t>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berpartisipasi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pengambilan</a:t>
            </a:r>
            <a:r>
              <a:rPr lang="en-US" sz="4000" dirty="0"/>
              <a:t> </a:t>
            </a:r>
            <a:r>
              <a:rPr lang="en-US" sz="4000" dirty="0" err="1"/>
              <a:t>keputusan</a:t>
            </a:r>
            <a:r>
              <a:rPr lang="en-US" sz="4000" dirty="0"/>
              <a:t> </a:t>
            </a:r>
            <a:r>
              <a:rPr lang="en-US" sz="4000" dirty="0" err="1"/>
              <a:t>mengenai</a:t>
            </a:r>
            <a:r>
              <a:rPr lang="en-US" sz="4000" dirty="0"/>
              <a:t> </a:t>
            </a:r>
            <a:r>
              <a:rPr lang="en-US" sz="4000" dirty="0" err="1"/>
              <a:t>bagaimana</a:t>
            </a:r>
            <a:r>
              <a:rPr lang="en-US" sz="4000" dirty="0"/>
              <a:t> </a:t>
            </a:r>
            <a:r>
              <a:rPr lang="en-US" sz="4000" dirty="0" err="1"/>
              <a:t>komputer</a:t>
            </a:r>
            <a:r>
              <a:rPr lang="en-US" sz="4000" dirty="0"/>
              <a:t> </a:t>
            </a:r>
            <a:r>
              <a:rPr lang="en-US" sz="4000" dirty="0" err="1"/>
              <a:t>diterapkan</a:t>
            </a:r>
            <a:r>
              <a:rPr lang="en-US" sz="4000" dirty="0"/>
              <a:t>,</a:t>
            </a:r>
            <a:endParaRPr kumimoji="1" lang="ja-JP" altLang="en-US" sz="72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6054917"/>
      </p:ext>
    </p:extLst>
  </p:cSld>
  <p:clrMapOvr>
    <a:masterClrMapping/>
  </p:clrMapOvr>
  <p:transition spd="slow" advTm="4073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Hak-Hak</a:t>
            </a:r>
            <a:r>
              <a:rPr lang="en-US" dirty="0" smtClean="0"/>
              <a:t> </a:t>
            </a:r>
            <a:r>
              <a:rPr lang="en-US" dirty="0"/>
              <a:t>User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Etika</a:t>
            </a:r>
            <a:r>
              <a:rPr lang="en-US" dirty="0"/>
              <a:t> </a:t>
            </a:r>
            <a:r>
              <a:rPr lang="en-US" dirty="0" err="1"/>
              <a:t>Pemanfaatan</a:t>
            </a:r>
            <a:r>
              <a:rPr lang="en-US" dirty="0"/>
              <a:t> </a:t>
            </a:r>
            <a:r>
              <a:rPr lang="en-US" dirty="0" smtClean="0"/>
              <a:t>				</a:t>
            </a:r>
            <a:r>
              <a:rPr lang="en-US" dirty="0" err="1" smtClean="0">
                <a:solidFill>
                  <a:schemeClr val="accent1"/>
                </a:solidFill>
              </a:rPr>
              <a:t>Teknologi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Informasi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>
          <a:xfrm>
            <a:off x="434340" y="1852046"/>
            <a:ext cx="16987857" cy="3360034"/>
          </a:xfrm>
        </p:spPr>
        <p:txBody>
          <a:bodyPr>
            <a:noAutofit/>
          </a:bodyPr>
          <a:lstStyle/>
          <a:p>
            <a:r>
              <a:rPr lang="en-US" sz="4000" dirty="0" smtClean="0"/>
              <a:t>a</a:t>
            </a:r>
            <a:r>
              <a:rPr lang="en-US" sz="4000" dirty="0"/>
              <a:t>) </a:t>
            </a:r>
            <a:r>
              <a:rPr lang="en-US" sz="4000" dirty="0" err="1"/>
              <a:t>Hak</a:t>
            </a:r>
            <a:r>
              <a:rPr lang="en-US" sz="4000" dirty="0"/>
              <a:t> </a:t>
            </a:r>
            <a:r>
              <a:rPr lang="en-US" sz="4000" dirty="0" err="1"/>
              <a:t>atas</a:t>
            </a:r>
            <a:r>
              <a:rPr lang="en-US" sz="4000" dirty="0"/>
              <a:t> </a:t>
            </a:r>
            <a:r>
              <a:rPr lang="en-US" sz="4000" dirty="0" err="1"/>
              <a:t>Privasi</a:t>
            </a:r>
            <a:r>
              <a:rPr lang="en-US" sz="4000" dirty="0"/>
              <a:t> : </a:t>
            </a:r>
            <a:r>
              <a:rPr lang="en-US" sz="4000" dirty="0" err="1"/>
              <a:t>Sebuah</a:t>
            </a:r>
            <a:r>
              <a:rPr lang="en-US" sz="4000" dirty="0"/>
              <a:t> </a:t>
            </a:r>
            <a:r>
              <a:rPr lang="en-US" sz="4000" dirty="0" err="1"/>
              <a:t>informasi</a:t>
            </a:r>
            <a:r>
              <a:rPr lang="en-US" sz="4000" dirty="0"/>
              <a:t> yang </a:t>
            </a:r>
            <a:r>
              <a:rPr lang="en-US" sz="4000" dirty="0" err="1"/>
              <a:t>sifatnya</a:t>
            </a:r>
            <a:r>
              <a:rPr lang="en-US" sz="4000" dirty="0"/>
              <a:t> </a:t>
            </a:r>
            <a:r>
              <a:rPr lang="en-US" sz="4000" dirty="0" err="1"/>
              <a:t>pribadi</a:t>
            </a:r>
            <a:r>
              <a:rPr lang="en-US" sz="4000" dirty="0"/>
              <a:t> </a:t>
            </a:r>
            <a:r>
              <a:rPr lang="en-US" sz="4000" dirty="0" err="1"/>
              <a:t>baik</a:t>
            </a:r>
            <a:r>
              <a:rPr lang="en-US" sz="4000" dirty="0"/>
              <a:t> </a:t>
            </a:r>
            <a:r>
              <a:rPr lang="en-US" sz="4000" dirty="0" err="1"/>
              <a:t>secara</a:t>
            </a:r>
            <a:r>
              <a:rPr lang="en-US" sz="4000" dirty="0"/>
              <a:t> </a:t>
            </a:r>
            <a:r>
              <a:rPr lang="en-US" sz="4000" dirty="0" err="1"/>
              <a:t>individu</a:t>
            </a:r>
            <a:r>
              <a:rPr lang="en-US" sz="4000" dirty="0"/>
              <a:t> </a:t>
            </a:r>
            <a:r>
              <a:rPr lang="en-US" sz="4000" dirty="0" err="1"/>
              <a:t>maupu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suatu</a:t>
            </a:r>
            <a:r>
              <a:rPr lang="en-US" sz="4000" dirty="0"/>
              <a:t> </a:t>
            </a:r>
            <a:r>
              <a:rPr lang="en-US" sz="4000" dirty="0" err="1"/>
              <a:t>organisasi</a:t>
            </a:r>
            <a:r>
              <a:rPr lang="en-US" sz="4000" dirty="0"/>
              <a:t> </a:t>
            </a:r>
            <a:r>
              <a:rPr lang="en-US" sz="4000" dirty="0" err="1"/>
              <a:t>mendapatkan</a:t>
            </a:r>
            <a:r>
              <a:rPr lang="en-US" sz="4000" dirty="0"/>
              <a:t> </a:t>
            </a:r>
            <a:r>
              <a:rPr lang="en-US" sz="4000" dirty="0" err="1"/>
              <a:t>perlindungan</a:t>
            </a:r>
            <a:r>
              <a:rPr lang="en-US" sz="4000" dirty="0"/>
              <a:t> </a:t>
            </a:r>
            <a:r>
              <a:rPr lang="en-US" sz="4000" dirty="0" err="1"/>
              <a:t>atas</a:t>
            </a:r>
            <a:r>
              <a:rPr lang="en-US" sz="4000" dirty="0"/>
              <a:t> </a:t>
            </a:r>
            <a:r>
              <a:rPr lang="en-US" sz="4000" dirty="0" err="1"/>
              <a:t>hukum</a:t>
            </a:r>
            <a:r>
              <a:rPr lang="en-US" sz="4000" dirty="0"/>
              <a:t> </a:t>
            </a:r>
            <a:r>
              <a:rPr lang="en-US" sz="4000" dirty="0" err="1"/>
              <a:t>tentang</a:t>
            </a:r>
            <a:r>
              <a:rPr lang="en-US" sz="4000" dirty="0"/>
              <a:t> </a:t>
            </a:r>
            <a:r>
              <a:rPr lang="en-US" sz="4000" dirty="0" err="1"/>
              <a:t>kerahasiannya</a:t>
            </a:r>
            <a:r>
              <a:rPr lang="en-US" sz="4000" dirty="0" smtClean="0"/>
              <a:t>.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b) </a:t>
            </a:r>
            <a:r>
              <a:rPr lang="en-US" sz="4000" dirty="0" err="1"/>
              <a:t>Hak</a:t>
            </a:r>
            <a:r>
              <a:rPr lang="en-US" sz="4000" dirty="0"/>
              <a:t> </a:t>
            </a:r>
            <a:r>
              <a:rPr lang="en-US" sz="4000" dirty="0" err="1"/>
              <a:t>atas</a:t>
            </a:r>
            <a:r>
              <a:rPr lang="en-US" sz="4000" dirty="0"/>
              <a:t> </a:t>
            </a:r>
            <a:r>
              <a:rPr lang="en-US" sz="4000" dirty="0" err="1"/>
              <a:t>Akurasi</a:t>
            </a:r>
            <a:r>
              <a:rPr lang="en-US" sz="4000" dirty="0"/>
              <a:t> : </a:t>
            </a:r>
            <a:r>
              <a:rPr lang="en-US" sz="4000" dirty="0" err="1"/>
              <a:t>Komputer</a:t>
            </a:r>
            <a:r>
              <a:rPr lang="en-US" sz="4000" dirty="0"/>
              <a:t> </a:t>
            </a:r>
            <a:r>
              <a:rPr lang="en-US" sz="4000" dirty="0" err="1"/>
              <a:t>dipercaya</a:t>
            </a:r>
            <a:r>
              <a:rPr lang="en-US" sz="4000" dirty="0"/>
              <a:t>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mencapai</a:t>
            </a:r>
            <a:r>
              <a:rPr lang="en-US" sz="4000" dirty="0"/>
              <a:t> </a:t>
            </a:r>
            <a:r>
              <a:rPr lang="en-US" sz="4000" dirty="0" err="1"/>
              <a:t>tingkat</a:t>
            </a:r>
            <a:r>
              <a:rPr lang="en-US" sz="4000" dirty="0"/>
              <a:t> </a:t>
            </a:r>
            <a:r>
              <a:rPr lang="en-US" sz="4000" dirty="0" err="1"/>
              <a:t>akurasi</a:t>
            </a:r>
            <a:r>
              <a:rPr lang="en-US" sz="4000" dirty="0"/>
              <a:t> yang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bisa</a:t>
            </a:r>
            <a:r>
              <a:rPr lang="en-US" sz="4000" dirty="0"/>
              <a:t> </a:t>
            </a:r>
            <a:r>
              <a:rPr lang="en-US" sz="4000" dirty="0" err="1"/>
              <a:t>dicapai</a:t>
            </a:r>
            <a:r>
              <a:rPr lang="en-US" sz="4000" dirty="0"/>
              <a:t> </a:t>
            </a:r>
            <a:r>
              <a:rPr lang="en-US" sz="4000" dirty="0" err="1"/>
              <a:t>oleh</a:t>
            </a:r>
            <a:r>
              <a:rPr lang="en-US" sz="4000" dirty="0"/>
              <a:t> </a:t>
            </a:r>
            <a:r>
              <a:rPr lang="en-US" sz="4000" dirty="0" err="1"/>
              <a:t>sistem</a:t>
            </a:r>
            <a:r>
              <a:rPr lang="en-US" sz="4000" dirty="0"/>
              <a:t> </a:t>
            </a:r>
            <a:r>
              <a:rPr lang="en-US" sz="4000" dirty="0" err="1"/>
              <a:t>nonkomputer</a:t>
            </a:r>
            <a:r>
              <a:rPr lang="en-US" sz="4000" dirty="0" smtClean="0"/>
              <a:t>.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c) </a:t>
            </a:r>
            <a:r>
              <a:rPr lang="en-US" sz="4000" dirty="0" err="1"/>
              <a:t>Hak</a:t>
            </a:r>
            <a:r>
              <a:rPr lang="en-US" sz="4000" dirty="0"/>
              <a:t> </a:t>
            </a:r>
            <a:r>
              <a:rPr lang="en-US" sz="4000" dirty="0" err="1"/>
              <a:t>atas</a:t>
            </a:r>
            <a:r>
              <a:rPr lang="en-US" sz="4000" dirty="0"/>
              <a:t> </a:t>
            </a:r>
            <a:r>
              <a:rPr lang="en-US" sz="4000" dirty="0" err="1"/>
              <a:t>Kepemilikan</a:t>
            </a:r>
            <a:r>
              <a:rPr lang="en-US" sz="4000" dirty="0"/>
              <a:t> : </a:t>
            </a:r>
            <a:r>
              <a:rPr lang="en-US" sz="4000" dirty="0" err="1"/>
              <a:t>Umumnya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bentuk</a:t>
            </a:r>
            <a:r>
              <a:rPr lang="en-US" sz="4000" dirty="0"/>
              <a:t> program-program </a:t>
            </a:r>
            <a:r>
              <a:rPr lang="en-US" sz="4000" dirty="0" err="1"/>
              <a:t>komputer</a:t>
            </a:r>
            <a:r>
              <a:rPr lang="en-US" sz="4000" dirty="0"/>
              <a:t> yang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mudahnya</a:t>
            </a:r>
            <a:r>
              <a:rPr lang="en-US" sz="4000" dirty="0"/>
              <a:t> </a:t>
            </a:r>
            <a:r>
              <a:rPr lang="en-US" sz="4000" dirty="0" err="1"/>
              <a:t>dilakukan</a:t>
            </a:r>
            <a:r>
              <a:rPr lang="en-US" sz="4000" dirty="0"/>
              <a:t> </a:t>
            </a:r>
            <a:r>
              <a:rPr lang="en-US" sz="4000" dirty="0" err="1"/>
              <a:t>penggandaan</a:t>
            </a:r>
            <a:r>
              <a:rPr lang="en-US" sz="4000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disalin</a:t>
            </a:r>
            <a:r>
              <a:rPr lang="en-US" sz="4000" dirty="0"/>
              <a:t> </a:t>
            </a:r>
            <a:r>
              <a:rPr lang="en-US" sz="4000" dirty="0" err="1"/>
              <a:t>secara</a:t>
            </a:r>
            <a:r>
              <a:rPr lang="en-US" sz="4000" dirty="0"/>
              <a:t> </a:t>
            </a:r>
            <a:r>
              <a:rPr lang="en-US" sz="4000" dirty="0" err="1"/>
              <a:t>ilegal</a:t>
            </a:r>
            <a:r>
              <a:rPr lang="en-US" sz="4000" dirty="0" smtClean="0"/>
              <a:t>.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d) </a:t>
            </a:r>
            <a:r>
              <a:rPr lang="en-US" sz="4000" dirty="0" err="1"/>
              <a:t>Hak</a:t>
            </a:r>
            <a:r>
              <a:rPr lang="en-US" sz="4000" dirty="0"/>
              <a:t> </a:t>
            </a:r>
            <a:r>
              <a:rPr lang="en-US" sz="4000" dirty="0" err="1"/>
              <a:t>atas</a:t>
            </a:r>
            <a:r>
              <a:rPr lang="en-US" sz="4000" dirty="0"/>
              <a:t> </a:t>
            </a:r>
            <a:r>
              <a:rPr lang="en-US" sz="4000" dirty="0" err="1"/>
              <a:t>Akses</a:t>
            </a:r>
            <a:r>
              <a:rPr lang="en-US" sz="4000" dirty="0"/>
              <a:t> : </a:t>
            </a:r>
            <a:r>
              <a:rPr lang="en-US" sz="4000" dirty="0" err="1"/>
              <a:t>Informasi</a:t>
            </a:r>
            <a:r>
              <a:rPr lang="en-US" sz="4000" dirty="0"/>
              <a:t> </a:t>
            </a:r>
            <a:r>
              <a:rPr lang="en-US" sz="4000" dirty="0" err="1"/>
              <a:t>memiliki</a:t>
            </a:r>
            <a:r>
              <a:rPr lang="en-US" sz="4000" dirty="0"/>
              <a:t> </a:t>
            </a:r>
            <a:r>
              <a:rPr lang="en-US" sz="4000" dirty="0" err="1"/>
              <a:t>nilai</a:t>
            </a:r>
            <a:r>
              <a:rPr lang="en-US" sz="4000" dirty="0"/>
              <a:t>, </a:t>
            </a:r>
            <a:r>
              <a:rPr lang="en-US" sz="4000" dirty="0" err="1"/>
              <a:t>jadi</a:t>
            </a:r>
            <a:r>
              <a:rPr lang="en-US" sz="4000" dirty="0"/>
              <a:t> </a:t>
            </a:r>
            <a:r>
              <a:rPr lang="en-US" sz="4000" dirty="0" err="1"/>
              <a:t>setiap</a:t>
            </a:r>
            <a:r>
              <a:rPr lang="en-US" sz="4000" dirty="0"/>
              <a:t> kali </a:t>
            </a:r>
            <a:r>
              <a:rPr lang="en-US" sz="4000" dirty="0" err="1"/>
              <a:t>kita</a:t>
            </a:r>
            <a:r>
              <a:rPr lang="en-US" sz="4000" dirty="0"/>
              <a:t> </a:t>
            </a:r>
            <a:r>
              <a:rPr lang="en-US" sz="4000" dirty="0" err="1"/>
              <a:t>akan</a:t>
            </a:r>
            <a:r>
              <a:rPr lang="en-US" sz="4000" dirty="0"/>
              <a:t> </a:t>
            </a:r>
            <a:r>
              <a:rPr lang="en-US" sz="4000" dirty="0" err="1"/>
              <a:t>mengaksesnya</a:t>
            </a:r>
            <a:r>
              <a:rPr lang="en-US" sz="4000" dirty="0"/>
              <a:t> </a:t>
            </a:r>
            <a:r>
              <a:rPr lang="en-US" sz="4000" dirty="0" err="1"/>
              <a:t>harus</a:t>
            </a:r>
            <a:r>
              <a:rPr lang="en-US" sz="4000" dirty="0"/>
              <a:t> </a:t>
            </a:r>
            <a:r>
              <a:rPr lang="en-US" sz="4000" dirty="0" err="1"/>
              <a:t>melakukan</a:t>
            </a:r>
            <a:r>
              <a:rPr lang="en-US" sz="4000" dirty="0"/>
              <a:t> account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izin</a:t>
            </a:r>
            <a:r>
              <a:rPr lang="en-US" sz="4000" dirty="0"/>
              <a:t> </a:t>
            </a: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dirty="0" err="1"/>
              <a:t>pihak</a:t>
            </a:r>
            <a:r>
              <a:rPr lang="en-US" sz="4000" dirty="0"/>
              <a:t> yang </a:t>
            </a:r>
            <a:r>
              <a:rPr lang="en-US" sz="4000" dirty="0" err="1"/>
              <a:t>memiliki</a:t>
            </a:r>
            <a:r>
              <a:rPr lang="en-US" sz="4000" dirty="0"/>
              <a:t> </a:t>
            </a:r>
            <a:r>
              <a:rPr lang="en-US" sz="4000" dirty="0" err="1"/>
              <a:t>informasi</a:t>
            </a:r>
            <a:r>
              <a:rPr lang="en-US" sz="4000" dirty="0"/>
              <a:t> </a:t>
            </a:r>
            <a:r>
              <a:rPr lang="en-US" sz="4000" dirty="0" err="1"/>
              <a:t>tersebut</a:t>
            </a:r>
            <a:endParaRPr kumimoji="1" lang="ja-JP" altLang="en-US" sz="13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7633712"/>
      </p:ext>
    </p:extLst>
  </p:cSld>
  <p:clrMapOvr>
    <a:masterClrMapping/>
  </p:clrMapOvr>
  <p:transition spd="slow" advTm="4073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19595</TotalTime>
  <Words>370</Words>
  <Application>Microsoft Office PowerPoint</Application>
  <PresentationFormat>Custom</PresentationFormat>
  <Paragraphs>67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32" baseType="lpstr">
      <vt:lpstr>Adobe Heiti Std R</vt:lpstr>
      <vt:lpstr>ＭＳ Ｐゴシック</vt:lpstr>
      <vt:lpstr>Arial</vt:lpstr>
      <vt:lpstr>Calibri</vt:lpstr>
      <vt:lpstr>Open Sans</vt:lpstr>
      <vt:lpstr>Open Sans Light</vt:lpstr>
      <vt:lpstr>Open Sans Semibold</vt:lpstr>
      <vt:lpstr>Party Crush DEMO</vt:lpstr>
      <vt:lpstr>Route 159 Bold</vt:lpstr>
      <vt:lpstr>Route 159 Light</vt:lpstr>
      <vt:lpstr>Route 159 SemiBold</vt:lpstr>
      <vt:lpstr>Route 159 UltraLight</vt:lpstr>
      <vt:lpstr>Spica Neue</vt:lpstr>
      <vt:lpstr>Spica Neue Light</vt:lpstr>
      <vt:lpstr>Wingdings</vt:lpstr>
      <vt:lpstr>Vega - Header</vt:lpstr>
      <vt:lpstr>Vega - Footer Only</vt:lpstr>
      <vt:lpstr>Vega - Free</vt:lpstr>
      <vt:lpstr>Assalamuallaikum</vt:lpstr>
      <vt:lpstr>Nama Kelompok</vt:lpstr>
      <vt:lpstr>Etika</vt:lpstr>
      <vt:lpstr>Etika Pengguna TI</vt:lpstr>
      <vt:lpstr>Alasan Utama Minat Masyarakat</vt:lpstr>
      <vt:lpstr>Dampak Pemanfaatan TI yang Kurang Tepat </vt:lpstr>
      <vt:lpstr>Perlingdungan Hukum Pemanfaatan TI</vt:lpstr>
      <vt:lpstr>Hak Sosial dan Komputer </vt:lpstr>
      <vt:lpstr> Hak-Hak User Dalam Etika Pemanfaatan     Teknologi Informasi </vt:lpstr>
      <vt:lpstr>Penerapan Budaya Etika </vt:lpstr>
      <vt:lpstr>Kriminalitas Di Internet</vt:lpstr>
      <vt:lpstr>Secara Teknis Tindak Pidana Tersebut Dapat Dibedakan Menjadi 3</vt:lpstr>
      <vt:lpstr>Kejahatan yang terjadi di internet terdiri dari berbagai macam jenis dan cara yang bisa terjadi. Menurut motifnya kejahatan di internet dibagi menjadi dua motif yaitu 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Reza Nyut Nyut</cp:lastModifiedBy>
  <cp:revision>363</cp:revision>
  <dcterms:created xsi:type="dcterms:W3CDTF">2015-09-05T11:42:45Z</dcterms:created>
  <dcterms:modified xsi:type="dcterms:W3CDTF">2019-12-01T07:13:00Z</dcterms:modified>
</cp:coreProperties>
</file>