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7" r:id="rId5"/>
    <p:sldId id="259" r:id="rId6"/>
    <p:sldId id="272" r:id="rId7"/>
    <p:sldId id="261" r:id="rId8"/>
    <p:sldId id="262" r:id="rId9"/>
    <p:sldId id="263" r:id="rId10"/>
    <p:sldId id="268" r:id="rId11"/>
    <p:sldId id="269" r:id="rId12"/>
    <p:sldId id="270" r:id="rId13"/>
    <p:sldId id="271" r:id="rId14"/>
    <p:sldId id="265" r:id="rId15"/>
    <p:sldId id="266" r:id="rId16"/>
    <p:sldId id="273" r:id="rId17"/>
    <p:sldId id="274" r:id="rId18"/>
    <p:sldId id="275" r:id="rId19"/>
    <p:sldId id="276" r:id="rId20"/>
    <p:sldId id="277" r:id="rId21"/>
    <p:sldId id="279" r:id="rId22"/>
    <p:sldId id="278" r:id="rId23"/>
    <p:sldId id="281" r:id="rId24"/>
    <p:sldId id="280" r:id="rId25"/>
    <p:sldId id="283" r:id="rId26"/>
    <p:sldId id="284" r:id="rId27"/>
    <p:sldId id="285" r:id="rId28"/>
    <p:sldId id="286" r:id="rId29"/>
    <p:sldId id="287"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282"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2" autoAdjust="0"/>
    <p:restoredTop sz="94660"/>
  </p:normalViewPr>
  <p:slideViewPr>
    <p:cSldViewPr snapToGrid="0">
      <p:cViewPr varScale="1">
        <p:scale>
          <a:sx n="77" d="100"/>
          <a:sy n="77" d="100"/>
        </p:scale>
        <p:origin x="58" y="25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D5B5C2A-59DB-479B-8D24-A06FAD259A24}" type="datetimeFigureOut">
              <a:rPr lang="id-ID" smtClean="0"/>
              <a:t>09/10/2019</a:t>
            </a:fld>
            <a:endParaRPr lang="id-ID"/>
          </a:p>
        </p:txBody>
      </p:sp>
      <p:sp>
        <p:nvSpPr>
          <p:cNvPr id="5" name="Footer Placeholder 4"/>
          <p:cNvSpPr>
            <a:spLocks noGrp="1"/>
          </p:cNvSpPr>
          <p:nvPr>
            <p:ph type="ftr" sz="quarter" idx="11"/>
          </p:nvPr>
        </p:nvSpPr>
        <p:spPr>
          <a:xfrm>
            <a:off x="1876424" y="5410201"/>
            <a:ext cx="5124886" cy="365125"/>
          </a:xfrm>
        </p:spPr>
        <p:txBody>
          <a:bodyPr/>
          <a:lstStyle/>
          <a:p>
            <a:endParaRPr lang="id-ID"/>
          </a:p>
        </p:txBody>
      </p:sp>
      <p:sp>
        <p:nvSpPr>
          <p:cNvPr id="6" name="Slide Number Placeholder 5"/>
          <p:cNvSpPr>
            <a:spLocks noGrp="1"/>
          </p:cNvSpPr>
          <p:nvPr>
            <p:ph type="sldNum" sz="quarter" idx="12"/>
          </p:nvPr>
        </p:nvSpPr>
        <p:spPr>
          <a:xfrm>
            <a:off x="9896911" y="5410199"/>
            <a:ext cx="771089" cy="365125"/>
          </a:xfrm>
        </p:spPr>
        <p:txBody>
          <a:bodyPr/>
          <a:lstStyle/>
          <a:p>
            <a:fld id="{E9926FEF-53CD-49AC-B2FA-2277FE91EC06}" type="slidenum">
              <a:rPr lang="id-ID" smtClean="0"/>
              <a:t>‹#›</a:t>
            </a:fld>
            <a:endParaRPr lang="id-ID"/>
          </a:p>
        </p:txBody>
      </p:sp>
    </p:spTree>
    <p:extLst>
      <p:ext uri="{BB962C8B-B14F-4D97-AF65-F5344CB8AC3E}">
        <p14:creationId xmlns:p14="http://schemas.microsoft.com/office/powerpoint/2010/main" val="214330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5B5C2A-59DB-479B-8D24-A06FAD259A24}" type="datetimeFigureOut">
              <a:rPr lang="id-ID" smtClean="0"/>
              <a:t>09/10/2019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9926FEF-53CD-49AC-B2FA-2277FE91EC06}" type="slidenum">
              <a:rPr lang="id-ID" smtClean="0"/>
              <a:t>‹#›</a:t>
            </a:fld>
            <a:endParaRPr lang="id-ID"/>
          </a:p>
        </p:txBody>
      </p:sp>
    </p:spTree>
    <p:extLst>
      <p:ext uri="{BB962C8B-B14F-4D97-AF65-F5344CB8AC3E}">
        <p14:creationId xmlns:p14="http://schemas.microsoft.com/office/powerpoint/2010/main" val="3772899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5B5C2A-59DB-479B-8D24-A06FAD259A24}" type="datetimeFigureOut">
              <a:rPr lang="id-ID" smtClean="0"/>
              <a:t>09/10/2019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9926FEF-53CD-49AC-B2FA-2277FE91EC06}" type="slidenum">
              <a:rPr lang="id-ID" smtClean="0"/>
              <a:t>‹#›</a:t>
            </a:fld>
            <a:endParaRPr lang="id-ID"/>
          </a:p>
        </p:txBody>
      </p:sp>
    </p:spTree>
    <p:extLst>
      <p:ext uri="{BB962C8B-B14F-4D97-AF65-F5344CB8AC3E}">
        <p14:creationId xmlns:p14="http://schemas.microsoft.com/office/powerpoint/2010/main" val="3222867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5B5C2A-59DB-479B-8D24-A06FAD259A24}" type="datetimeFigureOut">
              <a:rPr lang="id-ID" smtClean="0"/>
              <a:t>09/10/2019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9926FEF-53CD-49AC-B2FA-2277FE91EC06}" type="slidenum">
              <a:rPr lang="id-ID" smtClean="0"/>
              <a:t>‹#›</a:t>
            </a:fld>
            <a:endParaRPr lang="id-ID"/>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03387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5B5C2A-59DB-479B-8D24-A06FAD259A24}" type="datetimeFigureOut">
              <a:rPr lang="id-ID" smtClean="0"/>
              <a:t>09/10/2019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9926FEF-53CD-49AC-B2FA-2277FE91EC06}" type="slidenum">
              <a:rPr lang="id-ID" smtClean="0"/>
              <a:t>‹#›</a:t>
            </a:fld>
            <a:endParaRPr lang="id-ID"/>
          </a:p>
        </p:txBody>
      </p:sp>
    </p:spTree>
    <p:extLst>
      <p:ext uri="{BB962C8B-B14F-4D97-AF65-F5344CB8AC3E}">
        <p14:creationId xmlns:p14="http://schemas.microsoft.com/office/powerpoint/2010/main" val="987475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D5B5C2A-59DB-479B-8D24-A06FAD259A24}" type="datetimeFigureOut">
              <a:rPr lang="id-ID" smtClean="0"/>
              <a:t>09/10/2019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E9926FEF-53CD-49AC-B2FA-2277FE91EC06}" type="slidenum">
              <a:rPr lang="id-ID" smtClean="0"/>
              <a:t>‹#›</a:t>
            </a:fld>
            <a:endParaRPr lang="id-ID"/>
          </a:p>
        </p:txBody>
      </p:sp>
    </p:spTree>
    <p:extLst>
      <p:ext uri="{BB962C8B-B14F-4D97-AF65-F5344CB8AC3E}">
        <p14:creationId xmlns:p14="http://schemas.microsoft.com/office/powerpoint/2010/main" val="17168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D5B5C2A-59DB-479B-8D24-A06FAD259A24}" type="datetimeFigureOut">
              <a:rPr lang="id-ID" smtClean="0"/>
              <a:t>09/10/2019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E9926FEF-53CD-49AC-B2FA-2277FE91EC06}" type="slidenum">
              <a:rPr lang="id-ID" smtClean="0"/>
              <a:t>‹#›</a:t>
            </a:fld>
            <a:endParaRPr lang="id-ID"/>
          </a:p>
        </p:txBody>
      </p:sp>
    </p:spTree>
    <p:extLst>
      <p:ext uri="{BB962C8B-B14F-4D97-AF65-F5344CB8AC3E}">
        <p14:creationId xmlns:p14="http://schemas.microsoft.com/office/powerpoint/2010/main" val="4203709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5B5C2A-59DB-479B-8D24-A06FAD259A24}" type="datetimeFigureOut">
              <a:rPr lang="id-ID" smtClean="0"/>
              <a:t>09/10/2019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9926FEF-53CD-49AC-B2FA-2277FE91EC06}" type="slidenum">
              <a:rPr lang="id-ID" smtClean="0"/>
              <a:t>‹#›</a:t>
            </a:fld>
            <a:endParaRPr lang="id-ID"/>
          </a:p>
        </p:txBody>
      </p:sp>
    </p:spTree>
    <p:extLst>
      <p:ext uri="{BB962C8B-B14F-4D97-AF65-F5344CB8AC3E}">
        <p14:creationId xmlns:p14="http://schemas.microsoft.com/office/powerpoint/2010/main" val="1616332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5B5C2A-59DB-479B-8D24-A06FAD259A24}" type="datetimeFigureOut">
              <a:rPr lang="id-ID" smtClean="0"/>
              <a:t>09/10/2019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9926FEF-53CD-49AC-B2FA-2277FE91EC06}" type="slidenum">
              <a:rPr lang="id-ID" smtClean="0"/>
              <a:t>‹#›</a:t>
            </a:fld>
            <a:endParaRPr lang="id-ID"/>
          </a:p>
        </p:txBody>
      </p:sp>
    </p:spTree>
    <p:extLst>
      <p:ext uri="{BB962C8B-B14F-4D97-AF65-F5344CB8AC3E}">
        <p14:creationId xmlns:p14="http://schemas.microsoft.com/office/powerpoint/2010/main" val="814864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5B5C2A-59DB-479B-8D24-A06FAD259A24}" type="datetimeFigureOut">
              <a:rPr lang="id-ID" smtClean="0"/>
              <a:t>09/10/2019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9926FEF-53CD-49AC-B2FA-2277FE91EC06}" type="slidenum">
              <a:rPr lang="id-ID" smtClean="0"/>
              <a:t>‹#›</a:t>
            </a:fld>
            <a:endParaRPr lang="id-ID"/>
          </a:p>
        </p:txBody>
      </p:sp>
    </p:spTree>
    <p:extLst>
      <p:ext uri="{BB962C8B-B14F-4D97-AF65-F5344CB8AC3E}">
        <p14:creationId xmlns:p14="http://schemas.microsoft.com/office/powerpoint/2010/main" val="1606650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5B5C2A-59DB-479B-8D24-A06FAD259A24}" type="datetimeFigureOut">
              <a:rPr lang="id-ID" smtClean="0"/>
              <a:t>09/10/2019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9926FEF-53CD-49AC-B2FA-2277FE91EC06}" type="slidenum">
              <a:rPr lang="id-ID" smtClean="0"/>
              <a:t>‹#›</a:t>
            </a:fld>
            <a:endParaRPr lang="id-ID"/>
          </a:p>
        </p:txBody>
      </p:sp>
    </p:spTree>
    <p:extLst>
      <p:ext uri="{BB962C8B-B14F-4D97-AF65-F5344CB8AC3E}">
        <p14:creationId xmlns:p14="http://schemas.microsoft.com/office/powerpoint/2010/main" val="3640964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5B5C2A-59DB-479B-8D24-A06FAD259A24}" type="datetimeFigureOut">
              <a:rPr lang="id-ID" smtClean="0"/>
              <a:t>09/10/2019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9926FEF-53CD-49AC-B2FA-2277FE91EC06}" type="slidenum">
              <a:rPr lang="id-ID" smtClean="0"/>
              <a:t>‹#›</a:t>
            </a:fld>
            <a:endParaRPr lang="id-ID"/>
          </a:p>
        </p:txBody>
      </p:sp>
    </p:spTree>
    <p:extLst>
      <p:ext uri="{BB962C8B-B14F-4D97-AF65-F5344CB8AC3E}">
        <p14:creationId xmlns:p14="http://schemas.microsoft.com/office/powerpoint/2010/main" val="1497488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5B5C2A-59DB-479B-8D24-A06FAD259A24}" type="datetimeFigureOut">
              <a:rPr lang="id-ID" smtClean="0"/>
              <a:t>09/10/2019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E9926FEF-53CD-49AC-B2FA-2277FE91EC06}" type="slidenum">
              <a:rPr lang="id-ID" smtClean="0"/>
              <a:t>‹#›</a:t>
            </a:fld>
            <a:endParaRPr lang="id-ID"/>
          </a:p>
        </p:txBody>
      </p:sp>
    </p:spTree>
    <p:extLst>
      <p:ext uri="{BB962C8B-B14F-4D97-AF65-F5344CB8AC3E}">
        <p14:creationId xmlns:p14="http://schemas.microsoft.com/office/powerpoint/2010/main" val="747712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5B5C2A-59DB-479B-8D24-A06FAD259A24}" type="datetimeFigureOut">
              <a:rPr lang="id-ID" smtClean="0"/>
              <a:t>09/10/2019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E9926FEF-53CD-49AC-B2FA-2277FE91EC06}" type="slidenum">
              <a:rPr lang="id-ID" smtClean="0"/>
              <a:t>‹#›</a:t>
            </a:fld>
            <a:endParaRPr lang="id-ID"/>
          </a:p>
        </p:txBody>
      </p:sp>
    </p:spTree>
    <p:extLst>
      <p:ext uri="{BB962C8B-B14F-4D97-AF65-F5344CB8AC3E}">
        <p14:creationId xmlns:p14="http://schemas.microsoft.com/office/powerpoint/2010/main" val="2430280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B5C2A-59DB-479B-8D24-A06FAD259A24}" type="datetimeFigureOut">
              <a:rPr lang="id-ID" smtClean="0"/>
              <a:t>09/10/2019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E9926FEF-53CD-49AC-B2FA-2277FE91EC06}" type="slidenum">
              <a:rPr lang="id-ID" smtClean="0"/>
              <a:t>‹#›</a:t>
            </a:fld>
            <a:endParaRPr lang="id-ID"/>
          </a:p>
        </p:txBody>
      </p:sp>
    </p:spTree>
    <p:extLst>
      <p:ext uri="{BB962C8B-B14F-4D97-AF65-F5344CB8AC3E}">
        <p14:creationId xmlns:p14="http://schemas.microsoft.com/office/powerpoint/2010/main" val="1140225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5B5C2A-59DB-479B-8D24-A06FAD259A24}" type="datetimeFigureOut">
              <a:rPr lang="id-ID" smtClean="0"/>
              <a:t>09/10/2019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9926FEF-53CD-49AC-B2FA-2277FE91EC06}" type="slidenum">
              <a:rPr lang="id-ID" smtClean="0"/>
              <a:t>‹#›</a:t>
            </a:fld>
            <a:endParaRPr lang="id-ID"/>
          </a:p>
        </p:txBody>
      </p:sp>
    </p:spTree>
    <p:extLst>
      <p:ext uri="{BB962C8B-B14F-4D97-AF65-F5344CB8AC3E}">
        <p14:creationId xmlns:p14="http://schemas.microsoft.com/office/powerpoint/2010/main" val="3269233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5B5C2A-59DB-479B-8D24-A06FAD259A24}" type="datetimeFigureOut">
              <a:rPr lang="id-ID" smtClean="0"/>
              <a:t>09/10/2019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9926FEF-53CD-49AC-B2FA-2277FE91EC06}" type="slidenum">
              <a:rPr lang="id-ID" smtClean="0"/>
              <a:t>‹#›</a:t>
            </a:fld>
            <a:endParaRPr lang="id-ID"/>
          </a:p>
        </p:txBody>
      </p:sp>
    </p:spTree>
    <p:extLst>
      <p:ext uri="{BB962C8B-B14F-4D97-AF65-F5344CB8AC3E}">
        <p14:creationId xmlns:p14="http://schemas.microsoft.com/office/powerpoint/2010/main" val="2371521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D5B5C2A-59DB-479B-8D24-A06FAD259A24}" type="datetimeFigureOut">
              <a:rPr lang="id-ID" smtClean="0"/>
              <a:t>09/10/2019</a:t>
            </a:fld>
            <a:endParaRPr lang="id-ID"/>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9926FEF-53CD-49AC-B2FA-2277FE91EC06}" type="slidenum">
              <a:rPr lang="id-ID" smtClean="0"/>
              <a:t>‹#›</a:t>
            </a:fld>
            <a:endParaRPr lang="id-ID"/>
          </a:p>
        </p:txBody>
      </p:sp>
    </p:spTree>
    <p:extLst>
      <p:ext uri="{BB962C8B-B14F-4D97-AF65-F5344CB8AC3E}">
        <p14:creationId xmlns:p14="http://schemas.microsoft.com/office/powerpoint/2010/main" val="12340627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fairuzelsaid.wordpress.com/2010/01/22/sistem-basis-data-konsep-basis-dat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A4332-8A44-4977-9DB0-B563E58CCEC9}"/>
              </a:ext>
            </a:extLst>
          </p:cNvPr>
          <p:cNvSpPr>
            <a:spLocks noGrp="1"/>
          </p:cNvSpPr>
          <p:nvPr>
            <p:ph type="ctrTitle"/>
          </p:nvPr>
        </p:nvSpPr>
        <p:spPr>
          <a:xfrm>
            <a:off x="1524000" y="2654845"/>
            <a:ext cx="9144000" cy="1104427"/>
          </a:xfrm>
        </p:spPr>
        <p:txBody>
          <a:bodyPr>
            <a:normAutofit/>
          </a:bodyPr>
          <a:lstStyle/>
          <a:p>
            <a:pPr algn="ctr"/>
            <a:r>
              <a:rPr lang="en-US" dirty="0"/>
              <a:t>BASIS DATA </a:t>
            </a:r>
            <a:r>
              <a:rPr lang="en-US" dirty="0" err="1"/>
              <a:t>atau</a:t>
            </a:r>
            <a:r>
              <a:rPr lang="en-US" dirty="0"/>
              <a:t> DATABASE</a:t>
            </a:r>
            <a:endParaRPr lang="id-ID" dirty="0"/>
          </a:p>
        </p:txBody>
      </p:sp>
    </p:spTree>
    <p:extLst>
      <p:ext uri="{BB962C8B-B14F-4D97-AF65-F5344CB8AC3E}">
        <p14:creationId xmlns:p14="http://schemas.microsoft.com/office/powerpoint/2010/main" val="298309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6EBF0-FD5C-420B-809B-B29F53C00F74}"/>
              </a:ext>
            </a:extLst>
          </p:cNvPr>
          <p:cNvSpPr>
            <a:spLocks noGrp="1"/>
          </p:cNvSpPr>
          <p:nvPr>
            <p:ph type="title"/>
          </p:nvPr>
        </p:nvSpPr>
        <p:spPr>
          <a:xfrm>
            <a:off x="838200" y="1081596"/>
            <a:ext cx="10515600" cy="1325563"/>
          </a:xfrm>
        </p:spPr>
        <p:txBody>
          <a:bodyPr>
            <a:normAutofit/>
          </a:bodyPr>
          <a:lstStyle/>
          <a:p>
            <a:pPr algn="ctr"/>
            <a:r>
              <a:rPr lang="en-US" sz="4400" b="1" dirty="0" err="1"/>
              <a:t>Pemakai</a:t>
            </a:r>
            <a:r>
              <a:rPr lang="en-US" sz="4400" b="1" dirty="0"/>
              <a:t> </a:t>
            </a:r>
            <a:r>
              <a:rPr lang="en-US" sz="4400" b="1" dirty="0" err="1"/>
              <a:t>atau</a:t>
            </a:r>
            <a:r>
              <a:rPr lang="en-US" sz="4400" b="1" dirty="0"/>
              <a:t> User</a:t>
            </a:r>
            <a:endParaRPr lang="id-ID" sz="4400" b="1" dirty="0"/>
          </a:p>
        </p:txBody>
      </p:sp>
      <p:sp>
        <p:nvSpPr>
          <p:cNvPr id="3" name="Content Placeholder 2">
            <a:extLst>
              <a:ext uri="{FF2B5EF4-FFF2-40B4-BE49-F238E27FC236}">
                <a16:creationId xmlns:a16="http://schemas.microsoft.com/office/drawing/2014/main" id="{86029CF5-A140-4149-9100-462C589A8116}"/>
              </a:ext>
            </a:extLst>
          </p:cNvPr>
          <p:cNvSpPr>
            <a:spLocks noGrp="1"/>
          </p:cNvSpPr>
          <p:nvPr>
            <p:ph idx="1"/>
          </p:nvPr>
        </p:nvSpPr>
        <p:spPr>
          <a:xfrm>
            <a:off x="838200" y="2407159"/>
            <a:ext cx="10515600" cy="4351338"/>
          </a:xfrm>
        </p:spPr>
        <p:txBody>
          <a:bodyPr>
            <a:normAutofit/>
          </a:bodyPr>
          <a:lstStyle/>
          <a:p>
            <a:pPr marL="0" indent="0">
              <a:buNone/>
            </a:pPr>
            <a:r>
              <a:rPr lang="en-US" sz="3100" dirty="0"/>
              <a:t>	User </a:t>
            </a:r>
            <a:r>
              <a:rPr lang="en-US" sz="3100" dirty="0" err="1"/>
              <a:t>adalah</a:t>
            </a:r>
            <a:r>
              <a:rPr lang="en-US" sz="3100" dirty="0"/>
              <a:t> salah </a:t>
            </a:r>
            <a:r>
              <a:rPr lang="en-US" sz="3100" dirty="0" err="1"/>
              <a:t>satu</a:t>
            </a:r>
            <a:r>
              <a:rPr lang="en-US" sz="3100" dirty="0"/>
              <a:t> </a:t>
            </a:r>
            <a:r>
              <a:rPr lang="en-US" sz="3100" dirty="0" err="1"/>
              <a:t>komponen</a:t>
            </a:r>
            <a:r>
              <a:rPr lang="en-US" sz="3100" dirty="0"/>
              <a:t> database yang </a:t>
            </a:r>
            <a:r>
              <a:rPr lang="en-US" sz="3100" dirty="0" err="1"/>
              <a:t>berinteraksi</a:t>
            </a:r>
            <a:r>
              <a:rPr lang="en-US" sz="3100" dirty="0"/>
              <a:t> </a:t>
            </a:r>
            <a:r>
              <a:rPr lang="en-US" sz="3100" dirty="0" err="1"/>
              <a:t>secara</a:t>
            </a:r>
            <a:r>
              <a:rPr lang="en-US" sz="3100" dirty="0"/>
              <a:t> </a:t>
            </a:r>
            <a:r>
              <a:rPr lang="en-US" sz="3100" dirty="0" err="1"/>
              <a:t>langsung</a:t>
            </a:r>
            <a:r>
              <a:rPr lang="en-US" sz="3100" dirty="0"/>
              <a:t> </a:t>
            </a:r>
            <a:r>
              <a:rPr lang="en-US" sz="3100" dirty="0" err="1"/>
              <a:t>dengan</a:t>
            </a:r>
            <a:r>
              <a:rPr lang="en-US" sz="3100" dirty="0"/>
              <a:t> database. Ada </a:t>
            </a:r>
            <a:r>
              <a:rPr lang="en-US" sz="3100" dirty="0" err="1"/>
              <a:t>beberapa</a:t>
            </a:r>
            <a:r>
              <a:rPr lang="en-US" sz="3100" dirty="0"/>
              <a:t> </a:t>
            </a:r>
            <a:r>
              <a:rPr lang="en-US" sz="3100" dirty="0" err="1"/>
              <a:t>tipe</a:t>
            </a:r>
            <a:r>
              <a:rPr lang="en-US" sz="3100" dirty="0"/>
              <a:t> user, </a:t>
            </a:r>
            <a:r>
              <a:rPr lang="en-US" sz="3100" dirty="0" err="1"/>
              <a:t>diantaranya</a:t>
            </a:r>
            <a:r>
              <a:rPr lang="en-US" sz="3100" dirty="0"/>
              <a:t>, programmer </a:t>
            </a:r>
            <a:r>
              <a:rPr lang="en-US" sz="3100" dirty="0" err="1"/>
              <a:t>aplikasi</a:t>
            </a:r>
            <a:r>
              <a:rPr lang="en-US" sz="3100" dirty="0"/>
              <a:t>, User </a:t>
            </a:r>
            <a:r>
              <a:rPr lang="en-US" sz="3100" dirty="0" err="1"/>
              <a:t>mahir</a:t>
            </a:r>
            <a:r>
              <a:rPr lang="en-US" sz="3100" dirty="0"/>
              <a:t> (casual user), user </a:t>
            </a:r>
            <a:r>
              <a:rPr lang="en-US" sz="3100" dirty="0" err="1"/>
              <a:t>umum</a:t>
            </a:r>
            <a:r>
              <a:rPr lang="en-US" sz="3100" dirty="0"/>
              <a:t> (end user) dan user </a:t>
            </a:r>
            <a:r>
              <a:rPr lang="en-US" sz="3100" dirty="0" err="1"/>
              <a:t>khusus</a:t>
            </a:r>
            <a:r>
              <a:rPr lang="en-US" sz="3100" dirty="0"/>
              <a:t> (specialized user).</a:t>
            </a:r>
            <a:endParaRPr lang="en-ID" sz="3100" dirty="0"/>
          </a:p>
        </p:txBody>
      </p:sp>
    </p:spTree>
    <p:extLst>
      <p:ext uri="{BB962C8B-B14F-4D97-AF65-F5344CB8AC3E}">
        <p14:creationId xmlns:p14="http://schemas.microsoft.com/office/powerpoint/2010/main" val="4165894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BA8F4-3945-48B5-A989-787E9D225EED}"/>
              </a:ext>
            </a:extLst>
          </p:cNvPr>
          <p:cNvSpPr>
            <a:spLocks noGrp="1"/>
          </p:cNvSpPr>
          <p:nvPr>
            <p:ph type="title"/>
          </p:nvPr>
        </p:nvSpPr>
        <p:spPr>
          <a:xfrm>
            <a:off x="838200" y="857159"/>
            <a:ext cx="10515600" cy="1325563"/>
          </a:xfrm>
        </p:spPr>
        <p:txBody>
          <a:bodyPr>
            <a:normAutofit/>
          </a:bodyPr>
          <a:lstStyle/>
          <a:p>
            <a:pPr algn="ctr"/>
            <a:r>
              <a:rPr lang="id-ID" sz="4400" b="1" dirty="0"/>
              <a:t>Model Basis Data </a:t>
            </a:r>
            <a:br>
              <a:rPr lang="en-ID" sz="4400" b="1" dirty="0"/>
            </a:br>
            <a:endParaRPr lang="id-ID" sz="4400" b="1" dirty="0"/>
          </a:p>
        </p:txBody>
      </p:sp>
      <p:sp>
        <p:nvSpPr>
          <p:cNvPr id="3" name="Content Placeholder 2">
            <a:extLst>
              <a:ext uri="{FF2B5EF4-FFF2-40B4-BE49-F238E27FC236}">
                <a16:creationId xmlns:a16="http://schemas.microsoft.com/office/drawing/2014/main" id="{5150B6B2-28BF-4E80-80DA-5296362D83DA}"/>
              </a:ext>
            </a:extLst>
          </p:cNvPr>
          <p:cNvSpPr>
            <a:spLocks noGrp="1"/>
          </p:cNvSpPr>
          <p:nvPr>
            <p:ph idx="1"/>
          </p:nvPr>
        </p:nvSpPr>
        <p:spPr>
          <a:xfrm>
            <a:off x="838200" y="1867717"/>
            <a:ext cx="10515600" cy="4351338"/>
          </a:xfrm>
        </p:spPr>
        <p:txBody>
          <a:bodyPr>
            <a:normAutofit/>
          </a:bodyPr>
          <a:lstStyle/>
          <a:p>
            <a:pPr marL="0" indent="0" fontAlgn="base">
              <a:buNone/>
            </a:pPr>
            <a:r>
              <a:rPr lang="en-US" sz="3100" dirty="0"/>
              <a:t>	</a:t>
            </a:r>
            <a:r>
              <a:rPr lang="en-US" sz="3100" dirty="0" err="1"/>
              <a:t>odel</a:t>
            </a:r>
            <a:r>
              <a:rPr lang="en-US" sz="3100" dirty="0"/>
              <a:t> Basis Data </a:t>
            </a:r>
            <a:r>
              <a:rPr lang="id-ID" sz="3100" dirty="0"/>
              <a:t>adalah kumpulan dari konsepsi </a:t>
            </a:r>
            <a:r>
              <a:rPr lang="id-ID" sz="3100" b="1" dirty="0"/>
              <a:t>basis data</a:t>
            </a:r>
            <a:r>
              <a:rPr lang="id-ID" sz="3100" dirty="0"/>
              <a:t> yang biasanya mewakili struktur dan relasi data yang terdapat pada suatu basis data. Esensi sebuah model basisdata adalah tempat dimana data atau suatu metodologi untuk menyimpan data. Kita tidak dapat melihat model basisdata tetapi kita dapat melihat algoritma yang digunakan oleh model basisdata tersebut</a:t>
            </a:r>
            <a:endParaRPr lang="en-ID" sz="3100" dirty="0"/>
          </a:p>
          <a:p>
            <a:pPr marL="0" indent="0" fontAlgn="base">
              <a:buNone/>
            </a:pPr>
            <a:endParaRPr lang="en-ID" sz="3100" dirty="0"/>
          </a:p>
        </p:txBody>
      </p:sp>
    </p:spTree>
    <p:extLst>
      <p:ext uri="{BB962C8B-B14F-4D97-AF65-F5344CB8AC3E}">
        <p14:creationId xmlns:p14="http://schemas.microsoft.com/office/powerpoint/2010/main" val="7755529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67A5F-9675-4C62-A584-24E3CDDBA3B9}"/>
              </a:ext>
            </a:extLst>
          </p:cNvPr>
          <p:cNvSpPr>
            <a:spLocks noGrp="1"/>
          </p:cNvSpPr>
          <p:nvPr>
            <p:ph type="title"/>
          </p:nvPr>
        </p:nvSpPr>
        <p:spPr>
          <a:xfrm>
            <a:off x="838200" y="780234"/>
            <a:ext cx="10515600" cy="1325563"/>
          </a:xfrm>
        </p:spPr>
        <p:txBody>
          <a:bodyPr>
            <a:noAutofit/>
          </a:bodyPr>
          <a:lstStyle/>
          <a:p>
            <a:pPr algn="ctr"/>
            <a:r>
              <a:rPr lang="id-ID" sz="4400" b="1" dirty="0"/>
              <a:t>Model data Hirarki</a:t>
            </a:r>
            <a:br>
              <a:rPr lang="en-US" sz="4400" b="1" dirty="0"/>
            </a:br>
            <a:r>
              <a:rPr lang="id-ID" sz="4400" b="1" dirty="0"/>
              <a:t>( Hierarchichal data model )</a:t>
            </a:r>
            <a:br>
              <a:rPr lang="en-ID" sz="4400" b="1" dirty="0"/>
            </a:br>
            <a:endParaRPr lang="id-ID" sz="4400" b="1" dirty="0"/>
          </a:p>
        </p:txBody>
      </p:sp>
      <p:sp>
        <p:nvSpPr>
          <p:cNvPr id="3" name="Content Placeholder 2">
            <a:extLst>
              <a:ext uri="{FF2B5EF4-FFF2-40B4-BE49-F238E27FC236}">
                <a16:creationId xmlns:a16="http://schemas.microsoft.com/office/drawing/2014/main" id="{3654B091-6C95-40F2-AEAC-3B03BB2E5AB2}"/>
              </a:ext>
            </a:extLst>
          </p:cNvPr>
          <p:cNvSpPr>
            <a:spLocks noGrp="1"/>
          </p:cNvSpPr>
          <p:nvPr>
            <p:ph idx="1"/>
          </p:nvPr>
        </p:nvSpPr>
        <p:spPr>
          <a:xfrm>
            <a:off x="838200" y="1984352"/>
            <a:ext cx="10515600" cy="4351338"/>
          </a:xfrm>
        </p:spPr>
        <p:txBody>
          <a:bodyPr>
            <a:normAutofit/>
          </a:bodyPr>
          <a:lstStyle/>
          <a:p>
            <a:pPr marL="0" indent="0" fontAlgn="base">
              <a:buNone/>
            </a:pPr>
            <a:r>
              <a:rPr lang="en-US" sz="3100" dirty="0"/>
              <a:t>	Basis data </a:t>
            </a:r>
            <a:r>
              <a:rPr lang="en-US" sz="3100" dirty="0" err="1"/>
              <a:t>Hirarki</a:t>
            </a:r>
            <a:r>
              <a:rPr lang="en-US" sz="3100" dirty="0"/>
              <a:t> </a:t>
            </a:r>
            <a:r>
              <a:rPr lang="en-US" sz="3100" dirty="0" err="1"/>
              <a:t>satu</a:t>
            </a:r>
            <a:r>
              <a:rPr lang="en-US" sz="3100" dirty="0"/>
              <a:t> </a:t>
            </a:r>
            <a:r>
              <a:rPr lang="en-US" sz="3100" dirty="0" err="1"/>
              <a:t>tingkat</a:t>
            </a:r>
            <a:r>
              <a:rPr lang="en-US" sz="3100" dirty="0"/>
              <a:t> di </a:t>
            </a:r>
            <a:r>
              <a:rPr lang="en-US" sz="3100" dirty="0" err="1"/>
              <a:t>atas</a:t>
            </a:r>
            <a:r>
              <a:rPr lang="en-US" sz="3100" dirty="0"/>
              <a:t> basis data flat-file, </a:t>
            </a:r>
            <a:r>
              <a:rPr lang="en-US" sz="3100" dirty="0" err="1"/>
              <a:t>dalam</a:t>
            </a:r>
            <a:r>
              <a:rPr lang="en-US" sz="3100" dirty="0"/>
              <a:t> </a:t>
            </a:r>
            <a:r>
              <a:rPr lang="en-US" sz="3100" dirty="0" err="1"/>
              <a:t>hal</a:t>
            </a:r>
            <a:r>
              <a:rPr lang="en-US" sz="3100" dirty="0"/>
              <a:t> </a:t>
            </a:r>
            <a:r>
              <a:rPr lang="en-US" sz="3100" dirty="0" err="1"/>
              <a:t>ini</a:t>
            </a:r>
            <a:r>
              <a:rPr lang="en-US" sz="3100" dirty="0"/>
              <a:t> </a:t>
            </a:r>
            <a:r>
              <a:rPr lang="en-US" sz="3100" dirty="0" err="1"/>
              <a:t>kaitanya</a:t>
            </a:r>
            <a:r>
              <a:rPr lang="en-US" sz="3100" dirty="0"/>
              <a:t> </a:t>
            </a:r>
            <a:r>
              <a:rPr lang="en-US" sz="3100" dirty="0" err="1"/>
              <a:t>dengan</a:t>
            </a:r>
            <a:r>
              <a:rPr lang="en-US" sz="3100" dirty="0"/>
              <a:t> </a:t>
            </a:r>
            <a:r>
              <a:rPr lang="en-US" sz="3100" dirty="0" err="1"/>
              <a:t>kemampuan</a:t>
            </a:r>
            <a:r>
              <a:rPr lang="en-US" sz="3100" dirty="0"/>
              <a:t> </a:t>
            </a:r>
            <a:r>
              <a:rPr lang="en-US" sz="3100" dirty="0" err="1"/>
              <a:t>untuk</a:t>
            </a:r>
            <a:r>
              <a:rPr lang="en-US" sz="3100" dirty="0"/>
              <a:t> </a:t>
            </a:r>
            <a:r>
              <a:rPr lang="en-US" sz="3100" dirty="0" err="1"/>
              <a:t>menemukan</a:t>
            </a:r>
            <a:r>
              <a:rPr lang="en-US" sz="3100" dirty="0"/>
              <a:t> dan </a:t>
            </a:r>
            <a:r>
              <a:rPr lang="en-US" sz="3100" dirty="0" err="1"/>
              <a:t>memelihara</a:t>
            </a:r>
            <a:r>
              <a:rPr lang="en-US" sz="3100" dirty="0"/>
              <a:t> </a:t>
            </a:r>
            <a:r>
              <a:rPr lang="en-US" sz="3100" dirty="0" err="1"/>
              <a:t>relasi</a:t>
            </a:r>
            <a:r>
              <a:rPr lang="en-US" sz="3100" dirty="0"/>
              <a:t> </a:t>
            </a:r>
            <a:r>
              <a:rPr lang="en-US" sz="3100" dirty="0" err="1"/>
              <a:t>antar</a:t>
            </a:r>
            <a:r>
              <a:rPr lang="en-US" sz="3100" dirty="0"/>
              <a:t> </a:t>
            </a:r>
            <a:r>
              <a:rPr lang="en-US" sz="3100" dirty="0" err="1"/>
              <a:t>kelompok</a:t>
            </a:r>
            <a:r>
              <a:rPr lang="en-US" sz="3100" dirty="0"/>
              <a:t> data </a:t>
            </a:r>
            <a:r>
              <a:rPr lang="id-ID" sz="3100" dirty="0"/>
              <a:t>. </a:t>
            </a:r>
            <a:r>
              <a:rPr lang="en-US" sz="3100" dirty="0" err="1"/>
              <a:t>Arsitektur</a:t>
            </a:r>
            <a:r>
              <a:rPr lang="en-US" sz="3100" dirty="0"/>
              <a:t> model data </a:t>
            </a:r>
            <a:r>
              <a:rPr lang="en-US" sz="3100" dirty="0" err="1"/>
              <a:t>hirarki</a:t>
            </a:r>
            <a:r>
              <a:rPr lang="en-US" sz="3100" dirty="0"/>
              <a:t> </a:t>
            </a:r>
            <a:r>
              <a:rPr lang="en-US" sz="3100" dirty="0" err="1"/>
              <a:t>berdasarkan</a:t>
            </a:r>
            <a:r>
              <a:rPr lang="en-US" sz="3100" dirty="0"/>
              <a:t> </a:t>
            </a:r>
            <a:r>
              <a:rPr lang="en-US" sz="3100" dirty="0" err="1"/>
              <a:t>konsep</a:t>
            </a:r>
            <a:r>
              <a:rPr lang="en-US" sz="3100" dirty="0"/>
              <a:t> </a:t>
            </a:r>
            <a:r>
              <a:rPr lang="en-US" sz="3100" dirty="0" err="1"/>
              <a:t>hubungan</a:t>
            </a:r>
            <a:r>
              <a:rPr lang="en-US" sz="3100" dirty="0"/>
              <a:t> parent/child</a:t>
            </a:r>
            <a:r>
              <a:rPr lang="id-ID" sz="3100" dirty="0"/>
              <a:t>.</a:t>
            </a:r>
            <a:endParaRPr lang="en-ID" sz="3100" dirty="0"/>
          </a:p>
          <a:p>
            <a:pPr marL="0" indent="0">
              <a:buNone/>
            </a:pPr>
            <a:r>
              <a:rPr lang="en-US" sz="3100" dirty="0"/>
              <a:t>	</a:t>
            </a:r>
            <a:r>
              <a:rPr lang="id-ID" sz="3100" dirty="0"/>
              <a:t>Pada model data hirarki, suatu root table atau parent table berada apa struktur yang paling atas, terhubung ke child table yang dihubungkan dengan data</a:t>
            </a:r>
          </a:p>
        </p:txBody>
      </p:sp>
    </p:spTree>
    <p:extLst>
      <p:ext uri="{BB962C8B-B14F-4D97-AF65-F5344CB8AC3E}">
        <p14:creationId xmlns:p14="http://schemas.microsoft.com/office/powerpoint/2010/main" val="9440374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D498D-ABB0-4723-B4A2-589CF687B43B}"/>
              </a:ext>
            </a:extLst>
          </p:cNvPr>
          <p:cNvSpPr>
            <a:spLocks noGrp="1"/>
          </p:cNvSpPr>
          <p:nvPr>
            <p:ph type="title"/>
          </p:nvPr>
        </p:nvSpPr>
        <p:spPr>
          <a:xfrm>
            <a:off x="838200" y="658267"/>
            <a:ext cx="10515600" cy="1325563"/>
          </a:xfrm>
        </p:spPr>
        <p:txBody>
          <a:bodyPr>
            <a:normAutofit/>
          </a:bodyPr>
          <a:lstStyle/>
          <a:p>
            <a:pPr algn="ctr"/>
            <a:r>
              <a:rPr lang="id-ID" sz="4400" b="1" dirty="0"/>
              <a:t>Model data Jaringan </a:t>
            </a:r>
            <a:br>
              <a:rPr lang="en-US" sz="4400" b="1" dirty="0"/>
            </a:br>
            <a:r>
              <a:rPr lang="id-ID" sz="4400" b="1" dirty="0"/>
              <a:t>( Network data model )</a:t>
            </a:r>
          </a:p>
        </p:txBody>
      </p:sp>
      <p:sp>
        <p:nvSpPr>
          <p:cNvPr id="3" name="Content Placeholder 2">
            <a:extLst>
              <a:ext uri="{FF2B5EF4-FFF2-40B4-BE49-F238E27FC236}">
                <a16:creationId xmlns:a16="http://schemas.microsoft.com/office/drawing/2014/main" id="{9CABACF9-CE39-46B3-8A17-D1EBF4F470BC}"/>
              </a:ext>
            </a:extLst>
          </p:cNvPr>
          <p:cNvSpPr>
            <a:spLocks noGrp="1"/>
          </p:cNvSpPr>
          <p:nvPr>
            <p:ph idx="1"/>
          </p:nvPr>
        </p:nvSpPr>
        <p:spPr>
          <a:xfrm>
            <a:off x="838200" y="2114458"/>
            <a:ext cx="10515600" cy="4351338"/>
          </a:xfrm>
        </p:spPr>
        <p:txBody>
          <a:bodyPr>
            <a:normAutofit/>
          </a:bodyPr>
          <a:lstStyle/>
          <a:p>
            <a:pPr marL="0" indent="0">
              <a:buNone/>
            </a:pPr>
            <a:r>
              <a:rPr lang="en-US" sz="3100" dirty="0"/>
              <a:t>	Model basis data </a:t>
            </a:r>
            <a:r>
              <a:rPr lang="en-US" sz="3100" dirty="0" err="1"/>
              <a:t>jaringan</a:t>
            </a:r>
            <a:r>
              <a:rPr lang="en-US" sz="3100" dirty="0"/>
              <a:t> </a:t>
            </a:r>
            <a:r>
              <a:rPr lang="en-US" sz="3100" dirty="0" err="1"/>
              <a:t>merupakan</a:t>
            </a:r>
            <a:r>
              <a:rPr lang="en-US" sz="3100" dirty="0"/>
              <a:t> </a:t>
            </a:r>
            <a:r>
              <a:rPr lang="en-US" sz="3100" dirty="0" err="1"/>
              <a:t>perbaikan</a:t>
            </a:r>
            <a:r>
              <a:rPr lang="en-US" sz="3100" dirty="0"/>
              <a:t> </a:t>
            </a:r>
            <a:r>
              <a:rPr lang="en-US" sz="3100" dirty="0" err="1"/>
              <a:t>dari</a:t>
            </a:r>
            <a:r>
              <a:rPr lang="en-US" sz="3100" dirty="0"/>
              <a:t> model basis data </a:t>
            </a:r>
            <a:r>
              <a:rPr lang="en-US" sz="3100" dirty="0" err="1"/>
              <a:t>hirarki</a:t>
            </a:r>
            <a:r>
              <a:rPr lang="en-US" sz="3100" dirty="0"/>
              <a:t>, </a:t>
            </a:r>
            <a:r>
              <a:rPr lang="en-US" sz="3100" dirty="0" err="1"/>
              <a:t>yaitu</a:t>
            </a:r>
            <a:r>
              <a:rPr lang="en-US" sz="3100" dirty="0"/>
              <a:t> </a:t>
            </a:r>
            <a:r>
              <a:rPr lang="en-US" sz="3100" dirty="0" err="1"/>
              <a:t>dengan</a:t>
            </a:r>
            <a:r>
              <a:rPr lang="en-US" sz="3100" dirty="0"/>
              <a:t> </a:t>
            </a:r>
            <a:r>
              <a:rPr lang="en-US" sz="3100" dirty="0" err="1"/>
              <a:t>menambahkan</a:t>
            </a:r>
            <a:r>
              <a:rPr lang="en-US" sz="3100" dirty="0"/>
              <a:t> </a:t>
            </a:r>
            <a:r>
              <a:rPr lang="en-US" sz="3100" dirty="0" err="1"/>
              <a:t>kemampuan</a:t>
            </a:r>
            <a:r>
              <a:rPr lang="en-US" sz="3100" dirty="0"/>
              <a:t> root table </a:t>
            </a:r>
            <a:r>
              <a:rPr lang="en-US" sz="3100" dirty="0" err="1"/>
              <a:t>untuk</a:t>
            </a:r>
            <a:r>
              <a:rPr lang="en-US" sz="3100" dirty="0"/>
              <a:t> </a:t>
            </a:r>
            <a:r>
              <a:rPr lang="en-US" sz="3100" dirty="0" err="1"/>
              <a:t>melakukan</a:t>
            </a:r>
            <a:r>
              <a:rPr lang="en-US" sz="3100" dirty="0"/>
              <a:t> share relationships </a:t>
            </a:r>
            <a:r>
              <a:rPr lang="en-US" sz="3100" dirty="0" err="1"/>
              <a:t>dengan</a:t>
            </a:r>
            <a:r>
              <a:rPr lang="en-US" sz="3100" dirty="0"/>
              <a:t> child tables. </a:t>
            </a:r>
            <a:r>
              <a:rPr lang="id-ID" sz="3100" dirty="0"/>
              <a:t>Dalam hal ini child table dapat memiliki banyak root table dan untuk melakukan akses terhadap child table, tidak dibutuhkan lagi untuk mengakses root table terlebih dahulu.</a:t>
            </a:r>
            <a:endParaRPr lang="en-ID" sz="3100" dirty="0"/>
          </a:p>
          <a:p>
            <a:pPr marL="0" indent="0">
              <a:buNone/>
            </a:pPr>
            <a:endParaRPr lang="id-ID" sz="3100" dirty="0"/>
          </a:p>
        </p:txBody>
      </p:sp>
    </p:spTree>
    <p:extLst>
      <p:ext uri="{BB962C8B-B14F-4D97-AF65-F5344CB8AC3E}">
        <p14:creationId xmlns:p14="http://schemas.microsoft.com/office/powerpoint/2010/main" val="1862788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85ED3-422E-4E89-A270-26EBB7502846}"/>
              </a:ext>
            </a:extLst>
          </p:cNvPr>
          <p:cNvSpPr>
            <a:spLocks noGrp="1"/>
          </p:cNvSpPr>
          <p:nvPr>
            <p:ph type="title"/>
          </p:nvPr>
        </p:nvSpPr>
        <p:spPr>
          <a:xfrm>
            <a:off x="838200" y="40526"/>
            <a:ext cx="10515600" cy="1325563"/>
          </a:xfrm>
        </p:spPr>
        <p:txBody>
          <a:bodyPr>
            <a:normAutofit/>
          </a:bodyPr>
          <a:lstStyle/>
          <a:p>
            <a:pPr algn="ctr"/>
            <a:r>
              <a:rPr lang="en-US" sz="4400" b="1" dirty="0"/>
              <a:t>ISTILAH-ISTILAH BASIS DATA</a:t>
            </a:r>
            <a:endParaRPr lang="id-ID" sz="4400" b="1" dirty="0"/>
          </a:p>
        </p:txBody>
      </p:sp>
      <p:sp>
        <p:nvSpPr>
          <p:cNvPr id="3" name="Content Placeholder 2">
            <a:extLst>
              <a:ext uri="{FF2B5EF4-FFF2-40B4-BE49-F238E27FC236}">
                <a16:creationId xmlns:a16="http://schemas.microsoft.com/office/drawing/2014/main" id="{F8DC018D-E2CC-4372-898A-7A5D760F2767}"/>
              </a:ext>
            </a:extLst>
          </p:cNvPr>
          <p:cNvSpPr>
            <a:spLocks noGrp="1"/>
          </p:cNvSpPr>
          <p:nvPr>
            <p:ph idx="1"/>
          </p:nvPr>
        </p:nvSpPr>
        <p:spPr>
          <a:xfrm>
            <a:off x="580571" y="1196975"/>
            <a:ext cx="11030857" cy="4667250"/>
          </a:xfrm>
        </p:spPr>
        <p:txBody>
          <a:bodyPr>
            <a:noAutofit/>
          </a:bodyPr>
          <a:lstStyle/>
          <a:p>
            <a:pPr marL="0" indent="0">
              <a:buNone/>
            </a:pPr>
            <a:r>
              <a:rPr lang="en-US" sz="2800" b="1" dirty="0"/>
              <a:t>1. Table	</a:t>
            </a:r>
            <a:r>
              <a:rPr lang="en-US" sz="2800" dirty="0"/>
              <a:t>:   </a:t>
            </a:r>
            <a:r>
              <a:rPr lang="en-US" sz="2800" dirty="0" err="1"/>
              <a:t>Sebuah</a:t>
            </a:r>
            <a:r>
              <a:rPr lang="en-US" sz="2800" dirty="0"/>
              <a:t> </a:t>
            </a:r>
            <a:r>
              <a:rPr lang="en-US" sz="2800" dirty="0" err="1"/>
              <a:t>kolom</a:t>
            </a:r>
            <a:r>
              <a:rPr lang="en-US" sz="2800" dirty="0"/>
              <a:t> </a:t>
            </a:r>
            <a:r>
              <a:rPr lang="en-US" sz="2800" dirty="0" err="1"/>
              <a:t>dapat</a:t>
            </a:r>
            <a:r>
              <a:rPr lang="en-US" sz="2800" dirty="0"/>
              <a:t> </a:t>
            </a:r>
            <a:r>
              <a:rPr lang="en-US" sz="2800" dirty="0" err="1"/>
              <a:t>terdiri</a:t>
            </a:r>
            <a:r>
              <a:rPr lang="en-US" sz="2800" dirty="0"/>
              <a:t> </a:t>
            </a:r>
            <a:r>
              <a:rPr lang="en-US" sz="2800" dirty="0" err="1"/>
              <a:t>dari</a:t>
            </a:r>
            <a:r>
              <a:rPr lang="en-US" sz="2800" dirty="0"/>
              <a:t> </a:t>
            </a:r>
            <a:r>
              <a:rPr lang="en-US" sz="2800" dirty="0" err="1"/>
              <a:t>sejumlah</a:t>
            </a:r>
            <a:r>
              <a:rPr lang="en-US" sz="2800" dirty="0"/>
              <a:t> </a:t>
            </a:r>
            <a:r>
              <a:rPr lang="en-US" sz="2800" dirty="0" err="1"/>
              <a:t>baris</a:t>
            </a:r>
            <a:r>
              <a:rPr lang="en-US" sz="2800" dirty="0"/>
              <a:t>. </a:t>
            </a:r>
            <a:r>
              <a:rPr lang="en-US" sz="2800" dirty="0" err="1"/>
              <a:t>Dalam</a:t>
            </a:r>
            <a:r>
              <a:rPr lang="en-US" sz="2800" dirty="0"/>
              <a:t> </a:t>
            </a:r>
            <a:r>
              <a:rPr lang="en-US" sz="2800" dirty="0" err="1"/>
              <a:t>Relasional</a:t>
            </a:r>
            <a:r>
              <a:rPr lang="en-US" sz="2800" dirty="0"/>
              <a:t> database model, </a:t>
            </a:r>
            <a:r>
              <a:rPr lang="en-US" sz="2800" dirty="0" err="1"/>
              <a:t>kolom</a:t>
            </a:r>
            <a:r>
              <a:rPr lang="en-US" sz="2800" dirty="0"/>
              <a:t> </a:t>
            </a:r>
            <a:r>
              <a:rPr lang="en-US" sz="2800" dirty="0" err="1"/>
              <a:t>disebut</a:t>
            </a:r>
            <a:r>
              <a:rPr lang="en-US" sz="2800" dirty="0"/>
              <a:t> </a:t>
            </a:r>
            <a:r>
              <a:rPr lang="en-US" sz="2800" dirty="0" err="1"/>
              <a:t>dengan</a:t>
            </a:r>
            <a:r>
              <a:rPr lang="en-US" sz="2800" dirty="0"/>
              <a:t> attribute, </a:t>
            </a:r>
            <a:r>
              <a:rPr lang="en-US" sz="2800" dirty="0" err="1"/>
              <a:t>sedangkan</a:t>
            </a:r>
            <a:r>
              <a:rPr lang="en-US" sz="2800" dirty="0"/>
              <a:t> </a:t>
            </a:r>
            <a:r>
              <a:rPr lang="en-US" sz="2800" dirty="0" err="1"/>
              <a:t>baris</a:t>
            </a:r>
            <a:r>
              <a:rPr lang="en-US" sz="2800" dirty="0"/>
              <a:t> </a:t>
            </a:r>
            <a:r>
              <a:rPr lang="en-US" sz="2800" dirty="0" err="1"/>
              <a:t>disebut</a:t>
            </a:r>
            <a:r>
              <a:rPr lang="en-US" sz="2800" dirty="0"/>
              <a:t> </a:t>
            </a:r>
            <a:r>
              <a:rPr lang="en-US" sz="2800" dirty="0" err="1"/>
              <a:t>dengan</a:t>
            </a:r>
            <a:r>
              <a:rPr lang="en-US" sz="2800" dirty="0"/>
              <a:t> </a:t>
            </a:r>
            <a:r>
              <a:rPr lang="en-US" sz="2800" dirty="0" err="1"/>
              <a:t>tupple</a:t>
            </a:r>
            <a:r>
              <a:rPr lang="en-US" sz="2800" dirty="0"/>
              <a:t>. </a:t>
            </a:r>
            <a:endParaRPr lang="en-ID" sz="2800" dirty="0"/>
          </a:p>
          <a:p>
            <a:pPr marL="0" indent="0">
              <a:buNone/>
            </a:pPr>
            <a:r>
              <a:rPr lang="en-US" sz="2800" b="1" dirty="0"/>
              <a:t>2. Query	</a:t>
            </a:r>
            <a:r>
              <a:rPr lang="en-US" sz="2800" dirty="0"/>
              <a:t>:   Query </a:t>
            </a:r>
            <a:r>
              <a:rPr lang="en-US" sz="2800" dirty="0" err="1"/>
              <a:t>dapat</a:t>
            </a:r>
            <a:r>
              <a:rPr lang="en-US" sz="2800" dirty="0"/>
              <a:t> </a:t>
            </a:r>
            <a:r>
              <a:rPr lang="en-US" sz="2800" dirty="0" err="1"/>
              <a:t>didefinisikan</a:t>
            </a:r>
            <a:r>
              <a:rPr lang="en-US" sz="2800" dirty="0"/>
              <a:t> </a:t>
            </a:r>
            <a:r>
              <a:rPr lang="en-US" sz="2800" dirty="0" err="1"/>
              <a:t>sebagai</a:t>
            </a:r>
            <a:r>
              <a:rPr lang="en-US" sz="2800" dirty="0"/>
              <a:t> </a:t>
            </a:r>
            <a:r>
              <a:rPr lang="en-US" sz="2800" dirty="0" err="1"/>
              <a:t>kumpulan</a:t>
            </a:r>
            <a:r>
              <a:rPr lang="en-US" sz="2800" dirty="0"/>
              <a:t> </a:t>
            </a:r>
            <a:r>
              <a:rPr lang="en-US" sz="2800" dirty="0" err="1"/>
              <a:t>perintah</a:t>
            </a:r>
            <a:r>
              <a:rPr lang="en-US" sz="2800" dirty="0"/>
              <a:t> yang </a:t>
            </a:r>
            <a:r>
              <a:rPr lang="en-US" sz="2800" dirty="0" err="1"/>
              <a:t>digunakan</a:t>
            </a:r>
            <a:r>
              <a:rPr lang="en-US" sz="2800" dirty="0"/>
              <a:t> </a:t>
            </a:r>
            <a:r>
              <a:rPr lang="en-US" sz="2800" dirty="0" err="1"/>
              <a:t>untuk</a:t>
            </a:r>
            <a:r>
              <a:rPr lang="en-US" sz="2800" dirty="0"/>
              <a:t> </a:t>
            </a:r>
            <a:r>
              <a:rPr lang="en-US" sz="2800" dirty="0" err="1"/>
              <a:t>mengolah</a:t>
            </a:r>
            <a:r>
              <a:rPr lang="en-US" sz="2800" dirty="0"/>
              <a:t> data </a:t>
            </a:r>
            <a:r>
              <a:rPr lang="en-US" sz="2800" dirty="0" err="1"/>
              <a:t>dalam</a:t>
            </a:r>
            <a:r>
              <a:rPr lang="en-US" sz="2800" dirty="0"/>
              <a:t> table </a:t>
            </a:r>
            <a:r>
              <a:rPr lang="en-US" sz="2800" dirty="0" err="1"/>
              <a:t>ataupun</a:t>
            </a:r>
            <a:r>
              <a:rPr lang="en-US" sz="2800" dirty="0"/>
              <a:t> database </a:t>
            </a:r>
            <a:r>
              <a:rPr lang="en-US" sz="2800" dirty="0" err="1"/>
              <a:t>itu</a:t>
            </a:r>
            <a:r>
              <a:rPr lang="en-US" sz="2800" dirty="0"/>
              <a:t> </a:t>
            </a:r>
            <a:r>
              <a:rPr lang="en-US" sz="2800" dirty="0" err="1"/>
              <a:t>sendiri</a:t>
            </a:r>
            <a:r>
              <a:rPr lang="en-US" sz="2800" dirty="0"/>
              <a:t>. </a:t>
            </a:r>
          </a:p>
          <a:p>
            <a:pPr marL="0" indent="0">
              <a:buNone/>
            </a:pPr>
            <a:r>
              <a:rPr lang="en-US" sz="2800" b="1" dirty="0"/>
              <a:t>3. Field	:   </a:t>
            </a:r>
            <a:r>
              <a:rPr lang="en-US" sz="2800" dirty="0" err="1"/>
              <a:t>kumpulan</a:t>
            </a:r>
            <a:r>
              <a:rPr lang="en-US" sz="2800" dirty="0"/>
              <a:t> </a:t>
            </a:r>
            <a:r>
              <a:rPr lang="en-US" sz="2800" dirty="0" err="1"/>
              <a:t>karakter</a:t>
            </a:r>
            <a:r>
              <a:rPr lang="en-US" sz="2800" dirty="0"/>
              <a:t> yang </a:t>
            </a:r>
            <a:r>
              <a:rPr lang="en-US" sz="2800" dirty="0" err="1"/>
              <a:t>terdapat</a:t>
            </a:r>
            <a:r>
              <a:rPr lang="en-US" sz="2800" dirty="0"/>
              <a:t> </a:t>
            </a:r>
            <a:r>
              <a:rPr lang="en-US" sz="2800" dirty="0" err="1"/>
              <a:t>dalam</a:t>
            </a:r>
            <a:r>
              <a:rPr lang="en-US" sz="2800" dirty="0"/>
              <a:t> </a:t>
            </a:r>
            <a:r>
              <a:rPr lang="en-US" sz="2800" dirty="0" err="1"/>
              <a:t>suatu</a:t>
            </a:r>
            <a:r>
              <a:rPr lang="en-US" sz="2800" dirty="0"/>
              <a:t> </a:t>
            </a:r>
            <a:r>
              <a:rPr lang="en-US" sz="2800" dirty="0" err="1"/>
              <a:t>atribut</a:t>
            </a:r>
            <a:r>
              <a:rPr lang="en-US" sz="2800" dirty="0"/>
              <a:t> yang </a:t>
            </a:r>
            <a:r>
              <a:rPr lang="en-US" sz="2800" dirty="0" err="1"/>
              <a:t>menunjukkan</a:t>
            </a:r>
            <a:r>
              <a:rPr lang="en-US" sz="2800" dirty="0"/>
              <a:t> </a:t>
            </a:r>
            <a:r>
              <a:rPr lang="en-US" sz="2800" dirty="0" err="1"/>
              <a:t>atau</a:t>
            </a:r>
            <a:r>
              <a:rPr lang="en-US" sz="2800" dirty="0"/>
              <a:t> </a:t>
            </a:r>
            <a:r>
              <a:rPr lang="en-US" sz="2800" dirty="0" err="1"/>
              <a:t>menampilkan</a:t>
            </a:r>
            <a:r>
              <a:rPr lang="en-US" sz="2800" dirty="0"/>
              <a:t> </a:t>
            </a:r>
            <a:r>
              <a:rPr lang="en-US" sz="2800" dirty="0" err="1"/>
              <a:t>suatu</a:t>
            </a:r>
            <a:r>
              <a:rPr lang="en-US" sz="2800" dirty="0"/>
              <a:t> item.</a:t>
            </a:r>
            <a:endParaRPr lang="en-ID" sz="2800" b="1" dirty="0"/>
          </a:p>
          <a:p>
            <a:pPr marL="0" indent="0">
              <a:buNone/>
            </a:pPr>
            <a:r>
              <a:rPr lang="en-US" sz="2800" b="1" dirty="0"/>
              <a:t>4. Record	:   </a:t>
            </a:r>
            <a:r>
              <a:rPr lang="en-US" sz="2800" dirty="0" err="1"/>
              <a:t>kumpulan</a:t>
            </a:r>
            <a:r>
              <a:rPr lang="en-US" sz="2800" dirty="0"/>
              <a:t> </a:t>
            </a:r>
            <a:r>
              <a:rPr lang="en-US" sz="2800" dirty="0" err="1"/>
              <a:t>elemen-elemen</a:t>
            </a:r>
            <a:r>
              <a:rPr lang="en-US" sz="2800" dirty="0"/>
              <a:t> </a:t>
            </a:r>
            <a:r>
              <a:rPr lang="en-US" sz="2800" dirty="0" err="1"/>
              <a:t>dalam</a:t>
            </a:r>
            <a:r>
              <a:rPr lang="en-US" sz="2800" dirty="0"/>
              <a:t> field yang </a:t>
            </a:r>
            <a:r>
              <a:rPr lang="en-US" sz="2800" dirty="0" err="1"/>
              <a:t>saling</a:t>
            </a:r>
            <a:r>
              <a:rPr lang="en-US" sz="2800" dirty="0"/>
              <a:t> </a:t>
            </a:r>
            <a:r>
              <a:rPr lang="en-US" sz="2800" dirty="0" err="1"/>
              <a:t>berkaitan</a:t>
            </a:r>
            <a:r>
              <a:rPr lang="en-US" sz="2800" dirty="0"/>
              <a:t> </a:t>
            </a:r>
            <a:r>
              <a:rPr lang="en-US" sz="2800" dirty="0" err="1"/>
              <a:t>untuk</a:t>
            </a:r>
            <a:r>
              <a:rPr lang="en-US" sz="2800" dirty="0"/>
              <a:t> </a:t>
            </a:r>
            <a:r>
              <a:rPr lang="en-US" sz="2800" dirty="0" err="1"/>
              <a:t>memberikan</a:t>
            </a:r>
            <a:r>
              <a:rPr lang="en-US" sz="2800" dirty="0"/>
              <a:t> </a:t>
            </a:r>
            <a:r>
              <a:rPr lang="en-US" sz="2800" dirty="0" err="1"/>
              <a:t>informasi</a:t>
            </a:r>
            <a:r>
              <a:rPr lang="en-US" sz="2800" dirty="0"/>
              <a:t> </a:t>
            </a:r>
            <a:r>
              <a:rPr lang="en-US" sz="2800" dirty="0" err="1"/>
              <a:t>mengenai</a:t>
            </a:r>
            <a:r>
              <a:rPr lang="en-US" sz="2800" dirty="0"/>
              <a:t> </a:t>
            </a:r>
            <a:r>
              <a:rPr lang="en-US" sz="2800" dirty="0" err="1"/>
              <a:t>suatu</a:t>
            </a:r>
            <a:r>
              <a:rPr lang="en-US" sz="2800" dirty="0"/>
              <a:t> </a:t>
            </a:r>
            <a:r>
              <a:rPr lang="en-US" sz="2800" dirty="0" err="1"/>
              <a:t>entitas</a:t>
            </a:r>
            <a:r>
              <a:rPr lang="en-US" sz="2800" dirty="0"/>
              <a:t> </a:t>
            </a:r>
            <a:r>
              <a:rPr lang="en-US" sz="2800" dirty="0" err="1"/>
              <a:t>dengan</a:t>
            </a:r>
            <a:r>
              <a:rPr lang="en-US" sz="2800" dirty="0"/>
              <a:t> </a:t>
            </a:r>
            <a:r>
              <a:rPr lang="en-US" sz="2800" dirty="0" err="1"/>
              <a:t>lengkap</a:t>
            </a:r>
            <a:r>
              <a:rPr lang="en-US" sz="2800" dirty="0"/>
              <a:t>.</a:t>
            </a:r>
            <a:endParaRPr lang="en-ID" sz="2800" b="1" dirty="0"/>
          </a:p>
          <a:p>
            <a:pPr marL="0" indent="0">
              <a:buNone/>
            </a:pPr>
            <a:endParaRPr lang="id-ID" sz="2800" dirty="0"/>
          </a:p>
        </p:txBody>
      </p:sp>
    </p:spTree>
    <p:extLst>
      <p:ext uri="{BB962C8B-B14F-4D97-AF65-F5344CB8AC3E}">
        <p14:creationId xmlns:p14="http://schemas.microsoft.com/office/powerpoint/2010/main" val="3333789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4A9A-FBE1-43E9-A932-9C416D79C1B8}"/>
              </a:ext>
            </a:extLst>
          </p:cNvPr>
          <p:cNvSpPr>
            <a:spLocks noGrp="1"/>
          </p:cNvSpPr>
          <p:nvPr>
            <p:ph type="title"/>
          </p:nvPr>
        </p:nvSpPr>
        <p:spPr>
          <a:xfrm>
            <a:off x="1141414" y="1133774"/>
            <a:ext cx="9905998" cy="1478570"/>
          </a:xfrm>
        </p:spPr>
        <p:txBody>
          <a:bodyPr>
            <a:normAutofit/>
          </a:bodyPr>
          <a:lstStyle/>
          <a:p>
            <a:pPr algn="ctr"/>
            <a:r>
              <a:rPr lang="en-US" sz="4400" b="1" dirty="0"/>
              <a:t>SISTEM BASIS DATA</a:t>
            </a:r>
            <a:endParaRPr lang="id-ID" sz="4400" b="1" dirty="0"/>
          </a:p>
        </p:txBody>
      </p:sp>
      <p:sp>
        <p:nvSpPr>
          <p:cNvPr id="3" name="Content Placeholder 2">
            <a:extLst>
              <a:ext uri="{FF2B5EF4-FFF2-40B4-BE49-F238E27FC236}">
                <a16:creationId xmlns:a16="http://schemas.microsoft.com/office/drawing/2014/main" id="{627DD5B9-37BA-454D-BA12-4CD064106405}"/>
              </a:ext>
            </a:extLst>
          </p:cNvPr>
          <p:cNvSpPr>
            <a:spLocks noGrp="1"/>
          </p:cNvSpPr>
          <p:nvPr>
            <p:ph idx="1"/>
          </p:nvPr>
        </p:nvSpPr>
        <p:spPr>
          <a:xfrm>
            <a:off x="1141413" y="2501826"/>
            <a:ext cx="9905999" cy="3541714"/>
          </a:xfrm>
        </p:spPr>
        <p:txBody>
          <a:bodyPr>
            <a:noAutofit/>
          </a:bodyPr>
          <a:lstStyle/>
          <a:p>
            <a:pPr marL="0" indent="0">
              <a:buNone/>
            </a:pPr>
            <a:r>
              <a:rPr lang="en-US" sz="3100" dirty="0"/>
              <a:t>	</a:t>
            </a:r>
            <a:r>
              <a:rPr lang="en-US" sz="3100" dirty="0" err="1"/>
              <a:t>stilah</a:t>
            </a:r>
            <a:r>
              <a:rPr lang="en-US" sz="3100" dirty="0"/>
              <a:t> basis data </a:t>
            </a:r>
            <a:r>
              <a:rPr lang="en-US" sz="3100" dirty="0" err="1"/>
              <a:t>mengacu</a:t>
            </a:r>
            <a:r>
              <a:rPr lang="en-US" sz="3100" dirty="0"/>
              <a:t> pada </a:t>
            </a:r>
            <a:r>
              <a:rPr lang="en-US" sz="3100" dirty="0" err="1"/>
              <a:t>koleksi</a:t>
            </a:r>
            <a:r>
              <a:rPr lang="en-US" sz="3100" dirty="0"/>
              <a:t> </a:t>
            </a:r>
            <a:r>
              <a:rPr lang="en-US" sz="3100" dirty="0" err="1"/>
              <a:t>dari</a:t>
            </a:r>
            <a:r>
              <a:rPr lang="en-US" sz="3100" dirty="0"/>
              <a:t> data-data yang </a:t>
            </a:r>
            <a:r>
              <a:rPr lang="en-US" sz="3100" dirty="0" err="1"/>
              <a:t>saling</a:t>
            </a:r>
            <a:r>
              <a:rPr lang="en-US" sz="3100" dirty="0"/>
              <a:t> </a:t>
            </a:r>
            <a:r>
              <a:rPr lang="en-US" sz="3100" dirty="0" err="1"/>
              <a:t>berhubungan</a:t>
            </a:r>
            <a:r>
              <a:rPr lang="en-US" sz="3100" dirty="0"/>
              <a:t>, dan </a:t>
            </a:r>
            <a:r>
              <a:rPr lang="en-US" sz="3100" dirty="0" err="1"/>
              <a:t>perangkat</a:t>
            </a:r>
            <a:r>
              <a:rPr lang="en-US" sz="3100" dirty="0"/>
              <a:t> </a:t>
            </a:r>
            <a:r>
              <a:rPr lang="en-US" sz="3100" dirty="0" err="1"/>
              <a:t>lunaknya</a:t>
            </a:r>
            <a:r>
              <a:rPr lang="en-US" sz="3100" dirty="0"/>
              <a:t> </a:t>
            </a:r>
            <a:r>
              <a:rPr lang="en-US" sz="3100" dirty="0" err="1"/>
              <a:t>seharusnya</a:t>
            </a:r>
            <a:r>
              <a:rPr lang="en-US" sz="3100" dirty="0"/>
              <a:t> </a:t>
            </a:r>
            <a:r>
              <a:rPr lang="en-US" sz="3100" dirty="0" err="1"/>
              <a:t>mengacu</a:t>
            </a:r>
            <a:r>
              <a:rPr lang="en-US" sz="3100" dirty="0"/>
              <a:t> </a:t>
            </a:r>
            <a:r>
              <a:rPr lang="en-US" sz="3100" dirty="0" err="1"/>
              <a:t>sebagai</a:t>
            </a:r>
            <a:r>
              <a:rPr lang="en-US" sz="3100" dirty="0"/>
              <a:t> </a:t>
            </a:r>
            <a:r>
              <a:rPr lang="en-US" sz="3100" dirty="0" err="1"/>
              <a:t>sistem</a:t>
            </a:r>
            <a:r>
              <a:rPr lang="en-US" sz="3100" dirty="0"/>
              <a:t> </a:t>
            </a:r>
            <a:r>
              <a:rPr lang="en-US" sz="3100" dirty="0" err="1"/>
              <a:t>manajemen</a:t>
            </a:r>
            <a:r>
              <a:rPr lang="en-US" sz="3100" dirty="0"/>
              <a:t> basis data (database management system/DBMS).</a:t>
            </a:r>
            <a:endParaRPr lang="id-ID" sz="3100" dirty="0"/>
          </a:p>
        </p:txBody>
      </p:sp>
    </p:spTree>
    <p:extLst>
      <p:ext uri="{BB962C8B-B14F-4D97-AF65-F5344CB8AC3E}">
        <p14:creationId xmlns:p14="http://schemas.microsoft.com/office/powerpoint/2010/main" val="7599227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169EA-23E7-42EE-8DEE-9294E00BEC27}"/>
              </a:ext>
            </a:extLst>
          </p:cNvPr>
          <p:cNvSpPr>
            <a:spLocks noGrp="1"/>
          </p:cNvSpPr>
          <p:nvPr>
            <p:ph type="title"/>
          </p:nvPr>
        </p:nvSpPr>
        <p:spPr/>
        <p:txBody>
          <a:bodyPr>
            <a:normAutofit/>
          </a:bodyPr>
          <a:lstStyle/>
          <a:p>
            <a:pPr algn="ctr"/>
            <a:r>
              <a:rPr lang="en-US" sz="4400" b="1" dirty="0" err="1">
                <a:hlinkClick r:id="rId2" tooltip="komponen sistem basis data">
                  <a:extLst>
                    <a:ext uri="{A12FA001-AC4F-418D-AE19-62706E023703}">
                      <ahyp:hlinkClr xmlns:ahyp="http://schemas.microsoft.com/office/drawing/2018/hyperlinkcolor" val="tx"/>
                    </a:ext>
                  </a:extLst>
                </a:hlinkClick>
              </a:rPr>
              <a:t>Komponen-komponen</a:t>
            </a:r>
            <a:r>
              <a:rPr lang="en-US" sz="4400" b="1" dirty="0">
                <a:hlinkClick r:id="rId2" tooltip="komponen sistem basis data">
                  <a:extLst>
                    <a:ext uri="{A12FA001-AC4F-418D-AE19-62706E023703}">
                      <ahyp:hlinkClr xmlns:ahyp="http://schemas.microsoft.com/office/drawing/2018/hyperlinkcolor" val="tx"/>
                    </a:ext>
                  </a:extLst>
                </a:hlinkClick>
              </a:rPr>
              <a:t> </a:t>
            </a:r>
            <a:r>
              <a:rPr lang="en-US" sz="4400" b="1" dirty="0" err="1">
                <a:hlinkClick r:id="rId2" tooltip="komponen sistem basis data">
                  <a:extLst>
                    <a:ext uri="{A12FA001-AC4F-418D-AE19-62706E023703}">
                      <ahyp:hlinkClr xmlns:ahyp="http://schemas.microsoft.com/office/drawing/2018/hyperlinkcolor" val="tx"/>
                    </a:ext>
                  </a:extLst>
                </a:hlinkClick>
              </a:rPr>
              <a:t>Sistem</a:t>
            </a:r>
            <a:r>
              <a:rPr lang="en-US" sz="4400" b="1" dirty="0">
                <a:hlinkClick r:id="rId2" tooltip="komponen sistem basis data">
                  <a:extLst>
                    <a:ext uri="{A12FA001-AC4F-418D-AE19-62706E023703}">
                      <ahyp:hlinkClr xmlns:ahyp="http://schemas.microsoft.com/office/drawing/2018/hyperlinkcolor" val="tx"/>
                    </a:ext>
                  </a:extLst>
                </a:hlinkClick>
              </a:rPr>
              <a:t> Basis Data ( Database )</a:t>
            </a:r>
            <a:endParaRPr lang="id-ID" sz="4400" b="1" dirty="0"/>
          </a:p>
        </p:txBody>
      </p:sp>
      <p:sp>
        <p:nvSpPr>
          <p:cNvPr id="3" name="Content Placeholder 2">
            <a:extLst>
              <a:ext uri="{FF2B5EF4-FFF2-40B4-BE49-F238E27FC236}">
                <a16:creationId xmlns:a16="http://schemas.microsoft.com/office/drawing/2014/main" id="{BDA6BA77-80D7-4C36-B2DD-3DD2FB96E182}"/>
              </a:ext>
            </a:extLst>
          </p:cNvPr>
          <p:cNvSpPr>
            <a:spLocks noGrp="1"/>
          </p:cNvSpPr>
          <p:nvPr>
            <p:ph idx="1"/>
          </p:nvPr>
        </p:nvSpPr>
        <p:spPr>
          <a:xfrm>
            <a:off x="1141412" y="2249487"/>
            <a:ext cx="10107159" cy="3541714"/>
          </a:xfrm>
        </p:spPr>
        <p:txBody>
          <a:bodyPr>
            <a:normAutofit/>
          </a:bodyPr>
          <a:lstStyle/>
          <a:p>
            <a:pPr marL="0" indent="0">
              <a:buNone/>
            </a:pPr>
            <a:r>
              <a:rPr lang="en-US" sz="3100" dirty="0"/>
              <a:t>	Basis data </a:t>
            </a:r>
            <a:r>
              <a:rPr lang="en-US" sz="3100" dirty="0" err="1"/>
              <a:t>merupakan</a:t>
            </a:r>
            <a:r>
              <a:rPr lang="en-US" sz="3100" dirty="0"/>
              <a:t> </a:t>
            </a:r>
            <a:r>
              <a:rPr lang="en-US" sz="3100" dirty="0" err="1"/>
              <a:t>sistem</a:t>
            </a:r>
            <a:r>
              <a:rPr lang="en-US" sz="3100" dirty="0"/>
              <a:t> yang </a:t>
            </a:r>
            <a:r>
              <a:rPr lang="en-US" sz="3100" dirty="0" err="1"/>
              <a:t>terdiri</a:t>
            </a:r>
            <a:r>
              <a:rPr lang="en-US" sz="3100" dirty="0"/>
              <a:t> </a:t>
            </a:r>
            <a:r>
              <a:rPr lang="en-US" sz="3100" dirty="0" err="1"/>
              <a:t>atas</a:t>
            </a:r>
            <a:r>
              <a:rPr lang="en-US" sz="3100" dirty="0"/>
              <a:t> </a:t>
            </a:r>
            <a:r>
              <a:rPr lang="en-US" sz="3100" dirty="0" err="1"/>
              <a:t>kumpulan</a:t>
            </a:r>
            <a:r>
              <a:rPr lang="en-US" sz="3100" dirty="0"/>
              <a:t> file </a:t>
            </a:r>
            <a:r>
              <a:rPr lang="en-US" sz="3100" dirty="0" err="1"/>
              <a:t>atau</a:t>
            </a:r>
            <a:r>
              <a:rPr lang="en-US" sz="3100" dirty="0"/>
              <a:t> </a:t>
            </a:r>
            <a:r>
              <a:rPr lang="en-US" sz="3100" dirty="0" err="1"/>
              <a:t>tabel</a:t>
            </a:r>
            <a:r>
              <a:rPr lang="en-US" sz="3100" dirty="0"/>
              <a:t> yang </a:t>
            </a:r>
            <a:r>
              <a:rPr lang="en-US" sz="3100" dirty="0" err="1"/>
              <a:t>saling</a:t>
            </a:r>
            <a:r>
              <a:rPr lang="en-US" sz="3100" dirty="0"/>
              <a:t> </a:t>
            </a:r>
            <a:r>
              <a:rPr lang="en-US" sz="3100" dirty="0" err="1"/>
              <a:t>berhubungan</a:t>
            </a:r>
            <a:r>
              <a:rPr lang="en-US" sz="3100" dirty="0"/>
              <a:t> dan Database Management System </a:t>
            </a:r>
            <a:r>
              <a:rPr lang="en-US" sz="3100" i="1" dirty="0"/>
              <a:t>( DBMS )</a:t>
            </a:r>
            <a:r>
              <a:rPr lang="en-US" sz="3100" dirty="0"/>
              <a:t> yang </a:t>
            </a:r>
            <a:r>
              <a:rPr lang="en-US" sz="3100" dirty="0" err="1"/>
              <a:t>memungkinkan</a:t>
            </a:r>
            <a:r>
              <a:rPr lang="en-US" sz="3100" dirty="0"/>
              <a:t> </a:t>
            </a:r>
            <a:r>
              <a:rPr lang="en-US" sz="3100" dirty="0" err="1"/>
              <a:t>beberapa</a:t>
            </a:r>
            <a:r>
              <a:rPr lang="en-US" sz="3100" dirty="0"/>
              <a:t> </a:t>
            </a:r>
            <a:r>
              <a:rPr lang="en-US" sz="3100" dirty="0" err="1"/>
              <a:t>pemakai</a:t>
            </a:r>
            <a:r>
              <a:rPr lang="en-US" sz="3100" dirty="0"/>
              <a:t> </a:t>
            </a:r>
            <a:r>
              <a:rPr lang="en-US" sz="3100" dirty="0" err="1"/>
              <a:t>untuk</a:t>
            </a:r>
            <a:r>
              <a:rPr lang="en-US" sz="3100" dirty="0"/>
              <a:t> </a:t>
            </a:r>
            <a:r>
              <a:rPr lang="en-US" sz="3100" dirty="0" err="1"/>
              <a:t>mengakses</a:t>
            </a:r>
            <a:r>
              <a:rPr lang="en-US" sz="3100" dirty="0"/>
              <a:t> dan </a:t>
            </a:r>
            <a:r>
              <a:rPr lang="en-US" sz="3100" dirty="0" err="1"/>
              <a:t>manipulasi</a:t>
            </a:r>
            <a:r>
              <a:rPr lang="en-US" sz="3100" dirty="0"/>
              <a:t> file-file </a:t>
            </a:r>
            <a:r>
              <a:rPr lang="en-US" sz="3100" dirty="0" err="1"/>
              <a:t>tersebut</a:t>
            </a:r>
            <a:r>
              <a:rPr lang="en-US" sz="3100" dirty="0"/>
              <a:t> </a:t>
            </a:r>
            <a:r>
              <a:rPr lang="en-US" sz="3100" i="1" dirty="0"/>
              <a:t>(</a:t>
            </a:r>
            <a:r>
              <a:rPr lang="en-US" sz="3100" i="1" dirty="0" err="1"/>
              <a:t>Fathansyah</a:t>
            </a:r>
            <a:r>
              <a:rPr lang="en-US" sz="3100" i="1" dirty="0"/>
              <a:t>, </a:t>
            </a:r>
            <a:r>
              <a:rPr lang="en-US" sz="3100" dirty="0"/>
              <a:t>1999 </a:t>
            </a:r>
            <a:r>
              <a:rPr lang="en-US" sz="3100" i="1" dirty="0"/>
              <a:t>).</a:t>
            </a:r>
            <a:r>
              <a:rPr lang="en-US" sz="3100" dirty="0"/>
              <a:t> </a:t>
            </a:r>
            <a:r>
              <a:rPr lang="en-US" sz="3100" dirty="0" err="1"/>
              <a:t>Dalam</a:t>
            </a:r>
            <a:r>
              <a:rPr lang="en-US" sz="3100" dirty="0"/>
              <a:t> </a:t>
            </a:r>
            <a:r>
              <a:rPr lang="en-US" sz="3100" dirty="0" err="1"/>
              <a:t>Sistem</a:t>
            </a:r>
            <a:r>
              <a:rPr lang="en-US" sz="3100" dirty="0"/>
              <a:t> Basis data </a:t>
            </a:r>
            <a:r>
              <a:rPr lang="en-US" sz="3100" dirty="0" err="1"/>
              <a:t>memiliki</a:t>
            </a:r>
            <a:r>
              <a:rPr lang="en-US" sz="3100" dirty="0"/>
              <a:t> </a:t>
            </a:r>
            <a:r>
              <a:rPr lang="en-US" sz="3100" dirty="0" err="1"/>
              <a:t>beberapa</a:t>
            </a:r>
            <a:r>
              <a:rPr lang="en-US" sz="3100" dirty="0"/>
              <a:t> </a:t>
            </a:r>
            <a:r>
              <a:rPr lang="en-US" sz="3100" dirty="0" err="1"/>
              <a:t>komponen</a:t>
            </a:r>
            <a:r>
              <a:rPr lang="en-US" sz="3100" dirty="0"/>
              <a:t> </a:t>
            </a:r>
            <a:r>
              <a:rPr lang="en-US" sz="3100" dirty="0" err="1"/>
              <a:t>yaitu</a:t>
            </a:r>
            <a:r>
              <a:rPr lang="en-US" sz="3100" dirty="0"/>
              <a:t>:</a:t>
            </a:r>
            <a:endParaRPr lang="en-ID" sz="3100" dirty="0"/>
          </a:p>
          <a:p>
            <a:pPr marL="0" indent="0">
              <a:buNone/>
            </a:pPr>
            <a:endParaRPr lang="id-ID" sz="3100" dirty="0"/>
          </a:p>
        </p:txBody>
      </p:sp>
    </p:spTree>
    <p:extLst>
      <p:ext uri="{BB962C8B-B14F-4D97-AF65-F5344CB8AC3E}">
        <p14:creationId xmlns:p14="http://schemas.microsoft.com/office/powerpoint/2010/main" val="2209078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6A14A-E0EA-4119-85E7-F9BFC2321D7C}"/>
              </a:ext>
            </a:extLst>
          </p:cNvPr>
          <p:cNvSpPr>
            <a:spLocks noGrp="1"/>
          </p:cNvSpPr>
          <p:nvPr>
            <p:ph type="title"/>
          </p:nvPr>
        </p:nvSpPr>
        <p:spPr>
          <a:xfrm>
            <a:off x="1141414" y="1801658"/>
            <a:ext cx="9905998" cy="1478570"/>
          </a:xfrm>
        </p:spPr>
        <p:txBody>
          <a:bodyPr>
            <a:normAutofit/>
          </a:bodyPr>
          <a:lstStyle/>
          <a:p>
            <a:pPr lvl="0" algn="ctr" fontAlgn="base"/>
            <a:r>
              <a:rPr lang="en-US" sz="4400" b="1" dirty="0" err="1"/>
              <a:t>Perangkat</a:t>
            </a:r>
            <a:r>
              <a:rPr lang="en-US" sz="4400" b="1" dirty="0"/>
              <a:t> </a:t>
            </a:r>
            <a:r>
              <a:rPr lang="en-US" sz="4400" b="1" dirty="0" err="1"/>
              <a:t>Keras</a:t>
            </a:r>
            <a:r>
              <a:rPr lang="en-US" sz="4400" b="1" dirty="0"/>
              <a:t>  ( Hardware</a:t>
            </a:r>
            <a:r>
              <a:rPr lang="en-US" sz="4400" b="1" i="1" dirty="0"/>
              <a:t> )</a:t>
            </a:r>
            <a:endParaRPr lang="en-ID" sz="4400" b="1" dirty="0"/>
          </a:p>
        </p:txBody>
      </p:sp>
      <p:sp>
        <p:nvSpPr>
          <p:cNvPr id="3" name="Content Placeholder 2">
            <a:extLst>
              <a:ext uri="{FF2B5EF4-FFF2-40B4-BE49-F238E27FC236}">
                <a16:creationId xmlns:a16="http://schemas.microsoft.com/office/drawing/2014/main" id="{48E16392-E935-4A6C-9F25-1C4430FD84E9}"/>
              </a:ext>
            </a:extLst>
          </p:cNvPr>
          <p:cNvSpPr>
            <a:spLocks noGrp="1"/>
          </p:cNvSpPr>
          <p:nvPr>
            <p:ph idx="1"/>
          </p:nvPr>
        </p:nvSpPr>
        <p:spPr>
          <a:xfrm>
            <a:off x="1141413" y="3113315"/>
            <a:ext cx="9905999" cy="3744685"/>
          </a:xfrm>
        </p:spPr>
        <p:txBody>
          <a:bodyPr>
            <a:normAutofit/>
          </a:bodyPr>
          <a:lstStyle/>
          <a:p>
            <a:pPr marL="0" indent="0" fontAlgn="base">
              <a:buNone/>
            </a:pPr>
            <a:r>
              <a:rPr lang="en-US" sz="3100" dirty="0"/>
              <a:t>	</a:t>
            </a:r>
            <a:r>
              <a:rPr lang="en-US" sz="3100" dirty="0" err="1"/>
              <a:t>Perangkat</a:t>
            </a:r>
            <a:r>
              <a:rPr lang="en-US" sz="3100" dirty="0"/>
              <a:t> </a:t>
            </a:r>
            <a:r>
              <a:rPr lang="en-US" sz="3100" dirty="0" err="1"/>
              <a:t>keras</a:t>
            </a:r>
            <a:r>
              <a:rPr lang="en-US" sz="3100" dirty="0"/>
              <a:t> yang </a:t>
            </a:r>
            <a:r>
              <a:rPr lang="en-US" sz="3100" dirty="0" err="1"/>
              <a:t>biasanya</a:t>
            </a:r>
            <a:r>
              <a:rPr lang="en-US" sz="3100" dirty="0"/>
              <a:t> </a:t>
            </a:r>
            <a:r>
              <a:rPr lang="en-US" sz="3100" dirty="0" err="1"/>
              <a:t>terdapat</a:t>
            </a:r>
            <a:r>
              <a:rPr lang="en-US" sz="3100" dirty="0"/>
              <a:t> </a:t>
            </a:r>
            <a:r>
              <a:rPr lang="en-US" sz="3100" dirty="0" err="1"/>
              <a:t>dalam</a:t>
            </a:r>
            <a:r>
              <a:rPr lang="en-US" sz="3100" dirty="0"/>
              <a:t> </a:t>
            </a:r>
            <a:r>
              <a:rPr lang="en-US" sz="3100" dirty="0" err="1"/>
              <a:t>sistem</a:t>
            </a:r>
            <a:r>
              <a:rPr lang="en-US" sz="3100" dirty="0"/>
              <a:t> basis data </a:t>
            </a:r>
            <a:r>
              <a:rPr lang="en-US" sz="3100" dirty="0" err="1"/>
              <a:t>adalah</a:t>
            </a:r>
            <a:r>
              <a:rPr lang="en-US" sz="3100" dirty="0"/>
              <a:t> </a:t>
            </a:r>
            <a:r>
              <a:rPr lang="en-US" sz="3100" dirty="0" err="1"/>
              <a:t>memori</a:t>
            </a:r>
            <a:r>
              <a:rPr lang="en-US" sz="3100" dirty="0"/>
              <a:t> </a:t>
            </a:r>
            <a:r>
              <a:rPr lang="en-US" sz="3100" dirty="0" err="1"/>
              <a:t>sekunder</a:t>
            </a:r>
            <a:r>
              <a:rPr lang="en-US" sz="3100" dirty="0"/>
              <a:t> </a:t>
            </a:r>
            <a:r>
              <a:rPr lang="en-US" sz="3100" dirty="0" err="1"/>
              <a:t>hardisk</a:t>
            </a:r>
            <a:r>
              <a:rPr lang="en-US" sz="3100" dirty="0"/>
              <a:t>.</a:t>
            </a:r>
            <a:endParaRPr lang="en-ID" sz="3100" dirty="0"/>
          </a:p>
        </p:txBody>
      </p:sp>
    </p:spTree>
    <p:extLst>
      <p:ext uri="{BB962C8B-B14F-4D97-AF65-F5344CB8AC3E}">
        <p14:creationId xmlns:p14="http://schemas.microsoft.com/office/powerpoint/2010/main" val="4287053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0DD26-BCB8-45A1-A243-40C9E87C70F6}"/>
              </a:ext>
            </a:extLst>
          </p:cNvPr>
          <p:cNvSpPr>
            <a:spLocks noGrp="1"/>
          </p:cNvSpPr>
          <p:nvPr>
            <p:ph type="title"/>
          </p:nvPr>
        </p:nvSpPr>
        <p:spPr>
          <a:xfrm>
            <a:off x="1301071" y="1066799"/>
            <a:ext cx="9905998" cy="1478570"/>
          </a:xfrm>
        </p:spPr>
        <p:txBody>
          <a:bodyPr>
            <a:normAutofit/>
          </a:bodyPr>
          <a:lstStyle/>
          <a:p>
            <a:pPr algn="ctr"/>
            <a:r>
              <a:rPr lang="en-US" sz="4400" b="1" dirty="0" err="1"/>
              <a:t>Sistem</a:t>
            </a:r>
            <a:r>
              <a:rPr lang="en-US" sz="4400" b="1" dirty="0"/>
              <a:t> </a:t>
            </a:r>
            <a:r>
              <a:rPr lang="en-US" sz="4400" b="1" dirty="0" err="1"/>
              <a:t>Operasi</a:t>
            </a:r>
            <a:r>
              <a:rPr lang="en-US" sz="4400" b="1" dirty="0"/>
              <a:t> ( Operating System )</a:t>
            </a:r>
            <a:br>
              <a:rPr lang="en-ID" sz="4400" b="1" dirty="0"/>
            </a:br>
            <a:endParaRPr lang="id-ID" sz="4400" b="1" dirty="0"/>
          </a:p>
        </p:txBody>
      </p:sp>
      <p:sp>
        <p:nvSpPr>
          <p:cNvPr id="3" name="Content Placeholder 2">
            <a:extLst>
              <a:ext uri="{FF2B5EF4-FFF2-40B4-BE49-F238E27FC236}">
                <a16:creationId xmlns:a16="http://schemas.microsoft.com/office/drawing/2014/main" id="{ABEFFCA3-908E-4670-8860-AC4E4233E8AB}"/>
              </a:ext>
            </a:extLst>
          </p:cNvPr>
          <p:cNvSpPr>
            <a:spLocks noGrp="1"/>
          </p:cNvSpPr>
          <p:nvPr>
            <p:ph idx="1"/>
          </p:nvPr>
        </p:nvSpPr>
        <p:spPr>
          <a:xfrm>
            <a:off x="1301070" y="2002744"/>
            <a:ext cx="9905999" cy="3541714"/>
          </a:xfrm>
        </p:spPr>
        <p:txBody>
          <a:bodyPr>
            <a:normAutofit/>
          </a:bodyPr>
          <a:lstStyle/>
          <a:p>
            <a:pPr marL="0" indent="0">
              <a:buNone/>
            </a:pPr>
            <a:r>
              <a:rPr lang="en-US" sz="3100" dirty="0"/>
              <a:t>	</a:t>
            </a:r>
            <a:r>
              <a:rPr lang="en-US" sz="3100" dirty="0" err="1"/>
              <a:t>Sistem</a:t>
            </a:r>
            <a:r>
              <a:rPr lang="en-US" sz="3100" dirty="0"/>
              <a:t> </a:t>
            </a:r>
            <a:r>
              <a:rPr lang="en-US" sz="3100" dirty="0" err="1"/>
              <a:t>Operasi</a:t>
            </a:r>
            <a:r>
              <a:rPr lang="en-US" sz="3100" dirty="0"/>
              <a:t> </a:t>
            </a:r>
            <a:r>
              <a:rPr lang="en-US" sz="3100" i="1" dirty="0"/>
              <a:t>(Operating System) </a:t>
            </a:r>
            <a:r>
              <a:rPr lang="en-US" sz="3100" dirty="0" err="1"/>
              <a:t>merupakan</a:t>
            </a:r>
            <a:r>
              <a:rPr lang="en-US" sz="3100" dirty="0"/>
              <a:t> program yang </a:t>
            </a:r>
            <a:r>
              <a:rPr lang="en-US" sz="3100" dirty="0" err="1"/>
              <a:t>mengaktifkan</a:t>
            </a:r>
            <a:r>
              <a:rPr lang="en-US" sz="3100" dirty="0"/>
              <a:t> </a:t>
            </a:r>
            <a:r>
              <a:rPr lang="en-US" sz="3100" dirty="0" err="1"/>
              <a:t>atau</a:t>
            </a:r>
            <a:r>
              <a:rPr lang="en-US" sz="3100" dirty="0"/>
              <a:t> </a:t>
            </a:r>
            <a:r>
              <a:rPr lang="en-US" sz="3100" dirty="0" err="1"/>
              <a:t>mengfungsikan</a:t>
            </a:r>
            <a:r>
              <a:rPr lang="en-US" sz="3100" dirty="0"/>
              <a:t> </a:t>
            </a:r>
            <a:r>
              <a:rPr lang="en-US" sz="3100" dirty="0" err="1"/>
              <a:t>sistem</a:t>
            </a:r>
            <a:r>
              <a:rPr lang="en-US" sz="3100" dirty="0"/>
              <a:t> </a:t>
            </a:r>
            <a:r>
              <a:rPr lang="en-US" sz="3100" dirty="0" err="1"/>
              <a:t>komputer</a:t>
            </a:r>
            <a:r>
              <a:rPr lang="en-US" sz="3100" dirty="0"/>
              <a:t>, </a:t>
            </a:r>
            <a:r>
              <a:rPr lang="en-US" sz="3100" dirty="0" err="1"/>
              <a:t>mengendalikan</a:t>
            </a:r>
            <a:r>
              <a:rPr lang="en-US" sz="3100" dirty="0"/>
              <a:t> </a:t>
            </a:r>
            <a:r>
              <a:rPr lang="en-US" sz="3100" dirty="0" err="1"/>
              <a:t>seluruh</a:t>
            </a:r>
            <a:r>
              <a:rPr lang="en-US" sz="3100" dirty="0"/>
              <a:t> </a:t>
            </a:r>
            <a:r>
              <a:rPr lang="en-US" sz="3100" dirty="0" err="1"/>
              <a:t>sumber</a:t>
            </a:r>
            <a:r>
              <a:rPr lang="en-US" sz="3100" dirty="0"/>
              <a:t> </a:t>
            </a:r>
            <a:r>
              <a:rPr lang="en-US" sz="3100" dirty="0" err="1"/>
              <a:t>daya</a:t>
            </a:r>
            <a:r>
              <a:rPr lang="en-US" sz="3100" dirty="0"/>
              <a:t> (</a:t>
            </a:r>
            <a:r>
              <a:rPr lang="en-US" sz="3100" i="1" dirty="0"/>
              <a:t>resource</a:t>
            </a:r>
            <a:r>
              <a:rPr lang="en-US" sz="3100" dirty="0"/>
              <a:t>) dan </a:t>
            </a:r>
            <a:r>
              <a:rPr lang="en-US" sz="3100" dirty="0" err="1"/>
              <a:t>melakukan</a:t>
            </a:r>
            <a:r>
              <a:rPr lang="en-US" sz="3100" dirty="0"/>
              <a:t> </a:t>
            </a:r>
            <a:r>
              <a:rPr lang="en-US" sz="3100" dirty="0" err="1"/>
              <a:t>operasi-operasi</a:t>
            </a:r>
            <a:r>
              <a:rPr lang="en-US" sz="3100" dirty="0"/>
              <a:t> </a:t>
            </a:r>
            <a:r>
              <a:rPr lang="en-US" sz="3100" dirty="0" err="1"/>
              <a:t>dalam</a:t>
            </a:r>
            <a:r>
              <a:rPr lang="en-US" sz="3100" dirty="0"/>
              <a:t> </a:t>
            </a:r>
            <a:r>
              <a:rPr lang="en-US" sz="3100" dirty="0" err="1"/>
              <a:t>komputer</a:t>
            </a:r>
            <a:r>
              <a:rPr lang="en-US" sz="3100" dirty="0"/>
              <a:t>. </a:t>
            </a:r>
            <a:r>
              <a:rPr lang="en-US" sz="3100" dirty="0" err="1"/>
              <a:t>Sistem</a:t>
            </a:r>
            <a:r>
              <a:rPr lang="en-US" sz="3100" dirty="0"/>
              <a:t> </a:t>
            </a:r>
            <a:r>
              <a:rPr lang="en-US" sz="3100" dirty="0" err="1"/>
              <a:t>Operasi</a:t>
            </a:r>
            <a:r>
              <a:rPr lang="en-US" sz="3100" dirty="0"/>
              <a:t> yang </a:t>
            </a:r>
            <a:r>
              <a:rPr lang="en-US" sz="3100" dirty="0" err="1"/>
              <a:t>banyak</a:t>
            </a:r>
            <a:r>
              <a:rPr lang="en-US" sz="3100" dirty="0"/>
              <a:t> </a:t>
            </a:r>
            <a:r>
              <a:rPr lang="en-US" sz="3100" dirty="0" err="1"/>
              <a:t>digunakan</a:t>
            </a:r>
            <a:r>
              <a:rPr lang="en-US" sz="3100" dirty="0"/>
              <a:t> </a:t>
            </a:r>
            <a:r>
              <a:rPr lang="en-US" sz="3100" dirty="0" err="1"/>
              <a:t>seperti</a:t>
            </a:r>
            <a:r>
              <a:rPr lang="en-US" sz="3100" dirty="0"/>
              <a:t>: MS-DOS, MS-Windows 95 MS Windows NT, dan Unix.</a:t>
            </a:r>
            <a:endParaRPr lang="en-ID" sz="3100" dirty="0"/>
          </a:p>
          <a:p>
            <a:pPr marL="0" indent="0">
              <a:buNone/>
            </a:pPr>
            <a:endParaRPr lang="id-ID" sz="3100" dirty="0"/>
          </a:p>
        </p:txBody>
      </p:sp>
    </p:spTree>
    <p:extLst>
      <p:ext uri="{BB962C8B-B14F-4D97-AF65-F5344CB8AC3E}">
        <p14:creationId xmlns:p14="http://schemas.microsoft.com/office/powerpoint/2010/main" val="26668527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AB1D4-28B9-4167-9211-3C384517171D}"/>
              </a:ext>
            </a:extLst>
          </p:cNvPr>
          <p:cNvSpPr>
            <a:spLocks noGrp="1"/>
          </p:cNvSpPr>
          <p:nvPr>
            <p:ph type="title"/>
          </p:nvPr>
        </p:nvSpPr>
        <p:spPr>
          <a:xfrm>
            <a:off x="1272041" y="1161241"/>
            <a:ext cx="9905998" cy="1478570"/>
          </a:xfrm>
        </p:spPr>
        <p:txBody>
          <a:bodyPr>
            <a:normAutofit/>
          </a:bodyPr>
          <a:lstStyle/>
          <a:p>
            <a:pPr algn="ctr"/>
            <a:r>
              <a:rPr lang="en-US" sz="4400" b="1" dirty="0"/>
              <a:t>Basis data </a:t>
            </a:r>
            <a:r>
              <a:rPr lang="en-US" sz="4400" b="1" i="1" dirty="0"/>
              <a:t>( Database )</a:t>
            </a:r>
            <a:endParaRPr lang="id-ID" sz="4400" b="1" dirty="0"/>
          </a:p>
        </p:txBody>
      </p:sp>
      <p:sp>
        <p:nvSpPr>
          <p:cNvPr id="3" name="Content Placeholder 2">
            <a:extLst>
              <a:ext uri="{FF2B5EF4-FFF2-40B4-BE49-F238E27FC236}">
                <a16:creationId xmlns:a16="http://schemas.microsoft.com/office/drawing/2014/main" id="{921D3B00-7740-4BB4-A78C-58F340A60CDE}"/>
              </a:ext>
            </a:extLst>
          </p:cNvPr>
          <p:cNvSpPr>
            <a:spLocks noGrp="1"/>
          </p:cNvSpPr>
          <p:nvPr>
            <p:ph idx="1"/>
          </p:nvPr>
        </p:nvSpPr>
        <p:spPr>
          <a:xfrm>
            <a:off x="1272040" y="2447333"/>
            <a:ext cx="9905999" cy="3541714"/>
          </a:xfrm>
        </p:spPr>
        <p:txBody>
          <a:bodyPr>
            <a:normAutofit/>
          </a:bodyPr>
          <a:lstStyle/>
          <a:p>
            <a:pPr marL="0" indent="0">
              <a:buNone/>
            </a:pPr>
            <a:r>
              <a:rPr lang="en-US" sz="3100" dirty="0"/>
              <a:t>	</a:t>
            </a:r>
            <a:r>
              <a:rPr lang="en-US" sz="3100" dirty="0" err="1"/>
              <a:t>Sebuah</a:t>
            </a:r>
            <a:r>
              <a:rPr lang="en-US" sz="3100" dirty="0"/>
              <a:t> basis data </a:t>
            </a:r>
            <a:r>
              <a:rPr lang="en-US" sz="3100" i="1" dirty="0"/>
              <a:t>( Database )</a:t>
            </a:r>
            <a:r>
              <a:rPr lang="en-US" sz="3100" dirty="0"/>
              <a:t> </a:t>
            </a:r>
            <a:r>
              <a:rPr lang="en-US" sz="3100" dirty="0" err="1"/>
              <a:t>dapat</a:t>
            </a:r>
            <a:r>
              <a:rPr lang="en-US" sz="3100" dirty="0"/>
              <a:t> </a:t>
            </a:r>
            <a:r>
              <a:rPr lang="en-US" sz="3100" dirty="0" err="1"/>
              <a:t>memiliki</a:t>
            </a:r>
            <a:r>
              <a:rPr lang="en-US" sz="3100" dirty="0"/>
              <a:t> </a:t>
            </a:r>
            <a:r>
              <a:rPr lang="en-US" sz="3100" dirty="0" err="1"/>
              <a:t>beberapa</a:t>
            </a:r>
            <a:r>
              <a:rPr lang="en-US" sz="3100" dirty="0"/>
              <a:t> basis data. </a:t>
            </a:r>
            <a:r>
              <a:rPr lang="en-US" sz="3100" dirty="0" err="1"/>
              <a:t>Setiap</a:t>
            </a:r>
            <a:r>
              <a:rPr lang="en-US" sz="3100" dirty="0"/>
              <a:t> basis data </a:t>
            </a:r>
            <a:r>
              <a:rPr lang="en-US" sz="3100" dirty="0" err="1"/>
              <a:t>dapat</a:t>
            </a:r>
            <a:r>
              <a:rPr lang="en-US" sz="3100" dirty="0"/>
              <a:t> </a:t>
            </a:r>
            <a:r>
              <a:rPr lang="en-US" sz="3100" dirty="0" err="1"/>
              <a:t>berisi</a:t>
            </a:r>
            <a:r>
              <a:rPr lang="en-US" sz="3100" dirty="0"/>
              <a:t> </a:t>
            </a:r>
            <a:r>
              <a:rPr lang="en-US" sz="3100" dirty="0" err="1"/>
              <a:t>atau</a:t>
            </a:r>
            <a:r>
              <a:rPr lang="en-US" sz="3100" dirty="0"/>
              <a:t> </a:t>
            </a:r>
            <a:r>
              <a:rPr lang="en-US" sz="3100" dirty="0" err="1"/>
              <a:t>memiliki</a:t>
            </a:r>
            <a:r>
              <a:rPr lang="en-US" sz="3100" dirty="0"/>
              <a:t> </a:t>
            </a:r>
            <a:r>
              <a:rPr lang="en-US" sz="3100" dirty="0" err="1"/>
              <a:t>sejumlah</a:t>
            </a:r>
            <a:r>
              <a:rPr lang="en-US" sz="3100" dirty="0"/>
              <a:t> </a:t>
            </a:r>
            <a:r>
              <a:rPr lang="en-US" sz="3100" dirty="0" err="1"/>
              <a:t>objek</a:t>
            </a:r>
            <a:r>
              <a:rPr lang="en-US" sz="3100" dirty="0"/>
              <a:t> basis data </a:t>
            </a:r>
            <a:r>
              <a:rPr lang="en-US" sz="3100" dirty="0" err="1"/>
              <a:t>seperi</a:t>
            </a:r>
            <a:r>
              <a:rPr lang="en-US" sz="3100" dirty="0"/>
              <a:t> file </a:t>
            </a:r>
            <a:r>
              <a:rPr lang="en-US" sz="3100" dirty="0" err="1"/>
              <a:t>atau</a:t>
            </a:r>
            <a:r>
              <a:rPr lang="en-US" sz="3100" dirty="0"/>
              <a:t> </a:t>
            </a:r>
            <a:r>
              <a:rPr lang="en-US" sz="3100" dirty="0" err="1"/>
              <a:t>tabel</a:t>
            </a:r>
            <a:r>
              <a:rPr lang="en-US" sz="3100" dirty="0"/>
              <a:t>.</a:t>
            </a:r>
            <a:endParaRPr lang="id-ID" sz="3100" dirty="0"/>
          </a:p>
        </p:txBody>
      </p:sp>
    </p:spTree>
    <p:extLst>
      <p:ext uri="{BB962C8B-B14F-4D97-AF65-F5344CB8AC3E}">
        <p14:creationId xmlns:p14="http://schemas.microsoft.com/office/powerpoint/2010/main" val="9475247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4A1EB-FF54-457F-BAEF-B154784B3796}"/>
              </a:ext>
            </a:extLst>
          </p:cNvPr>
          <p:cNvSpPr>
            <a:spLocks noGrp="1"/>
          </p:cNvSpPr>
          <p:nvPr>
            <p:ph type="title"/>
          </p:nvPr>
        </p:nvSpPr>
        <p:spPr>
          <a:xfrm>
            <a:off x="838200" y="1040611"/>
            <a:ext cx="10515600" cy="1325563"/>
          </a:xfrm>
        </p:spPr>
        <p:txBody>
          <a:bodyPr>
            <a:normAutofit/>
          </a:bodyPr>
          <a:lstStyle/>
          <a:p>
            <a:pPr algn="ctr"/>
            <a:r>
              <a:rPr lang="en-US" sz="4400" b="1" dirty="0"/>
              <a:t>PENGERTIAN BASIS DATA</a:t>
            </a:r>
            <a:endParaRPr lang="id-ID" sz="4400" b="1" dirty="0"/>
          </a:p>
        </p:txBody>
      </p:sp>
      <p:sp>
        <p:nvSpPr>
          <p:cNvPr id="3" name="Content Placeholder 2">
            <a:extLst>
              <a:ext uri="{FF2B5EF4-FFF2-40B4-BE49-F238E27FC236}">
                <a16:creationId xmlns:a16="http://schemas.microsoft.com/office/drawing/2014/main" id="{80B8BD67-C94A-47FF-A46B-56718647BA68}"/>
              </a:ext>
            </a:extLst>
          </p:cNvPr>
          <p:cNvSpPr>
            <a:spLocks noGrp="1"/>
          </p:cNvSpPr>
          <p:nvPr>
            <p:ph idx="1"/>
          </p:nvPr>
        </p:nvSpPr>
        <p:spPr>
          <a:xfrm>
            <a:off x="838200" y="2393522"/>
            <a:ext cx="10515600" cy="2098305"/>
          </a:xfrm>
        </p:spPr>
        <p:txBody>
          <a:bodyPr>
            <a:noAutofit/>
          </a:bodyPr>
          <a:lstStyle/>
          <a:p>
            <a:pPr marL="0" indent="0">
              <a:buNone/>
            </a:pPr>
            <a:r>
              <a:rPr lang="en-US" sz="3100" dirty="0"/>
              <a:t>	Basis data </a:t>
            </a:r>
            <a:r>
              <a:rPr lang="en-US" sz="3100" dirty="0" err="1"/>
              <a:t>adalah</a:t>
            </a:r>
            <a:r>
              <a:rPr lang="en-US" sz="3100" dirty="0"/>
              <a:t> </a:t>
            </a:r>
            <a:r>
              <a:rPr lang="en-US" sz="3100" dirty="0" err="1"/>
              <a:t>kumpulan</a:t>
            </a:r>
            <a:r>
              <a:rPr lang="en-US" sz="3100" dirty="0"/>
              <a:t> </a:t>
            </a:r>
            <a:r>
              <a:rPr lang="en-US" sz="3100" dirty="0" err="1"/>
              <a:t>terorganisasi</a:t>
            </a:r>
            <a:r>
              <a:rPr lang="en-US" sz="3100" dirty="0"/>
              <a:t> </a:t>
            </a:r>
            <a:r>
              <a:rPr lang="en-US" sz="3100" dirty="0" err="1"/>
              <a:t>dari</a:t>
            </a:r>
            <a:r>
              <a:rPr lang="en-US" sz="3100" dirty="0"/>
              <a:t> data – data yang </a:t>
            </a:r>
            <a:r>
              <a:rPr lang="en-US" sz="3100" dirty="0" err="1"/>
              <a:t>saling</a:t>
            </a:r>
            <a:r>
              <a:rPr lang="en-US" sz="3100" dirty="0"/>
              <a:t> </a:t>
            </a:r>
            <a:r>
              <a:rPr lang="en-US" sz="3100" dirty="0" err="1"/>
              <a:t>berhubungan</a:t>
            </a:r>
            <a:r>
              <a:rPr lang="en-US" sz="3100" dirty="0"/>
              <a:t> </a:t>
            </a:r>
            <a:r>
              <a:rPr lang="en-US" sz="3100" dirty="0" err="1"/>
              <a:t>sedemikian</a:t>
            </a:r>
            <a:r>
              <a:rPr lang="en-US" sz="3100" dirty="0"/>
              <a:t> </a:t>
            </a:r>
            <a:r>
              <a:rPr lang="en-US" sz="3100" dirty="0" err="1"/>
              <a:t>rupa</a:t>
            </a:r>
            <a:r>
              <a:rPr lang="en-US" sz="3100" dirty="0"/>
              <a:t> </a:t>
            </a:r>
            <a:r>
              <a:rPr lang="en-US" sz="3100" dirty="0" err="1"/>
              <a:t>sehingga</a:t>
            </a:r>
            <a:r>
              <a:rPr lang="en-US" sz="3100" dirty="0"/>
              <a:t> </a:t>
            </a:r>
            <a:r>
              <a:rPr lang="en-US" sz="3100" dirty="0" err="1"/>
              <a:t>dapat</a:t>
            </a:r>
            <a:r>
              <a:rPr lang="en-US" sz="3100" dirty="0"/>
              <a:t> </a:t>
            </a:r>
            <a:r>
              <a:rPr lang="en-US" sz="3100" dirty="0" err="1"/>
              <a:t>mudah</a:t>
            </a:r>
            <a:r>
              <a:rPr lang="en-US" sz="3100" dirty="0"/>
              <a:t> </a:t>
            </a:r>
            <a:r>
              <a:rPr lang="en-US" sz="3100" dirty="0" err="1"/>
              <a:t>disimpan</a:t>
            </a:r>
            <a:r>
              <a:rPr lang="en-US" sz="3100" dirty="0"/>
              <a:t>, </a:t>
            </a:r>
            <a:r>
              <a:rPr lang="en-US" sz="3100" dirty="0" err="1"/>
              <a:t>dimanipulasi</a:t>
            </a:r>
            <a:r>
              <a:rPr lang="en-US" sz="3100" dirty="0"/>
              <a:t>, </a:t>
            </a:r>
            <a:r>
              <a:rPr lang="en-US" sz="3100" dirty="0" err="1"/>
              <a:t>serta</a:t>
            </a:r>
            <a:r>
              <a:rPr lang="en-US" sz="3100" dirty="0"/>
              <a:t> </a:t>
            </a:r>
            <a:r>
              <a:rPr lang="en-US" sz="3100" dirty="0" err="1"/>
              <a:t>dipanggil</a:t>
            </a:r>
            <a:r>
              <a:rPr lang="en-US" sz="3100" dirty="0"/>
              <a:t> oleh </a:t>
            </a:r>
            <a:r>
              <a:rPr lang="en-US" sz="3100" dirty="0" err="1"/>
              <a:t>penggunanya</a:t>
            </a:r>
            <a:r>
              <a:rPr lang="en-US" sz="3100" dirty="0"/>
              <a:t>.</a:t>
            </a:r>
            <a:endParaRPr lang="en-ID" sz="3100" dirty="0"/>
          </a:p>
          <a:p>
            <a:endParaRPr lang="id-ID" sz="3100" dirty="0"/>
          </a:p>
        </p:txBody>
      </p:sp>
    </p:spTree>
    <p:extLst>
      <p:ext uri="{BB962C8B-B14F-4D97-AF65-F5344CB8AC3E}">
        <p14:creationId xmlns:p14="http://schemas.microsoft.com/office/powerpoint/2010/main" val="148316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DB4C6-291E-43C3-A38C-22D094D9FD0A}"/>
              </a:ext>
            </a:extLst>
          </p:cNvPr>
          <p:cNvSpPr>
            <a:spLocks noGrp="1"/>
          </p:cNvSpPr>
          <p:nvPr>
            <p:ph type="title"/>
          </p:nvPr>
        </p:nvSpPr>
        <p:spPr>
          <a:xfrm>
            <a:off x="1272041" y="958112"/>
            <a:ext cx="9905998" cy="1478570"/>
          </a:xfrm>
        </p:spPr>
        <p:txBody>
          <a:bodyPr>
            <a:normAutofit/>
          </a:bodyPr>
          <a:lstStyle/>
          <a:p>
            <a:pPr algn="ctr"/>
            <a:r>
              <a:rPr lang="en-US" sz="4400" b="1" dirty="0"/>
              <a:t>Management System </a:t>
            </a:r>
            <a:r>
              <a:rPr lang="en-US" sz="4400" b="1" i="1" dirty="0"/>
              <a:t>( DBMS )</a:t>
            </a:r>
            <a:endParaRPr lang="id-ID" sz="4400" b="1" dirty="0"/>
          </a:p>
        </p:txBody>
      </p:sp>
      <p:sp>
        <p:nvSpPr>
          <p:cNvPr id="3" name="Content Placeholder 2">
            <a:extLst>
              <a:ext uri="{FF2B5EF4-FFF2-40B4-BE49-F238E27FC236}">
                <a16:creationId xmlns:a16="http://schemas.microsoft.com/office/drawing/2014/main" id="{0254D308-C755-44AA-B313-526E839D9A74}"/>
              </a:ext>
            </a:extLst>
          </p:cNvPr>
          <p:cNvSpPr>
            <a:spLocks noGrp="1"/>
          </p:cNvSpPr>
          <p:nvPr>
            <p:ph idx="1"/>
          </p:nvPr>
        </p:nvSpPr>
        <p:spPr>
          <a:xfrm>
            <a:off x="1272040" y="2358174"/>
            <a:ext cx="9905999" cy="3541714"/>
          </a:xfrm>
        </p:spPr>
        <p:txBody>
          <a:bodyPr>
            <a:normAutofit/>
          </a:bodyPr>
          <a:lstStyle/>
          <a:p>
            <a:pPr marL="0" indent="0">
              <a:buNone/>
            </a:pPr>
            <a:r>
              <a:rPr lang="en-US" sz="3100" dirty="0"/>
              <a:t>	</a:t>
            </a:r>
            <a:r>
              <a:rPr lang="en-US" sz="3100" dirty="0" err="1"/>
              <a:t>Pengolahan</a:t>
            </a:r>
            <a:r>
              <a:rPr lang="en-US" sz="3100" dirty="0"/>
              <a:t> basis data </a:t>
            </a:r>
            <a:r>
              <a:rPr lang="en-US" sz="3100" dirty="0" err="1"/>
              <a:t>secara</a:t>
            </a:r>
            <a:r>
              <a:rPr lang="en-US" sz="3100" dirty="0"/>
              <a:t> </a:t>
            </a:r>
            <a:r>
              <a:rPr lang="en-US" sz="3100" dirty="0" err="1"/>
              <a:t>fisik</a:t>
            </a:r>
            <a:r>
              <a:rPr lang="en-US" sz="3100" dirty="0"/>
              <a:t> </a:t>
            </a:r>
            <a:r>
              <a:rPr lang="en-US" sz="3100" dirty="0" err="1"/>
              <a:t>tidak</a:t>
            </a:r>
            <a:r>
              <a:rPr lang="en-US" sz="3100" dirty="0"/>
              <a:t> </a:t>
            </a:r>
            <a:r>
              <a:rPr lang="en-US" sz="3100" dirty="0" err="1"/>
              <a:t>dilakukan</a:t>
            </a:r>
            <a:r>
              <a:rPr lang="en-US" sz="3100" dirty="0"/>
              <a:t> oleh </a:t>
            </a:r>
            <a:r>
              <a:rPr lang="en-US" sz="3100" dirty="0" err="1"/>
              <a:t>pemakai</a:t>
            </a:r>
            <a:r>
              <a:rPr lang="en-US" sz="3100" dirty="0"/>
              <a:t> </a:t>
            </a:r>
            <a:r>
              <a:rPr lang="en-US" sz="3100" dirty="0" err="1"/>
              <a:t>secara</a:t>
            </a:r>
            <a:r>
              <a:rPr lang="en-US" sz="3100" dirty="0"/>
              <a:t> </a:t>
            </a:r>
            <a:r>
              <a:rPr lang="en-US" sz="3100" dirty="0" err="1"/>
              <a:t>langsung</a:t>
            </a:r>
            <a:r>
              <a:rPr lang="en-US" sz="3100" dirty="0"/>
              <a:t>, </a:t>
            </a:r>
            <a:r>
              <a:rPr lang="en-US" sz="3100" dirty="0" err="1"/>
              <a:t>tetapi</a:t>
            </a:r>
            <a:r>
              <a:rPr lang="en-US" sz="3100" dirty="0"/>
              <a:t> </a:t>
            </a:r>
            <a:r>
              <a:rPr lang="en-US" sz="3100" dirty="0" err="1"/>
              <a:t>ditangani</a:t>
            </a:r>
            <a:r>
              <a:rPr lang="en-US" sz="3100" dirty="0"/>
              <a:t> oleh </a:t>
            </a:r>
            <a:r>
              <a:rPr lang="en-US" sz="3100" dirty="0" err="1"/>
              <a:t>sebuah</a:t>
            </a:r>
            <a:r>
              <a:rPr lang="en-US" sz="3100" dirty="0"/>
              <a:t> </a:t>
            </a:r>
            <a:r>
              <a:rPr lang="en-US" sz="3100" dirty="0" err="1"/>
              <a:t>perangkat</a:t>
            </a:r>
            <a:r>
              <a:rPr lang="en-US" sz="3100" dirty="0"/>
              <a:t> </a:t>
            </a:r>
            <a:r>
              <a:rPr lang="en-US" sz="3100" dirty="0" err="1"/>
              <a:t>lunak</a:t>
            </a:r>
            <a:r>
              <a:rPr lang="en-US" sz="3100" dirty="0"/>
              <a:t> yang </a:t>
            </a:r>
            <a:r>
              <a:rPr lang="en-US" sz="3100" dirty="0" err="1"/>
              <a:t>disebut</a:t>
            </a:r>
            <a:r>
              <a:rPr lang="en-US" sz="3100" dirty="0"/>
              <a:t> DBMS yang </a:t>
            </a:r>
            <a:r>
              <a:rPr lang="en-US" sz="3100" dirty="0" err="1"/>
              <a:t>menentukan</a:t>
            </a:r>
            <a:r>
              <a:rPr lang="en-US" sz="3100" dirty="0"/>
              <a:t> </a:t>
            </a:r>
            <a:r>
              <a:rPr lang="en-US" sz="3100" dirty="0" err="1"/>
              <a:t>bagaimana</a:t>
            </a:r>
            <a:r>
              <a:rPr lang="en-US" sz="3100" dirty="0"/>
              <a:t> data </a:t>
            </a:r>
            <a:r>
              <a:rPr lang="en-US" sz="3100" dirty="0" err="1"/>
              <a:t>disimpan</a:t>
            </a:r>
            <a:r>
              <a:rPr lang="en-US" sz="3100" dirty="0"/>
              <a:t>, </a:t>
            </a:r>
            <a:r>
              <a:rPr lang="en-US" sz="3100" dirty="0" err="1"/>
              <a:t>diubah</a:t>
            </a:r>
            <a:r>
              <a:rPr lang="en-US" sz="3100" dirty="0"/>
              <a:t> dan </a:t>
            </a:r>
            <a:r>
              <a:rPr lang="en-US" sz="3100" dirty="0" err="1"/>
              <a:t>diambil</a:t>
            </a:r>
            <a:r>
              <a:rPr lang="en-US" sz="3100" dirty="0"/>
              <a:t> </a:t>
            </a:r>
            <a:r>
              <a:rPr lang="en-US" sz="3100" dirty="0" err="1"/>
              <a:t>kembali</a:t>
            </a:r>
            <a:r>
              <a:rPr lang="en-US" sz="3100" dirty="0"/>
              <a:t>.</a:t>
            </a:r>
            <a:endParaRPr lang="en-ID" sz="3100" dirty="0"/>
          </a:p>
          <a:p>
            <a:endParaRPr lang="id-ID" sz="3100" dirty="0"/>
          </a:p>
        </p:txBody>
      </p:sp>
    </p:spTree>
    <p:extLst>
      <p:ext uri="{BB962C8B-B14F-4D97-AF65-F5344CB8AC3E}">
        <p14:creationId xmlns:p14="http://schemas.microsoft.com/office/powerpoint/2010/main" val="2517408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2BD33-B4F8-419D-BC44-235B780F2D7E}"/>
              </a:ext>
            </a:extLst>
          </p:cNvPr>
          <p:cNvSpPr>
            <a:spLocks noGrp="1"/>
          </p:cNvSpPr>
          <p:nvPr>
            <p:ph type="title"/>
          </p:nvPr>
        </p:nvSpPr>
        <p:spPr>
          <a:xfrm>
            <a:off x="1257527" y="1246984"/>
            <a:ext cx="9905998" cy="1478570"/>
          </a:xfrm>
        </p:spPr>
        <p:txBody>
          <a:bodyPr>
            <a:normAutofit/>
          </a:bodyPr>
          <a:lstStyle/>
          <a:p>
            <a:pPr algn="ctr"/>
            <a:r>
              <a:rPr lang="en-US" sz="4400" b="1" dirty="0" err="1"/>
              <a:t>Pemakai</a:t>
            </a:r>
            <a:r>
              <a:rPr lang="en-US" sz="4400" b="1" dirty="0"/>
              <a:t> ( User )</a:t>
            </a:r>
            <a:endParaRPr lang="id-ID" sz="4400" b="1" dirty="0"/>
          </a:p>
        </p:txBody>
      </p:sp>
      <p:sp>
        <p:nvSpPr>
          <p:cNvPr id="3" name="Content Placeholder 2">
            <a:extLst>
              <a:ext uri="{FF2B5EF4-FFF2-40B4-BE49-F238E27FC236}">
                <a16:creationId xmlns:a16="http://schemas.microsoft.com/office/drawing/2014/main" id="{92304425-1A39-4261-A052-9D9AA791104D}"/>
              </a:ext>
            </a:extLst>
          </p:cNvPr>
          <p:cNvSpPr>
            <a:spLocks noGrp="1"/>
          </p:cNvSpPr>
          <p:nvPr>
            <p:ph idx="1"/>
          </p:nvPr>
        </p:nvSpPr>
        <p:spPr>
          <a:xfrm>
            <a:off x="1257527" y="2613526"/>
            <a:ext cx="9905999" cy="3541714"/>
          </a:xfrm>
        </p:spPr>
        <p:txBody>
          <a:bodyPr>
            <a:normAutofit/>
          </a:bodyPr>
          <a:lstStyle/>
          <a:p>
            <a:pPr marL="0" indent="0">
              <a:buNone/>
            </a:pPr>
            <a:r>
              <a:rPr lang="en-US" sz="3100" dirty="0"/>
              <a:t>	</a:t>
            </a:r>
            <a:r>
              <a:rPr lang="en-US" sz="3100" dirty="0" err="1"/>
              <a:t>Bagi</a:t>
            </a:r>
            <a:r>
              <a:rPr lang="en-US" sz="3100" dirty="0"/>
              <a:t> </a:t>
            </a:r>
            <a:r>
              <a:rPr lang="en-US" sz="3100" dirty="0" err="1"/>
              <a:t>pemakai</a:t>
            </a:r>
            <a:r>
              <a:rPr lang="en-US" sz="3100" dirty="0"/>
              <a:t> </a:t>
            </a:r>
            <a:r>
              <a:rPr lang="en-US" sz="3100" dirty="0" err="1"/>
              <a:t>dapat</a:t>
            </a:r>
            <a:r>
              <a:rPr lang="en-US" sz="3100" dirty="0"/>
              <a:t> </a:t>
            </a:r>
            <a:r>
              <a:rPr lang="en-US" sz="3100" dirty="0" err="1"/>
              <a:t>berinteraksi</a:t>
            </a:r>
            <a:r>
              <a:rPr lang="en-US" sz="3100" dirty="0"/>
              <a:t> </a:t>
            </a:r>
            <a:r>
              <a:rPr lang="en-US" sz="3100" dirty="0" err="1"/>
              <a:t>dengan</a:t>
            </a:r>
            <a:r>
              <a:rPr lang="en-US" sz="3100" dirty="0"/>
              <a:t> basis data dan </a:t>
            </a:r>
            <a:r>
              <a:rPr lang="en-US" sz="3100" dirty="0" err="1"/>
              <a:t>memanipulasi</a:t>
            </a:r>
            <a:r>
              <a:rPr lang="en-US" sz="3100" dirty="0"/>
              <a:t> data </a:t>
            </a:r>
            <a:r>
              <a:rPr lang="en-US" sz="3100" dirty="0" err="1"/>
              <a:t>dalam</a:t>
            </a:r>
            <a:r>
              <a:rPr lang="en-US" sz="3100" dirty="0"/>
              <a:t> program yang </a:t>
            </a:r>
            <a:r>
              <a:rPr lang="en-US" sz="3100" dirty="0" err="1"/>
              <a:t>ditulis</a:t>
            </a:r>
            <a:r>
              <a:rPr lang="en-US" sz="3100" dirty="0"/>
              <a:t> </a:t>
            </a:r>
            <a:r>
              <a:rPr lang="en-US" sz="3100" dirty="0" err="1"/>
              <a:t>dalam</a:t>
            </a:r>
            <a:r>
              <a:rPr lang="en-US" sz="3100" dirty="0"/>
              <a:t> </a:t>
            </a:r>
            <a:r>
              <a:rPr lang="en-US" sz="3100" dirty="0" err="1"/>
              <a:t>bahasa</a:t>
            </a:r>
            <a:r>
              <a:rPr lang="en-US" sz="3100" dirty="0"/>
              <a:t> </a:t>
            </a:r>
            <a:r>
              <a:rPr lang="en-US" sz="3100" dirty="0" err="1"/>
              <a:t>pemograman</a:t>
            </a:r>
            <a:r>
              <a:rPr lang="en-US" sz="3100" dirty="0"/>
              <a:t>.</a:t>
            </a:r>
            <a:endParaRPr lang="en-ID" sz="3100" dirty="0"/>
          </a:p>
          <a:p>
            <a:endParaRPr lang="id-ID" sz="3100" dirty="0"/>
          </a:p>
        </p:txBody>
      </p:sp>
    </p:spTree>
    <p:extLst>
      <p:ext uri="{BB962C8B-B14F-4D97-AF65-F5344CB8AC3E}">
        <p14:creationId xmlns:p14="http://schemas.microsoft.com/office/powerpoint/2010/main" val="1014014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63F37-3442-49EA-921B-FDAC0FB2E62E}"/>
              </a:ext>
            </a:extLst>
          </p:cNvPr>
          <p:cNvSpPr>
            <a:spLocks noGrp="1"/>
          </p:cNvSpPr>
          <p:nvPr>
            <p:ph type="title"/>
          </p:nvPr>
        </p:nvSpPr>
        <p:spPr>
          <a:xfrm>
            <a:off x="996270" y="2548918"/>
            <a:ext cx="9905998" cy="1478570"/>
          </a:xfrm>
        </p:spPr>
        <p:txBody>
          <a:bodyPr>
            <a:normAutofit/>
          </a:bodyPr>
          <a:lstStyle/>
          <a:p>
            <a:pPr algn="ctr"/>
            <a:r>
              <a:rPr lang="en-US" sz="4400" b="1" dirty="0"/>
              <a:t>OPERASIONAL DASAR BASIS DATA</a:t>
            </a:r>
            <a:endParaRPr lang="id-ID" sz="4400" b="1" dirty="0"/>
          </a:p>
        </p:txBody>
      </p:sp>
    </p:spTree>
    <p:extLst>
      <p:ext uri="{BB962C8B-B14F-4D97-AF65-F5344CB8AC3E}">
        <p14:creationId xmlns:p14="http://schemas.microsoft.com/office/powerpoint/2010/main" val="2047886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1E86EE-DE40-4AEE-92E6-BA45F1B2985B}"/>
              </a:ext>
            </a:extLst>
          </p:cNvPr>
          <p:cNvSpPr>
            <a:spLocks noGrp="1"/>
          </p:cNvSpPr>
          <p:nvPr>
            <p:ph idx="1"/>
          </p:nvPr>
        </p:nvSpPr>
        <p:spPr>
          <a:xfrm>
            <a:off x="801394" y="281048"/>
            <a:ext cx="10589211" cy="3541714"/>
          </a:xfrm>
        </p:spPr>
        <p:txBody>
          <a:bodyPr>
            <a:noAutofit/>
          </a:bodyPr>
          <a:lstStyle/>
          <a:p>
            <a:pPr lvl="0"/>
            <a:r>
              <a:rPr lang="en-US" sz="3100" dirty="0" err="1"/>
              <a:t>Pembuatan</a:t>
            </a:r>
            <a:r>
              <a:rPr lang="en-US" sz="3100" dirty="0"/>
              <a:t> basis data </a:t>
            </a:r>
            <a:r>
              <a:rPr lang="en-US" sz="3100" dirty="0" err="1"/>
              <a:t>baru</a:t>
            </a:r>
            <a:r>
              <a:rPr lang="en-US" sz="3100" dirty="0"/>
              <a:t> </a:t>
            </a:r>
            <a:r>
              <a:rPr lang="en-US" sz="3100" b="1" i="1" dirty="0"/>
              <a:t>(create database)</a:t>
            </a:r>
            <a:r>
              <a:rPr lang="en-US" sz="3100" i="1" dirty="0"/>
              <a:t>,</a:t>
            </a:r>
            <a:r>
              <a:rPr lang="en-US" sz="3100" dirty="0"/>
              <a:t> yang </a:t>
            </a:r>
            <a:r>
              <a:rPr lang="en-US" sz="3100" dirty="0" err="1"/>
              <a:t>identik</a:t>
            </a:r>
            <a:r>
              <a:rPr lang="en-US" sz="3100" dirty="0"/>
              <a:t> </a:t>
            </a:r>
            <a:r>
              <a:rPr lang="en-US" sz="3100" dirty="0" err="1"/>
              <a:t>dengan</a:t>
            </a:r>
            <a:r>
              <a:rPr lang="en-US" sz="3100" dirty="0"/>
              <a:t> </a:t>
            </a:r>
            <a:r>
              <a:rPr lang="en-US" sz="3100" dirty="0" err="1"/>
              <a:t>pembuatan</a:t>
            </a:r>
            <a:r>
              <a:rPr lang="en-US" sz="3100" dirty="0"/>
              <a:t> </a:t>
            </a:r>
            <a:r>
              <a:rPr lang="en-US" sz="3100" dirty="0" err="1"/>
              <a:t>lemari</a:t>
            </a:r>
            <a:r>
              <a:rPr lang="en-US" sz="3100" dirty="0"/>
              <a:t> </a:t>
            </a:r>
            <a:r>
              <a:rPr lang="en-US" sz="3100" dirty="0" err="1"/>
              <a:t>arsip</a:t>
            </a:r>
            <a:r>
              <a:rPr lang="en-US" sz="3100" dirty="0"/>
              <a:t> yang </a:t>
            </a:r>
            <a:r>
              <a:rPr lang="en-US" sz="3100" dirty="0" err="1"/>
              <a:t>baru</a:t>
            </a:r>
            <a:r>
              <a:rPr lang="en-US" sz="3100" dirty="0"/>
              <a:t>.</a:t>
            </a:r>
            <a:endParaRPr lang="en-ID" sz="3100" dirty="0"/>
          </a:p>
          <a:p>
            <a:pPr lvl="0"/>
            <a:r>
              <a:rPr lang="en-US" sz="3100" dirty="0" err="1"/>
              <a:t>Penghapusan</a:t>
            </a:r>
            <a:r>
              <a:rPr lang="en-US" sz="3100" dirty="0"/>
              <a:t> basis data </a:t>
            </a:r>
            <a:r>
              <a:rPr lang="en-US" sz="3100" b="1" i="1" dirty="0"/>
              <a:t>(drop database)</a:t>
            </a:r>
            <a:r>
              <a:rPr lang="en-US" sz="3100" i="1" dirty="0"/>
              <a:t>,</a:t>
            </a:r>
            <a:r>
              <a:rPr lang="en-US" sz="3100" dirty="0"/>
              <a:t> yang </a:t>
            </a:r>
            <a:r>
              <a:rPr lang="en-US" sz="3100" dirty="0" err="1"/>
              <a:t>identik</a:t>
            </a:r>
            <a:r>
              <a:rPr lang="en-US" sz="3100" dirty="0"/>
              <a:t> </a:t>
            </a:r>
            <a:r>
              <a:rPr lang="en-US" sz="3100" dirty="0" err="1"/>
              <a:t>dengan</a:t>
            </a:r>
            <a:r>
              <a:rPr lang="en-US" sz="3100" dirty="0"/>
              <a:t> </a:t>
            </a:r>
            <a:r>
              <a:rPr lang="en-US" sz="3100" dirty="0" err="1"/>
              <a:t>pengrusakan</a:t>
            </a:r>
            <a:r>
              <a:rPr lang="en-US" sz="3100" dirty="0"/>
              <a:t> </a:t>
            </a:r>
            <a:r>
              <a:rPr lang="en-US" sz="3100" dirty="0" err="1"/>
              <a:t>lemari</a:t>
            </a:r>
            <a:r>
              <a:rPr lang="en-US" sz="3100" dirty="0"/>
              <a:t> </a:t>
            </a:r>
            <a:r>
              <a:rPr lang="en-US" sz="3100" dirty="0" err="1"/>
              <a:t>arsip</a:t>
            </a:r>
            <a:r>
              <a:rPr lang="en-US" sz="3100" dirty="0"/>
              <a:t> (</a:t>
            </a:r>
            <a:r>
              <a:rPr lang="en-US" sz="3100" dirty="0" err="1"/>
              <a:t>sekaligus</a:t>
            </a:r>
            <a:r>
              <a:rPr lang="en-US" sz="3100" dirty="0"/>
              <a:t> </a:t>
            </a:r>
            <a:r>
              <a:rPr lang="en-US" sz="3100" dirty="0" err="1"/>
              <a:t>beserta</a:t>
            </a:r>
            <a:r>
              <a:rPr lang="en-US" sz="3100" dirty="0"/>
              <a:t> </a:t>
            </a:r>
            <a:r>
              <a:rPr lang="en-US" sz="3100" dirty="0" err="1"/>
              <a:t>isinya</a:t>
            </a:r>
            <a:r>
              <a:rPr lang="en-US" sz="3100" dirty="0"/>
              <a:t> </a:t>
            </a:r>
            <a:r>
              <a:rPr lang="en-US" sz="3100" dirty="0" err="1"/>
              <a:t>jika</a:t>
            </a:r>
            <a:r>
              <a:rPr lang="en-US" sz="3100" dirty="0"/>
              <a:t> </a:t>
            </a:r>
            <a:r>
              <a:rPr lang="en-US" sz="3100" dirty="0" err="1"/>
              <a:t>ada</a:t>
            </a:r>
            <a:r>
              <a:rPr lang="en-US" sz="3100" dirty="0"/>
              <a:t>).</a:t>
            </a:r>
            <a:endParaRPr lang="en-ID" sz="3100" dirty="0"/>
          </a:p>
          <a:p>
            <a:pPr lvl="0"/>
            <a:r>
              <a:rPr lang="en-US" sz="3100" dirty="0" err="1"/>
              <a:t>Pembuatan</a:t>
            </a:r>
            <a:r>
              <a:rPr lang="en-US" sz="3100" dirty="0"/>
              <a:t> file/</a:t>
            </a:r>
            <a:r>
              <a:rPr lang="en-US" sz="3100" dirty="0" err="1"/>
              <a:t>tabel</a:t>
            </a:r>
            <a:r>
              <a:rPr lang="en-US" sz="3100" dirty="0"/>
              <a:t> </a:t>
            </a:r>
            <a:r>
              <a:rPr lang="en-US" sz="3100" dirty="0" err="1"/>
              <a:t>baru</a:t>
            </a:r>
            <a:r>
              <a:rPr lang="en-US" sz="3100" dirty="0"/>
              <a:t> </a:t>
            </a:r>
            <a:r>
              <a:rPr lang="en-US" sz="3100" dirty="0" err="1"/>
              <a:t>ke</a:t>
            </a:r>
            <a:r>
              <a:rPr lang="en-US" sz="3100" dirty="0"/>
              <a:t> </a:t>
            </a:r>
            <a:r>
              <a:rPr lang="en-US" sz="3100" dirty="0" err="1"/>
              <a:t>suatu</a:t>
            </a:r>
            <a:r>
              <a:rPr lang="en-US" sz="3100" dirty="0"/>
              <a:t> basis data </a:t>
            </a:r>
            <a:r>
              <a:rPr lang="en-US" sz="3100" b="1" i="1" dirty="0"/>
              <a:t>(create table)</a:t>
            </a:r>
            <a:r>
              <a:rPr lang="en-US" sz="3100" i="1" dirty="0"/>
              <a:t>,</a:t>
            </a:r>
            <a:r>
              <a:rPr lang="en-US" sz="3100" dirty="0"/>
              <a:t> yang </a:t>
            </a:r>
            <a:r>
              <a:rPr lang="en-US" sz="3100" dirty="0" err="1"/>
              <a:t>identik</a:t>
            </a:r>
            <a:r>
              <a:rPr lang="en-US" sz="3100" dirty="0"/>
              <a:t> </a:t>
            </a:r>
            <a:r>
              <a:rPr lang="en-US" sz="3100" dirty="0" err="1"/>
              <a:t>dengan</a:t>
            </a:r>
            <a:r>
              <a:rPr lang="en-US" sz="3100" dirty="0"/>
              <a:t> </a:t>
            </a:r>
            <a:r>
              <a:rPr lang="en-US" sz="3100" dirty="0" err="1"/>
              <a:t>penambahan</a:t>
            </a:r>
            <a:r>
              <a:rPr lang="en-US" sz="3100" dirty="0"/>
              <a:t> map </a:t>
            </a:r>
            <a:r>
              <a:rPr lang="en-US" sz="3100" dirty="0" err="1"/>
              <a:t>arsip</a:t>
            </a:r>
            <a:r>
              <a:rPr lang="en-US" sz="3100" dirty="0"/>
              <a:t> </a:t>
            </a:r>
            <a:r>
              <a:rPr lang="en-US" sz="3100" dirty="0" err="1"/>
              <a:t>baru</a:t>
            </a:r>
            <a:r>
              <a:rPr lang="en-US" sz="3100" dirty="0"/>
              <a:t> </a:t>
            </a:r>
            <a:r>
              <a:rPr lang="en-US" sz="3100" dirty="0" err="1"/>
              <a:t>ke</a:t>
            </a:r>
            <a:r>
              <a:rPr lang="en-US" sz="3100" dirty="0"/>
              <a:t> </a:t>
            </a:r>
            <a:r>
              <a:rPr lang="en-US" sz="3100" dirty="0" err="1"/>
              <a:t>sebuah</a:t>
            </a:r>
            <a:r>
              <a:rPr lang="en-US" sz="3100" dirty="0"/>
              <a:t> </a:t>
            </a:r>
            <a:r>
              <a:rPr lang="en-US" sz="3100" dirty="0" err="1"/>
              <a:t>lemari</a:t>
            </a:r>
            <a:r>
              <a:rPr lang="en-US" sz="3100" dirty="0"/>
              <a:t> </a:t>
            </a:r>
            <a:r>
              <a:rPr lang="en-US" sz="3100" dirty="0" err="1"/>
              <a:t>arsip</a:t>
            </a:r>
            <a:r>
              <a:rPr lang="en-US" sz="3100" dirty="0"/>
              <a:t> yang </a:t>
            </a:r>
            <a:r>
              <a:rPr lang="en-US" sz="3100" dirty="0" err="1"/>
              <a:t>telah</a:t>
            </a:r>
            <a:r>
              <a:rPr lang="en-US" sz="3100" dirty="0"/>
              <a:t> </a:t>
            </a:r>
            <a:r>
              <a:rPr lang="en-US" sz="3100" dirty="0" err="1"/>
              <a:t>ada</a:t>
            </a:r>
            <a:r>
              <a:rPr lang="en-US" sz="3100" dirty="0"/>
              <a:t>.</a:t>
            </a:r>
            <a:endParaRPr lang="en-ID" sz="3100" dirty="0"/>
          </a:p>
          <a:p>
            <a:pPr lvl="0"/>
            <a:r>
              <a:rPr lang="en-US" sz="3100" dirty="0" err="1"/>
              <a:t>Penghapusan</a:t>
            </a:r>
            <a:r>
              <a:rPr lang="en-US" sz="3100" dirty="0"/>
              <a:t> file/</a:t>
            </a:r>
            <a:r>
              <a:rPr lang="en-US" sz="3100" dirty="0" err="1"/>
              <a:t>tabel</a:t>
            </a:r>
            <a:r>
              <a:rPr lang="en-US" sz="3100" dirty="0"/>
              <a:t> </a:t>
            </a:r>
            <a:r>
              <a:rPr lang="en-US" sz="3100" dirty="0" err="1"/>
              <a:t>dari</a:t>
            </a:r>
            <a:r>
              <a:rPr lang="en-US" sz="3100" dirty="0"/>
              <a:t> </a:t>
            </a:r>
            <a:r>
              <a:rPr lang="en-US" sz="3100" dirty="0" err="1"/>
              <a:t>suatu</a:t>
            </a:r>
            <a:r>
              <a:rPr lang="en-US" sz="3100" dirty="0"/>
              <a:t> basis data </a:t>
            </a:r>
            <a:r>
              <a:rPr lang="en-US" sz="3100" b="1" i="1" dirty="0"/>
              <a:t>(drop table)</a:t>
            </a:r>
            <a:r>
              <a:rPr lang="en-US" sz="3100" i="1" dirty="0"/>
              <a:t>,</a:t>
            </a:r>
            <a:r>
              <a:rPr lang="en-US" sz="3100" dirty="0"/>
              <a:t> yang </a:t>
            </a:r>
            <a:r>
              <a:rPr lang="en-US" sz="3100" dirty="0" err="1"/>
              <a:t>identik</a:t>
            </a:r>
            <a:r>
              <a:rPr lang="en-US" sz="3100" dirty="0"/>
              <a:t> </a:t>
            </a:r>
            <a:r>
              <a:rPr lang="en-US" sz="3100" dirty="0" err="1"/>
              <a:t>dengan</a:t>
            </a:r>
            <a:r>
              <a:rPr lang="en-US" sz="3100" dirty="0"/>
              <a:t> </a:t>
            </a:r>
            <a:r>
              <a:rPr lang="en-US" sz="3100" dirty="0" err="1"/>
              <a:t>perusakan</a:t>
            </a:r>
            <a:r>
              <a:rPr lang="en-US" sz="3100" dirty="0"/>
              <a:t> map </a:t>
            </a:r>
            <a:r>
              <a:rPr lang="en-US" sz="3100" dirty="0" err="1"/>
              <a:t>arsip</a:t>
            </a:r>
            <a:r>
              <a:rPr lang="en-US" sz="3100" dirty="0"/>
              <a:t> lama yang </a:t>
            </a:r>
            <a:r>
              <a:rPr lang="en-US" sz="3100" dirty="0" err="1"/>
              <a:t>ada</a:t>
            </a:r>
            <a:r>
              <a:rPr lang="en-US" sz="3100" dirty="0"/>
              <a:t> di </a:t>
            </a:r>
            <a:r>
              <a:rPr lang="en-US" sz="3100" dirty="0" err="1"/>
              <a:t>sebuah</a:t>
            </a:r>
            <a:r>
              <a:rPr lang="en-US" sz="3100" dirty="0"/>
              <a:t> </a:t>
            </a:r>
            <a:r>
              <a:rPr lang="en-US" sz="3100" dirty="0" err="1"/>
              <a:t>lemari</a:t>
            </a:r>
            <a:r>
              <a:rPr lang="en-US" sz="3100" dirty="0"/>
              <a:t> </a:t>
            </a:r>
            <a:r>
              <a:rPr lang="en-US" sz="3100" dirty="0" err="1"/>
              <a:t>arsip</a:t>
            </a:r>
            <a:r>
              <a:rPr lang="en-US" sz="3100" dirty="0"/>
              <a:t>.</a:t>
            </a:r>
            <a:endParaRPr lang="en-ID" sz="3100" dirty="0"/>
          </a:p>
          <a:p>
            <a:endParaRPr lang="id-ID" sz="3100" dirty="0"/>
          </a:p>
          <a:p>
            <a:endParaRPr lang="id-ID" sz="3100" dirty="0"/>
          </a:p>
        </p:txBody>
      </p:sp>
    </p:spTree>
    <p:extLst>
      <p:ext uri="{BB962C8B-B14F-4D97-AF65-F5344CB8AC3E}">
        <p14:creationId xmlns:p14="http://schemas.microsoft.com/office/powerpoint/2010/main" val="3041005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F739C2-61C0-41A4-91FE-4D691C174651}"/>
              </a:ext>
            </a:extLst>
          </p:cNvPr>
          <p:cNvSpPr>
            <a:spLocks noGrp="1"/>
          </p:cNvSpPr>
          <p:nvPr>
            <p:ph idx="1"/>
          </p:nvPr>
        </p:nvSpPr>
        <p:spPr>
          <a:xfrm>
            <a:off x="682012" y="140685"/>
            <a:ext cx="10827976" cy="3541714"/>
          </a:xfrm>
        </p:spPr>
        <p:txBody>
          <a:bodyPr>
            <a:noAutofit/>
          </a:bodyPr>
          <a:lstStyle/>
          <a:p>
            <a:pPr lvl="0"/>
            <a:r>
              <a:rPr lang="en-US" sz="3100" dirty="0" err="1"/>
              <a:t>Penambahan</a:t>
            </a:r>
            <a:r>
              <a:rPr lang="en-US" sz="3100" dirty="0"/>
              <a:t>/</a:t>
            </a:r>
            <a:r>
              <a:rPr lang="en-US" sz="3100" dirty="0" err="1"/>
              <a:t>pengisian</a:t>
            </a:r>
            <a:r>
              <a:rPr lang="en-US" sz="3100" dirty="0"/>
              <a:t> data </a:t>
            </a:r>
            <a:r>
              <a:rPr lang="en-US" sz="3100" dirty="0" err="1"/>
              <a:t>baru</a:t>
            </a:r>
            <a:r>
              <a:rPr lang="en-US" sz="3100" dirty="0"/>
              <a:t> </a:t>
            </a:r>
            <a:r>
              <a:rPr lang="en-US" sz="3100" dirty="0" err="1"/>
              <a:t>ke</a:t>
            </a:r>
            <a:r>
              <a:rPr lang="en-US" sz="3100" dirty="0"/>
              <a:t> </a:t>
            </a:r>
            <a:r>
              <a:rPr lang="en-US" sz="3100" dirty="0" err="1"/>
              <a:t>sebuah</a:t>
            </a:r>
            <a:r>
              <a:rPr lang="en-US" sz="3100" dirty="0"/>
              <a:t> file/</a:t>
            </a:r>
            <a:r>
              <a:rPr lang="en-US" sz="3100" dirty="0" err="1"/>
              <a:t>tabel</a:t>
            </a:r>
            <a:r>
              <a:rPr lang="en-US" sz="3100" dirty="0"/>
              <a:t> di </a:t>
            </a:r>
            <a:r>
              <a:rPr lang="en-US" sz="3100" dirty="0" err="1"/>
              <a:t>sebuah</a:t>
            </a:r>
            <a:r>
              <a:rPr lang="en-US" sz="3100" dirty="0"/>
              <a:t> basis data </a:t>
            </a:r>
            <a:r>
              <a:rPr lang="en-US" sz="3100" b="1" i="1" dirty="0"/>
              <a:t>(insert)</a:t>
            </a:r>
            <a:r>
              <a:rPr lang="en-US" sz="3100" i="1" dirty="0"/>
              <a:t>,</a:t>
            </a:r>
            <a:r>
              <a:rPr lang="en-US" sz="3100" dirty="0"/>
              <a:t> yang </a:t>
            </a:r>
            <a:r>
              <a:rPr lang="en-US" sz="3100" dirty="0" err="1"/>
              <a:t>identik</a:t>
            </a:r>
            <a:r>
              <a:rPr lang="en-US" sz="3100" dirty="0"/>
              <a:t> </a:t>
            </a:r>
            <a:r>
              <a:rPr lang="en-US" sz="3100" dirty="0" err="1"/>
              <a:t>dengan</a:t>
            </a:r>
            <a:r>
              <a:rPr lang="en-US" sz="3100" dirty="0"/>
              <a:t> </a:t>
            </a:r>
            <a:r>
              <a:rPr lang="en-US" sz="3100" dirty="0" err="1"/>
              <a:t>penambahan</a:t>
            </a:r>
            <a:r>
              <a:rPr lang="en-US" sz="3100" dirty="0"/>
              <a:t> </a:t>
            </a:r>
            <a:r>
              <a:rPr lang="en-US" sz="3100" dirty="0" err="1"/>
              <a:t>lembaran</a:t>
            </a:r>
            <a:r>
              <a:rPr lang="en-US" sz="3100" dirty="0"/>
              <a:t> </a:t>
            </a:r>
            <a:r>
              <a:rPr lang="en-US" sz="3100" dirty="0" err="1"/>
              <a:t>arsip</a:t>
            </a:r>
            <a:r>
              <a:rPr lang="en-US" sz="3100" dirty="0"/>
              <a:t> </a:t>
            </a:r>
            <a:r>
              <a:rPr lang="en-US" sz="3100" dirty="0" err="1"/>
              <a:t>ke</a:t>
            </a:r>
            <a:r>
              <a:rPr lang="en-US" sz="3100" dirty="0"/>
              <a:t> </a:t>
            </a:r>
            <a:r>
              <a:rPr lang="en-US" sz="3100" dirty="0" err="1"/>
              <a:t>sebuah</a:t>
            </a:r>
            <a:r>
              <a:rPr lang="en-US" sz="3100" dirty="0"/>
              <a:t> map </a:t>
            </a:r>
            <a:r>
              <a:rPr lang="en-US" sz="3100" dirty="0" err="1"/>
              <a:t>arsip</a:t>
            </a:r>
            <a:r>
              <a:rPr lang="en-US" sz="3100" dirty="0"/>
              <a:t>.</a:t>
            </a:r>
            <a:endParaRPr lang="en-ID" sz="3100" dirty="0"/>
          </a:p>
          <a:p>
            <a:pPr lvl="0"/>
            <a:r>
              <a:rPr lang="en-US" sz="3100" dirty="0" err="1"/>
              <a:t>Pengambilan</a:t>
            </a:r>
            <a:r>
              <a:rPr lang="en-US" sz="3100" dirty="0"/>
              <a:t> data </a:t>
            </a:r>
            <a:r>
              <a:rPr lang="en-US" sz="3100" dirty="0" err="1"/>
              <a:t>dari</a:t>
            </a:r>
            <a:r>
              <a:rPr lang="en-US" sz="3100" dirty="0"/>
              <a:t> </a:t>
            </a:r>
            <a:r>
              <a:rPr lang="en-US" sz="3100" dirty="0" err="1"/>
              <a:t>sebuah</a:t>
            </a:r>
            <a:r>
              <a:rPr lang="en-US" sz="3100" dirty="0"/>
              <a:t> file/</a:t>
            </a:r>
            <a:r>
              <a:rPr lang="en-US" sz="3100" dirty="0" err="1"/>
              <a:t>tabel</a:t>
            </a:r>
            <a:r>
              <a:rPr lang="en-US" sz="3100" dirty="0"/>
              <a:t> </a:t>
            </a:r>
            <a:r>
              <a:rPr lang="en-US" sz="3100" b="1" i="1" dirty="0"/>
              <a:t>(retrieve/search/select)</a:t>
            </a:r>
            <a:r>
              <a:rPr lang="en-US" sz="3100" i="1" dirty="0"/>
              <a:t>,</a:t>
            </a:r>
            <a:r>
              <a:rPr lang="en-US" sz="3100" dirty="0"/>
              <a:t> yang </a:t>
            </a:r>
            <a:r>
              <a:rPr lang="en-US" sz="3100" dirty="0" err="1"/>
              <a:t>identik</a:t>
            </a:r>
            <a:r>
              <a:rPr lang="en-US" sz="3100" dirty="0"/>
              <a:t> </a:t>
            </a:r>
            <a:r>
              <a:rPr lang="en-US" sz="3100" dirty="0" err="1"/>
              <a:t>dengan</a:t>
            </a:r>
            <a:r>
              <a:rPr lang="en-US" sz="3100" dirty="0"/>
              <a:t> </a:t>
            </a:r>
            <a:r>
              <a:rPr lang="en-US" sz="3100" dirty="0" err="1"/>
              <a:t>pencarian</a:t>
            </a:r>
            <a:r>
              <a:rPr lang="en-US" sz="3100" dirty="0"/>
              <a:t> </a:t>
            </a:r>
            <a:r>
              <a:rPr lang="en-US" sz="3100" dirty="0" err="1"/>
              <a:t>lembaran</a:t>
            </a:r>
            <a:r>
              <a:rPr lang="en-US" sz="3100" dirty="0"/>
              <a:t> </a:t>
            </a:r>
            <a:r>
              <a:rPr lang="en-US" sz="3100" dirty="0" err="1"/>
              <a:t>arsip</a:t>
            </a:r>
            <a:r>
              <a:rPr lang="en-US" sz="3100" dirty="0"/>
              <a:t> </a:t>
            </a:r>
            <a:r>
              <a:rPr lang="en-US" sz="3100" dirty="0" err="1"/>
              <a:t>dari</a:t>
            </a:r>
            <a:r>
              <a:rPr lang="en-US" sz="3100" dirty="0"/>
              <a:t> </a:t>
            </a:r>
            <a:r>
              <a:rPr lang="en-US" sz="3100" dirty="0" err="1"/>
              <a:t>sebuah</a:t>
            </a:r>
            <a:r>
              <a:rPr lang="en-US" sz="3100" dirty="0"/>
              <a:t> map </a:t>
            </a:r>
            <a:r>
              <a:rPr lang="en-US" sz="3100" dirty="0" err="1"/>
              <a:t>arsip</a:t>
            </a:r>
            <a:r>
              <a:rPr lang="en-US" sz="3100" dirty="0"/>
              <a:t>.</a:t>
            </a:r>
            <a:endParaRPr lang="en-ID" sz="3100" dirty="0"/>
          </a:p>
          <a:p>
            <a:pPr lvl="0"/>
            <a:r>
              <a:rPr lang="en-US" sz="3100" dirty="0" err="1"/>
              <a:t>Pengubahan</a:t>
            </a:r>
            <a:r>
              <a:rPr lang="en-US" sz="3100" dirty="0"/>
              <a:t> data </a:t>
            </a:r>
            <a:r>
              <a:rPr lang="en-US" sz="3100" dirty="0" err="1"/>
              <a:t>dari</a:t>
            </a:r>
            <a:r>
              <a:rPr lang="en-US" sz="3100" dirty="0"/>
              <a:t> file/</a:t>
            </a:r>
            <a:r>
              <a:rPr lang="en-US" sz="3100" dirty="0" err="1"/>
              <a:t>tabel</a:t>
            </a:r>
            <a:r>
              <a:rPr lang="en-US" sz="3100" dirty="0"/>
              <a:t> </a:t>
            </a:r>
            <a:r>
              <a:rPr lang="en-US" sz="3100" b="1" i="1" dirty="0"/>
              <a:t>(update)</a:t>
            </a:r>
            <a:r>
              <a:rPr lang="en-US" sz="3100" i="1" dirty="0"/>
              <a:t>,</a:t>
            </a:r>
            <a:r>
              <a:rPr lang="en-US" sz="3100" dirty="0"/>
              <a:t> yang </a:t>
            </a:r>
            <a:r>
              <a:rPr lang="en-US" sz="3100" dirty="0" err="1"/>
              <a:t>identik</a:t>
            </a:r>
            <a:r>
              <a:rPr lang="en-US" sz="3100" dirty="0"/>
              <a:t> </a:t>
            </a:r>
            <a:r>
              <a:rPr lang="en-US" sz="3100" dirty="0" err="1"/>
              <a:t>dengan</a:t>
            </a:r>
            <a:r>
              <a:rPr lang="en-US" sz="3100" dirty="0"/>
              <a:t> </a:t>
            </a:r>
            <a:r>
              <a:rPr lang="en-US" sz="3100" dirty="0" err="1"/>
              <a:t>perbaikan</a:t>
            </a:r>
            <a:r>
              <a:rPr lang="en-US" sz="3100" dirty="0"/>
              <a:t> </a:t>
            </a:r>
            <a:r>
              <a:rPr lang="en-US" sz="3100" dirty="0" err="1"/>
              <a:t>isi</a:t>
            </a:r>
            <a:r>
              <a:rPr lang="en-US" sz="3100" dirty="0"/>
              <a:t> </a:t>
            </a:r>
            <a:r>
              <a:rPr lang="en-US" sz="3100" dirty="0" err="1"/>
              <a:t>lembaran</a:t>
            </a:r>
            <a:r>
              <a:rPr lang="en-US" sz="3100" dirty="0"/>
              <a:t> </a:t>
            </a:r>
            <a:r>
              <a:rPr lang="en-US" sz="3100" dirty="0" err="1"/>
              <a:t>arsip</a:t>
            </a:r>
            <a:r>
              <a:rPr lang="en-US" sz="3100" dirty="0"/>
              <a:t> yang </a:t>
            </a:r>
            <a:r>
              <a:rPr lang="en-US" sz="3100" dirty="0" err="1"/>
              <a:t>ada</a:t>
            </a:r>
            <a:r>
              <a:rPr lang="en-US" sz="3100" dirty="0"/>
              <a:t> di </a:t>
            </a:r>
            <a:r>
              <a:rPr lang="en-US" sz="3100" dirty="0" err="1"/>
              <a:t>sebuah</a:t>
            </a:r>
            <a:r>
              <a:rPr lang="en-US" sz="3100" dirty="0"/>
              <a:t> </a:t>
            </a:r>
            <a:r>
              <a:rPr lang="en-US" sz="3100" dirty="0" err="1"/>
              <a:t>lemari</a:t>
            </a:r>
            <a:r>
              <a:rPr lang="en-US" sz="3100" dirty="0"/>
              <a:t> </a:t>
            </a:r>
            <a:r>
              <a:rPr lang="en-US" sz="3100" dirty="0" err="1"/>
              <a:t>arsip</a:t>
            </a:r>
            <a:r>
              <a:rPr lang="en-US" sz="3100" dirty="0"/>
              <a:t>.</a:t>
            </a:r>
            <a:endParaRPr lang="en-ID" sz="3100" dirty="0"/>
          </a:p>
          <a:p>
            <a:pPr lvl="0"/>
            <a:r>
              <a:rPr lang="en-US" sz="3100" dirty="0" err="1"/>
              <a:t>Penghapusan</a:t>
            </a:r>
            <a:r>
              <a:rPr lang="en-US" sz="3100" dirty="0"/>
              <a:t> data </a:t>
            </a:r>
            <a:r>
              <a:rPr lang="en-US" sz="3100" dirty="0" err="1"/>
              <a:t>dari</a:t>
            </a:r>
            <a:r>
              <a:rPr lang="en-US" sz="3100" dirty="0"/>
              <a:t> </a:t>
            </a:r>
            <a:r>
              <a:rPr lang="en-US" sz="3100" dirty="0" err="1"/>
              <a:t>sebuah</a:t>
            </a:r>
            <a:r>
              <a:rPr lang="en-US" sz="3100" dirty="0"/>
              <a:t> file/</a:t>
            </a:r>
            <a:r>
              <a:rPr lang="en-US" sz="3100" dirty="0" err="1"/>
              <a:t>tabel</a:t>
            </a:r>
            <a:r>
              <a:rPr lang="en-US" sz="3100" dirty="0"/>
              <a:t> </a:t>
            </a:r>
            <a:r>
              <a:rPr lang="en-US" sz="3100" b="1" i="1" dirty="0"/>
              <a:t>(delete)</a:t>
            </a:r>
            <a:r>
              <a:rPr lang="en-US" sz="3100" i="1" dirty="0"/>
              <a:t>,</a:t>
            </a:r>
            <a:r>
              <a:rPr lang="en-US" sz="3100" dirty="0"/>
              <a:t> yang </a:t>
            </a:r>
            <a:r>
              <a:rPr lang="en-US" sz="3100" dirty="0" err="1"/>
              <a:t>identik</a:t>
            </a:r>
            <a:r>
              <a:rPr lang="en-US" sz="3100" dirty="0"/>
              <a:t> </a:t>
            </a:r>
            <a:r>
              <a:rPr lang="en-US" sz="3100" dirty="0" err="1"/>
              <a:t>dengan</a:t>
            </a:r>
            <a:r>
              <a:rPr lang="en-US" sz="3100" dirty="0"/>
              <a:t> </a:t>
            </a:r>
            <a:r>
              <a:rPr lang="en-US" sz="3100" dirty="0" err="1"/>
              <a:t>penghapusan</a:t>
            </a:r>
            <a:r>
              <a:rPr lang="en-US" sz="3100" dirty="0"/>
              <a:t> </a:t>
            </a:r>
            <a:r>
              <a:rPr lang="en-US" sz="3100" dirty="0" err="1"/>
              <a:t>sebuahlembaran</a:t>
            </a:r>
            <a:r>
              <a:rPr lang="en-US" sz="3100" dirty="0"/>
              <a:t> </a:t>
            </a:r>
            <a:r>
              <a:rPr lang="en-US" sz="3100" dirty="0" err="1"/>
              <a:t>arsip</a:t>
            </a:r>
            <a:r>
              <a:rPr lang="en-US" sz="3100" dirty="0"/>
              <a:t> yang </a:t>
            </a:r>
            <a:r>
              <a:rPr lang="en-US" sz="3100" dirty="0" err="1"/>
              <a:t>ada</a:t>
            </a:r>
            <a:r>
              <a:rPr lang="en-US" sz="3100" dirty="0"/>
              <a:t> di </a:t>
            </a:r>
            <a:r>
              <a:rPr lang="en-US" sz="3100" dirty="0" err="1"/>
              <a:t>sebuah</a:t>
            </a:r>
            <a:r>
              <a:rPr lang="en-US" sz="3100" dirty="0"/>
              <a:t> map </a:t>
            </a:r>
            <a:r>
              <a:rPr lang="en-US" sz="3100" dirty="0" err="1"/>
              <a:t>arsip</a:t>
            </a:r>
            <a:r>
              <a:rPr lang="en-US" sz="3100" dirty="0"/>
              <a:t>.</a:t>
            </a:r>
            <a:endParaRPr lang="en-ID" sz="3100" dirty="0"/>
          </a:p>
          <a:p>
            <a:endParaRPr lang="id-ID" sz="3100" dirty="0"/>
          </a:p>
        </p:txBody>
      </p:sp>
    </p:spTree>
    <p:extLst>
      <p:ext uri="{BB962C8B-B14F-4D97-AF65-F5344CB8AC3E}">
        <p14:creationId xmlns:p14="http://schemas.microsoft.com/office/powerpoint/2010/main" val="11974456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CAB5-CEAD-46C2-821B-F635FACCA920}"/>
              </a:ext>
            </a:extLst>
          </p:cNvPr>
          <p:cNvSpPr>
            <a:spLocks noGrp="1"/>
          </p:cNvSpPr>
          <p:nvPr>
            <p:ph type="title"/>
          </p:nvPr>
        </p:nvSpPr>
        <p:spPr>
          <a:xfrm>
            <a:off x="569118" y="1373317"/>
            <a:ext cx="11050587" cy="1478570"/>
          </a:xfrm>
        </p:spPr>
        <p:txBody>
          <a:bodyPr>
            <a:normAutofit/>
          </a:bodyPr>
          <a:lstStyle/>
          <a:p>
            <a:pPr algn="ctr"/>
            <a:r>
              <a:rPr lang="en-US" sz="4400" b="1" dirty="0"/>
              <a:t>DATABASE MANAGEMENT </a:t>
            </a:r>
            <a:r>
              <a:rPr lang="en-US" sz="4400" b="1" dirty="0" err="1"/>
              <a:t>SYSTEm</a:t>
            </a:r>
            <a:r>
              <a:rPr lang="en-US" sz="4400" b="1" dirty="0"/>
              <a:t> (DBMS)</a:t>
            </a:r>
            <a:endParaRPr lang="id-ID" sz="4400" dirty="0"/>
          </a:p>
        </p:txBody>
      </p:sp>
      <p:sp>
        <p:nvSpPr>
          <p:cNvPr id="3" name="Content Placeholder 2">
            <a:extLst>
              <a:ext uri="{FF2B5EF4-FFF2-40B4-BE49-F238E27FC236}">
                <a16:creationId xmlns:a16="http://schemas.microsoft.com/office/drawing/2014/main" id="{19899CEB-4CB2-4576-88F7-B79D3498A0D6}"/>
              </a:ext>
            </a:extLst>
          </p:cNvPr>
          <p:cNvSpPr>
            <a:spLocks noGrp="1"/>
          </p:cNvSpPr>
          <p:nvPr>
            <p:ph idx="1"/>
          </p:nvPr>
        </p:nvSpPr>
        <p:spPr>
          <a:xfrm>
            <a:off x="1023359" y="2631227"/>
            <a:ext cx="10142106" cy="3541714"/>
          </a:xfrm>
        </p:spPr>
        <p:txBody>
          <a:bodyPr>
            <a:normAutofit/>
          </a:bodyPr>
          <a:lstStyle/>
          <a:p>
            <a:pPr marL="0" indent="0">
              <a:buNone/>
            </a:pPr>
            <a:r>
              <a:rPr lang="en-US" sz="3100" dirty="0"/>
              <a:t>	DBMS </a:t>
            </a:r>
            <a:r>
              <a:rPr lang="en-US" sz="3100" dirty="0" err="1"/>
              <a:t>adalah</a:t>
            </a:r>
            <a:r>
              <a:rPr lang="en-US" sz="3100" dirty="0"/>
              <a:t> </a:t>
            </a:r>
            <a:r>
              <a:rPr lang="en-US" sz="3100" dirty="0" err="1"/>
              <a:t>suatu</a:t>
            </a:r>
            <a:r>
              <a:rPr lang="en-US" sz="3100" dirty="0"/>
              <a:t> </a:t>
            </a:r>
            <a:r>
              <a:rPr lang="en-US" sz="3100" dirty="0" err="1"/>
              <a:t>sistem</a:t>
            </a:r>
            <a:r>
              <a:rPr lang="en-US" sz="3100" dirty="0"/>
              <a:t> </a:t>
            </a:r>
            <a:r>
              <a:rPr lang="en-US" sz="3100" dirty="0" err="1"/>
              <a:t>atau</a:t>
            </a:r>
            <a:r>
              <a:rPr lang="en-US" sz="3100" dirty="0"/>
              <a:t> software yang </a:t>
            </a:r>
            <a:r>
              <a:rPr lang="en-US" sz="3100" dirty="0" err="1"/>
              <a:t>dirancang</a:t>
            </a:r>
            <a:r>
              <a:rPr lang="en-US" sz="3100" dirty="0"/>
              <a:t> </a:t>
            </a:r>
            <a:r>
              <a:rPr lang="en-US" sz="3100" dirty="0" err="1"/>
              <a:t>khusus</a:t>
            </a:r>
            <a:r>
              <a:rPr lang="en-US" sz="3100" dirty="0"/>
              <a:t> </a:t>
            </a:r>
            <a:r>
              <a:rPr lang="en-US" sz="3100" dirty="0" err="1"/>
              <a:t>untuk</a:t>
            </a:r>
            <a:r>
              <a:rPr lang="en-US" sz="3100" dirty="0"/>
              <a:t> </a:t>
            </a:r>
            <a:r>
              <a:rPr lang="en-US" sz="3100" dirty="0" err="1"/>
              <a:t>mengelola</a:t>
            </a:r>
            <a:r>
              <a:rPr lang="en-US" sz="3100" dirty="0"/>
              <a:t> </a:t>
            </a:r>
            <a:r>
              <a:rPr lang="en-US" sz="3100" dirty="0" err="1"/>
              <a:t>suatu</a:t>
            </a:r>
            <a:r>
              <a:rPr lang="en-US" sz="3100" dirty="0"/>
              <a:t> database dan </a:t>
            </a:r>
            <a:r>
              <a:rPr lang="en-US" sz="3100" dirty="0" err="1"/>
              <a:t>menjalankan</a:t>
            </a:r>
            <a:r>
              <a:rPr lang="en-US" sz="3100" dirty="0"/>
              <a:t> </a:t>
            </a:r>
            <a:r>
              <a:rPr lang="en-US" sz="3100" dirty="0" err="1"/>
              <a:t>operasi</a:t>
            </a:r>
            <a:r>
              <a:rPr lang="en-US" sz="3100" dirty="0"/>
              <a:t> </a:t>
            </a:r>
            <a:r>
              <a:rPr lang="en-US" sz="3100" dirty="0" err="1"/>
              <a:t>terhadap</a:t>
            </a:r>
            <a:r>
              <a:rPr lang="en-US" sz="3100" dirty="0"/>
              <a:t> data yang </a:t>
            </a:r>
            <a:r>
              <a:rPr lang="en-US" sz="3100" dirty="0" err="1"/>
              <a:t>diminta</a:t>
            </a:r>
            <a:r>
              <a:rPr lang="en-US" sz="3100" dirty="0"/>
              <a:t> oleh </a:t>
            </a:r>
            <a:r>
              <a:rPr lang="en-US" sz="3100" dirty="0" err="1"/>
              <a:t>banyak</a:t>
            </a:r>
            <a:r>
              <a:rPr lang="en-US" sz="3100" dirty="0"/>
              <a:t> </a:t>
            </a:r>
            <a:r>
              <a:rPr lang="en-US" sz="3100" dirty="0" err="1"/>
              <a:t>pengguna</a:t>
            </a:r>
            <a:r>
              <a:rPr lang="en-US" sz="3100" dirty="0"/>
              <a:t>.</a:t>
            </a:r>
            <a:endParaRPr lang="en-ID" sz="3100" dirty="0"/>
          </a:p>
          <a:p>
            <a:pPr marL="0" indent="0">
              <a:buNone/>
            </a:pPr>
            <a:endParaRPr lang="id-ID" sz="3100" dirty="0"/>
          </a:p>
        </p:txBody>
      </p:sp>
    </p:spTree>
    <p:extLst>
      <p:ext uri="{BB962C8B-B14F-4D97-AF65-F5344CB8AC3E}">
        <p14:creationId xmlns:p14="http://schemas.microsoft.com/office/powerpoint/2010/main" val="2033721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481BC-FCF2-4769-A543-779F4CBA8D45}"/>
              </a:ext>
            </a:extLst>
          </p:cNvPr>
          <p:cNvSpPr>
            <a:spLocks noGrp="1"/>
          </p:cNvSpPr>
          <p:nvPr>
            <p:ph idx="1"/>
          </p:nvPr>
        </p:nvSpPr>
        <p:spPr>
          <a:xfrm>
            <a:off x="550416" y="349665"/>
            <a:ext cx="10498583" cy="3541714"/>
          </a:xfrm>
        </p:spPr>
        <p:txBody>
          <a:bodyPr>
            <a:noAutofit/>
          </a:bodyPr>
          <a:lstStyle/>
          <a:p>
            <a:r>
              <a:rPr lang="en-US" sz="3100" dirty="0"/>
              <a:t>Ada </a:t>
            </a:r>
            <a:r>
              <a:rPr lang="en-US" sz="3100" dirty="0" err="1"/>
              <a:t>dua</a:t>
            </a:r>
            <a:r>
              <a:rPr lang="en-US" sz="3100" dirty="0"/>
              <a:t> </a:t>
            </a:r>
            <a:r>
              <a:rPr lang="en-US" sz="3100" dirty="0" err="1"/>
              <a:t>jenis</a:t>
            </a:r>
            <a:r>
              <a:rPr lang="en-US" sz="3100" dirty="0"/>
              <a:t> </a:t>
            </a:r>
            <a:r>
              <a:rPr lang="en-US" sz="3100" dirty="0" err="1"/>
              <a:t>bahasa</a:t>
            </a:r>
            <a:r>
              <a:rPr lang="en-US" sz="3100" dirty="0"/>
              <a:t> </a:t>
            </a:r>
            <a:r>
              <a:rPr lang="en-US" sz="3100" dirty="0" err="1"/>
              <a:t>komputer</a:t>
            </a:r>
            <a:r>
              <a:rPr lang="en-US" sz="3100" dirty="0"/>
              <a:t> yang </a:t>
            </a:r>
            <a:r>
              <a:rPr lang="en-US" sz="3100" dirty="0" err="1"/>
              <a:t>dapat</a:t>
            </a:r>
            <a:r>
              <a:rPr lang="en-US" sz="3100" dirty="0"/>
              <a:t> </a:t>
            </a:r>
            <a:r>
              <a:rPr lang="en-US" sz="3100" dirty="0" err="1"/>
              <a:t>digunakan</a:t>
            </a:r>
            <a:r>
              <a:rPr lang="en-US" sz="3100" dirty="0"/>
              <a:t> </a:t>
            </a:r>
            <a:r>
              <a:rPr lang="en-US" sz="3100" dirty="0" err="1"/>
              <a:t>dalam</a:t>
            </a:r>
            <a:r>
              <a:rPr lang="en-US" sz="3100" dirty="0"/>
              <a:t> </a:t>
            </a:r>
            <a:r>
              <a:rPr lang="en-US" sz="3100" dirty="0" err="1"/>
              <a:t>berinteraksi</a:t>
            </a:r>
            <a:r>
              <a:rPr lang="en-US" sz="3100" dirty="0"/>
              <a:t> </a:t>
            </a:r>
            <a:r>
              <a:rPr lang="en-US" sz="3100" dirty="0" err="1"/>
              <a:t>dengan</a:t>
            </a:r>
            <a:r>
              <a:rPr lang="en-US" sz="3100" dirty="0"/>
              <a:t> DBMS, </a:t>
            </a:r>
            <a:r>
              <a:rPr lang="en-US" sz="3100" dirty="0" err="1"/>
              <a:t>yaitu</a:t>
            </a:r>
            <a:r>
              <a:rPr lang="en-US" sz="3100" dirty="0"/>
              <a:t>:</a:t>
            </a:r>
            <a:endParaRPr lang="en-ID" sz="3100" dirty="0"/>
          </a:p>
          <a:p>
            <a:pPr lvl="0"/>
            <a:r>
              <a:rPr lang="en-US" sz="3100" dirty="0"/>
              <a:t>DDL; </a:t>
            </a:r>
            <a:r>
              <a:rPr lang="en-US" sz="3100" dirty="0" err="1"/>
              <a:t>digunakan</a:t>
            </a:r>
            <a:r>
              <a:rPr lang="en-US" sz="3100" dirty="0"/>
              <a:t> </a:t>
            </a:r>
            <a:r>
              <a:rPr lang="en-US" sz="3100" dirty="0" err="1"/>
              <a:t>untuk</a:t>
            </a:r>
            <a:r>
              <a:rPr lang="en-US" sz="3100" dirty="0"/>
              <a:t> </a:t>
            </a:r>
            <a:r>
              <a:rPr lang="en-US" sz="3100" dirty="0" err="1"/>
              <a:t>menggambarkan</a:t>
            </a:r>
            <a:r>
              <a:rPr lang="en-US" sz="3100" dirty="0"/>
              <a:t> </a:t>
            </a:r>
            <a:r>
              <a:rPr lang="en-US" sz="3100" dirty="0" err="1"/>
              <a:t>desain</a:t>
            </a:r>
            <a:r>
              <a:rPr lang="en-US" sz="3100" dirty="0"/>
              <a:t> </a:t>
            </a:r>
            <a:r>
              <a:rPr lang="en-US" sz="3100" dirty="0" err="1"/>
              <a:t>dari</a:t>
            </a:r>
            <a:r>
              <a:rPr lang="en-US" sz="3100" dirty="0"/>
              <a:t> basis data </a:t>
            </a:r>
            <a:r>
              <a:rPr lang="en-US" sz="3100" dirty="0" err="1"/>
              <a:t>secara</a:t>
            </a:r>
            <a:r>
              <a:rPr lang="en-US" sz="3100" dirty="0"/>
              <a:t> </a:t>
            </a:r>
            <a:r>
              <a:rPr lang="en-US" sz="3100" dirty="0" err="1"/>
              <a:t>keseluruhan</a:t>
            </a:r>
            <a:r>
              <a:rPr lang="en-US" sz="3100" dirty="0"/>
              <a:t>, </a:t>
            </a:r>
            <a:r>
              <a:rPr lang="en-US" sz="3100" dirty="0" err="1"/>
              <a:t>mulai</a:t>
            </a:r>
            <a:r>
              <a:rPr lang="en-US" sz="3100" dirty="0"/>
              <a:t> </a:t>
            </a:r>
            <a:r>
              <a:rPr lang="en-US" sz="3100" dirty="0" err="1"/>
              <a:t>dari</a:t>
            </a:r>
            <a:r>
              <a:rPr lang="en-US" sz="3100" dirty="0"/>
              <a:t> </a:t>
            </a:r>
            <a:r>
              <a:rPr lang="en-US" sz="3100" dirty="0" err="1"/>
              <a:t>membuat</a:t>
            </a:r>
            <a:r>
              <a:rPr lang="en-US" sz="3100" dirty="0"/>
              <a:t> </a:t>
            </a:r>
            <a:r>
              <a:rPr lang="en-US" sz="3100" dirty="0" err="1"/>
              <a:t>tabel</a:t>
            </a:r>
            <a:r>
              <a:rPr lang="en-US" sz="3100" dirty="0"/>
              <a:t> </a:t>
            </a:r>
            <a:r>
              <a:rPr lang="en-US" sz="3100" dirty="0" err="1"/>
              <a:t>baru</a:t>
            </a:r>
            <a:r>
              <a:rPr lang="en-US" sz="3100" dirty="0"/>
              <a:t>, </a:t>
            </a:r>
            <a:r>
              <a:rPr lang="en-US" sz="3100" dirty="0" err="1"/>
              <a:t>memuat</a:t>
            </a:r>
            <a:r>
              <a:rPr lang="en-US" sz="3100" dirty="0"/>
              <a:t> </a:t>
            </a:r>
            <a:r>
              <a:rPr lang="en-US" sz="3100" dirty="0" err="1"/>
              <a:t>indeks</a:t>
            </a:r>
            <a:r>
              <a:rPr lang="en-US" sz="3100" dirty="0"/>
              <a:t>, </a:t>
            </a:r>
            <a:r>
              <a:rPr lang="en-US" sz="3100" dirty="0" err="1"/>
              <a:t>maupun</a:t>
            </a:r>
            <a:r>
              <a:rPr lang="en-US" sz="3100" dirty="0"/>
              <a:t> </a:t>
            </a:r>
            <a:r>
              <a:rPr lang="en-US" sz="3100" dirty="0" err="1"/>
              <a:t>mengubah</a:t>
            </a:r>
            <a:r>
              <a:rPr lang="en-US" sz="3100" dirty="0"/>
              <a:t> </a:t>
            </a:r>
            <a:r>
              <a:rPr lang="en-US" sz="3100" dirty="0" err="1"/>
              <a:t>tabel</a:t>
            </a:r>
            <a:r>
              <a:rPr lang="en-US" sz="3100" dirty="0"/>
              <a:t>.</a:t>
            </a:r>
            <a:endParaRPr lang="en-ID" sz="3100" dirty="0"/>
          </a:p>
          <a:p>
            <a:pPr lvl="0"/>
            <a:r>
              <a:rPr lang="en-US" sz="3100" dirty="0"/>
              <a:t>DML; </a:t>
            </a:r>
            <a:r>
              <a:rPr lang="en-US" sz="3100" dirty="0" err="1"/>
              <a:t>digunakan</a:t>
            </a:r>
            <a:r>
              <a:rPr lang="en-US" sz="3100" dirty="0"/>
              <a:t> </a:t>
            </a:r>
            <a:r>
              <a:rPr lang="en-US" sz="3100" dirty="0" err="1"/>
              <a:t>untuk</a:t>
            </a:r>
            <a:r>
              <a:rPr lang="en-US" sz="3100" dirty="0"/>
              <a:t> </a:t>
            </a:r>
            <a:r>
              <a:rPr lang="en-US" sz="3100" dirty="0" err="1"/>
              <a:t>memanipulasi</a:t>
            </a:r>
            <a:r>
              <a:rPr lang="en-US" sz="3100" dirty="0"/>
              <a:t> dan </a:t>
            </a:r>
            <a:r>
              <a:rPr lang="en-US" sz="3100" dirty="0" err="1"/>
              <a:t>mengambil</a:t>
            </a:r>
            <a:r>
              <a:rPr lang="en-US" sz="3100" dirty="0"/>
              <a:t> data </a:t>
            </a:r>
            <a:r>
              <a:rPr lang="en-US" sz="3100" dirty="0" err="1"/>
              <a:t>dari</a:t>
            </a:r>
            <a:r>
              <a:rPr lang="en-US" sz="3100" dirty="0"/>
              <a:t> database, </a:t>
            </a:r>
            <a:r>
              <a:rPr lang="en-US" sz="3100" dirty="0" err="1"/>
              <a:t>menghapus</a:t>
            </a:r>
            <a:r>
              <a:rPr lang="en-US" sz="3100" dirty="0"/>
              <a:t> data </a:t>
            </a:r>
            <a:r>
              <a:rPr lang="en-US" sz="3100" dirty="0" err="1"/>
              <a:t>dari</a:t>
            </a:r>
            <a:r>
              <a:rPr lang="en-US" sz="3100" dirty="0"/>
              <a:t> database, dan </a:t>
            </a:r>
            <a:r>
              <a:rPr lang="en-US" sz="3100" dirty="0" err="1"/>
              <a:t>mengubah</a:t>
            </a:r>
            <a:r>
              <a:rPr lang="en-US" sz="3100" dirty="0"/>
              <a:t> data pada </a:t>
            </a:r>
            <a:r>
              <a:rPr lang="en-US" sz="3100" dirty="0" err="1"/>
              <a:t>suatu</a:t>
            </a:r>
            <a:r>
              <a:rPr lang="en-US" sz="3100" dirty="0"/>
              <a:t> database.</a:t>
            </a:r>
            <a:endParaRPr lang="en-ID" sz="3100" dirty="0"/>
          </a:p>
          <a:p>
            <a:endParaRPr lang="id-ID" sz="3100" dirty="0"/>
          </a:p>
        </p:txBody>
      </p:sp>
    </p:spTree>
    <p:extLst>
      <p:ext uri="{BB962C8B-B14F-4D97-AF65-F5344CB8AC3E}">
        <p14:creationId xmlns:p14="http://schemas.microsoft.com/office/powerpoint/2010/main" val="4070533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18118-271B-4062-8ECD-1C06525E3AEC}"/>
              </a:ext>
            </a:extLst>
          </p:cNvPr>
          <p:cNvSpPr>
            <a:spLocks noGrp="1"/>
          </p:cNvSpPr>
          <p:nvPr>
            <p:ph type="title"/>
          </p:nvPr>
        </p:nvSpPr>
        <p:spPr>
          <a:xfrm>
            <a:off x="1141412" y="192390"/>
            <a:ext cx="9905998" cy="1478570"/>
          </a:xfrm>
        </p:spPr>
        <p:txBody>
          <a:bodyPr>
            <a:normAutofit/>
          </a:bodyPr>
          <a:lstStyle/>
          <a:p>
            <a:r>
              <a:rPr lang="en-US" sz="4400" b="1" dirty="0"/>
              <a:t>ARSITEKTUR DBMS</a:t>
            </a:r>
            <a:endParaRPr lang="id-ID" sz="4400" b="1" dirty="0"/>
          </a:p>
        </p:txBody>
      </p:sp>
      <p:sp>
        <p:nvSpPr>
          <p:cNvPr id="3" name="Content Placeholder 2">
            <a:extLst>
              <a:ext uri="{FF2B5EF4-FFF2-40B4-BE49-F238E27FC236}">
                <a16:creationId xmlns:a16="http://schemas.microsoft.com/office/drawing/2014/main" id="{02684EFA-EF2B-4EA8-ADDA-695D99AD4B6B}"/>
              </a:ext>
            </a:extLst>
          </p:cNvPr>
          <p:cNvSpPr>
            <a:spLocks noGrp="1"/>
          </p:cNvSpPr>
          <p:nvPr>
            <p:ph idx="1"/>
          </p:nvPr>
        </p:nvSpPr>
        <p:spPr>
          <a:xfrm>
            <a:off x="1008247" y="1539274"/>
            <a:ext cx="10665889" cy="3541714"/>
          </a:xfrm>
        </p:spPr>
        <p:txBody>
          <a:bodyPr>
            <a:noAutofit/>
          </a:bodyPr>
          <a:lstStyle/>
          <a:p>
            <a:r>
              <a:rPr lang="en-US" sz="3100" dirty="0"/>
              <a:t>Data </a:t>
            </a:r>
            <a:r>
              <a:rPr lang="en-US" sz="3100" dirty="0" err="1"/>
              <a:t>merupakan</a:t>
            </a:r>
            <a:r>
              <a:rPr lang="en-US" sz="3100" dirty="0"/>
              <a:t> </a:t>
            </a:r>
            <a:r>
              <a:rPr lang="en-US" sz="3100" dirty="0" err="1"/>
              <a:t>suatu</a:t>
            </a:r>
            <a:r>
              <a:rPr lang="en-US" sz="3100" dirty="0"/>
              <a:t> </a:t>
            </a:r>
            <a:r>
              <a:rPr lang="en-US" sz="3100" dirty="0" err="1"/>
              <a:t>pendekatan</a:t>
            </a:r>
            <a:r>
              <a:rPr lang="en-US" sz="3100" dirty="0"/>
              <a:t> yang </a:t>
            </a:r>
            <a:r>
              <a:rPr lang="en-US" sz="3100" dirty="0" err="1"/>
              <a:t>ditujukan</a:t>
            </a:r>
            <a:r>
              <a:rPr lang="en-US" sz="3100" dirty="0"/>
              <a:t> </a:t>
            </a:r>
            <a:r>
              <a:rPr lang="en-US" sz="3100" dirty="0" err="1"/>
              <a:t>untuk</a:t>
            </a:r>
            <a:r>
              <a:rPr lang="en-US" sz="3100" dirty="0"/>
              <a:t> </a:t>
            </a:r>
            <a:r>
              <a:rPr lang="en-US" sz="3100" dirty="0" err="1"/>
              <a:t>kepentingan</a:t>
            </a:r>
            <a:r>
              <a:rPr lang="en-US" sz="3100" dirty="0"/>
              <a:t>  </a:t>
            </a:r>
            <a:r>
              <a:rPr lang="en-US" sz="3100" dirty="0" err="1"/>
              <a:t>abstraksi</a:t>
            </a:r>
            <a:r>
              <a:rPr lang="en-US" sz="3100" dirty="0"/>
              <a:t> data. </a:t>
            </a:r>
            <a:r>
              <a:rPr lang="en-US" sz="3100" dirty="0" err="1"/>
              <a:t>metode</a:t>
            </a:r>
            <a:r>
              <a:rPr lang="en-US" sz="3100" dirty="0"/>
              <a:t> </a:t>
            </a:r>
            <a:r>
              <a:rPr lang="en-US" sz="3100" dirty="0" err="1"/>
              <a:t>umum</a:t>
            </a:r>
            <a:r>
              <a:rPr lang="en-US" sz="3100" dirty="0"/>
              <a:t> yang </a:t>
            </a:r>
            <a:r>
              <a:rPr lang="en-US" sz="3100" dirty="0" err="1"/>
              <a:t>digunakakn</a:t>
            </a:r>
            <a:r>
              <a:rPr lang="en-US" sz="3100" dirty="0"/>
              <a:t> </a:t>
            </a:r>
            <a:r>
              <a:rPr lang="en-US" sz="3100" dirty="0" err="1"/>
              <a:t>untuk</a:t>
            </a:r>
            <a:r>
              <a:rPr lang="en-US" sz="3100" dirty="0"/>
              <a:t> </a:t>
            </a:r>
            <a:r>
              <a:rPr lang="en-US" sz="3100" dirty="0" err="1"/>
              <a:t>menjelaskan</a:t>
            </a:r>
            <a:r>
              <a:rPr lang="en-US" sz="3100" dirty="0"/>
              <a:t>  </a:t>
            </a:r>
            <a:r>
              <a:rPr lang="en-US" sz="3100" dirty="0" err="1"/>
              <a:t>arsitektur</a:t>
            </a:r>
            <a:r>
              <a:rPr lang="en-US" sz="3100" dirty="0"/>
              <a:t> </a:t>
            </a:r>
            <a:r>
              <a:rPr lang="en-US" sz="3100" dirty="0" err="1"/>
              <a:t>dari</a:t>
            </a:r>
            <a:r>
              <a:rPr lang="en-US" sz="3100" dirty="0"/>
              <a:t> </a:t>
            </a:r>
            <a:r>
              <a:rPr lang="en-US" sz="3100" dirty="0" err="1"/>
              <a:t>sistem</a:t>
            </a:r>
            <a:r>
              <a:rPr lang="en-US" sz="3100" dirty="0"/>
              <a:t> basis data </a:t>
            </a:r>
            <a:r>
              <a:rPr lang="en-US" sz="3100" dirty="0" err="1"/>
              <a:t>diformulasikan</a:t>
            </a:r>
            <a:r>
              <a:rPr lang="en-US" sz="3100" dirty="0"/>
              <a:t> pada 1978 yang di </a:t>
            </a:r>
            <a:r>
              <a:rPr lang="en-US" sz="3100" dirty="0" err="1"/>
              <a:t>kenal</a:t>
            </a:r>
            <a:r>
              <a:rPr lang="en-US" sz="3100" dirty="0"/>
              <a:t> </a:t>
            </a:r>
            <a:r>
              <a:rPr lang="en-US" sz="3100" dirty="0" err="1"/>
              <a:t>dengan</a:t>
            </a:r>
            <a:r>
              <a:rPr lang="en-US" sz="3100" dirty="0"/>
              <a:t> </a:t>
            </a:r>
            <a:r>
              <a:rPr lang="en-US" sz="3100" dirty="0" err="1"/>
              <a:t>sebutan</a:t>
            </a:r>
            <a:r>
              <a:rPr lang="en-US" sz="3100" dirty="0"/>
              <a:t> ANSI/SPARC (American National standards institute/ standard planning and requirements committee) </a:t>
            </a:r>
            <a:r>
              <a:rPr lang="en-US" sz="3100" dirty="0" err="1"/>
              <a:t>yakni</a:t>
            </a:r>
            <a:r>
              <a:rPr lang="en-US" sz="3100" dirty="0"/>
              <a:t> </a:t>
            </a:r>
            <a:r>
              <a:rPr lang="en-US" sz="3100" dirty="0" err="1"/>
              <a:t>terdapat</a:t>
            </a:r>
            <a:r>
              <a:rPr lang="en-US" sz="3100" dirty="0"/>
              <a:t> </a:t>
            </a:r>
            <a:r>
              <a:rPr lang="en-US" sz="3100" dirty="0" err="1"/>
              <a:t>tiga</a:t>
            </a:r>
            <a:r>
              <a:rPr lang="en-US" sz="3100" dirty="0"/>
              <a:t> level </a:t>
            </a:r>
            <a:r>
              <a:rPr lang="en-US" sz="3100" dirty="0" err="1"/>
              <a:t>abstraksi</a:t>
            </a:r>
            <a:r>
              <a:rPr lang="en-US" sz="3100" dirty="0"/>
              <a:t> data </a:t>
            </a:r>
            <a:r>
              <a:rPr lang="en-US" sz="3100" dirty="0" err="1"/>
              <a:t>dalam</a:t>
            </a:r>
            <a:r>
              <a:rPr lang="en-US" sz="3100" dirty="0"/>
              <a:t>  DBMS </a:t>
            </a:r>
            <a:r>
              <a:rPr lang="en-US" sz="3100" dirty="0" err="1"/>
              <a:t>secara</a:t>
            </a:r>
            <a:r>
              <a:rPr lang="en-US" sz="3100" dirty="0"/>
              <a:t> detail </a:t>
            </a:r>
            <a:r>
              <a:rPr lang="en-US" sz="3100" dirty="0" err="1"/>
              <a:t>menyimpan</a:t>
            </a:r>
            <a:r>
              <a:rPr lang="en-US" sz="3100" dirty="0"/>
              <a:t> dan </a:t>
            </a:r>
            <a:r>
              <a:rPr lang="en-US" sz="3100" dirty="0" err="1"/>
              <a:t>memelihara</a:t>
            </a:r>
            <a:r>
              <a:rPr lang="en-US" sz="3100" dirty="0"/>
              <a:t> basis data</a:t>
            </a:r>
            <a:endParaRPr lang="id-ID" sz="3100" dirty="0"/>
          </a:p>
        </p:txBody>
      </p:sp>
    </p:spTree>
    <p:extLst>
      <p:ext uri="{BB962C8B-B14F-4D97-AF65-F5344CB8AC3E}">
        <p14:creationId xmlns:p14="http://schemas.microsoft.com/office/powerpoint/2010/main" val="40406907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143F6-5C01-4556-BC26-2F81504DB44B}"/>
              </a:ext>
            </a:extLst>
          </p:cNvPr>
          <p:cNvSpPr>
            <a:spLocks noGrp="1"/>
          </p:cNvSpPr>
          <p:nvPr>
            <p:ph type="title"/>
          </p:nvPr>
        </p:nvSpPr>
        <p:spPr>
          <a:xfrm>
            <a:off x="1021179" y="624050"/>
            <a:ext cx="9905998" cy="1003177"/>
          </a:xfrm>
        </p:spPr>
        <p:txBody>
          <a:bodyPr>
            <a:normAutofit/>
          </a:bodyPr>
          <a:lstStyle/>
          <a:p>
            <a:pPr algn="ctr"/>
            <a:r>
              <a:rPr lang="en-US" sz="4400" b="1" dirty="0"/>
              <a:t>level </a:t>
            </a:r>
            <a:r>
              <a:rPr lang="en-US" sz="4400" b="1" dirty="0" err="1"/>
              <a:t>abstraksi</a:t>
            </a:r>
            <a:r>
              <a:rPr lang="en-US" sz="4400" b="1" dirty="0"/>
              <a:t> data</a:t>
            </a:r>
            <a:endParaRPr lang="id-ID" sz="4400" b="1" dirty="0"/>
          </a:p>
        </p:txBody>
      </p:sp>
      <p:sp>
        <p:nvSpPr>
          <p:cNvPr id="3" name="Content Placeholder 2">
            <a:extLst>
              <a:ext uri="{FF2B5EF4-FFF2-40B4-BE49-F238E27FC236}">
                <a16:creationId xmlns:a16="http://schemas.microsoft.com/office/drawing/2014/main" id="{1DCC1610-D16D-4439-AB6B-E1D04E62C550}"/>
              </a:ext>
            </a:extLst>
          </p:cNvPr>
          <p:cNvSpPr>
            <a:spLocks noGrp="1"/>
          </p:cNvSpPr>
          <p:nvPr>
            <p:ph idx="1"/>
          </p:nvPr>
        </p:nvSpPr>
        <p:spPr>
          <a:xfrm>
            <a:off x="461214" y="1708507"/>
            <a:ext cx="11269571" cy="2086253"/>
          </a:xfrm>
        </p:spPr>
        <p:txBody>
          <a:bodyPr>
            <a:noAutofit/>
          </a:bodyPr>
          <a:lstStyle/>
          <a:p>
            <a:pPr lvl="0"/>
            <a:r>
              <a:rPr lang="en-US" sz="3300" b="1" dirty="0"/>
              <a:t>Level Internal</a:t>
            </a:r>
          </a:p>
          <a:p>
            <a:pPr marL="0" lvl="0" indent="0">
              <a:buNone/>
            </a:pPr>
            <a:r>
              <a:rPr lang="en-US" sz="2900" dirty="0"/>
              <a:t>Level </a:t>
            </a:r>
            <a:r>
              <a:rPr lang="en-US" sz="2900" dirty="0" err="1"/>
              <a:t>ini</a:t>
            </a:r>
            <a:r>
              <a:rPr lang="en-US" sz="2900" dirty="0"/>
              <a:t> </a:t>
            </a:r>
            <a:r>
              <a:rPr lang="en-US" sz="2900" dirty="0" err="1"/>
              <a:t>Greader</a:t>
            </a:r>
            <a:r>
              <a:rPr lang="en-US" sz="2900" dirty="0"/>
              <a:t> </a:t>
            </a:r>
            <a:r>
              <a:rPr lang="en-US" sz="2900" dirty="0" err="1"/>
              <a:t>merupakan</a:t>
            </a:r>
            <a:r>
              <a:rPr lang="en-US" sz="2900" dirty="0"/>
              <a:t> </a:t>
            </a:r>
            <a:r>
              <a:rPr lang="en-US" sz="2900" dirty="0" err="1"/>
              <a:t>skema</a:t>
            </a:r>
            <a:r>
              <a:rPr lang="en-US" sz="2900" dirty="0"/>
              <a:t> internal yang </a:t>
            </a:r>
            <a:r>
              <a:rPr lang="en-US" sz="2900" dirty="0" err="1"/>
              <a:t>memuat</a:t>
            </a:r>
            <a:r>
              <a:rPr lang="en-US" sz="2900" dirty="0"/>
              <a:t> </a:t>
            </a:r>
            <a:r>
              <a:rPr lang="en-US" sz="2900" dirty="0" err="1"/>
              <a:t>deskripsi</a:t>
            </a:r>
            <a:r>
              <a:rPr lang="en-US" sz="2900" dirty="0"/>
              <a:t> </a:t>
            </a:r>
            <a:r>
              <a:rPr lang="en-US" sz="2900" dirty="0" err="1"/>
              <a:t>struktur</a:t>
            </a:r>
            <a:r>
              <a:rPr lang="en-US" sz="2900" dirty="0"/>
              <a:t> database dan </a:t>
            </a:r>
            <a:r>
              <a:rPr lang="en-US" sz="2900" dirty="0" err="1"/>
              <a:t>mendefinisikan</a:t>
            </a:r>
            <a:r>
              <a:rPr lang="en-US" sz="2900" dirty="0"/>
              <a:t> </a:t>
            </a:r>
            <a:r>
              <a:rPr lang="en-US" sz="2900" dirty="0" err="1"/>
              <a:t>penyimpanan</a:t>
            </a:r>
            <a:r>
              <a:rPr lang="en-US" sz="2900" dirty="0"/>
              <a:t> data </a:t>
            </a:r>
            <a:r>
              <a:rPr lang="en-US" sz="2900" dirty="0" err="1"/>
              <a:t>secara</a:t>
            </a:r>
            <a:r>
              <a:rPr lang="en-US" sz="2900" dirty="0"/>
              <a:t> detail</a:t>
            </a:r>
            <a:endParaRPr lang="en-US" sz="3300" b="1" dirty="0"/>
          </a:p>
          <a:p>
            <a:pPr lvl="0"/>
            <a:r>
              <a:rPr lang="en-US" sz="3300" b="1" dirty="0"/>
              <a:t>Level </a:t>
            </a:r>
            <a:r>
              <a:rPr lang="en-US" sz="3300" b="1" dirty="0" err="1"/>
              <a:t>Konseptual</a:t>
            </a:r>
            <a:endParaRPr lang="en-ID" sz="3300" b="1" dirty="0"/>
          </a:p>
          <a:p>
            <a:pPr marL="0" indent="0">
              <a:buNone/>
            </a:pPr>
            <a:r>
              <a:rPr lang="en-US" sz="2900" dirty="0" err="1"/>
              <a:t>Memuat</a:t>
            </a:r>
            <a:r>
              <a:rPr lang="en-US" sz="2900" dirty="0"/>
              <a:t> </a:t>
            </a:r>
            <a:r>
              <a:rPr lang="en-US" sz="2900" dirty="0" err="1"/>
              <a:t>deskripsi</a:t>
            </a:r>
            <a:r>
              <a:rPr lang="en-US" sz="2900" dirty="0"/>
              <a:t> database </a:t>
            </a:r>
            <a:r>
              <a:rPr lang="en-US" sz="2900" dirty="0" err="1"/>
              <a:t>secara</a:t>
            </a:r>
            <a:r>
              <a:rPr lang="en-US" sz="2900" dirty="0"/>
              <a:t> </a:t>
            </a:r>
            <a:r>
              <a:rPr lang="en-US" sz="2900" dirty="0" err="1"/>
              <a:t>keseluruhan</a:t>
            </a:r>
            <a:r>
              <a:rPr lang="en-US" sz="2900" dirty="0"/>
              <a:t> </a:t>
            </a:r>
            <a:r>
              <a:rPr lang="en-US" sz="2900" dirty="0" err="1"/>
              <a:t>untuk</a:t>
            </a:r>
            <a:r>
              <a:rPr lang="en-US" sz="2900" dirty="0"/>
              <a:t> </a:t>
            </a:r>
            <a:r>
              <a:rPr lang="en-US" sz="2900" dirty="0" err="1"/>
              <a:t>semua</a:t>
            </a:r>
            <a:r>
              <a:rPr lang="en-US" sz="2900" dirty="0"/>
              <a:t> user, yang </a:t>
            </a:r>
            <a:r>
              <a:rPr lang="en-US" sz="2900" dirty="0" err="1"/>
              <a:t>hanya</a:t>
            </a:r>
            <a:r>
              <a:rPr lang="en-US" sz="2900" dirty="0"/>
              <a:t> </a:t>
            </a:r>
            <a:r>
              <a:rPr lang="en-US" sz="2900" dirty="0" err="1"/>
              <a:t>memuat</a:t>
            </a:r>
            <a:r>
              <a:rPr lang="en-US" sz="2900" dirty="0"/>
              <a:t> </a:t>
            </a:r>
            <a:r>
              <a:rPr lang="en-US" sz="2900" dirty="0" err="1"/>
              <a:t>atribute</a:t>
            </a:r>
            <a:r>
              <a:rPr lang="en-US" sz="2900" dirty="0"/>
              <a:t>, </a:t>
            </a:r>
            <a:r>
              <a:rPr lang="en-US" sz="2900" dirty="0" err="1"/>
              <a:t>entitas</a:t>
            </a:r>
            <a:r>
              <a:rPr lang="en-US" sz="2900" dirty="0"/>
              <a:t>, dan </a:t>
            </a:r>
            <a:r>
              <a:rPr lang="en-US" sz="2900" dirty="0" err="1"/>
              <a:t>relasi</a:t>
            </a:r>
            <a:r>
              <a:rPr lang="en-US" sz="2900" dirty="0"/>
              <a:t>, dan </a:t>
            </a:r>
            <a:r>
              <a:rPr lang="en-US" sz="2900" dirty="0" err="1"/>
              <a:t>tidak</a:t>
            </a:r>
            <a:r>
              <a:rPr lang="en-US" sz="2900" dirty="0"/>
              <a:t> </a:t>
            </a:r>
            <a:r>
              <a:rPr lang="en-US" sz="2900" dirty="0" err="1"/>
              <a:t>memuat</a:t>
            </a:r>
            <a:r>
              <a:rPr lang="en-US" sz="2900" dirty="0"/>
              <a:t> data </a:t>
            </a:r>
            <a:r>
              <a:rPr lang="en-US" sz="2900" dirty="0" err="1"/>
              <a:t>secara</a:t>
            </a:r>
            <a:r>
              <a:rPr lang="en-US" sz="2900" dirty="0"/>
              <a:t> detail.</a:t>
            </a:r>
            <a:endParaRPr lang="en-ID" sz="2900" dirty="0"/>
          </a:p>
        </p:txBody>
      </p:sp>
    </p:spTree>
    <p:extLst>
      <p:ext uri="{BB962C8B-B14F-4D97-AF65-F5344CB8AC3E}">
        <p14:creationId xmlns:p14="http://schemas.microsoft.com/office/powerpoint/2010/main" val="3412536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8160B3-3310-47D9-89F7-2F003D5EF27F}"/>
              </a:ext>
            </a:extLst>
          </p:cNvPr>
          <p:cNvSpPr>
            <a:spLocks noGrp="1"/>
          </p:cNvSpPr>
          <p:nvPr>
            <p:ph idx="1"/>
          </p:nvPr>
        </p:nvSpPr>
        <p:spPr>
          <a:xfrm>
            <a:off x="896221" y="669261"/>
            <a:ext cx="10399558" cy="3541714"/>
          </a:xfrm>
        </p:spPr>
        <p:txBody>
          <a:bodyPr>
            <a:noAutofit/>
          </a:bodyPr>
          <a:lstStyle/>
          <a:p>
            <a:pPr lvl="0"/>
            <a:r>
              <a:rPr lang="en-US" sz="3100" dirty="0"/>
              <a:t>Level </a:t>
            </a:r>
            <a:r>
              <a:rPr lang="en-US" sz="3100" dirty="0" err="1"/>
              <a:t>Eksternal</a:t>
            </a:r>
            <a:endParaRPr lang="en-ID" sz="3100" dirty="0"/>
          </a:p>
          <a:p>
            <a:pPr marL="0" indent="0">
              <a:buNone/>
            </a:pPr>
            <a:r>
              <a:rPr lang="en-US" sz="3100" dirty="0"/>
              <a:t>Level </a:t>
            </a:r>
            <a:r>
              <a:rPr lang="en-US" sz="3100" dirty="0" err="1"/>
              <a:t>ini</a:t>
            </a:r>
            <a:r>
              <a:rPr lang="en-US" sz="3100" dirty="0"/>
              <a:t> </a:t>
            </a:r>
            <a:r>
              <a:rPr lang="en-US" sz="3100" dirty="0" err="1"/>
              <a:t>adalah</a:t>
            </a:r>
            <a:r>
              <a:rPr lang="en-US" sz="3100" dirty="0"/>
              <a:t> </a:t>
            </a:r>
            <a:r>
              <a:rPr lang="en-US" sz="3100" dirty="0" err="1"/>
              <a:t>adalah</a:t>
            </a:r>
            <a:r>
              <a:rPr lang="en-US" sz="3100" dirty="0"/>
              <a:t> level </a:t>
            </a:r>
            <a:r>
              <a:rPr lang="en-US" sz="3100" dirty="0" err="1"/>
              <a:t>dimana</a:t>
            </a:r>
            <a:r>
              <a:rPr lang="en-US" sz="3100" dirty="0"/>
              <a:t> </a:t>
            </a:r>
            <a:r>
              <a:rPr lang="en-US" sz="3100" dirty="0" err="1"/>
              <a:t>hanya</a:t>
            </a:r>
            <a:r>
              <a:rPr lang="en-US" sz="3100" dirty="0"/>
              <a:t> </a:t>
            </a:r>
            <a:r>
              <a:rPr lang="en-US" sz="3100" dirty="0" err="1"/>
              <a:t>menampilkan</a:t>
            </a:r>
            <a:r>
              <a:rPr lang="en-US" sz="3100" dirty="0"/>
              <a:t> data </a:t>
            </a:r>
            <a:r>
              <a:rPr lang="en-US" sz="3100" dirty="0" err="1"/>
              <a:t>untuk</a:t>
            </a:r>
            <a:r>
              <a:rPr lang="en-US" sz="3100" dirty="0"/>
              <a:t> user </a:t>
            </a:r>
            <a:r>
              <a:rPr lang="en-US" sz="3100" dirty="0" err="1"/>
              <a:t>pemakai</a:t>
            </a:r>
            <a:r>
              <a:rPr lang="en-US" sz="3100" dirty="0"/>
              <a:t> dan </a:t>
            </a:r>
            <a:r>
              <a:rPr lang="en-US" sz="3100" dirty="0" err="1"/>
              <a:t>menyembunyikan</a:t>
            </a:r>
            <a:r>
              <a:rPr lang="en-US" sz="3100" dirty="0"/>
              <a:t> data yang </a:t>
            </a:r>
            <a:r>
              <a:rPr lang="en-US" sz="3100" dirty="0" err="1"/>
              <a:t>tidak</a:t>
            </a:r>
            <a:r>
              <a:rPr lang="en-US" sz="3100" dirty="0"/>
              <a:t> </a:t>
            </a:r>
            <a:r>
              <a:rPr lang="en-US" sz="3100" dirty="0" err="1"/>
              <a:t>diperlukan</a:t>
            </a:r>
            <a:r>
              <a:rPr lang="en-US" sz="3100" dirty="0"/>
              <a:t>,  </a:t>
            </a:r>
            <a:r>
              <a:rPr lang="en-US" sz="3100" dirty="0" err="1"/>
              <a:t>sebagai</a:t>
            </a:r>
            <a:r>
              <a:rPr lang="en-US" sz="3100" dirty="0"/>
              <a:t> </a:t>
            </a:r>
            <a:r>
              <a:rPr lang="en-US" sz="3100" dirty="0" err="1"/>
              <a:t>contoh</a:t>
            </a:r>
            <a:r>
              <a:rPr lang="en-US" sz="3100" dirty="0"/>
              <a:t> </a:t>
            </a:r>
            <a:r>
              <a:rPr lang="en-US" sz="3100" dirty="0" err="1"/>
              <a:t>kita</a:t>
            </a:r>
            <a:r>
              <a:rPr lang="en-US" sz="3100" dirty="0"/>
              <a:t> login </a:t>
            </a:r>
            <a:r>
              <a:rPr lang="en-US" sz="3100" dirty="0" err="1"/>
              <a:t>facebook</a:t>
            </a:r>
            <a:r>
              <a:rPr lang="en-US" sz="3100" dirty="0"/>
              <a:t>, </a:t>
            </a:r>
            <a:r>
              <a:rPr lang="en-US" sz="3100" dirty="0" err="1"/>
              <a:t>maka</a:t>
            </a:r>
            <a:r>
              <a:rPr lang="en-US" sz="3100" dirty="0"/>
              <a:t> </a:t>
            </a:r>
            <a:r>
              <a:rPr lang="en-US" sz="3100" dirty="0" err="1"/>
              <a:t>facebook</a:t>
            </a:r>
            <a:r>
              <a:rPr lang="en-US" sz="3100" dirty="0"/>
              <a:t> </a:t>
            </a:r>
            <a:r>
              <a:rPr lang="en-US" sz="3100" dirty="0" err="1"/>
              <a:t>hanya</a:t>
            </a:r>
            <a:r>
              <a:rPr lang="en-US" sz="3100" dirty="0"/>
              <a:t> </a:t>
            </a:r>
            <a:r>
              <a:rPr lang="en-US" sz="3100" dirty="0" err="1"/>
              <a:t>akan</a:t>
            </a:r>
            <a:r>
              <a:rPr lang="en-US" sz="3100" dirty="0"/>
              <a:t> </a:t>
            </a:r>
            <a:r>
              <a:rPr lang="en-US" sz="3100" dirty="0" err="1"/>
              <a:t>menampilkan</a:t>
            </a:r>
            <a:r>
              <a:rPr lang="en-US" sz="3100" dirty="0"/>
              <a:t> data-data </a:t>
            </a:r>
            <a:r>
              <a:rPr lang="en-US" sz="3100" dirty="0" err="1"/>
              <a:t>seperti</a:t>
            </a:r>
            <a:r>
              <a:rPr lang="en-US" sz="3100" dirty="0"/>
              <a:t> </a:t>
            </a:r>
            <a:r>
              <a:rPr lang="en-US" sz="3100" dirty="0" err="1"/>
              <a:t>foto</a:t>
            </a:r>
            <a:r>
              <a:rPr lang="en-US" sz="3100" dirty="0"/>
              <a:t> , </a:t>
            </a:r>
            <a:r>
              <a:rPr lang="en-US" sz="3100" dirty="0" err="1"/>
              <a:t>komentar</a:t>
            </a:r>
            <a:r>
              <a:rPr lang="en-US" sz="3100" dirty="0"/>
              <a:t>, video dan </a:t>
            </a:r>
            <a:r>
              <a:rPr lang="en-US" sz="3100" dirty="0" err="1"/>
              <a:t>tidak</a:t>
            </a:r>
            <a:r>
              <a:rPr lang="en-US" sz="3100" dirty="0"/>
              <a:t> </a:t>
            </a:r>
            <a:r>
              <a:rPr lang="en-US" sz="3100" dirty="0" err="1"/>
              <a:t>akan</a:t>
            </a:r>
            <a:r>
              <a:rPr lang="en-US" sz="3100" dirty="0"/>
              <a:t> </a:t>
            </a:r>
            <a:r>
              <a:rPr lang="en-US" sz="3100" dirty="0" err="1"/>
              <a:t>menampilkan</a:t>
            </a:r>
            <a:r>
              <a:rPr lang="en-US" sz="3100" dirty="0"/>
              <a:t> data </a:t>
            </a:r>
            <a:r>
              <a:rPr lang="en-US" sz="3100" dirty="0" err="1"/>
              <a:t>sensitif</a:t>
            </a:r>
            <a:r>
              <a:rPr lang="en-US" sz="3100" dirty="0"/>
              <a:t> </a:t>
            </a:r>
            <a:r>
              <a:rPr lang="en-US" sz="3100" dirty="0" err="1"/>
              <a:t>seperti</a:t>
            </a:r>
            <a:r>
              <a:rPr lang="en-US" sz="3100" dirty="0"/>
              <a:t> </a:t>
            </a:r>
            <a:r>
              <a:rPr lang="en-US" sz="3100" dirty="0" err="1"/>
              <a:t>akun</a:t>
            </a:r>
            <a:r>
              <a:rPr lang="en-US" sz="3100" dirty="0"/>
              <a:t> login </a:t>
            </a:r>
            <a:r>
              <a:rPr lang="en-US" sz="3100" dirty="0" err="1"/>
              <a:t>kita</a:t>
            </a:r>
            <a:r>
              <a:rPr lang="en-US" sz="3100" dirty="0"/>
              <a:t> </a:t>
            </a:r>
            <a:r>
              <a:rPr lang="en-US" sz="3100" dirty="0" err="1"/>
              <a:t>seperti</a:t>
            </a:r>
            <a:r>
              <a:rPr lang="en-US" sz="3100" dirty="0"/>
              <a:t> email dan password </a:t>
            </a:r>
            <a:r>
              <a:rPr lang="en-US" sz="3100" dirty="0" err="1"/>
              <a:t>kita</a:t>
            </a:r>
            <a:r>
              <a:rPr lang="en-US" sz="3100" dirty="0"/>
              <a:t>, </a:t>
            </a:r>
            <a:r>
              <a:rPr lang="en-US" sz="3100" dirty="0" err="1"/>
              <a:t>karena</a:t>
            </a:r>
            <a:r>
              <a:rPr lang="en-US" sz="3100" dirty="0"/>
              <a:t> </a:t>
            </a:r>
            <a:r>
              <a:rPr lang="en-US" sz="3100" dirty="0" err="1"/>
              <a:t>jika</a:t>
            </a:r>
            <a:r>
              <a:rPr lang="en-US" sz="3100" dirty="0"/>
              <a:t> data </a:t>
            </a:r>
            <a:r>
              <a:rPr lang="en-US" sz="3100" dirty="0" err="1"/>
              <a:t>sensitif</a:t>
            </a:r>
            <a:r>
              <a:rPr lang="en-US" sz="3100" dirty="0"/>
              <a:t> </a:t>
            </a:r>
            <a:r>
              <a:rPr lang="en-US" sz="3100" dirty="0" err="1"/>
              <a:t>tersebut</a:t>
            </a:r>
            <a:r>
              <a:rPr lang="en-US" sz="3100" dirty="0"/>
              <a:t> </a:t>
            </a:r>
            <a:r>
              <a:rPr lang="en-US" sz="3100" dirty="0" err="1"/>
              <a:t>bocor</a:t>
            </a:r>
            <a:r>
              <a:rPr lang="en-US" sz="3100" dirty="0"/>
              <a:t>, </a:t>
            </a:r>
            <a:r>
              <a:rPr lang="en-US" sz="3100" dirty="0" err="1"/>
              <a:t>maka</a:t>
            </a:r>
            <a:r>
              <a:rPr lang="en-US" sz="3100" dirty="0"/>
              <a:t> user lain </a:t>
            </a:r>
            <a:r>
              <a:rPr lang="en-US" sz="3100" dirty="0" err="1"/>
              <a:t>akan</a:t>
            </a:r>
            <a:r>
              <a:rPr lang="en-US" sz="3100" dirty="0"/>
              <a:t> </a:t>
            </a:r>
            <a:r>
              <a:rPr lang="en-US" sz="3100" dirty="0" err="1"/>
              <a:t>dengan</a:t>
            </a:r>
            <a:r>
              <a:rPr lang="en-US" sz="3100" dirty="0"/>
              <a:t> </a:t>
            </a:r>
            <a:r>
              <a:rPr lang="en-US" sz="3100" dirty="0" err="1"/>
              <a:t>mudah</a:t>
            </a:r>
            <a:r>
              <a:rPr lang="en-US" sz="3100" dirty="0"/>
              <a:t> </a:t>
            </a:r>
            <a:r>
              <a:rPr lang="en-US" sz="3100" dirty="0" err="1"/>
              <a:t>mengutak-atik</a:t>
            </a:r>
            <a:r>
              <a:rPr lang="en-US" sz="3100" dirty="0"/>
              <a:t> </a:t>
            </a:r>
            <a:r>
              <a:rPr lang="en-US" sz="3100" dirty="0" err="1"/>
              <a:t>akun</a:t>
            </a:r>
            <a:r>
              <a:rPr lang="en-US" sz="3100" dirty="0"/>
              <a:t> </a:t>
            </a:r>
            <a:r>
              <a:rPr lang="en-US" sz="3100" dirty="0" err="1"/>
              <a:t>kita</a:t>
            </a:r>
            <a:r>
              <a:rPr lang="en-US" sz="3100" dirty="0"/>
              <a:t>.</a:t>
            </a:r>
            <a:endParaRPr lang="en-ID" sz="3100" dirty="0"/>
          </a:p>
          <a:p>
            <a:endParaRPr lang="id-ID" sz="3100" dirty="0"/>
          </a:p>
        </p:txBody>
      </p:sp>
    </p:spTree>
    <p:extLst>
      <p:ext uri="{BB962C8B-B14F-4D97-AF65-F5344CB8AC3E}">
        <p14:creationId xmlns:p14="http://schemas.microsoft.com/office/powerpoint/2010/main" val="1770641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BB29F-8D3D-4C90-88DE-437C279019B7}"/>
              </a:ext>
            </a:extLst>
          </p:cNvPr>
          <p:cNvSpPr>
            <a:spLocks noGrp="1"/>
          </p:cNvSpPr>
          <p:nvPr>
            <p:ph type="title"/>
          </p:nvPr>
        </p:nvSpPr>
        <p:spPr>
          <a:xfrm>
            <a:off x="1143001" y="112680"/>
            <a:ext cx="9905998" cy="1478570"/>
          </a:xfrm>
        </p:spPr>
        <p:txBody>
          <a:bodyPr>
            <a:normAutofit/>
          </a:bodyPr>
          <a:lstStyle/>
          <a:p>
            <a:pPr algn="ctr"/>
            <a:r>
              <a:rPr lang="en-US" sz="4400" b="1" dirty="0"/>
              <a:t>OPRASI DASAR DATABASE</a:t>
            </a:r>
            <a:endParaRPr lang="id-ID" sz="4400" b="1" dirty="0"/>
          </a:p>
        </p:txBody>
      </p:sp>
      <p:sp>
        <p:nvSpPr>
          <p:cNvPr id="3" name="Content Placeholder 2">
            <a:extLst>
              <a:ext uri="{FF2B5EF4-FFF2-40B4-BE49-F238E27FC236}">
                <a16:creationId xmlns:a16="http://schemas.microsoft.com/office/drawing/2014/main" id="{A45AAFB0-BC80-4C45-B5C7-DAADFB8EEB54}"/>
              </a:ext>
            </a:extLst>
          </p:cNvPr>
          <p:cNvSpPr>
            <a:spLocks noGrp="1"/>
          </p:cNvSpPr>
          <p:nvPr>
            <p:ph idx="1"/>
          </p:nvPr>
        </p:nvSpPr>
        <p:spPr>
          <a:xfrm>
            <a:off x="417512" y="1408588"/>
            <a:ext cx="11774488" cy="4351338"/>
          </a:xfrm>
        </p:spPr>
        <p:txBody>
          <a:bodyPr>
            <a:noAutofit/>
          </a:bodyPr>
          <a:lstStyle/>
          <a:p>
            <a:pPr lvl="0" fontAlgn="base">
              <a:lnSpc>
                <a:spcPct val="100000"/>
              </a:lnSpc>
            </a:pPr>
            <a:r>
              <a:rPr lang="en-US" sz="2800" dirty="0"/>
              <a:t>Create Database		: </a:t>
            </a:r>
            <a:r>
              <a:rPr lang="en-US" sz="2800" dirty="0" err="1"/>
              <a:t>Pembuatan</a:t>
            </a:r>
            <a:r>
              <a:rPr lang="en-US" sz="2800" dirty="0"/>
              <a:t> basis data </a:t>
            </a:r>
            <a:r>
              <a:rPr lang="en-US" sz="2800" dirty="0" err="1"/>
              <a:t>baru</a:t>
            </a:r>
            <a:endParaRPr lang="en-ID" sz="2800" dirty="0"/>
          </a:p>
          <a:p>
            <a:pPr lvl="0" fontAlgn="base">
              <a:lnSpc>
                <a:spcPct val="100000"/>
              </a:lnSpc>
            </a:pPr>
            <a:r>
              <a:rPr lang="en-US" sz="2800" dirty="0"/>
              <a:t>Drop Database		: </a:t>
            </a:r>
            <a:r>
              <a:rPr lang="en-US" sz="2800" dirty="0" err="1"/>
              <a:t>Penghapusan</a:t>
            </a:r>
            <a:r>
              <a:rPr lang="en-US" sz="2800" dirty="0"/>
              <a:t> basis data</a:t>
            </a:r>
            <a:endParaRPr lang="en-ID" sz="2800" dirty="0"/>
          </a:p>
          <a:p>
            <a:pPr lvl="0" fontAlgn="base">
              <a:lnSpc>
                <a:spcPct val="100000"/>
              </a:lnSpc>
            </a:pPr>
            <a:r>
              <a:rPr lang="en-US" sz="2800" dirty="0"/>
              <a:t>Create Table 		: </a:t>
            </a:r>
            <a:r>
              <a:rPr lang="en-US" sz="2800" dirty="0" err="1"/>
              <a:t>Pembuatan</a:t>
            </a:r>
            <a:r>
              <a:rPr lang="en-US" sz="2800" dirty="0"/>
              <a:t> file/</a:t>
            </a:r>
            <a:r>
              <a:rPr lang="en-US" sz="2800" dirty="0" err="1"/>
              <a:t>tabel</a:t>
            </a:r>
            <a:r>
              <a:rPr lang="en-US" sz="2800" dirty="0"/>
              <a:t> </a:t>
            </a:r>
            <a:r>
              <a:rPr lang="en-US" sz="2800" dirty="0" err="1"/>
              <a:t>ke</a:t>
            </a:r>
            <a:r>
              <a:rPr lang="en-US" sz="2800" dirty="0"/>
              <a:t> </a:t>
            </a:r>
            <a:r>
              <a:rPr lang="en-US" sz="2800" dirty="0" err="1"/>
              <a:t>suatu</a:t>
            </a:r>
            <a:r>
              <a:rPr lang="en-US" sz="2800" dirty="0"/>
              <a:t> basis data</a:t>
            </a:r>
            <a:endParaRPr lang="en-ID" sz="2800" dirty="0"/>
          </a:p>
          <a:p>
            <a:pPr lvl="0" fontAlgn="base">
              <a:lnSpc>
                <a:spcPct val="100000"/>
              </a:lnSpc>
            </a:pPr>
            <a:r>
              <a:rPr lang="en-US" sz="2800" dirty="0"/>
              <a:t>Drop Table 		: </a:t>
            </a:r>
            <a:r>
              <a:rPr lang="en-US" sz="2800" dirty="0" err="1"/>
              <a:t>Penghapusan</a:t>
            </a:r>
            <a:r>
              <a:rPr lang="en-US" sz="2800" dirty="0"/>
              <a:t> file/</a:t>
            </a:r>
            <a:r>
              <a:rPr lang="en-US" sz="2800" dirty="0" err="1"/>
              <a:t>tabel</a:t>
            </a:r>
            <a:r>
              <a:rPr lang="en-US" sz="2800" dirty="0"/>
              <a:t> </a:t>
            </a:r>
            <a:r>
              <a:rPr lang="en-US" sz="2800" dirty="0" err="1"/>
              <a:t>dari</a:t>
            </a:r>
            <a:r>
              <a:rPr lang="en-US" sz="2800" dirty="0"/>
              <a:t> </a:t>
            </a:r>
            <a:r>
              <a:rPr lang="en-US" sz="2800" dirty="0" err="1"/>
              <a:t>suatu</a:t>
            </a:r>
            <a:r>
              <a:rPr lang="en-US" sz="2800" dirty="0"/>
              <a:t> basis data</a:t>
            </a:r>
            <a:endParaRPr lang="en-ID" sz="2800" dirty="0"/>
          </a:p>
          <a:p>
            <a:pPr lvl="0" fontAlgn="base">
              <a:lnSpc>
                <a:spcPct val="100000"/>
              </a:lnSpc>
            </a:pPr>
            <a:r>
              <a:rPr lang="en-US" sz="2800" dirty="0"/>
              <a:t>Insert Data 		: </a:t>
            </a:r>
            <a:r>
              <a:rPr lang="en-US" sz="2800" dirty="0" err="1"/>
              <a:t>Penambahan</a:t>
            </a:r>
            <a:r>
              <a:rPr lang="en-US" sz="2800" dirty="0"/>
              <a:t>/</a:t>
            </a:r>
            <a:r>
              <a:rPr lang="en-US" sz="2800" dirty="0" err="1"/>
              <a:t>pengisian</a:t>
            </a:r>
            <a:endParaRPr lang="en-ID" sz="2800" dirty="0"/>
          </a:p>
          <a:p>
            <a:pPr lvl="0" fontAlgn="base">
              <a:lnSpc>
                <a:spcPct val="100000"/>
              </a:lnSpc>
            </a:pPr>
            <a:r>
              <a:rPr lang="en-US" sz="2800" dirty="0"/>
              <a:t>Retrieve/Search 		: </a:t>
            </a:r>
            <a:r>
              <a:rPr lang="en-US" sz="2800" dirty="0" err="1"/>
              <a:t>Pengambilan</a:t>
            </a:r>
            <a:r>
              <a:rPr lang="en-US" sz="2800" dirty="0"/>
              <a:t> </a:t>
            </a:r>
            <a:r>
              <a:rPr lang="en-US" sz="2800" dirty="0" err="1"/>
              <a:t>dengan</a:t>
            </a:r>
            <a:r>
              <a:rPr lang="en-US" sz="2800" dirty="0"/>
              <a:t> </a:t>
            </a:r>
            <a:r>
              <a:rPr lang="en-US" sz="2800" dirty="0" err="1"/>
              <a:t>cara</a:t>
            </a:r>
            <a:r>
              <a:rPr lang="en-US" sz="2800" dirty="0"/>
              <a:t> </a:t>
            </a:r>
            <a:r>
              <a:rPr lang="en-US" sz="2800" dirty="0" err="1"/>
              <a:t>mencari</a:t>
            </a:r>
            <a:r>
              <a:rPr lang="en-US" sz="2800" dirty="0"/>
              <a:t> </a:t>
            </a:r>
            <a:r>
              <a:rPr lang="en-US" sz="2800" dirty="0" err="1"/>
              <a:t>tempat</a:t>
            </a:r>
            <a:r>
              <a:rPr lang="en-US" sz="2800" dirty="0"/>
              <a:t> 					 	  </a:t>
            </a:r>
            <a:r>
              <a:rPr lang="en-US" sz="2800" dirty="0" err="1"/>
              <a:t>simpan</a:t>
            </a:r>
            <a:endParaRPr lang="en-ID" sz="2800" dirty="0"/>
          </a:p>
          <a:p>
            <a:pPr lvl="0" fontAlgn="base">
              <a:lnSpc>
                <a:spcPct val="100000"/>
              </a:lnSpc>
            </a:pPr>
            <a:r>
              <a:rPr lang="en-US" sz="2800" dirty="0"/>
              <a:t>Update 			: </a:t>
            </a:r>
            <a:r>
              <a:rPr lang="en-US" sz="2800" dirty="0" err="1"/>
              <a:t>Pengubahan</a:t>
            </a:r>
            <a:r>
              <a:rPr lang="en-US" sz="2800" dirty="0"/>
              <a:t> data </a:t>
            </a:r>
            <a:r>
              <a:rPr lang="en-US" sz="2800" dirty="0" err="1"/>
              <a:t>dari</a:t>
            </a:r>
            <a:r>
              <a:rPr lang="en-US" sz="2800" dirty="0"/>
              <a:t> </a:t>
            </a:r>
            <a:r>
              <a:rPr lang="en-US" sz="2800" dirty="0" err="1"/>
              <a:t>sebuah</a:t>
            </a:r>
            <a:r>
              <a:rPr lang="en-US" sz="2800" dirty="0"/>
              <a:t> file/table</a:t>
            </a:r>
            <a:endParaRPr lang="en-ID" sz="2800" dirty="0"/>
          </a:p>
          <a:p>
            <a:pPr lvl="0" fontAlgn="base">
              <a:lnSpc>
                <a:spcPct val="100000"/>
              </a:lnSpc>
            </a:pPr>
            <a:r>
              <a:rPr lang="en-US" sz="2800" dirty="0"/>
              <a:t>Delete 			: </a:t>
            </a:r>
            <a:r>
              <a:rPr lang="en-US" sz="2800" dirty="0" err="1"/>
              <a:t>Penghapusan</a:t>
            </a:r>
            <a:r>
              <a:rPr lang="en-US" sz="2800" dirty="0"/>
              <a:t> data </a:t>
            </a:r>
            <a:r>
              <a:rPr lang="en-US" sz="2800" dirty="0" err="1"/>
              <a:t>dari</a:t>
            </a:r>
            <a:r>
              <a:rPr lang="en-US" sz="2800" dirty="0"/>
              <a:t> </a:t>
            </a:r>
            <a:r>
              <a:rPr lang="en-US" sz="2800" dirty="0" err="1"/>
              <a:t>sebuah</a:t>
            </a:r>
            <a:r>
              <a:rPr lang="en-US" sz="2800" dirty="0"/>
              <a:t> file/</a:t>
            </a:r>
            <a:r>
              <a:rPr lang="en-US" sz="2800" dirty="0" err="1"/>
              <a:t>tabel</a:t>
            </a:r>
            <a:endParaRPr lang="en-ID" sz="2800" dirty="0"/>
          </a:p>
          <a:p>
            <a:pPr>
              <a:lnSpc>
                <a:spcPct val="100000"/>
              </a:lnSpc>
            </a:pPr>
            <a:endParaRPr lang="id-ID" sz="2800" dirty="0"/>
          </a:p>
        </p:txBody>
      </p:sp>
    </p:spTree>
    <p:extLst>
      <p:ext uri="{BB962C8B-B14F-4D97-AF65-F5344CB8AC3E}">
        <p14:creationId xmlns:p14="http://schemas.microsoft.com/office/powerpoint/2010/main" val="1835783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CF8E0-501E-4380-843F-3B0275A6A073}"/>
              </a:ext>
            </a:extLst>
          </p:cNvPr>
          <p:cNvSpPr>
            <a:spLocks noGrp="1"/>
          </p:cNvSpPr>
          <p:nvPr>
            <p:ph type="title"/>
          </p:nvPr>
        </p:nvSpPr>
        <p:spPr>
          <a:xfrm>
            <a:off x="1141413" y="1431318"/>
            <a:ext cx="9905998" cy="448281"/>
          </a:xfrm>
        </p:spPr>
        <p:txBody>
          <a:bodyPr>
            <a:noAutofit/>
          </a:bodyPr>
          <a:lstStyle/>
          <a:p>
            <a:pPr algn="ctr"/>
            <a:r>
              <a:rPr lang="en-US" sz="4400" b="1" dirty="0"/>
              <a:t>KEAMANAN BASIS DATA</a:t>
            </a:r>
            <a:br>
              <a:rPr lang="en-ID" sz="4400" b="1" dirty="0"/>
            </a:br>
            <a:endParaRPr lang="id-ID" sz="4400" b="1" dirty="0"/>
          </a:p>
        </p:txBody>
      </p:sp>
      <p:sp>
        <p:nvSpPr>
          <p:cNvPr id="3" name="Content Placeholder 2">
            <a:extLst>
              <a:ext uri="{FF2B5EF4-FFF2-40B4-BE49-F238E27FC236}">
                <a16:creationId xmlns:a16="http://schemas.microsoft.com/office/drawing/2014/main" id="{B7402DB2-C4CE-4C89-9E02-8E82152D7170}"/>
              </a:ext>
            </a:extLst>
          </p:cNvPr>
          <p:cNvSpPr>
            <a:spLocks noGrp="1"/>
          </p:cNvSpPr>
          <p:nvPr>
            <p:ph idx="1"/>
          </p:nvPr>
        </p:nvSpPr>
        <p:spPr>
          <a:xfrm>
            <a:off x="848518" y="2086927"/>
            <a:ext cx="10491788" cy="3541714"/>
          </a:xfrm>
        </p:spPr>
        <p:txBody>
          <a:bodyPr>
            <a:normAutofit/>
          </a:bodyPr>
          <a:lstStyle/>
          <a:p>
            <a:pPr marL="0" lvl="0" indent="0">
              <a:buNone/>
            </a:pPr>
            <a:r>
              <a:rPr lang="en-US" sz="3300" b="1" dirty="0" err="1"/>
              <a:t>Keamanan</a:t>
            </a:r>
            <a:r>
              <a:rPr lang="en-US" sz="3300" b="1" dirty="0"/>
              <a:t> Server</a:t>
            </a:r>
            <a:endParaRPr lang="en-ID" sz="3300" b="1" dirty="0"/>
          </a:p>
          <a:p>
            <a:pPr marL="0" indent="0" fontAlgn="ctr">
              <a:buNone/>
            </a:pPr>
            <a:r>
              <a:rPr lang="en-US" sz="3100" dirty="0"/>
              <a:t>	</a:t>
            </a:r>
            <a:r>
              <a:rPr lang="en-US" sz="3100" dirty="0" err="1"/>
              <a:t>Perlindungan</a:t>
            </a:r>
            <a:r>
              <a:rPr lang="en-US" sz="3100" dirty="0"/>
              <a:t> Server </a:t>
            </a:r>
            <a:r>
              <a:rPr lang="en-US" sz="3100" dirty="0" err="1"/>
              <a:t>adalah</a:t>
            </a:r>
            <a:r>
              <a:rPr lang="en-US" sz="3100" dirty="0"/>
              <a:t> </a:t>
            </a:r>
            <a:r>
              <a:rPr lang="en-US" sz="3100" dirty="0" err="1"/>
              <a:t>suatu</a:t>
            </a:r>
            <a:r>
              <a:rPr lang="en-US" sz="3100" dirty="0"/>
              <a:t> proses </a:t>
            </a:r>
            <a:r>
              <a:rPr lang="en-US" sz="3100" dirty="0" err="1"/>
              <a:t>pembatasan</a:t>
            </a:r>
            <a:r>
              <a:rPr lang="en-US" sz="3100" dirty="0"/>
              <a:t> </a:t>
            </a:r>
            <a:r>
              <a:rPr lang="en-US" sz="3100" dirty="0" err="1"/>
              <a:t>akses</a:t>
            </a:r>
            <a:r>
              <a:rPr lang="en-US" sz="3100" dirty="0"/>
              <a:t> yang </a:t>
            </a:r>
            <a:r>
              <a:rPr lang="en-US" sz="3100" dirty="0" err="1"/>
              <a:t>sebenarnya</a:t>
            </a:r>
            <a:r>
              <a:rPr lang="en-US" sz="3100" dirty="0"/>
              <a:t> pada database </a:t>
            </a:r>
            <a:r>
              <a:rPr lang="en-US" sz="3100" dirty="0" err="1"/>
              <a:t>dalam</a:t>
            </a:r>
            <a:r>
              <a:rPr lang="en-US" sz="3100" dirty="0"/>
              <a:t> server </a:t>
            </a:r>
            <a:r>
              <a:rPr lang="en-US" sz="3100" dirty="0" err="1"/>
              <a:t>itu</a:t>
            </a:r>
            <a:r>
              <a:rPr lang="en-US" sz="3100" dirty="0"/>
              <a:t> </a:t>
            </a:r>
            <a:r>
              <a:rPr lang="en-US" sz="3100" dirty="0" err="1"/>
              <a:t>sendiri</a:t>
            </a:r>
            <a:r>
              <a:rPr lang="en-US" sz="3100" dirty="0"/>
              <a:t>. Database </a:t>
            </a:r>
            <a:r>
              <a:rPr lang="en-US" sz="3100" dirty="0" err="1"/>
              <a:t>bukanlah</a:t>
            </a:r>
            <a:r>
              <a:rPr lang="en-US" sz="3100" dirty="0"/>
              <a:t> </a:t>
            </a:r>
            <a:r>
              <a:rPr lang="en-US" sz="3100" dirty="0" err="1"/>
              <a:t>suatu</a:t>
            </a:r>
            <a:r>
              <a:rPr lang="en-US" sz="3100" dirty="0"/>
              <a:t> web server, </a:t>
            </a:r>
            <a:r>
              <a:rPr lang="en-US" sz="3100" dirty="0" err="1"/>
              <a:t>koneksi</a:t>
            </a:r>
            <a:r>
              <a:rPr lang="en-US" sz="3100" dirty="0"/>
              <a:t> yang </a:t>
            </a:r>
            <a:r>
              <a:rPr lang="en-US" sz="3100" dirty="0" err="1"/>
              <a:t>tidak</a:t>
            </a:r>
            <a:r>
              <a:rPr lang="en-US" sz="3100" dirty="0"/>
              <a:t> </a:t>
            </a:r>
            <a:r>
              <a:rPr lang="en-US" sz="3100" dirty="0" err="1"/>
              <a:t>dikenali</a:t>
            </a:r>
            <a:r>
              <a:rPr lang="en-US" sz="3100" dirty="0"/>
              <a:t> </a:t>
            </a:r>
            <a:r>
              <a:rPr lang="en-US" sz="3100" dirty="0" err="1"/>
              <a:t>tidak</a:t>
            </a:r>
            <a:r>
              <a:rPr lang="en-US" sz="3100" dirty="0"/>
              <a:t> </a:t>
            </a:r>
            <a:r>
              <a:rPr lang="en-US" sz="3100" dirty="0" err="1"/>
              <a:t>akan</a:t>
            </a:r>
            <a:r>
              <a:rPr lang="en-US" sz="3100" dirty="0"/>
              <a:t> </a:t>
            </a:r>
            <a:r>
              <a:rPr lang="en-US" sz="3100" dirty="0" err="1"/>
              <a:t>diijinkan</a:t>
            </a:r>
            <a:r>
              <a:rPr lang="en-US" sz="3100" dirty="0"/>
              <a:t>.</a:t>
            </a:r>
          </a:p>
          <a:p>
            <a:pPr marL="0" indent="0" fontAlgn="ctr">
              <a:buNone/>
            </a:pPr>
            <a:endParaRPr lang="en-ID" sz="3100" dirty="0"/>
          </a:p>
          <a:p>
            <a:endParaRPr lang="id-ID" sz="3100" dirty="0"/>
          </a:p>
        </p:txBody>
      </p:sp>
    </p:spTree>
    <p:extLst>
      <p:ext uri="{BB962C8B-B14F-4D97-AF65-F5344CB8AC3E}">
        <p14:creationId xmlns:p14="http://schemas.microsoft.com/office/powerpoint/2010/main" val="2686331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662448-5C5C-48EE-A93F-E80F840512B4}"/>
              </a:ext>
            </a:extLst>
          </p:cNvPr>
          <p:cNvSpPr>
            <a:spLocks noGrp="1"/>
          </p:cNvSpPr>
          <p:nvPr>
            <p:ph idx="1"/>
          </p:nvPr>
        </p:nvSpPr>
        <p:spPr>
          <a:xfrm>
            <a:off x="599440" y="0"/>
            <a:ext cx="11240294" cy="3541714"/>
          </a:xfrm>
        </p:spPr>
        <p:txBody>
          <a:bodyPr>
            <a:noAutofit/>
          </a:bodyPr>
          <a:lstStyle/>
          <a:p>
            <a:pPr marL="0" lvl="0" indent="0">
              <a:buNone/>
            </a:pPr>
            <a:r>
              <a:rPr lang="en-US" sz="3300" b="1" dirty="0"/>
              <a:t>Trusted IP Access</a:t>
            </a:r>
            <a:endParaRPr lang="en-ID" sz="3300" b="1" dirty="0"/>
          </a:p>
          <a:p>
            <a:pPr marL="0" indent="0" fontAlgn="ctr">
              <a:buNone/>
            </a:pPr>
            <a:r>
              <a:rPr lang="en-US" sz="2900" dirty="0"/>
              <a:t>	</a:t>
            </a:r>
            <a:r>
              <a:rPr lang="en-US" sz="2900" dirty="0" err="1"/>
              <a:t>Setiap</a:t>
            </a:r>
            <a:r>
              <a:rPr lang="en-US" sz="2900" dirty="0"/>
              <a:t> server </a:t>
            </a:r>
            <a:r>
              <a:rPr lang="en-US" sz="2900" dirty="0" err="1"/>
              <a:t>harus</a:t>
            </a:r>
            <a:r>
              <a:rPr lang="en-US" sz="2900" dirty="0"/>
              <a:t> </a:t>
            </a:r>
            <a:r>
              <a:rPr lang="en-US" sz="2900" dirty="0" err="1"/>
              <a:t>dapat</a:t>
            </a:r>
            <a:r>
              <a:rPr lang="en-US" sz="2900" dirty="0"/>
              <a:t> </a:t>
            </a:r>
            <a:r>
              <a:rPr lang="en-US" sz="2900" dirty="0" err="1"/>
              <a:t>mengkonfigurasikan</a:t>
            </a:r>
            <a:r>
              <a:rPr lang="en-US" sz="2900" dirty="0"/>
              <a:t> </a:t>
            </a:r>
            <a:r>
              <a:rPr lang="en-US" sz="2900" dirty="0" err="1"/>
              <a:t>alamat</a:t>
            </a:r>
            <a:r>
              <a:rPr lang="en-US" sz="2900" dirty="0"/>
              <a:t> IP yang </a:t>
            </a:r>
            <a:r>
              <a:rPr lang="en-US" sz="2900" dirty="0" err="1"/>
              <a:t>diperbolehkan</a:t>
            </a:r>
            <a:r>
              <a:rPr lang="en-US" sz="2900" dirty="0"/>
              <a:t> </a:t>
            </a:r>
            <a:r>
              <a:rPr lang="en-US" sz="2900" dirty="0" err="1"/>
              <a:t>mengakses</a:t>
            </a:r>
            <a:r>
              <a:rPr lang="en-US" sz="2900" dirty="0"/>
              <a:t> </a:t>
            </a:r>
            <a:r>
              <a:rPr lang="en-US" sz="2900" dirty="0" err="1"/>
              <a:t>dirinya</a:t>
            </a:r>
            <a:r>
              <a:rPr lang="en-US" sz="2900" dirty="0"/>
              <a:t>. </a:t>
            </a:r>
            <a:r>
              <a:rPr lang="en-US" sz="2900" dirty="0" err="1"/>
              <a:t>Tidak</a:t>
            </a:r>
            <a:r>
              <a:rPr lang="en-US" sz="2900" dirty="0"/>
              <a:t> </a:t>
            </a:r>
            <a:r>
              <a:rPr lang="en-US" sz="2900" dirty="0" err="1"/>
              <a:t>boleh</a:t>
            </a:r>
            <a:r>
              <a:rPr lang="en-US" sz="2900" dirty="0"/>
              <a:t> </a:t>
            </a:r>
            <a:r>
              <a:rPr lang="en-US" sz="2900" dirty="0" err="1"/>
              <a:t>mengijinkan</a:t>
            </a:r>
            <a:r>
              <a:rPr lang="en-US" sz="2900" dirty="0"/>
              <a:t> </a:t>
            </a:r>
            <a:r>
              <a:rPr lang="en-US" sz="2900" dirty="0" err="1"/>
              <a:t>semua</a:t>
            </a:r>
            <a:r>
              <a:rPr lang="en-US" sz="2900" dirty="0"/>
              <a:t> orang </a:t>
            </a:r>
            <a:r>
              <a:rPr lang="en-US" sz="2900" dirty="0" err="1"/>
              <a:t>untuk</a:t>
            </a:r>
            <a:r>
              <a:rPr lang="en-US" sz="2900" dirty="0"/>
              <a:t> </a:t>
            </a:r>
            <a:r>
              <a:rPr lang="en-US" sz="2900" dirty="0" err="1"/>
              <a:t>mengakses</a:t>
            </a:r>
            <a:r>
              <a:rPr lang="en-US" sz="2900" dirty="0"/>
              <a:t> server. </a:t>
            </a:r>
            <a:r>
              <a:rPr lang="en-US" sz="2900" dirty="0" err="1"/>
              <a:t>Jika</a:t>
            </a:r>
            <a:r>
              <a:rPr lang="en-US" sz="2900" dirty="0"/>
              <a:t> server </a:t>
            </a:r>
            <a:r>
              <a:rPr lang="en-US" sz="2900" dirty="0" err="1"/>
              <a:t>melayani</a:t>
            </a:r>
            <a:r>
              <a:rPr lang="en-US" sz="2900" dirty="0"/>
              <a:t> </a:t>
            </a:r>
            <a:r>
              <a:rPr lang="en-US" sz="2900" dirty="0" err="1"/>
              <a:t>suatu</a:t>
            </a:r>
            <a:r>
              <a:rPr lang="en-US" sz="2900" dirty="0"/>
              <a:t> web server </a:t>
            </a:r>
            <a:r>
              <a:rPr lang="en-US" sz="2900" dirty="0" err="1"/>
              <a:t>maka</a:t>
            </a:r>
            <a:r>
              <a:rPr lang="en-US" sz="2900" dirty="0"/>
              <a:t> </a:t>
            </a:r>
            <a:r>
              <a:rPr lang="en-US" sz="2900" dirty="0" err="1"/>
              <a:t>hanya</a:t>
            </a:r>
            <a:r>
              <a:rPr lang="en-US" sz="2900" dirty="0"/>
              <a:t> </a:t>
            </a:r>
            <a:r>
              <a:rPr lang="en-US" sz="2900" dirty="0" err="1"/>
              <a:t>alamat</a:t>
            </a:r>
            <a:r>
              <a:rPr lang="en-US" sz="2900" dirty="0"/>
              <a:t> web server </a:t>
            </a:r>
            <a:r>
              <a:rPr lang="en-US" sz="2900" dirty="0" err="1"/>
              <a:t>itu</a:t>
            </a:r>
            <a:r>
              <a:rPr lang="en-US" sz="2900" dirty="0"/>
              <a:t> </a:t>
            </a:r>
            <a:r>
              <a:rPr lang="en-US" sz="2900" dirty="0" err="1"/>
              <a:t>saja</a:t>
            </a:r>
            <a:r>
              <a:rPr lang="en-US" sz="2900" dirty="0"/>
              <a:t> yang </a:t>
            </a:r>
            <a:r>
              <a:rPr lang="en-US" sz="2900" dirty="0" err="1"/>
              <a:t>dapat</a:t>
            </a:r>
            <a:r>
              <a:rPr lang="en-US" sz="2900" dirty="0"/>
              <a:t> </a:t>
            </a:r>
            <a:r>
              <a:rPr lang="en-US" sz="2900" dirty="0" err="1"/>
              <a:t>mengakses</a:t>
            </a:r>
            <a:r>
              <a:rPr lang="en-US" sz="2900" dirty="0"/>
              <a:t> server database </a:t>
            </a:r>
            <a:r>
              <a:rPr lang="en-US" sz="2900" dirty="0" err="1"/>
              <a:t>tersebut</a:t>
            </a:r>
            <a:r>
              <a:rPr lang="en-US" sz="2900" dirty="0"/>
              <a:t>. </a:t>
            </a:r>
            <a:r>
              <a:rPr lang="en-US" sz="2900" dirty="0" err="1"/>
              <a:t>Jika</a:t>
            </a:r>
            <a:r>
              <a:rPr lang="en-US" sz="2900" dirty="0"/>
              <a:t> server database </a:t>
            </a:r>
            <a:r>
              <a:rPr lang="en-US" sz="2900" dirty="0" err="1"/>
              <a:t>melayani</a:t>
            </a:r>
            <a:r>
              <a:rPr lang="en-US" sz="2900" dirty="0"/>
              <a:t> </a:t>
            </a:r>
            <a:r>
              <a:rPr lang="en-US" sz="2900" dirty="0" err="1"/>
              <a:t>jaringan</a:t>
            </a:r>
            <a:r>
              <a:rPr lang="en-US" sz="2900" dirty="0"/>
              <a:t> internal </a:t>
            </a:r>
            <a:r>
              <a:rPr lang="en-US" sz="2900" dirty="0" err="1"/>
              <a:t>maka</a:t>
            </a:r>
            <a:r>
              <a:rPr lang="en-US" sz="2900" dirty="0"/>
              <a:t> </a:t>
            </a:r>
            <a:r>
              <a:rPr lang="en-US" sz="2900" dirty="0" err="1"/>
              <a:t>hanya</a:t>
            </a:r>
            <a:r>
              <a:rPr lang="en-US" sz="2900" dirty="0"/>
              <a:t> </a:t>
            </a:r>
            <a:r>
              <a:rPr lang="en-US" sz="2900" dirty="0" err="1"/>
              <a:t>alamat</a:t>
            </a:r>
            <a:r>
              <a:rPr lang="en-US" sz="2900" dirty="0"/>
              <a:t> </a:t>
            </a:r>
            <a:r>
              <a:rPr lang="en-US" sz="2900" dirty="0" err="1"/>
              <a:t>jaringanlah</a:t>
            </a:r>
            <a:r>
              <a:rPr lang="en-US" sz="2900" dirty="0"/>
              <a:t> yang </a:t>
            </a:r>
            <a:r>
              <a:rPr lang="en-US" sz="2900" dirty="0" err="1"/>
              <a:t>boleh</a:t>
            </a:r>
            <a:r>
              <a:rPr lang="en-US" sz="2900" dirty="0"/>
              <a:t> </a:t>
            </a:r>
            <a:r>
              <a:rPr lang="en-US" sz="2900" dirty="0" err="1"/>
              <a:t>menghubungi</a:t>
            </a:r>
            <a:r>
              <a:rPr lang="en-US" sz="2900" dirty="0"/>
              <a:t> server. </a:t>
            </a:r>
            <a:r>
              <a:rPr lang="en-US" sz="2900" dirty="0" err="1"/>
              <a:t>Sangat</a:t>
            </a:r>
            <a:r>
              <a:rPr lang="en-US" sz="2900" dirty="0"/>
              <a:t> </a:t>
            </a:r>
            <a:r>
              <a:rPr lang="en-US" sz="2900" dirty="0" err="1"/>
              <a:t>perlu</a:t>
            </a:r>
            <a:r>
              <a:rPr lang="en-US" sz="2900" dirty="0"/>
              <a:t> </a:t>
            </a:r>
            <a:r>
              <a:rPr lang="en-US" sz="2900" dirty="0" err="1"/>
              <a:t>diperhatikan</a:t>
            </a:r>
            <a:r>
              <a:rPr lang="en-US" sz="2900" dirty="0"/>
              <a:t> </a:t>
            </a:r>
            <a:r>
              <a:rPr lang="en-US" sz="2900" dirty="0" err="1"/>
              <a:t>bahwa</a:t>
            </a:r>
            <a:r>
              <a:rPr lang="en-US" sz="2900" dirty="0"/>
              <a:t> </a:t>
            </a:r>
            <a:r>
              <a:rPr lang="en-US" sz="2900" dirty="0" err="1"/>
              <a:t>jangan</a:t>
            </a:r>
            <a:r>
              <a:rPr lang="en-US" sz="2900" dirty="0"/>
              <a:t> </a:t>
            </a:r>
            <a:r>
              <a:rPr lang="en-US" sz="2900" dirty="0" err="1"/>
              <a:t>pernah</a:t>
            </a:r>
            <a:r>
              <a:rPr lang="en-US" sz="2900" dirty="0"/>
              <a:t> </a:t>
            </a:r>
            <a:r>
              <a:rPr lang="en-US" sz="2900" dirty="0" err="1"/>
              <a:t>menggabungkan</a:t>
            </a:r>
            <a:r>
              <a:rPr lang="en-US" sz="2900" dirty="0"/>
              <a:t> server database web </a:t>
            </a:r>
            <a:r>
              <a:rPr lang="en-US" sz="2900" dirty="0" err="1"/>
              <a:t>dengan</a:t>
            </a:r>
            <a:r>
              <a:rPr lang="en-US" sz="2900" dirty="0"/>
              <a:t> server database </a:t>
            </a:r>
            <a:r>
              <a:rPr lang="en-US" sz="2900" dirty="0" err="1"/>
              <a:t>informasi</a:t>
            </a:r>
            <a:r>
              <a:rPr lang="en-US" sz="2900" dirty="0"/>
              <a:t> internal </a:t>
            </a:r>
            <a:r>
              <a:rPr lang="en-US" sz="2900" dirty="0" err="1"/>
              <a:t>perusahaan</a:t>
            </a:r>
            <a:r>
              <a:rPr lang="en-US" sz="2900" dirty="0"/>
              <a:t>, </a:t>
            </a:r>
            <a:r>
              <a:rPr lang="en-US" sz="2900" dirty="0" err="1"/>
              <a:t>ini</a:t>
            </a:r>
            <a:r>
              <a:rPr lang="en-US" sz="2900" dirty="0"/>
              <a:t> </a:t>
            </a:r>
            <a:r>
              <a:rPr lang="en-US" sz="2900" dirty="0" err="1"/>
              <a:t>adalah</a:t>
            </a:r>
            <a:r>
              <a:rPr lang="en-US" sz="2900" dirty="0"/>
              <a:t> </a:t>
            </a:r>
            <a:r>
              <a:rPr lang="en-US" sz="2900" dirty="0" err="1"/>
              <a:t>suatu</a:t>
            </a:r>
            <a:r>
              <a:rPr lang="en-US" sz="2900" dirty="0"/>
              <a:t> mental yang </a:t>
            </a:r>
            <a:r>
              <a:rPr lang="en-US" sz="2900" dirty="0" err="1"/>
              <a:t>buruk</a:t>
            </a:r>
            <a:r>
              <a:rPr lang="en-US" sz="2900" dirty="0"/>
              <a:t> </a:t>
            </a:r>
            <a:r>
              <a:rPr lang="en-US" sz="2900" dirty="0" err="1"/>
              <a:t>untuk</a:t>
            </a:r>
            <a:r>
              <a:rPr lang="en-US" sz="2900" dirty="0"/>
              <a:t> </a:t>
            </a:r>
            <a:r>
              <a:rPr lang="en-US" sz="2900" dirty="0" err="1"/>
              <a:t>seorang</a:t>
            </a:r>
            <a:r>
              <a:rPr lang="en-US" sz="2900" dirty="0"/>
              <a:t> admin. Trusted IP Access </a:t>
            </a:r>
            <a:r>
              <a:rPr lang="en-US" sz="2900" dirty="0" err="1"/>
              <a:t>merupakan</a:t>
            </a:r>
            <a:r>
              <a:rPr lang="en-US" sz="2900" dirty="0"/>
              <a:t> server database </a:t>
            </a:r>
            <a:r>
              <a:rPr lang="en-US" sz="2900" dirty="0" err="1"/>
              <a:t>terbatas</a:t>
            </a:r>
            <a:r>
              <a:rPr lang="en-US" sz="2900" dirty="0"/>
              <a:t> yang </a:t>
            </a:r>
            <a:r>
              <a:rPr lang="en-US" sz="2900" dirty="0" err="1"/>
              <a:t>hanya</a:t>
            </a:r>
            <a:r>
              <a:rPr lang="en-US" sz="2900" dirty="0"/>
              <a:t> </a:t>
            </a:r>
            <a:r>
              <a:rPr lang="en-US" sz="2900" dirty="0" err="1"/>
              <a:t>akan</a:t>
            </a:r>
            <a:r>
              <a:rPr lang="en-US" sz="2900" dirty="0"/>
              <a:t> </a:t>
            </a:r>
            <a:r>
              <a:rPr lang="en-US" sz="2900" dirty="0" err="1"/>
              <a:t>memberi</a:t>
            </a:r>
            <a:r>
              <a:rPr lang="en-US" sz="2900" dirty="0"/>
              <a:t> </a:t>
            </a:r>
            <a:r>
              <a:rPr lang="en-US" sz="2900" dirty="0" err="1"/>
              <a:t>respon</a:t>
            </a:r>
            <a:r>
              <a:rPr lang="en-US" sz="2900" dirty="0"/>
              <a:t> pada IP yang </a:t>
            </a:r>
            <a:r>
              <a:rPr lang="en-US" sz="2900" dirty="0" err="1"/>
              <a:t>dikenali</a:t>
            </a:r>
            <a:r>
              <a:rPr lang="en-US" sz="2900" dirty="0"/>
              <a:t> </a:t>
            </a:r>
            <a:r>
              <a:rPr lang="en-US" sz="2900" dirty="0" err="1"/>
              <a:t>saja</a:t>
            </a:r>
            <a:r>
              <a:rPr lang="en-US" sz="2900" dirty="0"/>
              <a:t>. </a:t>
            </a:r>
            <a:endParaRPr lang="en-ID" sz="2900" b="1" dirty="0"/>
          </a:p>
          <a:p>
            <a:endParaRPr lang="id-ID" sz="2800" dirty="0"/>
          </a:p>
        </p:txBody>
      </p:sp>
    </p:spTree>
    <p:extLst>
      <p:ext uri="{BB962C8B-B14F-4D97-AF65-F5344CB8AC3E}">
        <p14:creationId xmlns:p14="http://schemas.microsoft.com/office/powerpoint/2010/main" val="461746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AB1286-F3BD-4F3C-871A-AEEF2D447648}"/>
              </a:ext>
            </a:extLst>
          </p:cNvPr>
          <p:cNvSpPr>
            <a:spLocks noGrp="1"/>
          </p:cNvSpPr>
          <p:nvPr>
            <p:ph idx="1"/>
          </p:nvPr>
        </p:nvSpPr>
        <p:spPr>
          <a:xfrm>
            <a:off x="579120" y="131127"/>
            <a:ext cx="11033760" cy="3541714"/>
          </a:xfrm>
        </p:spPr>
        <p:txBody>
          <a:bodyPr>
            <a:noAutofit/>
          </a:bodyPr>
          <a:lstStyle/>
          <a:p>
            <a:pPr marL="0" lvl="0" indent="0">
              <a:buNone/>
            </a:pPr>
            <a:r>
              <a:rPr lang="en-US" sz="3300" b="1" dirty="0" err="1"/>
              <a:t>Koneksi</a:t>
            </a:r>
            <a:r>
              <a:rPr lang="en-US" sz="3300" b="1" dirty="0"/>
              <a:t> Database</a:t>
            </a:r>
            <a:endParaRPr lang="en-ID" sz="3300" b="1" dirty="0"/>
          </a:p>
          <a:p>
            <a:pPr marL="0" indent="0" fontAlgn="ctr">
              <a:buNone/>
            </a:pPr>
            <a:r>
              <a:rPr lang="en-US" sz="2900" dirty="0"/>
              <a:t>	</a:t>
            </a:r>
            <a:r>
              <a:rPr lang="en-US" sz="2900" dirty="0" err="1"/>
              <a:t>Saat</a:t>
            </a:r>
            <a:r>
              <a:rPr lang="en-US" sz="2900" dirty="0"/>
              <a:t> </a:t>
            </a:r>
            <a:r>
              <a:rPr lang="en-US" sz="2900" dirty="0" err="1"/>
              <a:t>ini</a:t>
            </a:r>
            <a:r>
              <a:rPr lang="en-US" sz="2900" dirty="0"/>
              <a:t> </a:t>
            </a:r>
            <a:r>
              <a:rPr lang="en-US" sz="2900" dirty="0" err="1"/>
              <a:t>semakin</a:t>
            </a:r>
            <a:r>
              <a:rPr lang="en-US" sz="2900" dirty="0"/>
              <a:t> </a:t>
            </a:r>
            <a:r>
              <a:rPr lang="en-US" sz="2900" dirty="0" err="1"/>
              <a:t>banyaknya</a:t>
            </a:r>
            <a:r>
              <a:rPr lang="en-US" sz="2900" dirty="0"/>
              <a:t> </a:t>
            </a:r>
            <a:r>
              <a:rPr lang="en-US" sz="2900" dirty="0" err="1"/>
              <a:t>aplikasi</a:t>
            </a:r>
            <a:r>
              <a:rPr lang="en-US" sz="2900" dirty="0"/>
              <a:t> </a:t>
            </a:r>
            <a:r>
              <a:rPr lang="en-US" sz="2900" dirty="0" err="1"/>
              <a:t>dinamis</a:t>
            </a:r>
            <a:r>
              <a:rPr lang="en-US" sz="2900" dirty="0"/>
              <a:t> </a:t>
            </a:r>
            <a:r>
              <a:rPr lang="en-US" sz="2900" dirty="0" err="1"/>
              <a:t>menjadi</a:t>
            </a:r>
            <a:r>
              <a:rPr lang="en-US" sz="2900" dirty="0"/>
              <a:t> </a:t>
            </a:r>
            <a:r>
              <a:rPr lang="en-US" sz="2900" dirty="0" err="1"/>
              <a:t>sangat</a:t>
            </a:r>
            <a:r>
              <a:rPr lang="en-US" sz="2900" dirty="0"/>
              <a:t> </a:t>
            </a:r>
            <a:r>
              <a:rPr lang="en-US" sz="2900" dirty="0" err="1"/>
              <a:t>menggoda</a:t>
            </a:r>
            <a:r>
              <a:rPr lang="en-US" sz="2900" dirty="0"/>
              <a:t> </a:t>
            </a:r>
            <a:r>
              <a:rPr lang="en-US" sz="2900" dirty="0" err="1"/>
              <a:t>untuk</a:t>
            </a:r>
            <a:r>
              <a:rPr lang="en-US" sz="2900" dirty="0"/>
              <a:t> </a:t>
            </a:r>
            <a:r>
              <a:rPr lang="en-US" sz="2900" dirty="0" err="1"/>
              <a:t>melakukan</a:t>
            </a:r>
            <a:r>
              <a:rPr lang="en-US" sz="2900" dirty="0"/>
              <a:t> </a:t>
            </a:r>
            <a:r>
              <a:rPr lang="en-US" sz="2900" dirty="0" err="1"/>
              <a:t>akses</a:t>
            </a:r>
            <a:r>
              <a:rPr lang="en-US" sz="2900" dirty="0"/>
              <a:t> yang </a:t>
            </a:r>
            <a:r>
              <a:rPr lang="en-US" sz="2900" dirty="0" err="1"/>
              <a:t>cepat</a:t>
            </a:r>
            <a:r>
              <a:rPr lang="en-US" sz="2900" dirty="0"/>
              <a:t> </a:t>
            </a:r>
            <a:r>
              <a:rPr lang="en-US" sz="2900" dirty="0" err="1"/>
              <a:t>bahkan</a:t>
            </a:r>
            <a:r>
              <a:rPr lang="en-US" sz="2900" dirty="0"/>
              <a:t> update yang </a:t>
            </a:r>
            <a:r>
              <a:rPr lang="en-US" sz="2900" dirty="0" err="1"/>
              <a:t>langsung</a:t>
            </a:r>
            <a:r>
              <a:rPr lang="en-US" sz="2900" dirty="0"/>
              <a:t> </a:t>
            </a:r>
            <a:r>
              <a:rPr lang="en-US" sz="2900" dirty="0" err="1"/>
              <a:t>tanpa</a:t>
            </a:r>
            <a:r>
              <a:rPr lang="en-US" sz="2900" dirty="0"/>
              <a:t> </a:t>
            </a:r>
            <a:r>
              <a:rPr lang="en-US" sz="2900" dirty="0" err="1"/>
              <a:t>authentifikasi</a:t>
            </a:r>
            <a:r>
              <a:rPr lang="en-US" sz="2900" dirty="0"/>
              <a:t>. </a:t>
            </a:r>
            <a:r>
              <a:rPr lang="en-US" sz="2900" dirty="0" err="1"/>
              <a:t>Jangan</a:t>
            </a:r>
            <a:r>
              <a:rPr lang="en-US" sz="2900" dirty="0"/>
              <a:t> </a:t>
            </a:r>
            <a:r>
              <a:rPr lang="en-US" sz="2900" dirty="0" err="1"/>
              <a:t>pernah</a:t>
            </a:r>
            <a:r>
              <a:rPr lang="en-US" sz="2900" dirty="0"/>
              <a:t> </a:t>
            </a:r>
            <a:r>
              <a:rPr lang="en-US" sz="2900" dirty="0" err="1"/>
              <a:t>berpikir</a:t>
            </a:r>
            <a:r>
              <a:rPr lang="en-US" sz="2900" dirty="0"/>
              <a:t> </a:t>
            </a:r>
            <a:r>
              <a:rPr lang="en-US" sz="2900" dirty="0" err="1"/>
              <a:t>demikian</a:t>
            </a:r>
            <a:r>
              <a:rPr lang="en-US" sz="2900" dirty="0"/>
              <a:t>, </a:t>
            </a:r>
            <a:r>
              <a:rPr lang="en-US" sz="2900" dirty="0" err="1"/>
              <a:t>ini</a:t>
            </a:r>
            <a:r>
              <a:rPr lang="en-US" sz="2900" dirty="0"/>
              <a:t> </a:t>
            </a:r>
            <a:r>
              <a:rPr lang="en-US" sz="2900" dirty="0" err="1"/>
              <a:t>hanya</a:t>
            </a:r>
            <a:r>
              <a:rPr lang="en-US" sz="2900" dirty="0"/>
              <a:t> </a:t>
            </a:r>
            <a:r>
              <a:rPr lang="en-US" sz="2900" dirty="0" err="1"/>
              <a:t>untuk</a:t>
            </a:r>
            <a:r>
              <a:rPr lang="en-US" sz="2900" dirty="0"/>
              <a:t> </a:t>
            </a:r>
            <a:r>
              <a:rPr lang="en-US" sz="2900" dirty="0" err="1"/>
              <a:t>seorang</a:t>
            </a:r>
            <a:r>
              <a:rPr lang="en-US" sz="2900" dirty="0"/>
              <a:t> </a:t>
            </a:r>
            <a:r>
              <a:rPr lang="en-US" sz="2900" dirty="0" err="1"/>
              <a:t>pemalas</a:t>
            </a:r>
            <a:r>
              <a:rPr lang="en-US" sz="2900" dirty="0"/>
              <a:t>. </a:t>
            </a:r>
            <a:r>
              <a:rPr lang="en-US" sz="2900" dirty="0" err="1"/>
              <a:t>Jika</a:t>
            </a:r>
            <a:r>
              <a:rPr lang="en-US" sz="2900" dirty="0"/>
              <a:t> Anda </a:t>
            </a:r>
            <a:r>
              <a:rPr lang="en-US" sz="2900" dirty="0" err="1"/>
              <a:t>ingin</a:t>
            </a:r>
            <a:r>
              <a:rPr lang="en-US" sz="2900" dirty="0"/>
              <a:t> </a:t>
            </a:r>
            <a:r>
              <a:rPr lang="en-US" sz="2900" dirty="0" err="1"/>
              <a:t>mengijinkan</a:t>
            </a:r>
            <a:r>
              <a:rPr lang="en-US" sz="2900" dirty="0"/>
              <a:t> </a:t>
            </a:r>
            <a:r>
              <a:rPr lang="en-US" sz="2900" dirty="0" err="1"/>
              <a:t>pemakai</a:t>
            </a:r>
            <a:r>
              <a:rPr lang="en-US" sz="2900" dirty="0"/>
              <a:t> </a:t>
            </a:r>
            <a:r>
              <a:rPr lang="en-US" sz="2900" dirty="0" err="1"/>
              <a:t>dapat</a:t>
            </a:r>
            <a:r>
              <a:rPr lang="en-US" sz="2900" dirty="0"/>
              <a:t> </a:t>
            </a:r>
            <a:r>
              <a:rPr lang="en-US" sz="2900" dirty="0" err="1"/>
              <a:t>mengubah</a:t>
            </a:r>
            <a:r>
              <a:rPr lang="en-US" sz="2900" dirty="0"/>
              <a:t> database </a:t>
            </a:r>
            <a:r>
              <a:rPr lang="en-US" sz="2900" dirty="0" err="1"/>
              <a:t>melalui</a:t>
            </a:r>
            <a:r>
              <a:rPr lang="en-US" sz="2900" dirty="0"/>
              <a:t> web page, </a:t>
            </a:r>
            <a:r>
              <a:rPr lang="en-US" sz="2900" dirty="0" err="1"/>
              <a:t>pastikan</a:t>
            </a:r>
            <a:r>
              <a:rPr lang="en-US" sz="2900" dirty="0"/>
              <a:t> Anda </a:t>
            </a:r>
            <a:r>
              <a:rPr lang="en-US" sz="2900" dirty="0" err="1"/>
              <a:t>memvalidasi</a:t>
            </a:r>
            <a:r>
              <a:rPr lang="en-US" sz="2900" dirty="0"/>
              <a:t> </a:t>
            </a:r>
            <a:r>
              <a:rPr lang="en-US" sz="2900" dirty="0" err="1"/>
              <a:t>semua</a:t>
            </a:r>
            <a:r>
              <a:rPr lang="en-US" sz="2900" dirty="0"/>
              <a:t> </a:t>
            </a:r>
            <a:r>
              <a:rPr lang="en-US" sz="2900" dirty="0" err="1"/>
              <a:t>masukan</a:t>
            </a:r>
            <a:r>
              <a:rPr lang="en-US" sz="2900" dirty="0"/>
              <a:t> </a:t>
            </a:r>
            <a:r>
              <a:rPr lang="en-US" sz="2900" dirty="0" err="1"/>
              <a:t>untuk</a:t>
            </a:r>
            <a:r>
              <a:rPr lang="en-US" sz="2900" dirty="0"/>
              <a:t> </a:t>
            </a:r>
            <a:r>
              <a:rPr lang="en-US" sz="2900" dirty="0" err="1"/>
              <a:t>memastikan</a:t>
            </a:r>
            <a:r>
              <a:rPr lang="en-US" sz="2900" dirty="0"/>
              <a:t> </a:t>
            </a:r>
            <a:r>
              <a:rPr lang="en-US" sz="2900" dirty="0" err="1"/>
              <a:t>bahwa</a:t>
            </a:r>
            <a:r>
              <a:rPr lang="en-US" sz="2900" dirty="0"/>
              <a:t> </a:t>
            </a:r>
            <a:r>
              <a:rPr lang="en-US" sz="2900" dirty="0" err="1"/>
              <a:t>inputan</a:t>
            </a:r>
            <a:r>
              <a:rPr lang="en-US" sz="2900" dirty="0"/>
              <a:t> </a:t>
            </a:r>
            <a:r>
              <a:rPr lang="en-US" sz="2900" dirty="0" err="1"/>
              <a:t>benar</a:t>
            </a:r>
            <a:r>
              <a:rPr lang="en-US" sz="2900" dirty="0"/>
              <a:t>, </a:t>
            </a:r>
            <a:r>
              <a:rPr lang="en-US" sz="2900" dirty="0" err="1"/>
              <a:t>terjamin</a:t>
            </a:r>
            <a:r>
              <a:rPr lang="en-US" sz="2900" dirty="0"/>
              <a:t> dan </a:t>
            </a:r>
            <a:r>
              <a:rPr lang="en-US" sz="2900" dirty="0" err="1"/>
              <a:t>aman</a:t>
            </a:r>
            <a:r>
              <a:rPr lang="en-US" sz="2900" dirty="0"/>
              <a:t>. </a:t>
            </a:r>
            <a:r>
              <a:rPr lang="en-US" sz="2900" dirty="0" err="1"/>
              <a:t>Sebagai</a:t>
            </a:r>
            <a:r>
              <a:rPr lang="en-US" sz="2900" dirty="0"/>
              <a:t> </a:t>
            </a:r>
            <a:r>
              <a:rPr lang="en-US" sz="2900" dirty="0" err="1"/>
              <a:t>contoh</a:t>
            </a:r>
            <a:r>
              <a:rPr lang="en-US" sz="2900" dirty="0"/>
              <a:t>, </a:t>
            </a:r>
            <a:r>
              <a:rPr lang="en-US" sz="2900" dirty="0" err="1"/>
              <a:t>pastikan</a:t>
            </a:r>
            <a:r>
              <a:rPr lang="en-US" sz="2900" dirty="0"/>
              <a:t> Anda </a:t>
            </a:r>
            <a:r>
              <a:rPr lang="en-US" sz="2900" dirty="0" err="1"/>
              <a:t>menghilangkan</a:t>
            </a:r>
            <a:r>
              <a:rPr lang="en-US" sz="2900" dirty="0"/>
              <a:t> </a:t>
            </a:r>
            <a:r>
              <a:rPr lang="en-US" sz="2900" dirty="0" err="1"/>
              <a:t>semua</a:t>
            </a:r>
            <a:r>
              <a:rPr lang="en-US" sz="2900" dirty="0"/>
              <a:t> code SQL agar </a:t>
            </a:r>
            <a:r>
              <a:rPr lang="en-US" sz="2900" dirty="0" err="1"/>
              <a:t>tidak</a:t>
            </a:r>
            <a:r>
              <a:rPr lang="en-US" sz="2900" dirty="0"/>
              <a:t> </a:t>
            </a:r>
            <a:r>
              <a:rPr lang="en-US" sz="2900" dirty="0" err="1"/>
              <a:t>dapat</a:t>
            </a:r>
            <a:r>
              <a:rPr lang="en-US" sz="2900" dirty="0"/>
              <a:t> </a:t>
            </a:r>
            <a:r>
              <a:rPr lang="en-US" sz="2900" dirty="0" err="1"/>
              <a:t>dimasukan</a:t>
            </a:r>
            <a:r>
              <a:rPr lang="en-US" sz="2900" dirty="0"/>
              <a:t> oleh user. </a:t>
            </a:r>
            <a:r>
              <a:rPr lang="en-US" sz="2900" dirty="0" err="1"/>
              <a:t>Jika</a:t>
            </a:r>
            <a:r>
              <a:rPr lang="en-US" sz="2900" dirty="0"/>
              <a:t> Anda </a:t>
            </a:r>
            <a:r>
              <a:rPr lang="en-US" sz="2900" dirty="0" err="1"/>
              <a:t>seorang</a:t>
            </a:r>
            <a:r>
              <a:rPr lang="en-US" sz="2900" dirty="0"/>
              <a:t> admin yang </a:t>
            </a:r>
            <a:r>
              <a:rPr lang="en-US" sz="2900" dirty="0" err="1"/>
              <a:t>membutuhkan</a:t>
            </a:r>
            <a:r>
              <a:rPr lang="en-US" sz="2900" dirty="0"/>
              <a:t> </a:t>
            </a:r>
            <a:r>
              <a:rPr lang="en-US" sz="2900" dirty="0" err="1"/>
              <a:t>koneksi</a:t>
            </a:r>
            <a:r>
              <a:rPr lang="en-US" sz="2900" dirty="0"/>
              <a:t> ODBC, </a:t>
            </a:r>
            <a:r>
              <a:rPr lang="en-US" sz="2900" dirty="0" err="1"/>
              <a:t>pastikan</a:t>
            </a:r>
            <a:r>
              <a:rPr lang="en-US" sz="2900" dirty="0"/>
              <a:t> </a:t>
            </a:r>
            <a:r>
              <a:rPr lang="en-US" sz="2900" dirty="0" err="1"/>
              <a:t>koneksi</a:t>
            </a:r>
            <a:r>
              <a:rPr lang="en-US" sz="2900" dirty="0"/>
              <a:t> yang </a:t>
            </a:r>
            <a:r>
              <a:rPr lang="en-US" sz="2900" dirty="0" err="1"/>
              <a:t>digunakan</a:t>
            </a:r>
            <a:r>
              <a:rPr lang="en-US" sz="2900" dirty="0"/>
              <a:t> </a:t>
            </a:r>
            <a:r>
              <a:rPr lang="en-US" sz="2900" dirty="0" err="1"/>
              <a:t>unik</a:t>
            </a:r>
            <a:r>
              <a:rPr lang="en-US" sz="2900" dirty="0"/>
              <a:t>.</a:t>
            </a:r>
            <a:endParaRPr lang="en-ID" sz="2900" b="1" dirty="0"/>
          </a:p>
          <a:p>
            <a:endParaRPr lang="id-ID" sz="2900" dirty="0"/>
          </a:p>
        </p:txBody>
      </p:sp>
    </p:spTree>
    <p:extLst>
      <p:ext uri="{BB962C8B-B14F-4D97-AF65-F5344CB8AC3E}">
        <p14:creationId xmlns:p14="http://schemas.microsoft.com/office/powerpoint/2010/main" val="29216654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9119E4-38AE-4350-B208-A051506E870B}"/>
              </a:ext>
            </a:extLst>
          </p:cNvPr>
          <p:cNvSpPr>
            <a:spLocks noGrp="1"/>
          </p:cNvSpPr>
          <p:nvPr>
            <p:ph idx="1"/>
          </p:nvPr>
        </p:nvSpPr>
        <p:spPr>
          <a:xfrm>
            <a:off x="730726" y="1076007"/>
            <a:ext cx="10730548" cy="3541714"/>
          </a:xfrm>
        </p:spPr>
        <p:txBody>
          <a:bodyPr>
            <a:noAutofit/>
          </a:bodyPr>
          <a:lstStyle/>
          <a:p>
            <a:pPr marL="0" lvl="0" indent="0">
              <a:buNone/>
            </a:pPr>
            <a:r>
              <a:rPr lang="en-US" sz="3300" b="1" dirty="0" err="1"/>
              <a:t>Kontrol</a:t>
            </a:r>
            <a:r>
              <a:rPr lang="en-US" sz="3300" b="1" dirty="0"/>
              <a:t> </a:t>
            </a:r>
            <a:r>
              <a:rPr lang="en-US" sz="3300" b="1" dirty="0" err="1"/>
              <a:t>Akses</a:t>
            </a:r>
            <a:r>
              <a:rPr lang="en-US" sz="3300" b="1" dirty="0"/>
              <a:t> Table</a:t>
            </a:r>
            <a:endParaRPr lang="en-ID" sz="3300" b="1" dirty="0"/>
          </a:p>
          <a:p>
            <a:pPr marL="0" indent="0" fontAlgn="ctr">
              <a:buNone/>
            </a:pPr>
            <a:r>
              <a:rPr lang="en-US" sz="2900" dirty="0"/>
              <a:t>	</a:t>
            </a:r>
            <a:r>
              <a:rPr lang="en-US" sz="2900" dirty="0" err="1"/>
              <a:t>Kontrol</a:t>
            </a:r>
            <a:r>
              <a:rPr lang="en-US" sz="2900" dirty="0"/>
              <a:t> </a:t>
            </a:r>
            <a:r>
              <a:rPr lang="en-US" sz="2900" dirty="0" err="1"/>
              <a:t>akses</a:t>
            </a:r>
            <a:r>
              <a:rPr lang="en-US" sz="2900" dirty="0"/>
              <a:t> table </a:t>
            </a:r>
            <a:r>
              <a:rPr lang="en-US" sz="2900" dirty="0" err="1"/>
              <a:t>ini</a:t>
            </a:r>
            <a:r>
              <a:rPr lang="en-US" sz="2900" dirty="0"/>
              <a:t> </a:t>
            </a:r>
            <a:r>
              <a:rPr lang="en-US" sz="2900" dirty="0" err="1"/>
              <a:t>adalah</a:t>
            </a:r>
            <a:r>
              <a:rPr lang="en-US" sz="2900" dirty="0"/>
              <a:t> salah </a:t>
            </a:r>
            <a:r>
              <a:rPr lang="en-US" sz="2900" dirty="0" err="1"/>
              <a:t>satu</a:t>
            </a:r>
            <a:r>
              <a:rPr lang="en-US" sz="2900" dirty="0"/>
              <a:t> </a:t>
            </a:r>
            <a:r>
              <a:rPr lang="en-US" sz="2900" dirty="0" err="1"/>
              <a:t>bentuk</a:t>
            </a:r>
            <a:r>
              <a:rPr lang="en-US" sz="2900" dirty="0"/>
              <a:t> </a:t>
            </a:r>
            <a:r>
              <a:rPr lang="en-US" sz="2900" dirty="0" err="1"/>
              <a:t>keamanan</a:t>
            </a:r>
            <a:r>
              <a:rPr lang="en-US" sz="2900" dirty="0"/>
              <a:t> database yang </a:t>
            </a:r>
            <a:r>
              <a:rPr lang="en-US" sz="2900" dirty="0" err="1"/>
              <a:t>sering</a:t>
            </a:r>
            <a:r>
              <a:rPr lang="en-US" sz="2900" dirty="0"/>
              <a:t> </a:t>
            </a:r>
            <a:r>
              <a:rPr lang="en-US" sz="2900" dirty="0" err="1"/>
              <a:t>diabaikan</a:t>
            </a:r>
            <a:r>
              <a:rPr lang="en-US" sz="2900" dirty="0"/>
              <a:t>, </a:t>
            </a:r>
            <a:r>
              <a:rPr lang="en-US" sz="2900" dirty="0" err="1"/>
              <a:t>karena</a:t>
            </a:r>
            <a:r>
              <a:rPr lang="en-US" sz="2900" dirty="0"/>
              <a:t> </a:t>
            </a:r>
            <a:r>
              <a:rPr lang="en-US" sz="2900" dirty="0" err="1"/>
              <a:t>cukup</a:t>
            </a:r>
            <a:r>
              <a:rPr lang="en-US" sz="2900" dirty="0"/>
              <a:t> </a:t>
            </a:r>
            <a:r>
              <a:rPr lang="en-US" sz="2900" dirty="0" err="1"/>
              <a:t>sulit</a:t>
            </a:r>
            <a:r>
              <a:rPr lang="en-US" sz="2900" dirty="0"/>
              <a:t> </a:t>
            </a:r>
            <a:r>
              <a:rPr lang="en-US" sz="2900" dirty="0" err="1"/>
              <a:t>penerapannya</a:t>
            </a:r>
            <a:r>
              <a:rPr lang="en-US" sz="2900" dirty="0"/>
              <a:t>. </a:t>
            </a:r>
            <a:r>
              <a:rPr lang="en-US" sz="2900" dirty="0" err="1"/>
              <a:t>Penggunaan</a:t>
            </a:r>
            <a:r>
              <a:rPr lang="en-US" sz="2900" dirty="0"/>
              <a:t> control </a:t>
            </a:r>
            <a:r>
              <a:rPr lang="en-US" sz="2900" dirty="0" err="1"/>
              <a:t>akses</a:t>
            </a:r>
            <a:r>
              <a:rPr lang="en-US" sz="2900" dirty="0"/>
              <a:t> table yang </a:t>
            </a:r>
            <a:r>
              <a:rPr lang="en-US" sz="2900" dirty="0" err="1"/>
              <a:t>benar</a:t>
            </a:r>
            <a:r>
              <a:rPr lang="en-US" sz="2900" dirty="0"/>
              <a:t> </a:t>
            </a:r>
            <a:r>
              <a:rPr lang="en-US" sz="2900" dirty="0" err="1"/>
              <a:t>dibutuhkan</a:t>
            </a:r>
            <a:r>
              <a:rPr lang="en-US" sz="2900" dirty="0"/>
              <a:t> </a:t>
            </a:r>
            <a:r>
              <a:rPr lang="en-US" sz="2900" dirty="0" err="1"/>
              <a:t>kolaborasi</a:t>
            </a:r>
            <a:r>
              <a:rPr lang="en-US" sz="2900" dirty="0"/>
              <a:t> </a:t>
            </a:r>
            <a:r>
              <a:rPr lang="en-US" sz="2900" dirty="0" err="1"/>
              <a:t>antara</a:t>
            </a:r>
            <a:r>
              <a:rPr lang="en-US" sz="2900" dirty="0"/>
              <a:t> </a:t>
            </a:r>
            <a:r>
              <a:rPr lang="en-US" sz="2900" dirty="0" err="1"/>
              <a:t>sistem</a:t>
            </a:r>
            <a:r>
              <a:rPr lang="en-US" sz="2900" dirty="0"/>
              <a:t> administrator </a:t>
            </a:r>
            <a:r>
              <a:rPr lang="en-US" sz="2900" dirty="0" err="1"/>
              <a:t>dengan</a:t>
            </a:r>
            <a:r>
              <a:rPr lang="en-US" sz="2900" dirty="0"/>
              <a:t> </a:t>
            </a:r>
            <a:r>
              <a:rPr lang="en-US" sz="2900" dirty="0" err="1"/>
              <a:t>pengembang</a:t>
            </a:r>
            <a:r>
              <a:rPr lang="en-US" sz="2900" dirty="0"/>
              <a:t> database. Hal </a:t>
            </a:r>
            <a:r>
              <a:rPr lang="en-US" sz="2900" dirty="0" err="1"/>
              <a:t>inilah</a:t>
            </a:r>
            <a:r>
              <a:rPr lang="en-US" sz="2900" dirty="0"/>
              <a:t> yang </a:t>
            </a:r>
            <a:r>
              <a:rPr lang="en-US" sz="2900" dirty="0" err="1"/>
              <a:t>sulit</a:t>
            </a:r>
            <a:r>
              <a:rPr lang="en-US" sz="2900" dirty="0"/>
              <a:t> </a:t>
            </a:r>
            <a:r>
              <a:rPr lang="en-US" sz="2900" dirty="0" err="1"/>
              <a:t>dilakukan</a:t>
            </a:r>
            <a:r>
              <a:rPr lang="en-US" sz="2900" dirty="0"/>
              <a:t>. </a:t>
            </a:r>
            <a:r>
              <a:rPr lang="en-US" sz="2900" dirty="0" err="1"/>
              <a:t>Pemberian</a:t>
            </a:r>
            <a:r>
              <a:rPr lang="en-US" sz="2900" dirty="0"/>
              <a:t> </a:t>
            </a:r>
            <a:r>
              <a:rPr lang="en-US" sz="2900" dirty="0" err="1"/>
              <a:t>ijin</a:t>
            </a:r>
            <a:r>
              <a:rPr lang="en-US" sz="2900" dirty="0"/>
              <a:t> user </a:t>
            </a:r>
            <a:r>
              <a:rPr lang="en-US" sz="2900" dirty="0" err="1"/>
              <a:t>untuk</a:t>
            </a:r>
            <a:r>
              <a:rPr lang="en-US" sz="2900" dirty="0"/>
              <a:t> </a:t>
            </a:r>
            <a:r>
              <a:rPr lang="en-US" sz="2900" dirty="0" err="1"/>
              <a:t>mengakses</a:t>
            </a:r>
            <a:r>
              <a:rPr lang="en-US" sz="2900" dirty="0"/>
              <a:t> </a:t>
            </a:r>
            <a:r>
              <a:rPr lang="en-US" sz="2900" dirty="0" err="1"/>
              <a:t>informasi</a:t>
            </a:r>
            <a:r>
              <a:rPr lang="en-US" sz="2900" dirty="0"/>
              <a:t> </a:t>
            </a:r>
            <a:r>
              <a:rPr lang="en-US" sz="2900" dirty="0" err="1"/>
              <a:t>dapat</a:t>
            </a:r>
            <a:r>
              <a:rPr lang="en-US" sz="2900" dirty="0"/>
              <a:t> </a:t>
            </a:r>
            <a:r>
              <a:rPr lang="en-US" sz="2900" dirty="0" err="1"/>
              <a:t>membuat</a:t>
            </a:r>
            <a:r>
              <a:rPr lang="en-US" sz="2900" dirty="0"/>
              <a:t> </a:t>
            </a:r>
            <a:r>
              <a:rPr lang="en-US" sz="2900" dirty="0" err="1"/>
              <a:t>informasi</a:t>
            </a:r>
            <a:r>
              <a:rPr lang="en-US" sz="2900" dirty="0"/>
              <a:t> </a:t>
            </a:r>
            <a:r>
              <a:rPr lang="en-US" sz="2900" dirty="0" err="1"/>
              <a:t>terbuka</a:t>
            </a:r>
            <a:r>
              <a:rPr lang="en-US" sz="2900" dirty="0"/>
              <a:t> </a:t>
            </a:r>
            <a:r>
              <a:rPr lang="en-US" sz="2900" dirty="0" err="1"/>
              <a:t>kepada</a:t>
            </a:r>
            <a:r>
              <a:rPr lang="en-US" sz="2900" dirty="0"/>
              <a:t> </a:t>
            </a:r>
            <a:r>
              <a:rPr lang="en-US" sz="2900" dirty="0" err="1"/>
              <a:t>publik</a:t>
            </a:r>
            <a:r>
              <a:rPr lang="en-US" sz="2900" dirty="0"/>
              <a:t>.</a:t>
            </a:r>
            <a:endParaRPr lang="en-ID" sz="2900" dirty="0"/>
          </a:p>
          <a:p>
            <a:endParaRPr lang="id-ID" sz="2900" dirty="0"/>
          </a:p>
        </p:txBody>
      </p:sp>
    </p:spTree>
    <p:extLst>
      <p:ext uri="{BB962C8B-B14F-4D97-AF65-F5344CB8AC3E}">
        <p14:creationId xmlns:p14="http://schemas.microsoft.com/office/powerpoint/2010/main" val="17508895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67FE1-DF79-4C44-82CA-0D61D7BF2621}"/>
              </a:ext>
            </a:extLst>
          </p:cNvPr>
          <p:cNvSpPr>
            <a:spLocks noGrp="1"/>
          </p:cNvSpPr>
          <p:nvPr>
            <p:ph type="title"/>
          </p:nvPr>
        </p:nvSpPr>
        <p:spPr>
          <a:xfrm>
            <a:off x="701197" y="1339878"/>
            <a:ext cx="10786427" cy="1478570"/>
          </a:xfrm>
        </p:spPr>
        <p:txBody>
          <a:bodyPr>
            <a:noAutofit/>
          </a:bodyPr>
          <a:lstStyle/>
          <a:p>
            <a:pPr algn="ctr"/>
            <a:r>
              <a:rPr lang="en-US" sz="4400" b="1" dirty="0"/>
              <a:t>TEKNIK MERANCANG MODEL BASIS DATA</a:t>
            </a:r>
            <a:br>
              <a:rPr lang="en-ID" sz="4400" dirty="0"/>
            </a:br>
            <a:endParaRPr lang="id-ID" sz="4400" dirty="0"/>
          </a:p>
        </p:txBody>
      </p:sp>
      <p:sp>
        <p:nvSpPr>
          <p:cNvPr id="3" name="Content Placeholder 2">
            <a:extLst>
              <a:ext uri="{FF2B5EF4-FFF2-40B4-BE49-F238E27FC236}">
                <a16:creationId xmlns:a16="http://schemas.microsoft.com/office/drawing/2014/main" id="{D3898936-7FD3-4FE6-AFF1-8EFB4B019E9A}"/>
              </a:ext>
            </a:extLst>
          </p:cNvPr>
          <p:cNvSpPr>
            <a:spLocks noGrp="1"/>
          </p:cNvSpPr>
          <p:nvPr>
            <p:ph idx="1"/>
          </p:nvPr>
        </p:nvSpPr>
        <p:spPr>
          <a:xfrm>
            <a:off x="1141410" y="2381567"/>
            <a:ext cx="9905999" cy="3541714"/>
          </a:xfrm>
        </p:spPr>
        <p:txBody>
          <a:bodyPr>
            <a:normAutofit/>
          </a:bodyPr>
          <a:lstStyle/>
          <a:p>
            <a:pPr marL="0" indent="0" fontAlgn="ctr">
              <a:buNone/>
            </a:pPr>
            <a:r>
              <a:rPr lang="en-US" sz="3100" dirty="0"/>
              <a:t>	</a:t>
            </a:r>
            <a:r>
              <a:rPr lang="en-US" sz="3100" dirty="0" err="1"/>
              <a:t>Normalisasi</a:t>
            </a:r>
            <a:r>
              <a:rPr lang="en-US" sz="3100" dirty="0"/>
              <a:t> (</a:t>
            </a:r>
            <a:r>
              <a:rPr lang="en-US" sz="3100" i="1" dirty="0"/>
              <a:t>normalize</a:t>
            </a:r>
            <a:r>
              <a:rPr lang="en-US" sz="3100" dirty="0"/>
              <a:t>) </a:t>
            </a:r>
            <a:r>
              <a:rPr lang="en-US" sz="3100" dirty="0" err="1"/>
              <a:t>merupakan</a:t>
            </a:r>
            <a:r>
              <a:rPr lang="en-US" sz="3100" dirty="0"/>
              <a:t> salah </a:t>
            </a:r>
            <a:r>
              <a:rPr lang="en-US" sz="3100" dirty="0" err="1"/>
              <a:t>satu</a:t>
            </a:r>
            <a:r>
              <a:rPr lang="en-US" sz="3100" dirty="0"/>
              <a:t> </a:t>
            </a:r>
            <a:r>
              <a:rPr lang="en-US" sz="3100" dirty="0" err="1"/>
              <a:t>cara</a:t>
            </a:r>
            <a:r>
              <a:rPr lang="en-US" sz="3100" dirty="0"/>
              <a:t> </a:t>
            </a:r>
            <a:r>
              <a:rPr lang="en-US" sz="3100" dirty="0" err="1"/>
              <a:t>pendekatan</a:t>
            </a:r>
            <a:r>
              <a:rPr lang="en-US" sz="3100" dirty="0"/>
              <a:t> </a:t>
            </a:r>
            <a:r>
              <a:rPr lang="en-US" sz="3100" dirty="0" err="1"/>
              <a:t>atau</a:t>
            </a:r>
            <a:r>
              <a:rPr lang="en-US" sz="3100" dirty="0"/>
              <a:t> </a:t>
            </a:r>
            <a:r>
              <a:rPr lang="en-US" sz="3100" dirty="0" err="1"/>
              <a:t>teknik</a:t>
            </a:r>
            <a:r>
              <a:rPr lang="en-US" sz="3100" dirty="0"/>
              <a:t> yang </a:t>
            </a:r>
            <a:r>
              <a:rPr lang="en-US" sz="3100" dirty="0" err="1"/>
              <a:t>digunakan</a:t>
            </a:r>
            <a:r>
              <a:rPr lang="en-US" sz="3100" dirty="0"/>
              <a:t> </a:t>
            </a:r>
            <a:r>
              <a:rPr lang="en-US" sz="3100" dirty="0" err="1"/>
              <a:t>dalam</a:t>
            </a:r>
            <a:r>
              <a:rPr lang="en-US" sz="3100" dirty="0"/>
              <a:t> </a:t>
            </a:r>
            <a:r>
              <a:rPr lang="en-US" sz="3100" dirty="0" err="1"/>
              <a:t>membangun</a:t>
            </a:r>
            <a:r>
              <a:rPr lang="en-US" sz="3100" dirty="0"/>
              <a:t> </a:t>
            </a:r>
            <a:r>
              <a:rPr lang="en-US" sz="3100" dirty="0" err="1"/>
              <a:t>desain</a:t>
            </a:r>
            <a:r>
              <a:rPr lang="en-US" sz="3100" dirty="0"/>
              <a:t> logic </a:t>
            </a:r>
            <a:r>
              <a:rPr lang="en-US" sz="3100" i="1" dirty="0"/>
              <a:t>database relation </a:t>
            </a:r>
            <a:r>
              <a:rPr lang="en-US" sz="3100" dirty="0" err="1"/>
              <a:t>dengan</a:t>
            </a:r>
            <a:r>
              <a:rPr lang="en-US" sz="3100" dirty="0"/>
              <a:t> </a:t>
            </a:r>
            <a:r>
              <a:rPr lang="en-US" sz="3100" dirty="0" err="1"/>
              <a:t>menerapakan</a:t>
            </a:r>
            <a:r>
              <a:rPr lang="en-US" sz="3100" dirty="0"/>
              <a:t> </a:t>
            </a:r>
            <a:r>
              <a:rPr lang="en-US" sz="3100" dirty="0" err="1"/>
              <a:t>sejumlah</a:t>
            </a:r>
            <a:r>
              <a:rPr lang="en-US" sz="3100" dirty="0"/>
              <a:t> </a:t>
            </a:r>
            <a:r>
              <a:rPr lang="en-US" sz="3100" dirty="0" err="1"/>
              <a:t>aturan</a:t>
            </a:r>
            <a:r>
              <a:rPr lang="en-US" sz="3100" dirty="0"/>
              <a:t> dan </a:t>
            </a:r>
            <a:r>
              <a:rPr lang="en-US" sz="3100" dirty="0" err="1"/>
              <a:t>kriteria</a:t>
            </a:r>
            <a:r>
              <a:rPr lang="en-US" sz="3100" dirty="0"/>
              <a:t> standard.</a:t>
            </a:r>
            <a:endParaRPr lang="en-ID" sz="3100" dirty="0"/>
          </a:p>
          <a:p>
            <a:endParaRPr lang="id-ID" sz="3100" dirty="0"/>
          </a:p>
        </p:txBody>
      </p:sp>
    </p:spTree>
    <p:extLst>
      <p:ext uri="{BB962C8B-B14F-4D97-AF65-F5344CB8AC3E}">
        <p14:creationId xmlns:p14="http://schemas.microsoft.com/office/powerpoint/2010/main" val="3952109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5C9B7-5D84-4338-B65B-C068AB098DC5}"/>
              </a:ext>
            </a:extLst>
          </p:cNvPr>
          <p:cNvSpPr>
            <a:spLocks noGrp="1"/>
          </p:cNvSpPr>
          <p:nvPr>
            <p:ph type="title"/>
          </p:nvPr>
        </p:nvSpPr>
        <p:spPr>
          <a:xfrm>
            <a:off x="569117" y="445798"/>
            <a:ext cx="11050588" cy="956282"/>
          </a:xfrm>
        </p:spPr>
        <p:txBody>
          <a:bodyPr>
            <a:noAutofit/>
          </a:bodyPr>
          <a:lstStyle/>
          <a:p>
            <a:r>
              <a:rPr lang="en-US" sz="4400" b="1" dirty="0"/>
              <a:t>1. </a:t>
            </a:r>
            <a:r>
              <a:rPr lang="en-US" sz="4400" b="1" dirty="0" err="1"/>
              <a:t>Bentuk</a:t>
            </a:r>
            <a:r>
              <a:rPr lang="en-US" sz="4400" b="1" dirty="0"/>
              <a:t> </a:t>
            </a:r>
            <a:r>
              <a:rPr lang="en-US" sz="4400" b="1" dirty="0" err="1"/>
              <a:t>Tidak</a:t>
            </a:r>
            <a:r>
              <a:rPr lang="en-US" sz="4400" b="1" dirty="0"/>
              <a:t> Normal (unnormalize)</a:t>
            </a:r>
            <a:br>
              <a:rPr lang="en-ID" sz="4400" b="1" i="1" dirty="0"/>
            </a:br>
            <a:endParaRPr lang="id-ID" sz="4400" b="1" dirty="0"/>
          </a:p>
        </p:txBody>
      </p:sp>
      <p:sp>
        <p:nvSpPr>
          <p:cNvPr id="3" name="Content Placeholder 2">
            <a:extLst>
              <a:ext uri="{FF2B5EF4-FFF2-40B4-BE49-F238E27FC236}">
                <a16:creationId xmlns:a16="http://schemas.microsoft.com/office/drawing/2014/main" id="{F29647B8-982E-4567-B8A3-C936B5FD69B3}"/>
              </a:ext>
            </a:extLst>
          </p:cNvPr>
          <p:cNvSpPr>
            <a:spLocks noGrp="1"/>
          </p:cNvSpPr>
          <p:nvPr>
            <p:ph idx="1"/>
          </p:nvPr>
        </p:nvSpPr>
        <p:spPr>
          <a:xfrm>
            <a:off x="477520" y="1162367"/>
            <a:ext cx="11643359" cy="3541714"/>
          </a:xfrm>
        </p:spPr>
        <p:txBody>
          <a:bodyPr>
            <a:noAutofit/>
          </a:bodyPr>
          <a:lstStyle/>
          <a:p>
            <a:pPr marL="0" indent="0">
              <a:buNone/>
            </a:pPr>
            <a:r>
              <a:rPr lang="en-US" sz="2900" dirty="0"/>
              <a:t>	</a:t>
            </a:r>
            <a:r>
              <a:rPr lang="en-US" sz="2900" dirty="0" err="1"/>
              <a:t>Bentuk</a:t>
            </a:r>
            <a:r>
              <a:rPr lang="en-US" sz="2900" dirty="0"/>
              <a:t> </a:t>
            </a:r>
            <a:r>
              <a:rPr lang="en-US" sz="2900" dirty="0" err="1"/>
              <a:t>tidak</a:t>
            </a:r>
            <a:r>
              <a:rPr lang="en-US" sz="2900" dirty="0"/>
              <a:t> normal (unnormalized) </a:t>
            </a:r>
            <a:r>
              <a:rPr lang="en-US" sz="2900" dirty="0" err="1"/>
              <a:t>merupakan</a:t>
            </a:r>
            <a:r>
              <a:rPr lang="en-US" sz="2900" dirty="0"/>
              <a:t> </a:t>
            </a:r>
            <a:r>
              <a:rPr lang="en-US" sz="2900" dirty="0" err="1"/>
              <a:t>kumpulan</a:t>
            </a:r>
            <a:r>
              <a:rPr lang="en-US" sz="2900" dirty="0"/>
              <a:t> data yang </a:t>
            </a:r>
            <a:r>
              <a:rPr lang="en-US" sz="2900" dirty="0" err="1"/>
              <a:t>direkam</a:t>
            </a:r>
            <a:r>
              <a:rPr lang="en-US" sz="2900" dirty="0"/>
              <a:t> </a:t>
            </a:r>
            <a:r>
              <a:rPr lang="en-US" sz="2900" dirty="0" err="1"/>
              <a:t>tidak</a:t>
            </a:r>
            <a:r>
              <a:rPr lang="en-US" sz="2900" dirty="0"/>
              <a:t> </a:t>
            </a:r>
            <a:r>
              <a:rPr lang="en-US" sz="2900" dirty="0" err="1"/>
              <a:t>ada</a:t>
            </a:r>
            <a:r>
              <a:rPr lang="en-US" sz="2900" dirty="0"/>
              <a:t> </a:t>
            </a:r>
            <a:r>
              <a:rPr lang="en-US" sz="2900" dirty="0" err="1"/>
              <a:t>keharusan</a:t>
            </a:r>
            <a:r>
              <a:rPr lang="en-US" sz="2900" dirty="0"/>
              <a:t> </a:t>
            </a:r>
            <a:r>
              <a:rPr lang="en-US" sz="2900" dirty="0" err="1"/>
              <a:t>dengan</a:t>
            </a:r>
            <a:r>
              <a:rPr lang="en-US" sz="2900" dirty="0"/>
              <a:t> </a:t>
            </a:r>
            <a:r>
              <a:rPr lang="en-US" sz="2900" dirty="0" err="1"/>
              <a:t>mengikuti</a:t>
            </a:r>
            <a:r>
              <a:rPr lang="en-US" sz="2900" dirty="0"/>
              <a:t> </a:t>
            </a:r>
            <a:r>
              <a:rPr lang="en-US" sz="2900" dirty="0" err="1"/>
              <a:t>suatu</a:t>
            </a:r>
            <a:r>
              <a:rPr lang="en-US" sz="2900" dirty="0"/>
              <a:t> format </a:t>
            </a:r>
            <a:r>
              <a:rPr lang="en-US" sz="2900" dirty="0" err="1"/>
              <a:t>tertentu</a:t>
            </a:r>
            <a:r>
              <a:rPr lang="en-US" sz="2900" dirty="0"/>
              <a:t>.</a:t>
            </a:r>
            <a:r>
              <a:rPr lang="en-ID" sz="2900" dirty="0"/>
              <a:t> </a:t>
            </a:r>
            <a:r>
              <a:rPr lang="en-US" sz="2900" dirty="0"/>
              <a:t>Pada </a:t>
            </a:r>
            <a:r>
              <a:rPr lang="en-US" sz="2900" dirty="0" err="1"/>
              <a:t>bentuk</a:t>
            </a:r>
            <a:r>
              <a:rPr lang="en-US" sz="2900" dirty="0"/>
              <a:t> </a:t>
            </a:r>
            <a:r>
              <a:rPr lang="en-US" sz="2900" dirty="0" err="1"/>
              <a:t>tidak</a:t>
            </a:r>
            <a:r>
              <a:rPr lang="en-US" sz="2900" dirty="0"/>
              <a:t> normal </a:t>
            </a:r>
            <a:r>
              <a:rPr lang="en-US" sz="2900" dirty="0" err="1"/>
              <a:t>terdapat</a:t>
            </a:r>
            <a:r>
              <a:rPr lang="en-US" sz="2900" dirty="0"/>
              <a:t> repeating group (</a:t>
            </a:r>
            <a:r>
              <a:rPr lang="en-US" sz="2900" dirty="0" err="1"/>
              <a:t>Pengulangan</a:t>
            </a:r>
            <a:r>
              <a:rPr lang="en-US" sz="2900" dirty="0"/>
              <a:t> Group), </a:t>
            </a:r>
            <a:r>
              <a:rPr lang="en-US" sz="2900" dirty="0" err="1"/>
              <a:t>sehingga</a:t>
            </a:r>
            <a:r>
              <a:rPr lang="en-US" sz="2900" dirty="0"/>
              <a:t> pada </a:t>
            </a:r>
            <a:r>
              <a:rPr lang="en-US" sz="2900" dirty="0" err="1"/>
              <a:t>kondisi</a:t>
            </a:r>
            <a:r>
              <a:rPr lang="en-US" sz="2900" dirty="0"/>
              <a:t> </a:t>
            </a:r>
            <a:r>
              <a:rPr lang="en-US" sz="2900" dirty="0" err="1"/>
              <a:t>ini</a:t>
            </a:r>
            <a:r>
              <a:rPr lang="en-US" sz="2900" dirty="0"/>
              <a:t> data </a:t>
            </a:r>
            <a:r>
              <a:rPr lang="en-US" sz="2900" dirty="0" err="1"/>
              <a:t>menjadi</a:t>
            </a:r>
            <a:r>
              <a:rPr lang="en-US" sz="2900" dirty="0"/>
              <a:t> </a:t>
            </a:r>
            <a:r>
              <a:rPr lang="en-US" sz="2900" dirty="0" err="1"/>
              <a:t>permasalahan</a:t>
            </a:r>
            <a:r>
              <a:rPr lang="en-US" sz="2900" dirty="0"/>
              <a:t> </a:t>
            </a:r>
            <a:r>
              <a:rPr lang="en-US" sz="2900" dirty="0" err="1"/>
              <a:t>dalam</a:t>
            </a:r>
            <a:r>
              <a:rPr lang="en-US" sz="2900" dirty="0"/>
              <a:t> </a:t>
            </a:r>
            <a:r>
              <a:rPr lang="en-US" sz="2900" dirty="0" err="1"/>
              <a:t>melakukan</a:t>
            </a:r>
            <a:r>
              <a:rPr lang="en-US" sz="2900" dirty="0"/>
              <a:t> </a:t>
            </a:r>
            <a:r>
              <a:rPr lang="en-US" sz="2900" dirty="0" err="1"/>
              <a:t>manipulasi</a:t>
            </a:r>
            <a:r>
              <a:rPr lang="en-US" sz="2900" dirty="0"/>
              <a:t> data (insert, update, dan delete) </a:t>
            </a:r>
            <a:r>
              <a:rPr lang="en-US" sz="2900" dirty="0" err="1"/>
              <a:t>atau</a:t>
            </a:r>
            <a:r>
              <a:rPr lang="en-US" sz="2900" dirty="0"/>
              <a:t> </a:t>
            </a:r>
            <a:r>
              <a:rPr lang="en-US" sz="2900" dirty="0" err="1"/>
              <a:t>biasa</a:t>
            </a:r>
            <a:r>
              <a:rPr lang="en-US" sz="2900" dirty="0"/>
              <a:t> </a:t>
            </a:r>
            <a:r>
              <a:rPr lang="en-US" sz="2900" dirty="0" err="1"/>
              <a:t>disebut</a:t>
            </a:r>
            <a:r>
              <a:rPr lang="en-US" sz="2900" dirty="0"/>
              <a:t> </a:t>
            </a:r>
            <a:r>
              <a:rPr lang="en-US" sz="2900" dirty="0" err="1"/>
              <a:t>anomali</a:t>
            </a:r>
            <a:r>
              <a:rPr lang="en-US" sz="2900" dirty="0"/>
              <a:t>.</a:t>
            </a:r>
            <a:endParaRPr lang="en-ID" sz="2900" dirty="0"/>
          </a:p>
          <a:p>
            <a:endParaRPr lang="id-ID" sz="2900" dirty="0"/>
          </a:p>
        </p:txBody>
      </p:sp>
      <p:pic>
        <p:nvPicPr>
          <p:cNvPr id="5" name="Picture 4">
            <a:extLst>
              <a:ext uri="{FF2B5EF4-FFF2-40B4-BE49-F238E27FC236}">
                <a16:creationId xmlns:a16="http://schemas.microsoft.com/office/drawing/2014/main" id="{7BBCEAD3-EC79-4859-8891-602C20A3074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95146" y="4175760"/>
            <a:ext cx="9931922" cy="1889125"/>
          </a:xfrm>
          <a:prstGeom prst="rect">
            <a:avLst/>
          </a:prstGeom>
          <a:noFill/>
          <a:ln>
            <a:noFill/>
          </a:ln>
        </p:spPr>
      </p:pic>
    </p:spTree>
    <p:extLst>
      <p:ext uri="{BB962C8B-B14F-4D97-AF65-F5344CB8AC3E}">
        <p14:creationId xmlns:p14="http://schemas.microsoft.com/office/powerpoint/2010/main" val="15475054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72788-7557-4CA8-BF71-26C52E5A1FB3}"/>
              </a:ext>
            </a:extLst>
          </p:cNvPr>
          <p:cNvSpPr>
            <a:spLocks noGrp="1"/>
          </p:cNvSpPr>
          <p:nvPr>
            <p:ph type="title"/>
          </p:nvPr>
        </p:nvSpPr>
        <p:spPr>
          <a:xfrm>
            <a:off x="579119" y="254000"/>
            <a:ext cx="9905998" cy="1478570"/>
          </a:xfrm>
        </p:spPr>
        <p:txBody>
          <a:bodyPr>
            <a:normAutofit/>
          </a:bodyPr>
          <a:lstStyle/>
          <a:p>
            <a:r>
              <a:rPr lang="en-US" sz="4400" b="1" dirty="0"/>
              <a:t>2. Normal </a:t>
            </a:r>
            <a:r>
              <a:rPr lang="en-US" sz="4400" b="1" dirty="0" err="1"/>
              <a:t>Pertama</a:t>
            </a:r>
            <a:r>
              <a:rPr lang="en-US" sz="4400" b="1" dirty="0"/>
              <a:t> (1 NF)</a:t>
            </a:r>
            <a:br>
              <a:rPr lang="en-ID" sz="4400" b="1" i="1" dirty="0"/>
            </a:br>
            <a:endParaRPr lang="id-ID" sz="4400" b="1" dirty="0"/>
          </a:p>
        </p:txBody>
      </p:sp>
      <p:sp>
        <p:nvSpPr>
          <p:cNvPr id="3" name="Content Placeholder 2">
            <a:extLst>
              <a:ext uri="{FF2B5EF4-FFF2-40B4-BE49-F238E27FC236}">
                <a16:creationId xmlns:a16="http://schemas.microsoft.com/office/drawing/2014/main" id="{D9DA3C26-EC76-4644-A3E7-9C724D83152A}"/>
              </a:ext>
            </a:extLst>
          </p:cNvPr>
          <p:cNvSpPr>
            <a:spLocks noGrp="1"/>
          </p:cNvSpPr>
          <p:nvPr>
            <p:ph idx="1"/>
          </p:nvPr>
        </p:nvSpPr>
        <p:spPr>
          <a:xfrm>
            <a:off x="579119" y="1094885"/>
            <a:ext cx="11033761" cy="3541714"/>
          </a:xfrm>
        </p:spPr>
        <p:txBody>
          <a:bodyPr>
            <a:noAutofit/>
          </a:bodyPr>
          <a:lstStyle/>
          <a:p>
            <a:pPr marL="0" indent="0">
              <a:buNone/>
            </a:pPr>
            <a:r>
              <a:rPr lang="en-US" sz="2900" dirty="0"/>
              <a:t>	</a:t>
            </a:r>
            <a:r>
              <a:rPr lang="en-US" sz="2900" dirty="0" err="1"/>
              <a:t>Dalam</a:t>
            </a:r>
            <a:r>
              <a:rPr lang="en-US" sz="2900" dirty="0"/>
              <a:t> relational database </a:t>
            </a:r>
            <a:r>
              <a:rPr lang="en-US" sz="2900" dirty="0" err="1"/>
              <a:t>tidak</a:t>
            </a:r>
            <a:r>
              <a:rPr lang="en-US" sz="2900" dirty="0"/>
              <a:t> </a:t>
            </a:r>
            <a:r>
              <a:rPr lang="en-US" sz="2900" dirty="0" err="1"/>
              <a:t>diperkenankan</a:t>
            </a:r>
            <a:r>
              <a:rPr lang="en-US" sz="2900" dirty="0"/>
              <a:t> </a:t>
            </a:r>
            <a:r>
              <a:rPr lang="en-US" sz="2900" dirty="0" err="1"/>
              <a:t>adanya</a:t>
            </a:r>
            <a:r>
              <a:rPr lang="en-US" sz="2900" dirty="0"/>
              <a:t> repeating group </a:t>
            </a:r>
            <a:r>
              <a:rPr lang="en-US" sz="2900" dirty="0" err="1"/>
              <a:t>karena</a:t>
            </a:r>
            <a:r>
              <a:rPr lang="en-US" sz="2900" dirty="0"/>
              <a:t> </a:t>
            </a:r>
            <a:r>
              <a:rPr lang="en-US" sz="2900" dirty="0" err="1"/>
              <a:t>dapat</a:t>
            </a:r>
            <a:r>
              <a:rPr lang="en-US" sz="2900" dirty="0"/>
              <a:t> </a:t>
            </a:r>
            <a:r>
              <a:rPr lang="en-US" sz="2900" dirty="0" err="1"/>
              <a:t>berdampak</a:t>
            </a:r>
            <a:r>
              <a:rPr lang="en-US" sz="2900" dirty="0"/>
              <a:t> </a:t>
            </a:r>
            <a:r>
              <a:rPr lang="en-US" sz="2900" dirty="0" err="1"/>
              <a:t>terjadinya</a:t>
            </a:r>
            <a:r>
              <a:rPr lang="en-US" sz="2900" dirty="0"/>
              <a:t> </a:t>
            </a:r>
            <a:r>
              <a:rPr lang="en-US" sz="2900" dirty="0" err="1"/>
              <a:t>anomali</a:t>
            </a:r>
            <a:r>
              <a:rPr lang="en-US" sz="2900" dirty="0"/>
              <a:t>. Normal </a:t>
            </a:r>
            <a:r>
              <a:rPr lang="en-US" sz="2900" dirty="0" err="1"/>
              <a:t>pertama</a:t>
            </a:r>
            <a:r>
              <a:rPr lang="en-US" sz="2900" dirty="0"/>
              <a:t> (1 NF), </a:t>
            </a:r>
            <a:r>
              <a:rPr lang="en-US" sz="2900" dirty="0" err="1"/>
              <a:t>suatu</a:t>
            </a:r>
            <a:r>
              <a:rPr lang="en-US" sz="2900" dirty="0"/>
              <a:t> </a:t>
            </a:r>
            <a:r>
              <a:rPr lang="en-US" sz="2900" dirty="0" err="1"/>
              <a:t>relasi</a:t>
            </a:r>
            <a:r>
              <a:rPr lang="en-US" sz="2900" dirty="0"/>
              <a:t> </a:t>
            </a:r>
            <a:r>
              <a:rPr lang="en-US" sz="2900" dirty="0" err="1"/>
              <a:t>atau</a:t>
            </a:r>
            <a:r>
              <a:rPr lang="en-US" sz="2900" dirty="0"/>
              <a:t> </a:t>
            </a:r>
            <a:r>
              <a:rPr lang="en-US" sz="2900" dirty="0" err="1"/>
              <a:t>tabel</a:t>
            </a:r>
            <a:r>
              <a:rPr lang="en-US" sz="2900" dirty="0"/>
              <a:t> </a:t>
            </a:r>
            <a:r>
              <a:rPr lang="en-US" sz="2900" dirty="0" err="1"/>
              <a:t>memenuhi</a:t>
            </a:r>
            <a:r>
              <a:rPr lang="en-US" sz="2900" dirty="0"/>
              <a:t> normal </a:t>
            </a:r>
            <a:r>
              <a:rPr lang="en-US" sz="2900" dirty="0" err="1"/>
              <a:t>pertama</a:t>
            </a:r>
            <a:r>
              <a:rPr lang="en-US" sz="2900" dirty="0"/>
              <a:t> </a:t>
            </a:r>
            <a:r>
              <a:rPr lang="en-US" sz="2900" dirty="0" err="1"/>
              <a:t>jika</a:t>
            </a:r>
            <a:r>
              <a:rPr lang="en-US" sz="2900" dirty="0"/>
              <a:t> dan </a:t>
            </a:r>
            <a:r>
              <a:rPr lang="en-US" sz="2900" dirty="0" err="1"/>
              <a:t>hanya</a:t>
            </a:r>
            <a:r>
              <a:rPr lang="en-US" sz="2900" dirty="0"/>
              <a:t> </a:t>
            </a:r>
            <a:r>
              <a:rPr lang="en-US" sz="2900" dirty="0" err="1"/>
              <a:t>jika</a:t>
            </a:r>
            <a:r>
              <a:rPr lang="en-US" sz="2900" dirty="0"/>
              <a:t> </a:t>
            </a:r>
            <a:r>
              <a:rPr lang="en-US" sz="2900" dirty="0" err="1"/>
              <a:t>setiap</a:t>
            </a:r>
            <a:r>
              <a:rPr lang="en-US" sz="2900" dirty="0"/>
              <a:t> </a:t>
            </a:r>
            <a:r>
              <a:rPr lang="en-US" sz="2900" dirty="0" err="1"/>
              <a:t>setiap</a:t>
            </a:r>
            <a:r>
              <a:rPr lang="en-US" sz="2900" dirty="0"/>
              <a:t> </a:t>
            </a:r>
            <a:r>
              <a:rPr lang="en-US" sz="2900" dirty="0" err="1"/>
              <a:t>atribut</a:t>
            </a:r>
            <a:r>
              <a:rPr lang="en-US" sz="2900" dirty="0"/>
              <a:t> </a:t>
            </a:r>
            <a:r>
              <a:rPr lang="en-US" sz="2900" dirty="0" err="1"/>
              <a:t>dari</a:t>
            </a:r>
            <a:r>
              <a:rPr lang="en-US" sz="2900" dirty="0"/>
              <a:t> </a:t>
            </a:r>
            <a:r>
              <a:rPr lang="en-US" sz="2900" dirty="0" err="1"/>
              <a:t>relasi</a:t>
            </a:r>
            <a:r>
              <a:rPr lang="en-US" sz="2900" dirty="0"/>
              <a:t> </a:t>
            </a:r>
            <a:r>
              <a:rPr lang="en-US" sz="2900" dirty="0" err="1"/>
              <a:t>tersebut</a:t>
            </a:r>
            <a:r>
              <a:rPr lang="en-US" sz="2900" dirty="0"/>
              <a:t> </a:t>
            </a:r>
            <a:r>
              <a:rPr lang="en-US" sz="2900" dirty="0" err="1"/>
              <a:t>hanya</a:t>
            </a:r>
            <a:r>
              <a:rPr lang="en-US" sz="2900" dirty="0"/>
              <a:t> </a:t>
            </a:r>
            <a:r>
              <a:rPr lang="en-US" sz="2900" dirty="0" err="1"/>
              <a:t>memiliki</a:t>
            </a:r>
            <a:r>
              <a:rPr lang="en-US" sz="2900" dirty="0"/>
              <a:t> </a:t>
            </a:r>
            <a:r>
              <a:rPr lang="en-US" sz="2900" dirty="0" err="1"/>
              <a:t>nilai</a:t>
            </a:r>
            <a:r>
              <a:rPr lang="en-US" sz="2900" dirty="0"/>
              <a:t> </a:t>
            </a:r>
            <a:r>
              <a:rPr lang="en-US" sz="2900" dirty="0" err="1"/>
              <a:t>tunggal</a:t>
            </a:r>
            <a:r>
              <a:rPr lang="en-US" sz="2900" dirty="0"/>
              <a:t> </a:t>
            </a:r>
            <a:r>
              <a:rPr lang="en-US" sz="2900" dirty="0" err="1"/>
              <a:t>dalam</a:t>
            </a:r>
            <a:r>
              <a:rPr lang="en-US" sz="2900" dirty="0"/>
              <a:t> </a:t>
            </a:r>
            <a:r>
              <a:rPr lang="en-US" sz="2900" dirty="0" err="1"/>
              <a:t>satu</a:t>
            </a:r>
            <a:r>
              <a:rPr lang="en-US" sz="2900" dirty="0"/>
              <a:t> </a:t>
            </a:r>
            <a:r>
              <a:rPr lang="en-US" sz="2900" dirty="0" err="1"/>
              <a:t>baris</a:t>
            </a:r>
            <a:r>
              <a:rPr lang="en-US" sz="2900" dirty="0"/>
              <a:t> (record).</a:t>
            </a:r>
            <a:r>
              <a:rPr lang="en-ID" sz="2900" dirty="0"/>
              <a:t> </a:t>
            </a:r>
            <a:r>
              <a:rPr lang="en-US" sz="2900" dirty="0" err="1"/>
              <a:t>Tiap</a:t>
            </a:r>
            <a:r>
              <a:rPr lang="en-US" sz="2900" dirty="0"/>
              <a:t> field </a:t>
            </a:r>
            <a:r>
              <a:rPr lang="en-US" sz="2900" dirty="0" err="1"/>
              <a:t>hanya</a:t>
            </a:r>
            <a:r>
              <a:rPr lang="en-US" sz="2900" dirty="0"/>
              <a:t> </a:t>
            </a:r>
            <a:r>
              <a:rPr lang="en-US" sz="2900" dirty="0" err="1"/>
              <a:t>satu</a:t>
            </a:r>
            <a:r>
              <a:rPr lang="en-US" sz="2900" dirty="0"/>
              <a:t> </a:t>
            </a:r>
            <a:r>
              <a:rPr lang="en-US" sz="2900" dirty="0" err="1"/>
              <a:t>pengertian</a:t>
            </a:r>
            <a:r>
              <a:rPr lang="en-US" sz="2900" dirty="0"/>
              <a:t>, </a:t>
            </a:r>
            <a:r>
              <a:rPr lang="en-US" sz="2900" dirty="0" err="1"/>
              <a:t>bukan</a:t>
            </a:r>
            <a:r>
              <a:rPr lang="en-US" sz="2900" dirty="0"/>
              <a:t> </a:t>
            </a:r>
            <a:r>
              <a:rPr lang="en-US" sz="2900" dirty="0" err="1"/>
              <a:t>merupakan</a:t>
            </a:r>
            <a:r>
              <a:rPr lang="en-US" sz="2900" dirty="0"/>
              <a:t> </a:t>
            </a:r>
            <a:r>
              <a:rPr lang="en-US" sz="2900" dirty="0" err="1"/>
              <a:t>kumpulan</a:t>
            </a:r>
            <a:r>
              <a:rPr lang="en-US" sz="2900" dirty="0"/>
              <a:t> kata yang </a:t>
            </a:r>
            <a:r>
              <a:rPr lang="en-US" sz="2900" dirty="0" err="1"/>
              <a:t>mempunyai</a:t>
            </a:r>
            <a:r>
              <a:rPr lang="en-US" sz="2900" dirty="0"/>
              <a:t> </a:t>
            </a:r>
            <a:r>
              <a:rPr lang="en-US" sz="2900" dirty="0" err="1"/>
              <a:t>arti</a:t>
            </a:r>
            <a:r>
              <a:rPr lang="en-US" sz="2900" dirty="0"/>
              <a:t> </a:t>
            </a:r>
            <a:r>
              <a:rPr lang="en-US" sz="2900" dirty="0" err="1"/>
              <a:t>ganda</a:t>
            </a:r>
            <a:r>
              <a:rPr lang="en-US" sz="2900" dirty="0"/>
              <a:t> dan </a:t>
            </a:r>
            <a:r>
              <a:rPr lang="en-US" sz="2900" dirty="0" err="1"/>
              <a:t>tidak</a:t>
            </a:r>
            <a:r>
              <a:rPr lang="en-US" sz="2900" dirty="0"/>
              <a:t> </a:t>
            </a:r>
            <a:r>
              <a:rPr lang="en-US" sz="2900" dirty="0" err="1"/>
              <a:t>ada</a:t>
            </a:r>
            <a:r>
              <a:rPr lang="en-US" sz="2900" dirty="0"/>
              <a:t> set </a:t>
            </a:r>
            <a:r>
              <a:rPr lang="en-US" sz="2900" dirty="0" err="1"/>
              <a:t>atribut</a:t>
            </a:r>
            <a:r>
              <a:rPr lang="en-US" sz="2900" dirty="0"/>
              <a:t> yang </a:t>
            </a:r>
            <a:r>
              <a:rPr lang="en-US" sz="2900" dirty="0" err="1"/>
              <a:t>berulang-ulang</a:t>
            </a:r>
            <a:r>
              <a:rPr lang="en-US" sz="2900" dirty="0"/>
              <a:t> </a:t>
            </a:r>
            <a:r>
              <a:rPr lang="en-US" sz="2900" dirty="0" err="1"/>
              <a:t>atau</a:t>
            </a:r>
            <a:r>
              <a:rPr lang="en-US" sz="2900" dirty="0"/>
              <a:t> </a:t>
            </a:r>
            <a:r>
              <a:rPr lang="en-US" sz="2900" dirty="0" err="1"/>
              <a:t>atribut</a:t>
            </a:r>
            <a:r>
              <a:rPr lang="en-US" sz="2900" dirty="0"/>
              <a:t> </a:t>
            </a:r>
            <a:r>
              <a:rPr lang="en-US" sz="2900" dirty="0" err="1"/>
              <a:t>bernilai</a:t>
            </a:r>
            <a:r>
              <a:rPr lang="en-US" sz="2900" dirty="0"/>
              <a:t> </a:t>
            </a:r>
            <a:r>
              <a:rPr lang="en-US" sz="2900" dirty="0" err="1"/>
              <a:t>ganda</a:t>
            </a:r>
            <a:r>
              <a:rPr lang="en-US" sz="2900" dirty="0"/>
              <a:t>. Pada data </a:t>
            </a:r>
            <a:r>
              <a:rPr lang="en-US" sz="2900" dirty="0" err="1"/>
              <a:t>tabel</a:t>
            </a:r>
            <a:r>
              <a:rPr lang="en-US" sz="2900" dirty="0"/>
              <a:t> </a:t>
            </a:r>
            <a:r>
              <a:rPr lang="en-US" sz="2900" dirty="0" err="1"/>
              <a:t>sebelumnya</a:t>
            </a:r>
            <a:r>
              <a:rPr lang="en-US" sz="2900" dirty="0"/>
              <a:t> data </a:t>
            </a:r>
            <a:r>
              <a:rPr lang="en-US" sz="2900" dirty="0" err="1"/>
              <a:t>belum</a:t>
            </a:r>
            <a:r>
              <a:rPr lang="en-US" sz="2900" dirty="0"/>
              <a:t> normal </a:t>
            </a:r>
            <a:r>
              <a:rPr lang="en-US" sz="2900" dirty="0" err="1"/>
              <a:t>sehingga</a:t>
            </a:r>
            <a:r>
              <a:rPr lang="en-US" sz="2900" dirty="0"/>
              <a:t> </a:t>
            </a:r>
            <a:r>
              <a:rPr lang="en-US" sz="2900" dirty="0" err="1"/>
              <a:t>harus</a:t>
            </a:r>
            <a:r>
              <a:rPr lang="en-US" sz="2900" dirty="0"/>
              <a:t> </a:t>
            </a:r>
            <a:r>
              <a:rPr lang="en-US" sz="2900" dirty="0" err="1"/>
              <a:t>diubah</a:t>
            </a:r>
            <a:r>
              <a:rPr lang="en-US" sz="2900" dirty="0"/>
              <a:t> </a:t>
            </a:r>
            <a:r>
              <a:rPr lang="en-US" sz="2900" dirty="0" err="1"/>
              <a:t>kedalam</a:t>
            </a:r>
            <a:r>
              <a:rPr lang="en-US" sz="2900" dirty="0"/>
              <a:t> </a:t>
            </a:r>
            <a:r>
              <a:rPr lang="en-US" sz="2900" dirty="0" err="1"/>
              <a:t>bentuk</a:t>
            </a:r>
            <a:r>
              <a:rPr lang="en-US" sz="2900" dirty="0"/>
              <a:t> normal </a:t>
            </a:r>
            <a:r>
              <a:rPr lang="en-US" sz="2900" dirty="0" err="1"/>
              <a:t>pertama</a:t>
            </a:r>
            <a:r>
              <a:rPr lang="en-US" sz="2900" dirty="0"/>
              <a:t> </a:t>
            </a:r>
            <a:r>
              <a:rPr lang="en-US" sz="2900" dirty="0" err="1"/>
              <a:t>dengan</a:t>
            </a:r>
            <a:r>
              <a:rPr lang="en-US" sz="2900" dirty="0"/>
              <a:t> </a:t>
            </a:r>
            <a:r>
              <a:rPr lang="en-US" sz="2900" dirty="0" err="1"/>
              <a:t>cara</a:t>
            </a:r>
            <a:r>
              <a:rPr lang="en-US" sz="2900" dirty="0"/>
              <a:t> </a:t>
            </a:r>
            <a:r>
              <a:rPr lang="en-US" sz="2900" dirty="0" err="1"/>
              <a:t>membuat</a:t>
            </a:r>
            <a:r>
              <a:rPr lang="en-US" sz="2900" dirty="0"/>
              <a:t> </a:t>
            </a:r>
            <a:r>
              <a:rPr lang="en-US" sz="2900" dirty="0" err="1"/>
              <a:t>baris</a:t>
            </a:r>
            <a:r>
              <a:rPr lang="en-US" sz="2900" dirty="0"/>
              <a:t> </a:t>
            </a:r>
            <a:r>
              <a:rPr lang="en-US" sz="2900" dirty="0" err="1"/>
              <a:t>berisi</a:t>
            </a:r>
            <a:r>
              <a:rPr lang="en-US" sz="2900" dirty="0"/>
              <a:t> </a:t>
            </a:r>
            <a:r>
              <a:rPr lang="en-US" sz="2900" dirty="0" err="1"/>
              <a:t>kolom</a:t>
            </a:r>
            <a:r>
              <a:rPr lang="en-US" sz="2900" dirty="0"/>
              <a:t> </a:t>
            </a:r>
            <a:r>
              <a:rPr lang="en-US" sz="2900" dirty="0" err="1"/>
              <a:t>jumlah</a:t>
            </a:r>
            <a:r>
              <a:rPr lang="en-US" sz="2900" dirty="0"/>
              <a:t> yang </a:t>
            </a:r>
            <a:r>
              <a:rPr lang="en-US" sz="2900" dirty="0" err="1"/>
              <a:t>sama</a:t>
            </a:r>
            <a:r>
              <a:rPr lang="en-US" sz="2900" dirty="0"/>
              <a:t> dan </a:t>
            </a:r>
            <a:r>
              <a:rPr lang="en-US" sz="2900" dirty="0" err="1"/>
              <a:t>setiap</a:t>
            </a:r>
            <a:r>
              <a:rPr lang="en-US" sz="2900" dirty="0"/>
              <a:t> </a:t>
            </a:r>
            <a:r>
              <a:rPr lang="en-US" sz="2900" dirty="0" err="1"/>
              <a:t>kolom</a:t>
            </a:r>
            <a:r>
              <a:rPr lang="en-US" sz="2900" dirty="0"/>
              <a:t> </a:t>
            </a:r>
            <a:r>
              <a:rPr lang="en-US" sz="2900" dirty="0" err="1"/>
              <a:t>hanya</a:t>
            </a:r>
            <a:r>
              <a:rPr lang="en-US" sz="2900" dirty="0"/>
              <a:t> </a:t>
            </a:r>
            <a:r>
              <a:rPr lang="en-US" sz="2900" dirty="0" err="1"/>
              <a:t>mengandung</a:t>
            </a:r>
            <a:r>
              <a:rPr lang="en-US" sz="2900" dirty="0"/>
              <a:t> </a:t>
            </a:r>
            <a:r>
              <a:rPr lang="en-US" sz="2900" dirty="0" err="1"/>
              <a:t>satu</a:t>
            </a:r>
            <a:r>
              <a:rPr lang="en-US" sz="2900" dirty="0"/>
              <a:t> </a:t>
            </a:r>
            <a:r>
              <a:rPr lang="en-US" sz="2900" dirty="0" err="1"/>
              <a:t>nilai</a:t>
            </a:r>
            <a:r>
              <a:rPr lang="en-US" sz="2900" dirty="0"/>
              <a:t>.</a:t>
            </a:r>
            <a:endParaRPr lang="en-ID" sz="2900" dirty="0"/>
          </a:p>
          <a:p>
            <a:endParaRPr lang="id-ID" sz="2900" dirty="0"/>
          </a:p>
        </p:txBody>
      </p:sp>
    </p:spTree>
    <p:extLst>
      <p:ext uri="{BB962C8B-B14F-4D97-AF65-F5344CB8AC3E}">
        <p14:creationId xmlns:p14="http://schemas.microsoft.com/office/powerpoint/2010/main" val="687137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811277-9975-4C73-A662-D862FA1F9728}"/>
              </a:ext>
            </a:extLst>
          </p:cNvPr>
          <p:cNvSpPr>
            <a:spLocks noGrp="1"/>
          </p:cNvSpPr>
          <p:nvPr>
            <p:ph idx="1"/>
          </p:nvPr>
        </p:nvSpPr>
        <p:spPr>
          <a:xfrm>
            <a:off x="1241469" y="3601722"/>
            <a:ext cx="9905999" cy="3541714"/>
          </a:xfrm>
        </p:spPr>
        <p:txBody>
          <a:bodyPr>
            <a:normAutofit/>
          </a:bodyPr>
          <a:lstStyle/>
          <a:p>
            <a:pPr marL="0" indent="0">
              <a:buNone/>
            </a:pPr>
            <a:r>
              <a:rPr lang="en-US" sz="2900" dirty="0"/>
              <a:t>	</a:t>
            </a:r>
            <a:r>
              <a:rPr lang="en-US" sz="2900" dirty="0" err="1"/>
              <a:t>Bentuk</a:t>
            </a:r>
            <a:r>
              <a:rPr lang="en-US" sz="2900" dirty="0"/>
              <a:t> </a:t>
            </a:r>
            <a:r>
              <a:rPr lang="en-US" sz="2900" dirty="0" err="1"/>
              <a:t>normalisasi</a:t>
            </a:r>
            <a:r>
              <a:rPr lang="en-US" sz="2900" dirty="0"/>
              <a:t> </a:t>
            </a:r>
            <a:r>
              <a:rPr lang="en-US" sz="2900" dirty="0" err="1"/>
              <a:t>pertama</a:t>
            </a:r>
            <a:r>
              <a:rPr lang="en-US" sz="2900" dirty="0"/>
              <a:t> (1 NF) </a:t>
            </a:r>
            <a:r>
              <a:rPr lang="en-US" sz="2900" dirty="0" err="1"/>
              <a:t>ini</a:t>
            </a:r>
            <a:r>
              <a:rPr lang="en-US" sz="2900" dirty="0"/>
              <a:t> </a:t>
            </a:r>
            <a:r>
              <a:rPr lang="en-US" sz="2900" dirty="0" err="1"/>
              <a:t>mempunyai</a:t>
            </a:r>
            <a:r>
              <a:rPr lang="en-US" sz="2900" dirty="0"/>
              <a:t> </a:t>
            </a:r>
            <a:r>
              <a:rPr lang="en-US" sz="2900" dirty="0" err="1"/>
              <a:t>ciri</a:t>
            </a:r>
            <a:r>
              <a:rPr lang="en-US" sz="2900" dirty="0"/>
              <a:t> </a:t>
            </a:r>
            <a:r>
              <a:rPr lang="en-US" sz="2900" dirty="0" err="1"/>
              <a:t>yaitu</a:t>
            </a:r>
            <a:r>
              <a:rPr lang="en-US" sz="2900" dirty="0"/>
              <a:t> </a:t>
            </a:r>
            <a:r>
              <a:rPr lang="en-US" sz="2900" dirty="0" err="1"/>
              <a:t>setiap</a:t>
            </a:r>
            <a:r>
              <a:rPr lang="en-US" sz="2900" dirty="0"/>
              <a:t> data </a:t>
            </a:r>
            <a:r>
              <a:rPr lang="en-US" sz="2900" dirty="0" err="1"/>
              <a:t>dibentuk</a:t>
            </a:r>
            <a:r>
              <a:rPr lang="en-US" sz="2900" dirty="0"/>
              <a:t> file </a:t>
            </a:r>
            <a:r>
              <a:rPr lang="en-US" sz="2900" dirty="0" err="1"/>
              <a:t>datar</a:t>
            </a:r>
            <a:r>
              <a:rPr lang="en-US" sz="2900" dirty="0"/>
              <a:t> </a:t>
            </a:r>
            <a:r>
              <a:rPr lang="en-US" sz="2900" dirty="0" err="1"/>
              <a:t>atau</a:t>
            </a:r>
            <a:r>
              <a:rPr lang="en-US" sz="2900" dirty="0"/>
              <a:t> rata (flat file), data </a:t>
            </a:r>
            <a:r>
              <a:rPr lang="en-US" sz="2900" dirty="0" err="1"/>
              <a:t>dibentuk</a:t>
            </a:r>
            <a:r>
              <a:rPr lang="en-US" sz="2900" dirty="0"/>
              <a:t> </a:t>
            </a:r>
            <a:r>
              <a:rPr lang="en-US" sz="2900" dirty="0" err="1"/>
              <a:t>dalam</a:t>
            </a:r>
            <a:r>
              <a:rPr lang="en-US" sz="2900" dirty="0"/>
              <a:t> </a:t>
            </a:r>
            <a:r>
              <a:rPr lang="en-US" sz="2900" dirty="0" err="1"/>
              <a:t>satu</a:t>
            </a:r>
            <a:r>
              <a:rPr lang="en-US" sz="2900" dirty="0"/>
              <a:t> record demi </a:t>
            </a:r>
            <a:r>
              <a:rPr lang="en-US" sz="2900" dirty="0" err="1"/>
              <a:t>satu</a:t>
            </a:r>
            <a:r>
              <a:rPr lang="en-US" sz="2900" dirty="0"/>
              <a:t> record dan </a:t>
            </a:r>
            <a:r>
              <a:rPr lang="en-US" sz="2900" dirty="0" err="1"/>
              <a:t>nilai-nilai</a:t>
            </a:r>
            <a:r>
              <a:rPr lang="en-US" sz="2900" dirty="0"/>
              <a:t> </a:t>
            </a:r>
            <a:r>
              <a:rPr lang="en-US" sz="2900" dirty="0" err="1"/>
              <a:t>dari</a:t>
            </a:r>
            <a:r>
              <a:rPr lang="en-US" sz="2900" dirty="0"/>
              <a:t> field-field </a:t>
            </a:r>
            <a:r>
              <a:rPr lang="en-US" sz="2900" dirty="0" err="1"/>
              <a:t>berupa</a:t>
            </a:r>
            <a:r>
              <a:rPr lang="en-US" sz="2900" dirty="0"/>
              <a:t> </a:t>
            </a:r>
            <a:r>
              <a:rPr lang="en-US" sz="2900" dirty="0" err="1"/>
              <a:t>nilai</a:t>
            </a:r>
            <a:r>
              <a:rPr lang="en-US" sz="2900" dirty="0"/>
              <a:t> yang </a:t>
            </a:r>
            <a:r>
              <a:rPr lang="en-US" sz="2900" dirty="0" err="1"/>
              <a:t>tidak</a:t>
            </a:r>
            <a:r>
              <a:rPr lang="en-US" sz="2900" dirty="0"/>
              <a:t> </a:t>
            </a:r>
            <a:r>
              <a:rPr lang="en-US" sz="2900" dirty="0" err="1"/>
              <a:t>dapat</a:t>
            </a:r>
            <a:r>
              <a:rPr lang="en-US" sz="2900" dirty="0"/>
              <a:t> </a:t>
            </a:r>
            <a:r>
              <a:rPr lang="en-US" sz="2900" dirty="0" err="1"/>
              <a:t>dibagi-bagi</a:t>
            </a:r>
            <a:r>
              <a:rPr lang="en-US" sz="2900" dirty="0"/>
              <a:t> </a:t>
            </a:r>
            <a:r>
              <a:rPr lang="en-US" sz="2900" dirty="0" err="1"/>
              <a:t>lagi</a:t>
            </a:r>
            <a:r>
              <a:rPr lang="en-US" sz="2900" dirty="0"/>
              <a:t>.</a:t>
            </a:r>
            <a:endParaRPr lang="en-ID" sz="2900" dirty="0"/>
          </a:p>
          <a:p>
            <a:endParaRPr lang="id-ID" sz="2900" dirty="0"/>
          </a:p>
        </p:txBody>
      </p:sp>
      <p:pic>
        <p:nvPicPr>
          <p:cNvPr id="4" name="Picture 3">
            <a:extLst>
              <a:ext uri="{FF2B5EF4-FFF2-40B4-BE49-F238E27FC236}">
                <a16:creationId xmlns:a16="http://schemas.microsoft.com/office/drawing/2014/main" id="{118811FC-A245-4CE3-B670-4BA48257A15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23452" y="1050925"/>
            <a:ext cx="9945096" cy="2378075"/>
          </a:xfrm>
          <a:prstGeom prst="rect">
            <a:avLst/>
          </a:prstGeom>
          <a:noFill/>
          <a:ln>
            <a:noFill/>
          </a:ln>
        </p:spPr>
      </p:pic>
    </p:spTree>
    <p:extLst>
      <p:ext uri="{BB962C8B-B14F-4D97-AF65-F5344CB8AC3E}">
        <p14:creationId xmlns:p14="http://schemas.microsoft.com/office/powerpoint/2010/main" val="1782625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DB162-83D4-483B-8D31-74B4819D2A67}"/>
              </a:ext>
            </a:extLst>
          </p:cNvPr>
          <p:cNvSpPr>
            <a:spLocks noGrp="1"/>
          </p:cNvSpPr>
          <p:nvPr>
            <p:ph type="title"/>
          </p:nvPr>
        </p:nvSpPr>
        <p:spPr>
          <a:xfrm>
            <a:off x="1143001" y="1136677"/>
            <a:ext cx="9905998" cy="306042"/>
          </a:xfrm>
        </p:spPr>
        <p:txBody>
          <a:bodyPr>
            <a:noAutofit/>
          </a:bodyPr>
          <a:lstStyle/>
          <a:p>
            <a:r>
              <a:rPr lang="en-US" sz="4400" b="1" dirty="0"/>
              <a:t>3. Normal </a:t>
            </a:r>
            <a:r>
              <a:rPr lang="en-US" sz="4400" b="1" dirty="0" err="1"/>
              <a:t>Kedua</a:t>
            </a:r>
            <a:r>
              <a:rPr lang="en-US" sz="4400" b="1" dirty="0"/>
              <a:t> (2 NF)</a:t>
            </a:r>
            <a:br>
              <a:rPr lang="en-ID" sz="4400" b="1" i="1" dirty="0"/>
            </a:br>
            <a:endParaRPr lang="id-ID" sz="4400" b="1" dirty="0"/>
          </a:p>
        </p:txBody>
      </p:sp>
      <p:sp>
        <p:nvSpPr>
          <p:cNvPr id="3" name="Content Placeholder 2">
            <a:extLst>
              <a:ext uri="{FF2B5EF4-FFF2-40B4-BE49-F238E27FC236}">
                <a16:creationId xmlns:a16="http://schemas.microsoft.com/office/drawing/2014/main" id="{1A4A1D8F-DFF6-4CF0-8690-8F6159F4F725}"/>
              </a:ext>
            </a:extLst>
          </p:cNvPr>
          <p:cNvSpPr>
            <a:spLocks noGrp="1"/>
          </p:cNvSpPr>
          <p:nvPr>
            <p:ph idx="1"/>
          </p:nvPr>
        </p:nvSpPr>
        <p:spPr>
          <a:xfrm>
            <a:off x="999172" y="1761807"/>
            <a:ext cx="10380028" cy="3541714"/>
          </a:xfrm>
        </p:spPr>
        <p:txBody>
          <a:bodyPr>
            <a:noAutofit/>
          </a:bodyPr>
          <a:lstStyle/>
          <a:p>
            <a:pPr marL="0" indent="0">
              <a:buNone/>
            </a:pPr>
            <a:r>
              <a:rPr lang="en-US" sz="2900" dirty="0" err="1"/>
              <a:t>Dalam</a:t>
            </a:r>
            <a:r>
              <a:rPr lang="en-US" sz="2900" dirty="0"/>
              <a:t> </a:t>
            </a:r>
            <a:r>
              <a:rPr lang="en-US" sz="2900" dirty="0" err="1"/>
              <a:t>perancangan</a:t>
            </a:r>
            <a:r>
              <a:rPr lang="en-US" sz="2900" dirty="0"/>
              <a:t> database relational </a:t>
            </a:r>
            <a:r>
              <a:rPr lang="en-US" sz="2900" dirty="0" err="1"/>
              <a:t>tidak</a:t>
            </a:r>
            <a:r>
              <a:rPr lang="en-US" sz="2900" dirty="0"/>
              <a:t> </a:t>
            </a:r>
            <a:r>
              <a:rPr lang="en-US" sz="2900" dirty="0" err="1"/>
              <a:t>diperkenankan</a:t>
            </a:r>
            <a:r>
              <a:rPr lang="en-US" sz="2900" dirty="0"/>
              <a:t> </a:t>
            </a:r>
            <a:r>
              <a:rPr lang="en-US" sz="2900" dirty="0" err="1"/>
              <a:t>adalah</a:t>
            </a:r>
            <a:r>
              <a:rPr lang="en-US" sz="2900" dirty="0"/>
              <a:t> partial functional dependency </a:t>
            </a:r>
            <a:r>
              <a:rPr lang="en-US" sz="2900" dirty="0" err="1"/>
              <a:t>kepada</a:t>
            </a:r>
            <a:r>
              <a:rPr lang="en-US" sz="2900" dirty="0"/>
              <a:t> primary key, </a:t>
            </a:r>
            <a:r>
              <a:rPr lang="en-US" sz="2900" dirty="0" err="1"/>
              <a:t>karena</a:t>
            </a:r>
            <a:r>
              <a:rPr lang="en-US" sz="2900" dirty="0"/>
              <a:t> </a:t>
            </a:r>
            <a:r>
              <a:rPr lang="en-US" sz="2900" dirty="0" err="1"/>
              <a:t>dapat</a:t>
            </a:r>
            <a:r>
              <a:rPr lang="en-US" sz="2900" dirty="0"/>
              <a:t> </a:t>
            </a:r>
            <a:r>
              <a:rPr lang="en-US" sz="2900" dirty="0" err="1"/>
              <a:t>berdampak</a:t>
            </a:r>
            <a:r>
              <a:rPr lang="en-US" sz="2900" dirty="0"/>
              <a:t> </a:t>
            </a:r>
            <a:r>
              <a:rPr lang="en-US" sz="2900" dirty="0" err="1"/>
              <a:t>terjadinya</a:t>
            </a:r>
            <a:r>
              <a:rPr lang="en-US" sz="2900" dirty="0"/>
              <a:t> </a:t>
            </a:r>
            <a:r>
              <a:rPr lang="en-US" sz="2900" dirty="0" err="1"/>
              <a:t>anomali</a:t>
            </a:r>
            <a:r>
              <a:rPr lang="en-US" sz="2900" dirty="0"/>
              <a:t>.</a:t>
            </a:r>
          </a:p>
          <a:p>
            <a:pPr marL="0" indent="0">
              <a:buNone/>
            </a:pPr>
            <a:r>
              <a:rPr lang="en-US" sz="2900" dirty="0" err="1"/>
              <a:t>Normalisasi</a:t>
            </a:r>
            <a:r>
              <a:rPr lang="en-US" sz="2900" dirty="0"/>
              <a:t> </a:t>
            </a:r>
            <a:r>
              <a:rPr lang="en-US" sz="2900" dirty="0" err="1"/>
              <a:t>kedua</a:t>
            </a:r>
            <a:r>
              <a:rPr lang="en-US" sz="2900" dirty="0"/>
              <a:t> (2 NF), </a:t>
            </a:r>
            <a:r>
              <a:rPr lang="en-US" sz="2900" dirty="0" err="1"/>
              <a:t>suatu</a:t>
            </a:r>
            <a:r>
              <a:rPr lang="en-US" sz="2900" dirty="0"/>
              <a:t> </a:t>
            </a:r>
            <a:r>
              <a:rPr lang="en-US" sz="2900" dirty="0" err="1"/>
              <a:t>relasi</a:t>
            </a:r>
            <a:r>
              <a:rPr lang="en-US" sz="2900" dirty="0"/>
              <a:t> </a:t>
            </a:r>
            <a:r>
              <a:rPr lang="en-US" sz="2900" dirty="0" err="1"/>
              <a:t>memenuhi</a:t>
            </a:r>
            <a:r>
              <a:rPr lang="en-US" sz="2900" dirty="0"/>
              <a:t> </a:t>
            </a:r>
            <a:r>
              <a:rPr lang="en-US" sz="2900" dirty="0" err="1"/>
              <a:t>relasi</a:t>
            </a:r>
            <a:r>
              <a:rPr lang="en-US" sz="2900" dirty="0"/>
              <a:t> </a:t>
            </a:r>
            <a:r>
              <a:rPr lang="en-US" sz="2900" dirty="0" err="1"/>
              <a:t>kedua</a:t>
            </a:r>
            <a:r>
              <a:rPr lang="en-US" sz="2900" dirty="0"/>
              <a:t> </a:t>
            </a:r>
            <a:r>
              <a:rPr lang="en-US" sz="2900" dirty="0" err="1"/>
              <a:t>jika</a:t>
            </a:r>
            <a:r>
              <a:rPr lang="en-US" sz="2900" dirty="0"/>
              <a:t> dan </a:t>
            </a:r>
            <a:r>
              <a:rPr lang="en-US" sz="2900" dirty="0" err="1"/>
              <a:t>hanya</a:t>
            </a:r>
            <a:r>
              <a:rPr lang="en-US" sz="2900" dirty="0"/>
              <a:t> </a:t>
            </a:r>
            <a:r>
              <a:rPr lang="en-US" sz="2900" dirty="0" err="1"/>
              <a:t>jika</a:t>
            </a:r>
            <a:r>
              <a:rPr lang="en-US" sz="2900" dirty="0"/>
              <a:t> </a:t>
            </a:r>
            <a:r>
              <a:rPr lang="en-US" sz="2900" dirty="0" err="1"/>
              <a:t>relasi</a:t>
            </a:r>
            <a:r>
              <a:rPr lang="en-US" sz="2900" dirty="0"/>
              <a:t> </a:t>
            </a:r>
            <a:r>
              <a:rPr lang="en-US" sz="2900" dirty="0" err="1"/>
              <a:t>tersebut</a:t>
            </a:r>
            <a:r>
              <a:rPr lang="en-US" sz="2900" dirty="0"/>
              <a:t> </a:t>
            </a:r>
            <a:r>
              <a:rPr lang="en-US" sz="2900" dirty="0" err="1"/>
              <a:t>memenuhi</a:t>
            </a:r>
            <a:r>
              <a:rPr lang="en-US" sz="2900" dirty="0"/>
              <a:t> normal </a:t>
            </a:r>
            <a:r>
              <a:rPr lang="en-US" sz="2900" dirty="0" err="1"/>
              <a:t>pertama</a:t>
            </a:r>
            <a:r>
              <a:rPr lang="en-US" sz="2900" dirty="0"/>
              <a:t> dan </a:t>
            </a:r>
            <a:r>
              <a:rPr lang="en-US" sz="2900" dirty="0" err="1"/>
              <a:t>setiap</a:t>
            </a:r>
            <a:r>
              <a:rPr lang="en-US" sz="2900" dirty="0"/>
              <a:t> </a:t>
            </a:r>
            <a:r>
              <a:rPr lang="en-US" sz="2900" dirty="0" err="1"/>
              <a:t>atribut</a:t>
            </a:r>
            <a:r>
              <a:rPr lang="en-US" sz="2900" dirty="0"/>
              <a:t> yang </a:t>
            </a:r>
            <a:r>
              <a:rPr lang="en-US" sz="2900" dirty="0" err="1"/>
              <a:t>bukan</a:t>
            </a:r>
            <a:r>
              <a:rPr lang="en-US" sz="2900" dirty="0"/>
              <a:t> </a:t>
            </a:r>
            <a:r>
              <a:rPr lang="en-US" sz="2900" dirty="0" err="1"/>
              <a:t>kunci</a:t>
            </a:r>
            <a:r>
              <a:rPr lang="en-US" sz="2900" dirty="0"/>
              <a:t> (non key) </a:t>
            </a:r>
            <a:r>
              <a:rPr lang="en-US" sz="2900" dirty="0" err="1"/>
              <a:t>bergantung</a:t>
            </a:r>
            <a:r>
              <a:rPr lang="en-US" sz="2900" dirty="0"/>
              <a:t> </a:t>
            </a:r>
            <a:r>
              <a:rPr lang="en-US" sz="2900" dirty="0" err="1"/>
              <a:t>secara</a:t>
            </a:r>
            <a:r>
              <a:rPr lang="en-US" sz="2900" dirty="0"/>
              <a:t> </a:t>
            </a:r>
            <a:r>
              <a:rPr lang="en-US" sz="2900" dirty="0" err="1"/>
              <a:t>fungsional</a:t>
            </a:r>
            <a:r>
              <a:rPr lang="en-US" sz="2900" dirty="0"/>
              <a:t> </a:t>
            </a:r>
            <a:r>
              <a:rPr lang="en-US" sz="2900" dirty="0" err="1"/>
              <a:t>terhadap</a:t>
            </a:r>
            <a:r>
              <a:rPr lang="en-US" sz="2900" dirty="0"/>
              <a:t> </a:t>
            </a:r>
            <a:r>
              <a:rPr lang="en-US" sz="2900" dirty="0" err="1"/>
              <a:t>kunci</a:t>
            </a:r>
            <a:r>
              <a:rPr lang="en-US" sz="2900" dirty="0"/>
              <a:t> </a:t>
            </a:r>
            <a:r>
              <a:rPr lang="en-US" sz="2900" dirty="0" err="1"/>
              <a:t>utama</a:t>
            </a:r>
            <a:r>
              <a:rPr lang="en-US" sz="2900" dirty="0"/>
              <a:t> (Primary key).</a:t>
            </a:r>
            <a:endParaRPr lang="en-ID" sz="2900" dirty="0"/>
          </a:p>
        </p:txBody>
      </p:sp>
    </p:spTree>
    <p:extLst>
      <p:ext uri="{BB962C8B-B14F-4D97-AF65-F5344CB8AC3E}">
        <p14:creationId xmlns:p14="http://schemas.microsoft.com/office/powerpoint/2010/main" val="39090971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182037-A743-401B-AD5C-ACE25B9358A1}"/>
              </a:ext>
            </a:extLst>
          </p:cNvPr>
          <p:cNvSpPr>
            <a:spLocks noGrp="1"/>
          </p:cNvSpPr>
          <p:nvPr>
            <p:ph idx="1"/>
          </p:nvPr>
        </p:nvSpPr>
        <p:spPr>
          <a:xfrm>
            <a:off x="1237966" y="4924107"/>
            <a:ext cx="10110754" cy="1249680"/>
          </a:xfrm>
        </p:spPr>
        <p:txBody>
          <a:bodyPr>
            <a:noAutofit/>
          </a:bodyPr>
          <a:lstStyle/>
          <a:p>
            <a:pPr marL="0" indent="0">
              <a:buNone/>
            </a:pPr>
            <a:r>
              <a:rPr lang="en-US" sz="2900" dirty="0"/>
              <a:t>	</a:t>
            </a:r>
            <a:r>
              <a:rPr lang="en-US" sz="2900" dirty="0" err="1"/>
              <a:t>Bentuk</a:t>
            </a:r>
            <a:r>
              <a:rPr lang="en-US" sz="2900" dirty="0"/>
              <a:t> normal </a:t>
            </a:r>
            <a:r>
              <a:rPr lang="en-US" sz="2900" dirty="0" err="1"/>
              <a:t>kedua</a:t>
            </a:r>
            <a:r>
              <a:rPr lang="en-US" sz="2900" dirty="0"/>
              <a:t> </a:t>
            </a:r>
            <a:r>
              <a:rPr lang="en-US" sz="2900" dirty="0" err="1"/>
              <a:t>ini</a:t>
            </a:r>
            <a:r>
              <a:rPr lang="en-US" sz="2900" dirty="0"/>
              <a:t> </a:t>
            </a:r>
            <a:r>
              <a:rPr lang="en-US" sz="2900" dirty="0" err="1"/>
              <a:t>mempunyai</a:t>
            </a:r>
            <a:r>
              <a:rPr lang="en-US" sz="2900" dirty="0"/>
              <a:t> </a:t>
            </a:r>
            <a:r>
              <a:rPr lang="en-US" sz="2900" dirty="0" err="1"/>
              <a:t>syarat</a:t>
            </a:r>
            <a:r>
              <a:rPr lang="en-US" sz="2900" dirty="0"/>
              <a:t> </a:t>
            </a:r>
            <a:r>
              <a:rPr lang="en-US" sz="2900" dirty="0" err="1"/>
              <a:t>yaitu</a:t>
            </a:r>
            <a:r>
              <a:rPr lang="en-US" sz="2900" dirty="0"/>
              <a:t> </a:t>
            </a:r>
            <a:r>
              <a:rPr lang="en-US" sz="2900" dirty="0" err="1"/>
              <a:t>bentuk</a:t>
            </a:r>
            <a:r>
              <a:rPr lang="en-US" sz="2900" dirty="0"/>
              <a:t> data yang </a:t>
            </a:r>
            <a:r>
              <a:rPr lang="en-US" sz="2900" dirty="0" err="1"/>
              <a:t>telah</a:t>
            </a:r>
            <a:r>
              <a:rPr lang="en-US" sz="2900" dirty="0"/>
              <a:t> </a:t>
            </a:r>
            <a:r>
              <a:rPr lang="en-US" sz="2900" dirty="0" err="1"/>
              <a:t>memenuhi</a:t>
            </a:r>
            <a:r>
              <a:rPr lang="en-US" sz="2900" dirty="0"/>
              <a:t> </a:t>
            </a:r>
            <a:r>
              <a:rPr lang="en-US" sz="2900" dirty="0" err="1"/>
              <a:t>kriteria</a:t>
            </a:r>
            <a:r>
              <a:rPr lang="en-US" sz="2900" dirty="0"/>
              <a:t> </a:t>
            </a:r>
            <a:r>
              <a:rPr lang="en-US" sz="2900" dirty="0" err="1"/>
              <a:t>bentuk</a:t>
            </a:r>
            <a:r>
              <a:rPr lang="en-US" sz="2900" dirty="0"/>
              <a:t> normal </a:t>
            </a:r>
            <a:r>
              <a:rPr lang="en-US" sz="2900" dirty="0" err="1"/>
              <a:t>pertama</a:t>
            </a:r>
            <a:r>
              <a:rPr lang="en-US" sz="2900" dirty="0"/>
              <a:t>.</a:t>
            </a:r>
            <a:endParaRPr lang="en-ID" sz="2900" dirty="0"/>
          </a:p>
          <a:p>
            <a:pPr marL="0" indent="0">
              <a:buNone/>
            </a:pPr>
            <a:r>
              <a:rPr lang="en-US" sz="2900" dirty="0"/>
              <a:t> </a:t>
            </a:r>
            <a:endParaRPr lang="en-ID" sz="2900" dirty="0"/>
          </a:p>
          <a:p>
            <a:endParaRPr lang="id-ID" sz="2900" dirty="0"/>
          </a:p>
        </p:txBody>
      </p:sp>
      <p:pic>
        <p:nvPicPr>
          <p:cNvPr id="4" name="Picture 3">
            <a:extLst>
              <a:ext uri="{FF2B5EF4-FFF2-40B4-BE49-F238E27FC236}">
                <a16:creationId xmlns:a16="http://schemas.microsoft.com/office/drawing/2014/main" id="{45C9C156-1C0C-4A63-BC78-7447BBECB42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65191" y="867093"/>
            <a:ext cx="9056304" cy="3622040"/>
          </a:xfrm>
          <a:prstGeom prst="rect">
            <a:avLst/>
          </a:prstGeom>
          <a:noFill/>
          <a:ln>
            <a:noFill/>
          </a:ln>
        </p:spPr>
      </p:pic>
    </p:spTree>
    <p:extLst>
      <p:ext uri="{BB962C8B-B14F-4D97-AF65-F5344CB8AC3E}">
        <p14:creationId xmlns:p14="http://schemas.microsoft.com/office/powerpoint/2010/main" val="4263256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78C2C-BBAD-460E-B02E-CE539869C710}"/>
              </a:ext>
            </a:extLst>
          </p:cNvPr>
          <p:cNvSpPr>
            <a:spLocks noGrp="1"/>
          </p:cNvSpPr>
          <p:nvPr>
            <p:ph type="ctrTitle"/>
          </p:nvPr>
        </p:nvSpPr>
        <p:spPr>
          <a:xfrm>
            <a:off x="861060" y="744174"/>
            <a:ext cx="10469880" cy="1026477"/>
          </a:xfrm>
        </p:spPr>
        <p:txBody>
          <a:bodyPr>
            <a:normAutofit/>
          </a:bodyPr>
          <a:lstStyle/>
          <a:p>
            <a:r>
              <a:rPr lang="en-US" sz="4400" b="1" dirty="0"/>
              <a:t>CIRI – CIRI DATABASE</a:t>
            </a:r>
            <a:endParaRPr lang="id-ID" sz="4400" b="1" dirty="0"/>
          </a:p>
        </p:txBody>
      </p:sp>
      <p:sp>
        <p:nvSpPr>
          <p:cNvPr id="3" name="Subtitle 2">
            <a:extLst>
              <a:ext uri="{FF2B5EF4-FFF2-40B4-BE49-F238E27FC236}">
                <a16:creationId xmlns:a16="http://schemas.microsoft.com/office/drawing/2014/main" id="{47521053-99B8-432B-B719-AC37A9E0A55E}"/>
              </a:ext>
            </a:extLst>
          </p:cNvPr>
          <p:cNvSpPr>
            <a:spLocks noGrp="1"/>
          </p:cNvSpPr>
          <p:nvPr>
            <p:ph type="subTitle" idx="1"/>
          </p:nvPr>
        </p:nvSpPr>
        <p:spPr>
          <a:xfrm>
            <a:off x="807720" y="2052143"/>
            <a:ext cx="10523220" cy="3657600"/>
          </a:xfrm>
        </p:spPr>
        <p:txBody>
          <a:bodyPr>
            <a:normAutofit/>
          </a:bodyPr>
          <a:lstStyle/>
          <a:p>
            <a:pPr marL="342900" lvl="0" indent="-342900" algn="l">
              <a:buFont typeface="Courier New" panose="02070309020205020404" pitchFamily="49" charset="0"/>
              <a:buChar char="o"/>
            </a:pPr>
            <a:r>
              <a:rPr lang="en-US" sz="3000" dirty="0" err="1">
                <a:solidFill>
                  <a:schemeClr val="tx1"/>
                </a:solidFill>
              </a:rPr>
              <a:t>Sistem</a:t>
            </a:r>
            <a:r>
              <a:rPr lang="en-US" sz="3000" dirty="0">
                <a:solidFill>
                  <a:schemeClr val="tx1"/>
                </a:solidFill>
              </a:rPr>
              <a:t> yang </a:t>
            </a:r>
            <a:r>
              <a:rPr lang="en-US" sz="3000" dirty="0" err="1">
                <a:solidFill>
                  <a:schemeClr val="tx1"/>
                </a:solidFill>
              </a:rPr>
              <a:t>dapat</a:t>
            </a:r>
            <a:r>
              <a:rPr lang="en-US" sz="3000" dirty="0">
                <a:solidFill>
                  <a:schemeClr val="tx1"/>
                </a:solidFill>
              </a:rPr>
              <a:t> </a:t>
            </a:r>
            <a:r>
              <a:rPr lang="en-US" sz="3000" dirty="0" err="1">
                <a:solidFill>
                  <a:schemeClr val="tx1"/>
                </a:solidFill>
              </a:rPr>
              <a:t>menyimpan</a:t>
            </a:r>
            <a:r>
              <a:rPr lang="en-US" sz="3000" dirty="0">
                <a:solidFill>
                  <a:schemeClr val="tx1"/>
                </a:solidFill>
              </a:rPr>
              <a:t> </a:t>
            </a:r>
            <a:r>
              <a:rPr lang="en-US" sz="3000" b="1" dirty="0">
                <a:solidFill>
                  <a:schemeClr val="tx1"/>
                </a:solidFill>
              </a:rPr>
              <a:t>data</a:t>
            </a:r>
            <a:r>
              <a:rPr lang="en-US" sz="3000" dirty="0">
                <a:solidFill>
                  <a:schemeClr val="tx1"/>
                </a:solidFill>
              </a:rPr>
              <a:t> </a:t>
            </a:r>
            <a:r>
              <a:rPr lang="en-US" sz="3000" dirty="0" err="1">
                <a:solidFill>
                  <a:schemeClr val="tx1"/>
                </a:solidFill>
              </a:rPr>
              <a:t>ke</a:t>
            </a:r>
            <a:r>
              <a:rPr lang="en-US" sz="3000" dirty="0">
                <a:solidFill>
                  <a:schemeClr val="tx1"/>
                </a:solidFill>
              </a:rPr>
              <a:t> </a:t>
            </a:r>
            <a:r>
              <a:rPr lang="en-US" sz="3000" dirty="0" err="1">
                <a:solidFill>
                  <a:schemeClr val="tx1"/>
                </a:solidFill>
              </a:rPr>
              <a:t>dalam</a:t>
            </a:r>
            <a:r>
              <a:rPr lang="en-US" sz="3000" dirty="0">
                <a:solidFill>
                  <a:schemeClr val="tx1"/>
                </a:solidFill>
              </a:rPr>
              <a:t> floppy disk </a:t>
            </a:r>
            <a:r>
              <a:rPr lang="en-US" sz="3000" dirty="0" err="1">
                <a:solidFill>
                  <a:schemeClr val="tx1"/>
                </a:solidFill>
              </a:rPr>
              <a:t>atau</a:t>
            </a:r>
            <a:r>
              <a:rPr lang="en-US" sz="3000" dirty="0">
                <a:solidFill>
                  <a:schemeClr val="tx1"/>
                </a:solidFill>
              </a:rPr>
              <a:t> </a:t>
            </a:r>
            <a:r>
              <a:rPr lang="en-US" sz="3000" dirty="0" err="1">
                <a:solidFill>
                  <a:schemeClr val="tx1"/>
                </a:solidFill>
              </a:rPr>
              <a:t>harddisk</a:t>
            </a:r>
            <a:r>
              <a:rPr lang="en-US" sz="3000" dirty="0">
                <a:solidFill>
                  <a:schemeClr val="tx1"/>
                </a:solidFill>
              </a:rPr>
              <a:t>.</a:t>
            </a:r>
          </a:p>
          <a:p>
            <a:pPr marL="342900" lvl="0" indent="-342900" algn="l">
              <a:buFont typeface="Courier New" panose="02070309020205020404" pitchFamily="49" charset="0"/>
              <a:buChar char="o"/>
            </a:pPr>
            <a:r>
              <a:rPr lang="en-US" sz="3000" dirty="0" err="1">
                <a:solidFill>
                  <a:schemeClr val="tx1"/>
                </a:solidFill>
              </a:rPr>
              <a:t>Sistem</a:t>
            </a:r>
            <a:r>
              <a:rPr lang="en-US" sz="3000" dirty="0">
                <a:solidFill>
                  <a:schemeClr val="tx1"/>
                </a:solidFill>
              </a:rPr>
              <a:t> yang </a:t>
            </a:r>
            <a:r>
              <a:rPr lang="en-US" sz="3000" dirty="0" err="1">
                <a:solidFill>
                  <a:schemeClr val="tx1"/>
                </a:solidFill>
              </a:rPr>
              <a:t>menganut</a:t>
            </a:r>
            <a:r>
              <a:rPr lang="en-US" sz="3000" dirty="0">
                <a:solidFill>
                  <a:schemeClr val="tx1"/>
                </a:solidFill>
              </a:rPr>
              <a:t> </a:t>
            </a:r>
            <a:r>
              <a:rPr lang="en-US" sz="3000" dirty="0" err="1">
                <a:solidFill>
                  <a:schemeClr val="tx1"/>
                </a:solidFill>
              </a:rPr>
              <a:t>pengolahan</a:t>
            </a:r>
            <a:r>
              <a:rPr lang="en-US" sz="3000" dirty="0">
                <a:solidFill>
                  <a:schemeClr val="tx1"/>
                </a:solidFill>
              </a:rPr>
              <a:t> </a:t>
            </a:r>
            <a:r>
              <a:rPr lang="en-US" sz="3000" b="1" dirty="0">
                <a:solidFill>
                  <a:schemeClr val="tx1"/>
                </a:solidFill>
              </a:rPr>
              <a:t>data</a:t>
            </a:r>
            <a:r>
              <a:rPr lang="en-US" sz="3000" dirty="0">
                <a:solidFill>
                  <a:schemeClr val="tx1"/>
                </a:solidFill>
              </a:rPr>
              <a:t> </a:t>
            </a:r>
            <a:r>
              <a:rPr lang="en-US" sz="3000" dirty="0" err="1">
                <a:solidFill>
                  <a:schemeClr val="tx1"/>
                </a:solidFill>
              </a:rPr>
              <a:t>untuk</a:t>
            </a:r>
            <a:r>
              <a:rPr lang="en-US" sz="3000" dirty="0">
                <a:solidFill>
                  <a:schemeClr val="tx1"/>
                </a:solidFill>
              </a:rPr>
              <a:t> </a:t>
            </a:r>
            <a:r>
              <a:rPr lang="en-US" sz="3000" dirty="0" err="1">
                <a:solidFill>
                  <a:schemeClr val="tx1"/>
                </a:solidFill>
              </a:rPr>
              <a:t>ditambah</a:t>
            </a:r>
            <a:r>
              <a:rPr lang="en-US" sz="3000" dirty="0">
                <a:solidFill>
                  <a:schemeClr val="tx1"/>
                </a:solidFill>
              </a:rPr>
              <a:t>, </a:t>
            </a:r>
            <a:r>
              <a:rPr lang="en-US" sz="3000" dirty="0" err="1">
                <a:solidFill>
                  <a:schemeClr val="tx1"/>
                </a:solidFill>
              </a:rPr>
              <a:t>diubah</a:t>
            </a:r>
            <a:r>
              <a:rPr lang="en-US" sz="3000" dirty="0">
                <a:solidFill>
                  <a:schemeClr val="tx1"/>
                </a:solidFill>
              </a:rPr>
              <a:t>, </a:t>
            </a:r>
            <a:r>
              <a:rPr lang="en-US" sz="3000" dirty="0" err="1">
                <a:solidFill>
                  <a:schemeClr val="tx1"/>
                </a:solidFill>
              </a:rPr>
              <a:t>atau</a:t>
            </a:r>
            <a:r>
              <a:rPr lang="en-US" sz="3000" dirty="0">
                <a:solidFill>
                  <a:schemeClr val="tx1"/>
                </a:solidFill>
              </a:rPr>
              <a:t> </a:t>
            </a:r>
            <a:r>
              <a:rPr lang="en-US" sz="3000" dirty="0" err="1">
                <a:solidFill>
                  <a:schemeClr val="tx1"/>
                </a:solidFill>
              </a:rPr>
              <a:t>dihapus</a:t>
            </a:r>
            <a:r>
              <a:rPr lang="en-US" sz="3000" dirty="0">
                <a:solidFill>
                  <a:schemeClr val="tx1"/>
                </a:solidFill>
              </a:rPr>
              <a:t> </a:t>
            </a:r>
            <a:r>
              <a:rPr lang="en-US" sz="3000" dirty="0" err="1">
                <a:solidFill>
                  <a:schemeClr val="tx1"/>
                </a:solidFill>
              </a:rPr>
              <a:t>dengan</a:t>
            </a:r>
            <a:r>
              <a:rPr lang="en-US" sz="3000" dirty="0">
                <a:solidFill>
                  <a:schemeClr val="tx1"/>
                </a:solidFill>
              </a:rPr>
              <a:t> </a:t>
            </a:r>
            <a:r>
              <a:rPr lang="en-US" sz="3000" dirty="0" err="1">
                <a:solidFill>
                  <a:schemeClr val="tx1"/>
                </a:solidFill>
              </a:rPr>
              <a:t>mudah</a:t>
            </a:r>
            <a:r>
              <a:rPr lang="en-US" sz="3000" dirty="0">
                <a:solidFill>
                  <a:schemeClr val="tx1"/>
                </a:solidFill>
              </a:rPr>
              <a:t> dan </a:t>
            </a:r>
            <a:r>
              <a:rPr lang="en-US" sz="3000" dirty="0" err="1">
                <a:solidFill>
                  <a:schemeClr val="tx1"/>
                </a:solidFill>
              </a:rPr>
              <a:t>terkontrol</a:t>
            </a:r>
            <a:r>
              <a:rPr lang="en-US" sz="3000" dirty="0">
                <a:solidFill>
                  <a:schemeClr val="tx1"/>
                </a:solidFill>
              </a:rPr>
              <a:t>.</a:t>
            </a:r>
            <a:endParaRPr lang="en-ID" sz="3000" dirty="0">
              <a:solidFill>
                <a:schemeClr val="tx1"/>
              </a:solidFill>
            </a:endParaRPr>
          </a:p>
          <a:p>
            <a:pPr marL="342900" lvl="0" indent="-342900" algn="l">
              <a:buFont typeface="Courier New" panose="02070309020205020404" pitchFamily="49" charset="0"/>
              <a:buChar char="o"/>
            </a:pPr>
            <a:r>
              <a:rPr lang="en-US" sz="3000" b="1" dirty="0">
                <a:solidFill>
                  <a:schemeClr val="tx1"/>
                </a:solidFill>
              </a:rPr>
              <a:t>Data</a:t>
            </a:r>
            <a:r>
              <a:rPr lang="en-US" sz="3000" dirty="0">
                <a:solidFill>
                  <a:schemeClr val="tx1"/>
                </a:solidFill>
              </a:rPr>
              <a:t> </a:t>
            </a:r>
            <a:r>
              <a:rPr lang="en-US" sz="3000" dirty="0" err="1">
                <a:solidFill>
                  <a:schemeClr val="tx1"/>
                </a:solidFill>
              </a:rPr>
              <a:t>terpisah</a:t>
            </a:r>
            <a:r>
              <a:rPr lang="en-US" sz="3000" dirty="0">
                <a:solidFill>
                  <a:schemeClr val="tx1"/>
                </a:solidFill>
              </a:rPr>
              <a:t> </a:t>
            </a:r>
            <a:r>
              <a:rPr lang="en-US" sz="3000" dirty="0" err="1">
                <a:solidFill>
                  <a:schemeClr val="tx1"/>
                </a:solidFill>
              </a:rPr>
              <a:t>dari</a:t>
            </a:r>
            <a:r>
              <a:rPr lang="en-US" sz="3000" dirty="0">
                <a:solidFill>
                  <a:schemeClr val="tx1"/>
                </a:solidFill>
              </a:rPr>
              <a:t> program.</a:t>
            </a:r>
            <a:endParaRPr lang="en-ID" sz="3000" dirty="0">
              <a:solidFill>
                <a:schemeClr val="tx1"/>
              </a:solidFill>
            </a:endParaRPr>
          </a:p>
          <a:p>
            <a:pPr marL="342900" indent="-342900" algn="l">
              <a:buFont typeface="Courier New" panose="02070309020205020404" pitchFamily="49" charset="0"/>
              <a:buChar char="o"/>
            </a:pPr>
            <a:endParaRPr lang="id-ID" sz="3000" dirty="0">
              <a:solidFill>
                <a:schemeClr val="tx1"/>
              </a:solidFill>
            </a:endParaRPr>
          </a:p>
        </p:txBody>
      </p:sp>
    </p:spTree>
    <p:extLst>
      <p:ext uri="{BB962C8B-B14F-4D97-AF65-F5344CB8AC3E}">
        <p14:creationId xmlns:p14="http://schemas.microsoft.com/office/powerpoint/2010/main" val="7632228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504D6-C361-4428-ACD4-1146F7863BC4}"/>
              </a:ext>
            </a:extLst>
          </p:cNvPr>
          <p:cNvSpPr>
            <a:spLocks noGrp="1"/>
          </p:cNvSpPr>
          <p:nvPr>
            <p:ph type="title"/>
          </p:nvPr>
        </p:nvSpPr>
        <p:spPr>
          <a:xfrm>
            <a:off x="1158242" y="862358"/>
            <a:ext cx="9905998" cy="1478570"/>
          </a:xfrm>
        </p:spPr>
        <p:txBody>
          <a:bodyPr>
            <a:normAutofit/>
          </a:bodyPr>
          <a:lstStyle/>
          <a:p>
            <a:r>
              <a:rPr lang="en-US" sz="4400" b="1" dirty="0"/>
              <a:t>4. Normal </a:t>
            </a:r>
            <a:r>
              <a:rPr lang="en-US" sz="4400" b="1" dirty="0" err="1"/>
              <a:t>Ketiga</a:t>
            </a:r>
            <a:r>
              <a:rPr lang="en-US" sz="4400" b="1" dirty="0"/>
              <a:t> (3 NF)</a:t>
            </a:r>
            <a:br>
              <a:rPr lang="en-ID" sz="4400" b="1" i="1" dirty="0"/>
            </a:br>
            <a:endParaRPr lang="id-ID" sz="4400" b="1" dirty="0"/>
          </a:p>
        </p:txBody>
      </p:sp>
      <p:sp>
        <p:nvSpPr>
          <p:cNvPr id="3" name="Content Placeholder 2">
            <a:extLst>
              <a:ext uri="{FF2B5EF4-FFF2-40B4-BE49-F238E27FC236}">
                <a16:creationId xmlns:a16="http://schemas.microsoft.com/office/drawing/2014/main" id="{A6BE551A-9738-47A3-A956-E526748DFE36}"/>
              </a:ext>
            </a:extLst>
          </p:cNvPr>
          <p:cNvSpPr>
            <a:spLocks noGrp="1"/>
          </p:cNvSpPr>
          <p:nvPr>
            <p:ph idx="1"/>
          </p:nvPr>
        </p:nvSpPr>
        <p:spPr>
          <a:xfrm>
            <a:off x="1127760" y="1936923"/>
            <a:ext cx="10361612" cy="3541714"/>
          </a:xfrm>
        </p:spPr>
        <p:txBody>
          <a:bodyPr>
            <a:noAutofit/>
          </a:bodyPr>
          <a:lstStyle/>
          <a:p>
            <a:pPr marL="0" indent="0">
              <a:buNone/>
            </a:pPr>
            <a:r>
              <a:rPr lang="en-US" sz="2900" dirty="0"/>
              <a:t>	</a:t>
            </a:r>
            <a:r>
              <a:rPr lang="en-US" sz="2900" dirty="0" err="1"/>
              <a:t>Dalam</a:t>
            </a:r>
            <a:r>
              <a:rPr lang="en-US" sz="2900" dirty="0"/>
              <a:t> </a:t>
            </a:r>
            <a:r>
              <a:rPr lang="en-US" sz="2900" dirty="0" err="1"/>
              <a:t>perancangan</a:t>
            </a:r>
            <a:r>
              <a:rPr lang="en-US" sz="2900" dirty="0"/>
              <a:t> database relational </a:t>
            </a:r>
            <a:r>
              <a:rPr lang="en-US" sz="2900" dirty="0" err="1"/>
              <a:t>tidak</a:t>
            </a:r>
            <a:r>
              <a:rPr lang="en-US" sz="2900" dirty="0"/>
              <a:t> </a:t>
            </a:r>
            <a:r>
              <a:rPr lang="en-US" sz="2900" dirty="0" err="1"/>
              <a:t>diperkenankan</a:t>
            </a:r>
            <a:r>
              <a:rPr lang="en-US" sz="2900" dirty="0"/>
              <a:t> </a:t>
            </a:r>
            <a:r>
              <a:rPr lang="en-US" sz="2900" dirty="0" err="1"/>
              <a:t>adanya</a:t>
            </a:r>
            <a:r>
              <a:rPr lang="en-US" sz="2900" dirty="0"/>
              <a:t> transitive dependency </a:t>
            </a:r>
            <a:r>
              <a:rPr lang="en-US" sz="2900" dirty="0" err="1"/>
              <a:t>karena</a:t>
            </a:r>
            <a:r>
              <a:rPr lang="en-US" sz="2900" dirty="0"/>
              <a:t> </a:t>
            </a:r>
            <a:r>
              <a:rPr lang="en-US" sz="2900" dirty="0" err="1"/>
              <a:t>dapat</a:t>
            </a:r>
            <a:r>
              <a:rPr lang="en-US" sz="2900" dirty="0"/>
              <a:t> </a:t>
            </a:r>
            <a:r>
              <a:rPr lang="en-US" sz="2900" dirty="0" err="1"/>
              <a:t>berdampak</a:t>
            </a:r>
            <a:r>
              <a:rPr lang="en-US" sz="2900" dirty="0"/>
              <a:t> </a:t>
            </a:r>
            <a:r>
              <a:rPr lang="en-US" sz="2900" dirty="0" err="1"/>
              <a:t>terjadinya</a:t>
            </a:r>
            <a:r>
              <a:rPr lang="en-US" sz="2900" dirty="0"/>
              <a:t> </a:t>
            </a:r>
            <a:r>
              <a:rPr lang="en-US" sz="2900" dirty="0" err="1"/>
              <a:t>anomali</a:t>
            </a:r>
            <a:r>
              <a:rPr lang="en-US" sz="2900" dirty="0"/>
              <a:t>.</a:t>
            </a:r>
            <a:r>
              <a:rPr lang="en-ID" sz="2900" dirty="0"/>
              <a:t> </a:t>
            </a:r>
            <a:r>
              <a:rPr lang="en-US" sz="2900" dirty="0" err="1"/>
              <a:t>Normalisasi</a:t>
            </a:r>
            <a:r>
              <a:rPr lang="en-US" sz="2900" dirty="0"/>
              <a:t> </a:t>
            </a:r>
            <a:r>
              <a:rPr lang="en-US" sz="2900" dirty="0" err="1"/>
              <a:t>ketiga</a:t>
            </a:r>
            <a:r>
              <a:rPr lang="en-US" sz="2900" dirty="0"/>
              <a:t> (3 NF), </a:t>
            </a:r>
            <a:r>
              <a:rPr lang="en-US" sz="2900" dirty="0" err="1"/>
              <a:t>suatu</a:t>
            </a:r>
            <a:r>
              <a:rPr lang="en-US" sz="2900" dirty="0"/>
              <a:t> </a:t>
            </a:r>
            <a:r>
              <a:rPr lang="en-US" sz="2900" dirty="0" err="1"/>
              <a:t>relasi</a:t>
            </a:r>
            <a:r>
              <a:rPr lang="en-US" sz="2900" dirty="0"/>
              <a:t> </a:t>
            </a:r>
            <a:r>
              <a:rPr lang="en-US" sz="2900" dirty="0" err="1"/>
              <a:t>memenuhi</a:t>
            </a:r>
            <a:r>
              <a:rPr lang="en-US" sz="2900" dirty="0"/>
              <a:t> normal </a:t>
            </a:r>
            <a:r>
              <a:rPr lang="en-US" sz="2900" dirty="0" err="1"/>
              <a:t>ketiga</a:t>
            </a:r>
            <a:r>
              <a:rPr lang="en-US" sz="2900" dirty="0"/>
              <a:t> </a:t>
            </a:r>
            <a:r>
              <a:rPr lang="en-US" sz="2900" dirty="0" err="1"/>
              <a:t>jika</a:t>
            </a:r>
            <a:r>
              <a:rPr lang="en-US" sz="2900" dirty="0"/>
              <a:t> dan </a:t>
            </a:r>
            <a:r>
              <a:rPr lang="en-US" sz="2900" dirty="0" err="1"/>
              <a:t>hanya</a:t>
            </a:r>
            <a:r>
              <a:rPr lang="en-US" sz="2900" dirty="0"/>
              <a:t> </a:t>
            </a:r>
            <a:r>
              <a:rPr lang="en-US" sz="2900" dirty="0" err="1"/>
              <a:t>jika</a:t>
            </a:r>
            <a:r>
              <a:rPr lang="en-US" sz="2900" dirty="0"/>
              <a:t> </a:t>
            </a:r>
            <a:r>
              <a:rPr lang="en-US" sz="2900" dirty="0" err="1"/>
              <a:t>relasi</a:t>
            </a:r>
            <a:r>
              <a:rPr lang="en-US" sz="2900" dirty="0"/>
              <a:t> </a:t>
            </a:r>
            <a:r>
              <a:rPr lang="en-US" sz="2900" dirty="0" err="1"/>
              <a:t>tersebut</a:t>
            </a:r>
            <a:r>
              <a:rPr lang="en-US" sz="2900" dirty="0"/>
              <a:t> </a:t>
            </a:r>
            <a:r>
              <a:rPr lang="en-US" sz="2900" dirty="0" err="1"/>
              <a:t>memenuhi</a:t>
            </a:r>
            <a:r>
              <a:rPr lang="en-US" sz="2900" dirty="0"/>
              <a:t> normal </a:t>
            </a:r>
            <a:r>
              <a:rPr lang="en-US" sz="2900" dirty="0" err="1"/>
              <a:t>kedua</a:t>
            </a:r>
            <a:r>
              <a:rPr lang="en-US" sz="2900" dirty="0"/>
              <a:t> dan </a:t>
            </a:r>
            <a:r>
              <a:rPr lang="en-US" sz="2900" dirty="0" err="1"/>
              <a:t>setiap</a:t>
            </a:r>
            <a:r>
              <a:rPr lang="en-US" sz="2900" dirty="0"/>
              <a:t> </a:t>
            </a:r>
            <a:r>
              <a:rPr lang="en-US" sz="2900" dirty="0" err="1"/>
              <a:t>atribut</a:t>
            </a:r>
            <a:r>
              <a:rPr lang="en-US" sz="2900" dirty="0"/>
              <a:t> </a:t>
            </a:r>
            <a:r>
              <a:rPr lang="en-US" sz="2900" dirty="0" err="1"/>
              <a:t>bukan</a:t>
            </a:r>
            <a:r>
              <a:rPr lang="en-US" sz="2900" dirty="0"/>
              <a:t> </a:t>
            </a:r>
            <a:r>
              <a:rPr lang="en-US" sz="2900" dirty="0" err="1"/>
              <a:t>kunci</a:t>
            </a:r>
            <a:r>
              <a:rPr lang="en-US" sz="2900" dirty="0"/>
              <a:t> (non key) </a:t>
            </a:r>
            <a:r>
              <a:rPr lang="en-US" sz="2900" dirty="0" err="1"/>
              <a:t>tidak</a:t>
            </a:r>
            <a:r>
              <a:rPr lang="en-US" sz="2900" dirty="0"/>
              <a:t> </a:t>
            </a:r>
            <a:r>
              <a:rPr lang="en-US" sz="2900" dirty="0" err="1"/>
              <a:t>mempunyai</a:t>
            </a:r>
            <a:r>
              <a:rPr lang="en-US" sz="2900" dirty="0"/>
              <a:t> transitive functional dependency </a:t>
            </a:r>
            <a:r>
              <a:rPr lang="en-US" sz="2900" dirty="0" err="1"/>
              <a:t>kepada</a:t>
            </a:r>
            <a:r>
              <a:rPr lang="en-US" sz="2900" dirty="0"/>
              <a:t> </a:t>
            </a:r>
            <a:r>
              <a:rPr lang="en-US" sz="2900" dirty="0" err="1"/>
              <a:t>kunci</a:t>
            </a:r>
            <a:r>
              <a:rPr lang="en-US" sz="2900" dirty="0"/>
              <a:t> </a:t>
            </a:r>
            <a:r>
              <a:rPr lang="en-US" sz="2900" dirty="0" err="1"/>
              <a:t>utama</a:t>
            </a:r>
            <a:r>
              <a:rPr lang="en-US" sz="2900" dirty="0"/>
              <a:t> (primary key).</a:t>
            </a:r>
            <a:endParaRPr lang="id-ID" sz="2900" b="1" dirty="0"/>
          </a:p>
        </p:txBody>
      </p:sp>
    </p:spTree>
    <p:extLst>
      <p:ext uri="{BB962C8B-B14F-4D97-AF65-F5344CB8AC3E}">
        <p14:creationId xmlns:p14="http://schemas.microsoft.com/office/powerpoint/2010/main" val="31742748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80709C-F493-446B-ADF2-FD7432A2426E}"/>
              </a:ext>
            </a:extLst>
          </p:cNvPr>
          <p:cNvSpPr>
            <a:spLocks noGrp="1"/>
          </p:cNvSpPr>
          <p:nvPr>
            <p:ph idx="1"/>
          </p:nvPr>
        </p:nvSpPr>
        <p:spPr>
          <a:xfrm>
            <a:off x="900905" y="4728527"/>
            <a:ext cx="10390187" cy="920433"/>
          </a:xfrm>
        </p:spPr>
        <p:txBody>
          <a:bodyPr>
            <a:noAutofit/>
          </a:bodyPr>
          <a:lstStyle/>
          <a:p>
            <a:pPr marL="0" indent="0">
              <a:buNone/>
            </a:pPr>
            <a:r>
              <a:rPr lang="en-US" sz="2900" dirty="0"/>
              <a:t>	</a:t>
            </a:r>
            <a:r>
              <a:rPr lang="en-US" sz="2900" dirty="0" err="1"/>
              <a:t>Bentuk</a:t>
            </a:r>
            <a:r>
              <a:rPr lang="en-US" sz="2900" dirty="0"/>
              <a:t> normal </a:t>
            </a:r>
            <a:r>
              <a:rPr lang="en-US" sz="2900" dirty="0" err="1"/>
              <a:t>ketiga</a:t>
            </a:r>
            <a:r>
              <a:rPr lang="en-US" sz="2900" dirty="0"/>
              <a:t> (3 NF) </a:t>
            </a:r>
            <a:r>
              <a:rPr lang="en-US" sz="2900" dirty="0" err="1"/>
              <a:t>ini</a:t>
            </a:r>
            <a:r>
              <a:rPr lang="en-US" sz="2900" dirty="0"/>
              <a:t> </a:t>
            </a:r>
            <a:r>
              <a:rPr lang="en-US" sz="2900" dirty="0" err="1"/>
              <a:t>relasi</a:t>
            </a:r>
            <a:r>
              <a:rPr lang="en-US" sz="2900" dirty="0"/>
              <a:t> </a:t>
            </a:r>
            <a:r>
              <a:rPr lang="en-US" sz="2900" dirty="0" err="1"/>
              <a:t>haruslah</a:t>
            </a:r>
            <a:r>
              <a:rPr lang="en-US" sz="2900" dirty="0"/>
              <a:t> </a:t>
            </a:r>
            <a:r>
              <a:rPr lang="en-US" sz="2900" dirty="0" err="1"/>
              <a:t>dalam</a:t>
            </a:r>
            <a:r>
              <a:rPr lang="en-US" sz="2900" dirty="0"/>
              <a:t> </a:t>
            </a:r>
            <a:r>
              <a:rPr lang="en-US" sz="2900" dirty="0" err="1"/>
              <a:t>bentuk</a:t>
            </a:r>
            <a:r>
              <a:rPr lang="en-US" sz="2900" dirty="0"/>
              <a:t> normal </a:t>
            </a:r>
            <a:r>
              <a:rPr lang="en-US" sz="2900" dirty="0" err="1"/>
              <a:t>kedua</a:t>
            </a:r>
            <a:r>
              <a:rPr lang="en-US" sz="2900" dirty="0"/>
              <a:t> dan </a:t>
            </a:r>
            <a:r>
              <a:rPr lang="en-US" sz="2900" dirty="0" err="1"/>
              <a:t>semua</a:t>
            </a:r>
            <a:r>
              <a:rPr lang="en-US" sz="2900" dirty="0"/>
              <a:t> </a:t>
            </a:r>
            <a:r>
              <a:rPr lang="en-US" sz="2900" dirty="0" err="1"/>
              <a:t>atribut</a:t>
            </a:r>
            <a:r>
              <a:rPr lang="en-US" sz="2900" dirty="0"/>
              <a:t> </a:t>
            </a:r>
            <a:r>
              <a:rPr lang="en-US" sz="2900" dirty="0" err="1"/>
              <a:t>bukan</a:t>
            </a:r>
            <a:r>
              <a:rPr lang="en-US" sz="2900" dirty="0"/>
              <a:t> </a:t>
            </a:r>
            <a:r>
              <a:rPr lang="en-US" sz="2900" dirty="0" err="1"/>
              <a:t>kunci</a:t>
            </a:r>
            <a:r>
              <a:rPr lang="en-US" sz="2900" dirty="0"/>
              <a:t> </a:t>
            </a:r>
            <a:r>
              <a:rPr lang="en-US" sz="2900" dirty="0" err="1"/>
              <a:t>utama</a:t>
            </a:r>
            <a:r>
              <a:rPr lang="en-US" sz="2900" dirty="0"/>
              <a:t> </a:t>
            </a:r>
            <a:r>
              <a:rPr lang="en-US" sz="2900" dirty="0" err="1"/>
              <a:t>tidak</a:t>
            </a:r>
            <a:r>
              <a:rPr lang="en-US" sz="2900" dirty="0"/>
              <a:t> punya </a:t>
            </a:r>
            <a:r>
              <a:rPr lang="en-US" sz="2900" dirty="0" err="1"/>
              <a:t>hubungan</a:t>
            </a:r>
            <a:r>
              <a:rPr lang="en-US" sz="2900" dirty="0"/>
              <a:t> </a:t>
            </a:r>
            <a:r>
              <a:rPr lang="en-US" sz="2900" dirty="0" err="1"/>
              <a:t>transitif</a:t>
            </a:r>
            <a:r>
              <a:rPr lang="en-US" sz="2900" dirty="0"/>
              <a:t>.</a:t>
            </a:r>
            <a:endParaRPr lang="en-ID" sz="2900" dirty="0"/>
          </a:p>
          <a:p>
            <a:endParaRPr lang="id-ID" sz="2900" dirty="0"/>
          </a:p>
        </p:txBody>
      </p:sp>
      <p:pic>
        <p:nvPicPr>
          <p:cNvPr id="4" name="Picture 3">
            <a:extLst>
              <a:ext uri="{FF2B5EF4-FFF2-40B4-BE49-F238E27FC236}">
                <a16:creationId xmlns:a16="http://schemas.microsoft.com/office/drawing/2014/main" id="{2706F482-E968-4C94-8555-1A4F1F3660A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11591" y="561022"/>
            <a:ext cx="7968817" cy="3864610"/>
          </a:xfrm>
          <a:prstGeom prst="rect">
            <a:avLst/>
          </a:prstGeom>
          <a:noFill/>
          <a:ln>
            <a:noFill/>
          </a:ln>
        </p:spPr>
      </p:pic>
    </p:spTree>
    <p:extLst>
      <p:ext uri="{BB962C8B-B14F-4D97-AF65-F5344CB8AC3E}">
        <p14:creationId xmlns:p14="http://schemas.microsoft.com/office/powerpoint/2010/main" val="5091666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C2651-D499-4D85-B97E-677DE82906C6}"/>
              </a:ext>
            </a:extLst>
          </p:cNvPr>
          <p:cNvSpPr>
            <a:spLocks noGrp="1"/>
          </p:cNvSpPr>
          <p:nvPr>
            <p:ph type="title"/>
          </p:nvPr>
        </p:nvSpPr>
        <p:spPr>
          <a:xfrm>
            <a:off x="1141412" y="930591"/>
            <a:ext cx="9905998" cy="1478570"/>
          </a:xfrm>
        </p:spPr>
        <p:txBody>
          <a:bodyPr>
            <a:normAutofit/>
          </a:bodyPr>
          <a:lstStyle/>
          <a:p>
            <a:pPr algn="ctr"/>
            <a:r>
              <a:rPr lang="en-US" sz="4400" b="1" dirty="0"/>
              <a:t>SISTEM BERORIENTASI OBJEK</a:t>
            </a:r>
            <a:endParaRPr lang="id-ID" sz="4400" dirty="0"/>
          </a:p>
        </p:txBody>
      </p:sp>
      <p:sp>
        <p:nvSpPr>
          <p:cNvPr id="3" name="Content Placeholder 2">
            <a:extLst>
              <a:ext uri="{FF2B5EF4-FFF2-40B4-BE49-F238E27FC236}">
                <a16:creationId xmlns:a16="http://schemas.microsoft.com/office/drawing/2014/main" id="{2E4F98E2-E9E6-45B7-918E-5FAFC50A21C7}"/>
              </a:ext>
            </a:extLst>
          </p:cNvPr>
          <p:cNvSpPr>
            <a:spLocks noGrp="1"/>
          </p:cNvSpPr>
          <p:nvPr>
            <p:ph idx="1"/>
          </p:nvPr>
        </p:nvSpPr>
        <p:spPr>
          <a:xfrm>
            <a:off x="753586" y="2005648"/>
            <a:ext cx="10681651" cy="3921761"/>
          </a:xfrm>
        </p:spPr>
        <p:txBody>
          <a:bodyPr>
            <a:noAutofit/>
          </a:bodyPr>
          <a:lstStyle/>
          <a:p>
            <a:r>
              <a:rPr lang="en-US" sz="2900" b="1" dirty="0" err="1"/>
              <a:t>Objek</a:t>
            </a:r>
            <a:r>
              <a:rPr lang="en-US" sz="2900" dirty="0"/>
              <a:t> </a:t>
            </a:r>
            <a:r>
              <a:rPr lang="en-US" sz="2900" dirty="0" err="1"/>
              <a:t>adalah</a:t>
            </a:r>
            <a:r>
              <a:rPr lang="en-US" sz="2900" dirty="0"/>
              <a:t> </a:t>
            </a:r>
            <a:r>
              <a:rPr lang="en-US" sz="2900" dirty="0" err="1"/>
              <a:t>kombinasi</a:t>
            </a:r>
            <a:r>
              <a:rPr lang="en-US" sz="2900" dirty="0"/>
              <a:t> </a:t>
            </a:r>
            <a:r>
              <a:rPr lang="en-US" sz="2900" dirty="0" err="1"/>
              <a:t>antara</a:t>
            </a:r>
            <a:r>
              <a:rPr lang="en-US" sz="2900" dirty="0"/>
              <a:t> </a:t>
            </a:r>
            <a:r>
              <a:rPr lang="en-US" sz="2900" dirty="0" err="1"/>
              <a:t>struktur</a:t>
            </a:r>
            <a:r>
              <a:rPr lang="en-US" sz="2900" dirty="0"/>
              <a:t> data dan </a:t>
            </a:r>
            <a:r>
              <a:rPr lang="en-US" sz="2900" dirty="0" err="1"/>
              <a:t>perilaku</a:t>
            </a:r>
            <a:r>
              <a:rPr lang="en-US" sz="2900" dirty="0"/>
              <a:t> </a:t>
            </a:r>
            <a:r>
              <a:rPr lang="en-US" sz="2900" dirty="0" err="1"/>
              <a:t>dalam</a:t>
            </a:r>
            <a:r>
              <a:rPr lang="en-US" sz="2900" dirty="0"/>
              <a:t> </a:t>
            </a:r>
            <a:r>
              <a:rPr lang="en-US" sz="2900" dirty="0" err="1"/>
              <a:t>satu</a:t>
            </a:r>
            <a:r>
              <a:rPr lang="en-US" sz="2900" dirty="0"/>
              <a:t> </a:t>
            </a:r>
            <a:r>
              <a:rPr lang="en-US" sz="2900" dirty="0" err="1"/>
              <a:t>entitas</a:t>
            </a:r>
            <a:r>
              <a:rPr lang="en-US" sz="2900" dirty="0"/>
              <a:t> dan </a:t>
            </a:r>
            <a:r>
              <a:rPr lang="en-US" sz="2900" dirty="0" err="1"/>
              <a:t>mempunyai</a:t>
            </a:r>
            <a:r>
              <a:rPr lang="en-US" sz="2900" dirty="0"/>
              <a:t> </a:t>
            </a:r>
            <a:r>
              <a:rPr lang="en-US" sz="2900" dirty="0" err="1"/>
              <a:t>nilai</a:t>
            </a:r>
            <a:r>
              <a:rPr lang="en-US" sz="2900" dirty="0"/>
              <a:t> </a:t>
            </a:r>
            <a:r>
              <a:rPr lang="en-US" sz="2900" dirty="0" err="1"/>
              <a:t>tertentu</a:t>
            </a:r>
            <a:r>
              <a:rPr lang="en-US" sz="2900" dirty="0"/>
              <a:t> yang </a:t>
            </a:r>
            <a:r>
              <a:rPr lang="en-US" sz="2900" dirty="0" err="1"/>
              <a:t>membedakan</a:t>
            </a:r>
            <a:r>
              <a:rPr lang="en-US" sz="2900" dirty="0"/>
              <a:t> </a:t>
            </a:r>
            <a:r>
              <a:rPr lang="en-US" sz="2900" dirty="0" err="1"/>
              <a:t>entitas</a:t>
            </a:r>
            <a:r>
              <a:rPr lang="en-US" sz="2900" dirty="0"/>
              <a:t> </a:t>
            </a:r>
            <a:r>
              <a:rPr lang="en-US" sz="2900" dirty="0" err="1"/>
              <a:t>tersebut</a:t>
            </a:r>
            <a:r>
              <a:rPr lang="en-US" sz="2900" dirty="0"/>
              <a:t>. </a:t>
            </a:r>
            <a:r>
              <a:rPr lang="en-US" sz="2900" dirty="0" err="1"/>
              <a:t>Pengertian</a:t>
            </a:r>
            <a:r>
              <a:rPr lang="en-US" sz="2900" dirty="0"/>
              <a:t> </a:t>
            </a:r>
            <a:r>
              <a:rPr lang="en-US" sz="2900" b="1" dirty="0" err="1"/>
              <a:t>berorientasi</a:t>
            </a:r>
            <a:r>
              <a:rPr lang="en-US" sz="2900" b="1" dirty="0"/>
              <a:t> </a:t>
            </a:r>
            <a:r>
              <a:rPr lang="en-US" sz="2900" b="1" dirty="0" err="1"/>
              <a:t>objek</a:t>
            </a:r>
            <a:r>
              <a:rPr lang="en-US" sz="2900" dirty="0"/>
              <a:t> </a:t>
            </a:r>
            <a:r>
              <a:rPr lang="en-US" sz="2900" dirty="0" err="1"/>
              <a:t>berarti</a:t>
            </a:r>
            <a:r>
              <a:rPr lang="en-US" sz="2900" dirty="0"/>
              <a:t> </a:t>
            </a:r>
            <a:r>
              <a:rPr lang="en-US" sz="2900" dirty="0" err="1"/>
              <a:t>pengorganisasian</a:t>
            </a:r>
            <a:r>
              <a:rPr lang="en-US" sz="2900" dirty="0"/>
              <a:t> </a:t>
            </a:r>
            <a:r>
              <a:rPr lang="en-US" sz="2900" dirty="0" err="1"/>
              <a:t>perangkat</a:t>
            </a:r>
            <a:r>
              <a:rPr lang="en-US" sz="2900" dirty="0"/>
              <a:t> </a:t>
            </a:r>
            <a:r>
              <a:rPr lang="en-US" sz="2900" dirty="0" err="1"/>
              <a:t>lunak</a:t>
            </a:r>
            <a:r>
              <a:rPr lang="en-US" sz="2900" dirty="0"/>
              <a:t> </a:t>
            </a:r>
            <a:r>
              <a:rPr lang="en-US" sz="2900" dirty="0" err="1"/>
              <a:t>sebagai</a:t>
            </a:r>
            <a:r>
              <a:rPr lang="en-US" sz="2900" dirty="0"/>
              <a:t> </a:t>
            </a:r>
            <a:r>
              <a:rPr lang="en-US" sz="2900" dirty="0" err="1"/>
              <a:t>kumpulan</a:t>
            </a:r>
            <a:r>
              <a:rPr lang="en-US" sz="2900" dirty="0"/>
              <a:t> </a:t>
            </a:r>
            <a:r>
              <a:rPr lang="en-US" sz="2900" dirty="0" err="1"/>
              <a:t>dari</a:t>
            </a:r>
            <a:r>
              <a:rPr lang="en-US" sz="2900" dirty="0"/>
              <a:t> </a:t>
            </a:r>
            <a:r>
              <a:rPr lang="en-US" sz="2900" dirty="0" err="1"/>
              <a:t>objek</a:t>
            </a:r>
            <a:r>
              <a:rPr lang="en-US" sz="2900" dirty="0"/>
              <a:t> </a:t>
            </a:r>
            <a:r>
              <a:rPr lang="en-US" sz="2900" dirty="0" err="1"/>
              <a:t>tertentu</a:t>
            </a:r>
            <a:r>
              <a:rPr lang="en-US" sz="2900" dirty="0"/>
              <a:t> yang </a:t>
            </a:r>
            <a:r>
              <a:rPr lang="en-US" sz="2900" dirty="0" err="1"/>
              <a:t>memiliki</a:t>
            </a:r>
            <a:r>
              <a:rPr lang="en-US" sz="2900" dirty="0"/>
              <a:t> </a:t>
            </a:r>
            <a:r>
              <a:rPr lang="en-US" sz="2900" dirty="0" err="1"/>
              <a:t>struktur</a:t>
            </a:r>
            <a:r>
              <a:rPr lang="en-US" sz="2900" dirty="0"/>
              <a:t> data dan </a:t>
            </a:r>
            <a:r>
              <a:rPr lang="en-US" sz="2900" dirty="0" err="1"/>
              <a:t>perilakunya</a:t>
            </a:r>
            <a:r>
              <a:rPr lang="en-US" sz="2900" dirty="0"/>
              <a:t>. </a:t>
            </a:r>
            <a:r>
              <a:rPr lang="en-US" sz="2900" dirty="0" err="1"/>
              <a:t>Konsep</a:t>
            </a:r>
            <a:r>
              <a:rPr lang="en-US" sz="2900" dirty="0"/>
              <a:t> fundamental </a:t>
            </a:r>
            <a:r>
              <a:rPr lang="en-US" sz="2900" dirty="0" err="1"/>
              <a:t>dalam</a:t>
            </a:r>
            <a:r>
              <a:rPr lang="en-US" sz="2900" dirty="0"/>
              <a:t> </a:t>
            </a:r>
            <a:r>
              <a:rPr lang="en-US" sz="2900" dirty="0" err="1"/>
              <a:t>analisis</a:t>
            </a:r>
            <a:r>
              <a:rPr lang="en-US" sz="2900" dirty="0"/>
              <a:t> </a:t>
            </a:r>
            <a:r>
              <a:rPr lang="en-US" sz="2900" dirty="0" err="1"/>
              <a:t>sistem</a:t>
            </a:r>
            <a:r>
              <a:rPr lang="en-US" sz="2900" dirty="0"/>
              <a:t> </a:t>
            </a:r>
            <a:r>
              <a:rPr lang="en-US" sz="2900" dirty="0" err="1"/>
              <a:t>berorientasi</a:t>
            </a:r>
            <a:r>
              <a:rPr lang="en-US" sz="2900" dirty="0"/>
              <a:t> </a:t>
            </a:r>
            <a:r>
              <a:rPr lang="en-US" sz="2900" dirty="0" err="1"/>
              <a:t>objek</a:t>
            </a:r>
            <a:r>
              <a:rPr lang="en-US" sz="2900" dirty="0"/>
              <a:t> </a:t>
            </a:r>
            <a:r>
              <a:rPr lang="en-US" sz="2900" dirty="0" err="1"/>
              <a:t>adalah</a:t>
            </a:r>
            <a:r>
              <a:rPr lang="en-US" sz="2900" dirty="0"/>
              <a:t> </a:t>
            </a:r>
            <a:r>
              <a:rPr lang="en-US" sz="2900" dirty="0" err="1"/>
              <a:t>objek</a:t>
            </a:r>
            <a:r>
              <a:rPr lang="en-US" sz="2900" dirty="0"/>
              <a:t> </a:t>
            </a:r>
            <a:r>
              <a:rPr lang="en-US" sz="2900" dirty="0" err="1"/>
              <a:t>itu</a:t>
            </a:r>
            <a:r>
              <a:rPr lang="en-US" sz="2900" dirty="0"/>
              <a:t> </a:t>
            </a:r>
            <a:r>
              <a:rPr lang="en-US" sz="2900" dirty="0" err="1"/>
              <a:t>sendiri</a:t>
            </a:r>
            <a:r>
              <a:rPr lang="en-US" sz="2900" dirty="0"/>
              <a:t>.</a:t>
            </a:r>
            <a:endParaRPr lang="en-ID" sz="2900" dirty="0"/>
          </a:p>
          <a:p>
            <a:pPr marL="0" indent="0">
              <a:buNone/>
            </a:pPr>
            <a:endParaRPr lang="en-ID" sz="2900" dirty="0"/>
          </a:p>
          <a:p>
            <a:endParaRPr lang="id-ID" sz="2900" dirty="0"/>
          </a:p>
        </p:txBody>
      </p:sp>
    </p:spTree>
    <p:extLst>
      <p:ext uri="{BB962C8B-B14F-4D97-AF65-F5344CB8AC3E}">
        <p14:creationId xmlns:p14="http://schemas.microsoft.com/office/powerpoint/2010/main" val="24605427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6D8AB-044D-4C7C-A94B-FA7656FB8ED3}"/>
              </a:ext>
            </a:extLst>
          </p:cNvPr>
          <p:cNvSpPr>
            <a:spLocks noGrp="1"/>
          </p:cNvSpPr>
          <p:nvPr>
            <p:ph type="title"/>
          </p:nvPr>
        </p:nvSpPr>
        <p:spPr>
          <a:xfrm>
            <a:off x="916145" y="770917"/>
            <a:ext cx="10356531" cy="1478570"/>
          </a:xfrm>
        </p:spPr>
        <p:txBody>
          <a:bodyPr>
            <a:normAutofit/>
          </a:bodyPr>
          <a:lstStyle/>
          <a:p>
            <a:r>
              <a:rPr lang="en-US" sz="3300" b="1" dirty="0" err="1"/>
              <a:t>Beberapa</a:t>
            </a:r>
            <a:r>
              <a:rPr lang="en-US" sz="3300" b="1" dirty="0"/>
              <a:t> </a:t>
            </a:r>
            <a:r>
              <a:rPr lang="en-US" sz="3300" b="1" dirty="0" err="1"/>
              <a:t>istilah</a:t>
            </a:r>
            <a:r>
              <a:rPr lang="en-US" sz="3300" b="1" dirty="0"/>
              <a:t> yang </a:t>
            </a:r>
            <a:r>
              <a:rPr lang="en-US" sz="3300" b="1" dirty="0" err="1"/>
              <a:t>berhubungan</a:t>
            </a:r>
            <a:r>
              <a:rPr lang="en-US" sz="3300" b="1" dirty="0"/>
              <a:t> </a:t>
            </a:r>
            <a:r>
              <a:rPr lang="en-US" sz="3300" b="1" dirty="0" err="1"/>
              <a:t>dengan</a:t>
            </a:r>
            <a:r>
              <a:rPr lang="en-US" sz="3300" b="1" dirty="0"/>
              <a:t> </a:t>
            </a:r>
            <a:r>
              <a:rPr lang="en-US" sz="3300" b="1" dirty="0" err="1"/>
              <a:t>objek</a:t>
            </a:r>
            <a:r>
              <a:rPr lang="en-US" sz="3300" b="1" dirty="0"/>
              <a:t> </a:t>
            </a:r>
            <a:r>
              <a:rPr lang="en-US" sz="3300" b="1" dirty="0" err="1"/>
              <a:t>antara</a:t>
            </a:r>
            <a:r>
              <a:rPr lang="en-US" sz="3300" b="1" dirty="0"/>
              <a:t> lain :</a:t>
            </a:r>
            <a:br>
              <a:rPr lang="en-ID" sz="3300" b="1" dirty="0"/>
            </a:br>
            <a:endParaRPr lang="id-ID" sz="3300" b="1" dirty="0"/>
          </a:p>
        </p:txBody>
      </p:sp>
      <p:sp>
        <p:nvSpPr>
          <p:cNvPr id="3" name="Content Placeholder 2">
            <a:extLst>
              <a:ext uri="{FF2B5EF4-FFF2-40B4-BE49-F238E27FC236}">
                <a16:creationId xmlns:a16="http://schemas.microsoft.com/office/drawing/2014/main" id="{9E057187-6B62-4516-8236-5A67C16A7486}"/>
              </a:ext>
            </a:extLst>
          </p:cNvPr>
          <p:cNvSpPr>
            <a:spLocks noGrp="1"/>
          </p:cNvSpPr>
          <p:nvPr>
            <p:ph idx="1"/>
          </p:nvPr>
        </p:nvSpPr>
        <p:spPr>
          <a:xfrm>
            <a:off x="569116" y="2249487"/>
            <a:ext cx="11050588" cy="3541714"/>
          </a:xfrm>
        </p:spPr>
        <p:txBody>
          <a:bodyPr>
            <a:noAutofit/>
          </a:bodyPr>
          <a:lstStyle/>
          <a:p>
            <a:pPr marL="0" indent="0">
              <a:buNone/>
            </a:pPr>
            <a:r>
              <a:rPr lang="en-US" sz="2900" b="1" dirty="0"/>
              <a:t>	</a:t>
            </a:r>
            <a:r>
              <a:rPr lang="en-US" sz="2900" b="1" dirty="0" err="1"/>
              <a:t>Atribut</a:t>
            </a:r>
            <a:r>
              <a:rPr lang="en-US" sz="2900" dirty="0"/>
              <a:t> </a:t>
            </a:r>
            <a:r>
              <a:rPr lang="en-US" sz="2900" dirty="0" err="1"/>
              <a:t>menggambarkan</a:t>
            </a:r>
            <a:r>
              <a:rPr lang="en-US" sz="2900" dirty="0"/>
              <a:t> data yang </a:t>
            </a:r>
            <a:r>
              <a:rPr lang="en-US" sz="2900" dirty="0" err="1"/>
              <a:t>dapat</a:t>
            </a:r>
            <a:r>
              <a:rPr lang="en-US" sz="2900" dirty="0"/>
              <a:t> </a:t>
            </a:r>
            <a:r>
              <a:rPr lang="en-US" sz="2900" dirty="0" err="1"/>
              <a:t>memberikan</a:t>
            </a:r>
            <a:r>
              <a:rPr lang="en-US" sz="2900" dirty="0"/>
              <a:t> </a:t>
            </a:r>
            <a:r>
              <a:rPr lang="en-US" sz="2900" dirty="0" err="1"/>
              <a:t>informasi</a:t>
            </a:r>
            <a:r>
              <a:rPr lang="en-US" sz="2900" dirty="0"/>
              <a:t> </a:t>
            </a:r>
            <a:r>
              <a:rPr lang="en-US" sz="2900" dirty="0" err="1"/>
              <a:t>mengenai</a:t>
            </a:r>
            <a:r>
              <a:rPr lang="en-US" sz="2900" dirty="0"/>
              <a:t> </a:t>
            </a:r>
            <a:r>
              <a:rPr lang="en-US" sz="2900" dirty="0" err="1"/>
              <a:t>kelas</a:t>
            </a:r>
            <a:r>
              <a:rPr lang="en-US" sz="2900" dirty="0"/>
              <a:t> </a:t>
            </a:r>
            <a:r>
              <a:rPr lang="en-US" sz="2900" dirty="0" err="1"/>
              <a:t>atau</a:t>
            </a:r>
            <a:r>
              <a:rPr lang="en-US" sz="2900" dirty="0"/>
              <a:t> </a:t>
            </a:r>
            <a:r>
              <a:rPr lang="en-US" sz="2900" dirty="0" err="1"/>
              <a:t>objek</a:t>
            </a:r>
            <a:r>
              <a:rPr lang="en-US" sz="2900" dirty="0"/>
              <a:t> </a:t>
            </a:r>
            <a:r>
              <a:rPr lang="en-US" sz="2900" dirty="0" err="1"/>
              <a:t>dimana</a:t>
            </a:r>
            <a:r>
              <a:rPr lang="en-US" sz="2900" dirty="0"/>
              <a:t> </a:t>
            </a:r>
            <a:r>
              <a:rPr lang="en-US" sz="2900" dirty="0" err="1"/>
              <a:t>atribut</a:t>
            </a:r>
            <a:r>
              <a:rPr lang="en-US" sz="2900" dirty="0"/>
              <a:t> </a:t>
            </a:r>
            <a:r>
              <a:rPr lang="en-US" sz="2900" dirty="0" err="1"/>
              <a:t>tersebut</a:t>
            </a:r>
            <a:r>
              <a:rPr lang="en-US" sz="2900" dirty="0"/>
              <a:t> </a:t>
            </a:r>
            <a:r>
              <a:rPr lang="en-US" sz="2900" dirty="0" err="1"/>
              <a:t>berada</a:t>
            </a:r>
            <a:r>
              <a:rPr lang="en-US" sz="2900" dirty="0"/>
              <a:t>.</a:t>
            </a:r>
            <a:endParaRPr lang="en-ID" sz="2900" dirty="0"/>
          </a:p>
          <a:p>
            <a:pPr marL="0" indent="0">
              <a:buNone/>
            </a:pPr>
            <a:r>
              <a:rPr lang="en-US" sz="2900" b="1" dirty="0"/>
              <a:t>1. </a:t>
            </a:r>
            <a:r>
              <a:rPr lang="en-US" sz="2900" b="1" dirty="0" err="1"/>
              <a:t>Metode</a:t>
            </a:r>
            <a:endParaRPr lang="en-ID" sz="2900" b="1" dirty="0"/>
          </a:p>
          <a:p>
            <a:pPr marL="0" indent="0">
              <a:buNone/>
            </a:pPr>
            <a:r>
              <a:rPr lang="en-US" sz="2900" dirty="0"/>
              <a:t>	</a:t>
            </a:r>
            <a:r>
              <a:rPr lang="en-US" sz="2900" dirty="0" err="1"/>
              <a:t>Metode</a:t>
            </a:r>
            <a:r>
              <a:rPr lang="en-US" sz="2900" dirty="0"/>
              <a:t> </a:t>
            </a:r>
            <a:r>
              <a:rPr lang="en-US" sz="2900" dirty="0" err="1"/>
              <a:t>adalah</a:t>
            </a:r>
            <a:r>
              <a:rPr lang="en-US" sz="2900" dirty="0"/>
              <a:t> subprogram yang </a:t>
            </a:r>
            <a:r>
              <a:rPr lang="en-US" sz="2900" dirty="0" err="1"/>
              <a:t>tergabung</a:t>
            </a:r>
            <a:r>
              <a:rPr lang="en-US" sz="2900" dirty="0"/>
              <a:t> </a:t>
            </a:r>
            <a:r>
              <a:rPr lang="en-US" sz="2900" dirty="0" err="1"/>
              <a:t>dalam</a:t>
            </a:r>
            <a:r>
              <a:rPr lang="en-US" sz="2900" dirty="0"/>
              <a:t> </a:t>
            </a:r>
            <a:r>
              <a:rPr lang="en-US" sz="2900" dirty="0" err="1"/>
              <a:t>objek</a:t>
            </a:r>
            <a:r>
              <a:rPr lang="en-US" sz="2900" dirty="0"/>
              <a:t> </a:t>
            </a:r>
            <a:r>
              <a:rPr lang="en-US" sz="2900" dirty="0" err="1"/>
              <a:t>bersama</a:t>
            </a:r>
            <a:r>
              <a:rPr lang="en-US" sz="2900" dirty="0"/>
              <a:t> – </a:t>
            </a:r>
            <a:r>
              <a:rPr lang="en-US" sz="2900" dirty="0" err="1"/>
              <a:t>sama</a:t>
            </a:r>
            <a:r>
              <a:rPr lang="en-US" sz="2900" dirty="0"/>
              <a:t> </a:t>
            </a:r>
            <a:r>
              <a:rPr lang="en-US" sz="2900" dirty="0" err="1"/>
              <a:t>dengan</a:t>
            </a:r>
            <a:r>
              <a:rPr lang="en-US" sz="2900" dirty="0"/>
              <a:t> </a:t>
            </a:r>
            <a:r>
              <a:rPr lang="en-US" sz="2900" dirty="0" err="1"/>
              <a:t>atribut</a:t>
            </a:r>
            <a:r>
              <a:rPr lang="en-US" sz="2900" dirty="0"/>
              <a:t>. </a:t>
            </a:r>
            <a:r>
              <a:rPr lang="en-US" sz="2900" dirty="0" err="1"/>
              <a:t>Metode</a:t>
            </a:r>
            <a:r>
              <a:rPr lang="en-US" sz="2900" dirty="0"/>
              <a:t> </a:t>
            </a:r>
            <a:r>
              <a:rPr lang="en-US" sz="2900" dirty="0" err="1"/>
              <a:t>dipergunakan</a:t>
            </a:r>
            <a:r>
              <a:rPr lang="en-US" sz="2900" dirty="0"/>
              <a:t> </a:t>
            </a:r>
            <a:r>
              <a:rPr lang="en-US" sz="2900" dirty="0" err="1"/>
              <a:t>untuk</a:t>
            </a:r>
            <a:r>
              <a:rPr lang="en-US" sz="2900" dirty="0"/>
              <a:t> </a:t>
            </a:r>
            <a:r>
              <a:rPr lang="en-US" sz="2900" dirty="0" err="1"/>
              <a:t>pengaksesan</a:t>
            </a:r>
            <a:r>
              <a:rPr lang="en-US" sz="2900" dirty="0"/>
              <a:t> </a:t>
            </a:r>
            <a:r>
              <a:rPr lang="en-US" sz="2900" dirty="0" err="1"/>
              <a:t>terhadap</a:t>
            </a:r>
            <a:r>
              <a:rPr lang="en-US" sz="2900" dirty="0"/>
              <a:t> data yang </a:t>
            </a:r>
            <a:r>
              <a:rPr lang="en-US" sz="2900" dirty="0" err="1"/>
              <a:t>terdapat</a:t>
            </a:r>
            <a:r>
              <a:rPr lang="en-US" sz="2900" dirty="0"/>
              <a:t> </a:t>
            </a:r>
            <a:r>
              <a:rPr lang="en-US" sz="2900" dirty="0" err="1"/>
              <a:t>dalam</a:t>
            </a:r>
            <a:r>
              <a:rPr lang="en-US" sz="2900" dirty="0"/>
              <a:t> </a:t>
            </a:r>
            <a:r>
              <a:rPr lang="en-US" sz="2900" dirty="0" err="1"/>
              <a:t>objek</a:t>
            </a:r>
            <a:r>
              <a:rPr lang="en-US" sz="2900" dirty="0"/>
              <a:t> </a:t>
            </a:r>
            <a:r>
              <a:rPr lang="en-US" sz="2900" dirty="0" err="1"/>
              <a:t>tersebut</a:t>
            </a:r>
            <a:r>
              <a:rPr lang="en-US" sz="2900" dirty="0"/>
              <a:t>. </a:t>
            </a:r>
            <a:r>
              <a:rPr lang="en-US" sz="2900" dirty="0" err="1"/>
              <a:t>Sering</a:t>
            </a:r>
            <a:r>
              <a:rPr lang="en-US" sz="2900" dirty="0"/>
              <a:t> juga </a:t>
            </a:r>
            <a:r>
              <a:rPr lang="en-US" sz="2900" dirty="0" err="1"/>
              <a:t>disebut</a:t>
            </a:r>
            <a:r>
              <a:rPr lang="en-US" sz="2900" dirty="0"/>
              <a:t> </a:t>
            </a:r>
            <a:r>
              <a:rPr lang="en-US" sz="2900" dirty="0" err="1"/>
              <a:t>sebagai</a:t>
            </a:r>
            <a:r>
              <a:rPr lang="en-US" sz="2900" dirty="0"/>
              <a:t> </a:t>
            </a:r>
            <a:r>
              <a:rPr lang="en-US" sz="2900" i="1" dirty="0"/>
              <a:t>procedure</a:t>
            </a:r>
            <a:r>
              <a:rPr lang="en-US" sz="2900" dirty="0"/>
              <a:t> </a:t>
            </a:r>
            <a:r>
              <a:rPr lang="en-US" sz="2900" dirty="0" err="1"/>
              <a:t>atau</a:t>
            </a:r>
            <a:r>
              <a:rPr lang="en-US" sz="2900" dirty="0"/>
              <a:t> </a:t>
            </a:r>
            <a:r>
              <a:rPr lang="en-US" sz="2900" i="1" dirty="0"/>
              <a:t>function</a:t>
            </a:r>
            <a:r>
              <a:rPr lang="en-US" sz="2900" dirty="0"/>
              <a:t>.</a:t>
            </a:r>
            <a:endParaRPr lang="en-ID" sz="2900" dirty="0"/>
          </a:p>
          <a:p>
            <a:endParaRPr lang="id-ID" sz="2900" dirty="0"/>
          </a:p>
        </p:txBody>
      </p:sp>
    </p:spTree>
    <p:extLst>
      <p:ext uri="{BB962C8B-B14F-4D97-AF65-F5344CB8AC3E}">
        <p14:creationId xmlns:p14="http://schemas.microsoft.com/office/powerpoint/2010/main" val="25507187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96A4A8-0CD2-4820-8A2C-D71D900D171A}"/>
              </a:ext>
            </a:extLst>
          </p:cNvPr>
          <p:cNvSpPr>
            <a:spLocks noGrp="1"/>
          </p:cNvSpPr>
          <p:nvPr>
            <p:ph idx="1"/>
          </p:nvPr>
        </p:nvSpPr>
        <p:spPr>
          <a:xfrm>
            <a:off x="677386" y="989647"/>
            <a:ext cx="10837228" cy="3541714"/>
          </a:xfrm>
        </p:spPr>
        <p:txBody>
          <a:bodyPr>
            <a:noAutofit/>
          </a:bodyPr>
          <a:lstStyle/>
          <a:p>
            <a:pPr marL="0" indent="0">
              <a:buNone/>
            </a:pPr>
            <a:r>
              <a:rPr lang="en-US" sz="2900" b="1" dirty="0"/>
              <a:t>2. Message</a:t>
            </a:r>
            <a:endParaRPr lang="en-ID" sz="2900" b="1" dirty="0"/>
          </a:p>
          <a:p>
            <a:pPr marL="0" indent="0">
              <a:buNone/>
            </a:pPr>
            <a:r>
              <a:rPr lang="en-US" sz="2900" dirty="0"/>
              <a:t>	Message </a:t>
            </a:r>
            <a:r>
              <a:rPr lang="en-US" sz="2900" dirty="0" err="1"/>
              <a:t>merupakan</a:t>
            </a:r>
            <a:r>
              <a:rPr lang="en-US" sz="2900" dirty="0"/>
              <a:t> </a:t>
            </a:r>
            <a:r>
              <a:rPr lang="en-US" sz="2900" dirty="0" err="1"/>
              <a:t>cara</a:t>
            </a:r>
            <a:r>
              <a:rPr lang="en-US" sz="2900" dirty="0"/>
              <a:t> </a:t>
            </a:r>
            <a:r>
              <a:rPr lang="en-US" sz="2900" dirty="0" err="1"/>
              <a:t>untuk</a:t>
            </a:r>
            <a:r>
              <a:rPr lang="en-US" sz="2900" dirty="0"/>
              <a:t> </a:t>
            </a:r>
            <a:r>
              <a:rPr lang="en-US" sz="2900" dirty="0" err="1"/>
              <a:t>berhubungan</a:t>
            </a:r>
            <a:r>
              <a:rPr lang="en-US" sz="2900" dirty="0"/>
              <a:t> </a:t>
            </a:r>
            <a:r>
              <a:rPr lang="en-US" sz="2900" dirty="0" err="1"/>
              <a:t>antara</a:t>
            </a:r>
            <a:r>
              <a:rPr lang="en-US" sz="2900" dirty="0"/>
              <a:t> </a:t>
            </a:r>
            <a:r>
              <a:rPr lang="en-US" sz="2900" dirty="0" err="1"/>
              <a:t>satu</a:t>
            </a:r>
            <a:r>
              <a:rPr lang="en-US" sz="2900" dirty="0"/>
              <a:t> </a:t>
            </a:r>
            <a:r>
              <a:rPr lang="en-US" sz="2900" dirty="0" err="1"/>
              <a:t>objek</a:t>
            </a:r>
            <a:r>
              <a:rPr lang="en-US" sz="2900" dirty="0"/>
              <a:t> </a:t>
            </a:r>
            <a:r>
              <a:rPr lang="en-US" sz="2900" dirty="0" err="1"/>
              <a:t>dengan</a:t>
            </a:r>
            <a:r>
              <a:rPr lang="en-US" sz="2900" dirty="0"/>
              <a:t> </a:t>
            </a:r>
            <a:r>
              <a:rPr lang="en-US" sz="2900" dirty="0" err="1"/>
              <a:t>objek</a:t>
            </a:r>
            <a:r>
              <a:rPr lang="en-US" sz="2900" dirty="0"/>
              <a:t> lain </a:t>
            </a:r>
            <a:r>
              <a:rPr lang="en-US" sz="2900" dirty="0" err="1"/>
              <a:t>dengan</a:t>
            </a:r>
            <a:r>
              <a:rPr lang="en-US" sz="2900" dirty="0"/>
              <a:t> </a:t>
            </a:r>
            <a:r>
              <a:rPr lang="en-US" sz="2900" dirty="0" err="1"/>
              <a:t>cara</a:t>
            </a:r>
            <a:r>
              <a:rPr lang="en-US" sz="2900" dirty="0"/>
              <a:t> </a:t>
            </a:r>
            <a:r>
              <a:rPr lang="en-US" sz="2900" dirty="0" err="1"/>
              <a:t>mengikirimkan</a:t>
            </a:r>
            <a:r>
              <a:rPr lang="en-US" sz="2900" dirty="0"/>
              <a:t> </a:t>
            </a:r>
            <a:r>
              <a:rPr lang="en-US" sz="2900" dirty="0" err="1"/>
              <a:t>pesan</a:t>
            </a:r>
            <a:r>
              <a:rPr lang="en-US" sz="2900" dirty="0"/>
              <a:t> oleh </a:t>
            </a:r>
            <a:r>
              <a:rPr lang="en-US" sz="2900" dirty="0" err="1"/>
              <a:t>suatu</a:t>
            </a:r>
            <a:r>
              <a:rPr lang="en-US" sz="2900" dirty="0"/>
              <a:t> </a:t>
            </a:r>
            <a:r>
              <a:rPr lang="en-US" sz="2900" dirty="0" err="1"/>
              <a:t>objek</a:t>
            </a:r>
            <a:r>
              <a:rPr lang="en-US" sz="2900" dirty="0"/>
              <a:t> </a:t>
            </a:r>
            <a:r>
              <a:rPr lang="en-US" sz="2900" dirty="0" err="1"/>
              <a:t>kepada</a:t>
            </a:r>
            <a:r>
              <a:rPr lang="en-US" sz="2900" dirty="0"/>
              <a:t> </a:t>
            </a:r>
            <a:r>
              <a:rPr lang="en-US" sz="2900" dirty="0" err="1"/>
              <a:t>objek</a:t>
            </a:r>
            <a:r>
              <a:rPr lang="en-US" sz="2900" dirty="0"/>
              <a:t> </a:t>
            </a:r>
            <a:r>
              <a:rPr lang="en-US" sz="2900" dirty="0" err="1"/>
              <a:t>tertentu</a:t>
            </a:r>
            <a:r>
              <a:rPr lang="en-US" sz="2900" dirty="0"/>
              <a:t>.</a:t>
            </a:r>
          </a:p>
          <a:p>
            <a:pPr marL="0" indent="0">
              <a:buNone/>
            </a:pPr>
            <a:endParaRPr lang="en-ID" sz="2900" dirty="0"/>
          </a:p>
          <a:p>
            <a:pPr marL="0" indent="0">
              <a:buNone/>
            </a:pPr>
            <a:r>
              <a:rPr lang="en-US" sz="2900" b="1" dirty="0"/>
              <a:t>3. </a:t>
            </a:r>
            <a:r>
              <a:rPr lang="en-US" sz="2900" b="1" dirty="0" err="1"/>
              <a:t>Operasi</a:t>
            </a:r>
            <a:endParaRPr lang="en-ID" sz="2900" b="1" dirty="0"/>
          </a:p>
          <a:p>
            <a:pPr marL="0" indent="0">
              <a:buNone/>
            </a:pPr>
            <a:r>
              <a:rPr lang="en-US" sz="2900" dirty="0"/>
              <a:t>	</a:t>
            </a:r>
            <a:r>
              <a:rPr lang="en-US" sz="2900" dirty="0" err="1"/>
              <a:t>Fungsi</a:t>
            </a:r>
            <a:r>
              <a:rPr lang="en-US" sz="2900" dirty="0"/>
              <a:t> di </a:t>
            </a:r>
            <a:r>
              <a:rPr lang="en-US" sz="2900" dirty="0" err="1"/>
              <a:t>dalam</a:t>
            </a:r>
            <a:r>
              <a:rPr lang="en-US" sz="2900" dirty="0"/>
              <a:t> </a:t>
            </a:r>
            <a:r>
              <a:rPr lang="en-US" sz="2900" dirty="0" err="1"/>
              <a:t>kelas</a:t>
            </a:r>
            <a:r>
              <a:rPr lang="en-US" sz="2900" dirty="0"/>
              <a:t> yang </a:t>
            </a:r>
            <a:r>
              <a:rPr lang="en-US" sz="2900" dirty="0" err="1"/>
              <a:t>dikombinasikan</a:t>
            </a:r>
            <a:r>
              <a:rPr lang="en-US" sz="2900" dirty="0"/>
              <a:t> </a:t>
            </a:r>
            <a:r>
              <a:rPr lang="en-US" sz="2900" dirty="0" err="1"/>
              <a:t>ke</a:t>
            </a:r>
            <a:r>
              <a:rPr lang="en-US" sz="2900" dirty="0"/>
              <a:t> </a:t>
            </a:r>
            <a:r>
              <a:rPr lang="en-US" sz="2900" dirty="0" err="1"/>
              <a:t>bentuk</a:t>
            </a:r>
            <a:r>
              <a:rPr lang="en-US" sz="2900" dirty="0"/>
              <a:t> </a:t>
            </a:r>
            <a:r>
              <a:rPr lang="en-US" sz="2900" dirty="0" err="1"/>
              <a:t>tingkah</a:t>
            </a:r>
            <a:r>
              <a:rPr lang="en-US" sz="2900" dirty="0"/>
              <a:t> </a:t>
            </a:r>
            <a:r>
              <a:rPr lang="en-US" sz="2900" dirty="0" err="1"/>
              <a:t>laku</a:t>
            </a:r>
            <a:r>
              <a:rPr lang="en-US" sz="2900" dirty="0"/>
              <a:t> </a:t>
            </a:r>
            <a:r>
              <a:rPr lang="en-US" sz="2900" dirty="0" err="1"/>
              <a:t>kelas</a:t>
            </a:r>
            <a:r>
              <a:rPr lang="en-US" sz="2900" dirty="0"/>
              <a:t> </a:t>
            </a:r>
            <a:r>
              <a:rPr lang="en-US" sz="2900" dirty="0" err="1"/>
              <a:t>suatu</a:t>
            </a:r>
            <a:r>
              <a:rPr lang="en-US" sz="2900" dirty="0"/>
              <a:t> </a:t>
            </a:r>
            <a:r>
              <a:rPr lang="en-US" sz="2900" dirty="0" err="1"/>
              <a:t>objek</a:t>
            </a:r>
            <a:r>
              <a:rPr lang="en-US" sz="2900" dirty="0"/>
              <a:t>.</a:t>
            </a:r>
            <a:endParaRPr lang="en-ID" sz="2900" dirty="0"/>
          </a:p>
          <a:p>
            <a:pPr marL="0" indent="0">
              <a:buNone/>
            </a:pPr>
            <a:r>
              <a:rPr lang="en-US" sz="2900" b="1" dirty="0"/>
              <a:t> </a:t>
            </a:r>
            <a:endParaRPr lang="en-ID" sz="2900" dirty="0"/>
          </a:p>
          <a:p>
            <a:endParaRPr lang="id-ID" sz="2900" dirty="0"/>
          </a:p>
        </p:txBody>
      </p:sp>
    </p:spTree>
    <p:extLst>
      <p:ext uri="{BB962C8B-B14F-4D97-AF65-F5344CB8AC3E}">
        <p14:creationId xmlns:p14="http://schemas.microsoft.com/office/powerpoint/2010/main" val="11362179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D3E9F-55C0-4DCB-B21A-667A5D10A7BC}"/>
              </a:ext>
            </a:extLst>
          </p:cNvPr>
          <p:cNvSpPr>
            <a:spLocks noGrp="1"/>
          </p:cNvSpPr>
          <p:nvPr>
            <p:ph type="title"/>
          </p:nvPr>
        </p:nvSpPr>
        <p:spPr>
          <a:xfrm>
            <a:off x="1143001" y="2689715"/>
            <a:ext cx="9905998" cy="1478570"/>
          </a:xfrm>
        </p:spPr>
        <p:txBody>
          <a:bodyPr>
            <a:normAutofit/>
          </a:bodyPr>
          <a:lstStyle/>
          <a:p>
            <a:pPr algn="ctr"/>
            <a:r>
              <a:rPr lang="en-US" sz="8500" dirty="0" err="1"/>
              <a:t>Terima</a:t>
            </a:r>
            <a:r>
              <a:rPr lang="en-US" sz="8500" dirty="0"/>
              <a:t> </a:t>
            </a:r>
            <a:r>
              <a:rPr lang="en-US" sz="8500" dirty="0" err="1"/>
              <a:t>kasih</a:t>
            </a:r>
            <a:endParaRPr lang="id-ID" sz="8500" dirty="0"/>
          </a:p>
        </p:txBody>
      </p:sp>
    </p:spTree>
    <p:extLst>
      <p:ext uri="{BB962C8B-B14F-4D97-AF65-F5344CB8AC3E}">
        <p14:creationId xmlns:p14="http://schemas.microsoft.com/office/powerpoint/2010/main" val="1892215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DD2F6-CCD0-40E7-BE6D-FE1783485C1E}"/>
              </a:ext>
            </a:extLst>
          </p:cNvPr>
          <p:cNvSpPr>
            <a:spLocks noGrp="1"/>
          </p:cNvSpPr>
          <p:nvPr>
            <p:ph type="title"/>
          </p:nvPr>
        </p:nvSpPr>
        <p:spPr>
          <a:xfrm>
            <a:off x="838200" y="1089540"/>
            <a:ext cx="10515600" cy="1325563"/>
          </a:xfrm>
        </p:spPr>
        <p:txBody>
          <a:bodyPr>
            <a:normAutofit/>
          </a:bodyPr>
          <a:lstStyle/>
          <a:p>
            <a:pPr algn="ctr"/>
            <a:r>
              <a:rPr lang="en-US" sz="4400" b="1" dirty="0"/>
              <a:t>PENGERTIAN SYSTEM BASIS DATA</a:t>
            </a:r>
            <a:endParaRPr lang="id-ID" sz="4400" b="1" dirty="0"/>
          </a:p>
        </p:txBody>
      </p:sp>
      <p:sp>
        <p:nvSpPr>
          <p:cNvPr id="3" name="Content Placeholder 2">
            <a:extLst>
              <a:ext uri="{FF2B5EF4-FFF2-40B4-BE49-F238E27FC236}">
                <a16:creationId xmlns:a16="http://schemas.microsoft.com/office/drawing/2014/main" id="{376F2C8B-71EF-42FB-8C17-92B99D5F7742}"/>
              </a:ext>
            </a:extLst>
          </p:cNvPr>
          <p:cNvSpPr>
            <a:spLocks noGrp="1"/>
          </p:cNvSpPr>
          <p:nvPr>
            <p:ph idx="1"/>
          </p:nvPr>
        </p:nvSpPr>
        <p:spPr>
          <a:xfrm>
            <a:off x="838200" y="2335204"/>
            <a:ext cx="10515600" cy="4351338"/>
          </a:xfrm>
        </p:spPr>
        <p:txBody>
          <a:bodyPr>
            <a:normAutofit/>
          </a:bodyPr>
          <a:lstStyle/>
          <a:p>
            <a:pPr marL="0" indent="0">
              <a:buNone/>
            </a:pPr>
            <a:r>
              <a:rPr lang="en-ID" sz="2800" b="1" dirty="0"/>
              <a:t>	</a:t>
            </a:r>
            <a:r>
              <a:rPr lang="en-US" sz="2800" dirty="0" err="1"/>
              <a:t>sistem</a:t>
            </a:r>
            <a:r>
              <a:rPr lang="en-US" sz="2800" dirty="0"/>
              <a:t> </a:t>
            </a:r>
            <a:r>
              <a:rPr lang="en-US" sz="2800" dirty="0" err="1"/>
              <a:t>adalah</a:t>
            </a:r>
            <a:r>
              <a:rPr lang="en-US" sz="2800" dirty="0"/>
              <a:t> </a:t>
            </a:r>
            <a:r>
              <a:rPr lang="en-US" sz="2800" dirty="0" err="1"/>
              <a:t>kumpulan</a:t>
            </a:r>
            <a:r>
              <a:rPr lang="en-US" sz="2800" dirty="0"/>
              <a:t> </a:t>
            </a:r>
            <a:r>
              <a:rPr lang="en-US" sz="2800" dirty="0" err="1"/>
              <a:t>komponen</a:t>
            </a:r>
            <a:r>
              <a:rPr lang="en-US" sz="2800" dirty="0"/>
              <a:t> yang </a:t>
            </a:r>
            <a:r>
              <a:rPr lang="en-US" sz="2800" dirty="0" err="1"/>
              <a:t>saling</a:t>
            </a:r>
            <a:r>
              <a:rPr lang="en-US" sz="2800" dirty="0"/>
              <a:t> </a:t>
            </a:r>
            <a:r>
              <a:rPr lang="en-US" sz="2800" dirty="0" err="1"/>
              <a:t>berhubungan</a:t>
            </a:r>
            <a:r>
              <a:rPr lang="en-US" sz="2800" dirty="0"/>
              <a:t> dan </a:t>
            </a:r>
            <a:r>
              <a:rPr lang="en-US" sz="2800" dirty="0" err="1"/>
              <a:t>disatukan</a:t>
            </a:r>
            <a:r>
              <a:rPr lang="en-US" sz="2800" dirty="0"/>
              <a:t> </a:t>
            </a:r>
            <a:r>
              <a:rPr lang="en-US" sz="2800" dirty="0" err="1"/>
              <a:t>untuk</a:t>
            </a:r>
            <a:r>
              <a:rPr lang="en-US" sz="2800" dirty="0"/>
              <a:t> </a:t>
            </a:r>
            <a:r>
              <a:rPr lang="en-US" sz="2800" dirty="0" err="1"/>
              <a:t>bersama</a:t>
            </a:r>
            <a:r>
              <a:rPr lang="en-US" sz="2800" dirty="0"/>
              <a:t>- </a:t>
            </a:r>
            <a:r>
              <a:rPr lang="en-US" sz="2800" dirty="0" err="1"/>
              <a:t>sama</a:t>
            </a:r>
            <a:r>
              <a:rPr lang="en-US" sz="2800" dirty="0"/>
              <a:t> </a:t>
            </a:r>
            <a:r>
              <a:rPr lang="en-US" sz="2800" dirty="0" err="1"/>
              <a:t>mencapai</a:t>
            </a:r>
            <a:r>
              <a:rPr lang="en-US" sz="2800" dirty="0"/>
              <a:t> </a:t>
            </a:r>
            <a:r>
              <a:rPr lang="en-US" sz="2800" dirty="0" err="1"/>
              <a:t>suatu</a:t>
            </a:r>
            <a:r>
              <a:rPr lang="en-US" sz="2800" dirty="0"/>
              <a:t> </a:t>
            </a:r>
            <a:r>
              <a:rPr lang="en-US" sz="2800" dirty="0" err="1"/>
              <a:t>tujuan</a:t>
            </a:r>
            <a:r>
              <a:rPr lang="en-US" sz="2800" dirty="0"/>
              <a:t> </a:t>
            </a:r>
            <a:r>
              <a:rPr lang="en-US" sz="2800" dirty="0" err="1"/>
              <a:t>tertentu</a:t>
            </a:r>
            <a:r>
              <a:rPr lang="en-US" sz="2800" dirty="0"/>
              <a:t>.</a:t>
            </a:r>
            <a:r>
              <a:rPr lang="en-ID" sz="2800" dirty="0"/>
              <a:t> </a:t>
            </a:r>
            <a:r>
              <a:rPr lang="en-US" sz="2800" dirty="0"/>
              <a:t>Basis data </a:t>
            </a:r>
            <a:r>
              <a:rPr lang="en-US" sz="2800" dirty="0" err="1"/>
              <a:t>adalah</a:t>
            </a:r>
            <a:r>
              <a:rPr lang="en-US" sz="2800" dirty="0"/>
              <a:t> </a:t>
            </a:r>
            <a:r>
              <a:rPr lang="en-US" sz="2800" dirty="0" err="1"/>
              <a:t>objek</a:t>
            </a:r>
            <a:r>
              <a:rPr lang="en-US" sz="2800" dirty="0"/>
              <a:t> yang </a:t>
            </a:r>
            <a:r>
              <a:rPr lang="en-US" sz="2800" dirty="0" err="1"/>
              <a:t>tidak</a:t>
            </a:r>
            <a:r>
              <a:rPr lang="en-US" sz="2800" dirty="0"/>
              <a:t> </a:t>
            </a:r>
            <a:r>
              <a:rPr lang="en-US" sz="2800" dirty="0" err="1"/>
              <a:t>dapat</a:t>
            </a:r>
            <a:r>
              <a:rPr lang="en-US" sz="2800" dirty="0"/>
              <a:t> </a:t>
            </a:r>
            <a:r>
              <a:rPr lang="en-US" sz="2800" dirty="0" err="1"/>
              <a:t>bergerak</a:t>
            </a:r>
            <a:r>
              <a:rPr lang="en-US" sz="2800" dirty="0"/>
              <a:t> </a:t>
            </a:r>
            <a:r>
              <a:rPr lang="en-US" sz="2800" dirty="0" err="1"/>
              <a:t>sendiri</a:t>
            </a:r>
            <a:r>
              <a:rPr lang="en-US" sz="2800" dirty="0"/>
              <a:t>, </a:t>
            </a:r>
            <a:r>
              <a:rPr lang="en-US" sz="2800" dirty="0" err="1"/>
              <a:t>ia</a:t>
            </a:r>
            <a:r>
              <a:rPr lang="en-US" sz="2800" dirty="0"/>
              <a:t> </a:t>
            </a:r>
            <a:r>
              <a:rPr lang="en-US" sz="2800" dirty="0" err="1"/>
              <a:t>membutuhkan</a:t>
            </a:r>
            <a:r>
              <a:rPr lang="en-US" sz="2800" dirty="0"/>
              <a:t> program/</a:t>
            </a:r>
            <a:r>
              <a:rPr lang="en-US" sz="2800" dirty="0" err="1"/>
              <a:t>aplikasi</a:t>
            </a:r>
            <a:r>
              <a:rPr lang="en-US" sz="2800" dirty="0"/>
              <a:t> </a:t>
            </a:r>
            <a:r>
              <a:rPr lang="en-US" sz="2800" dirty="0" err="1"/>
              <a:t>sebagai</a:t>
            </a:r>
            <a:r>
              <a:rPr lang="en-US" sz="2800" dirty="0"/>
              <a:t> </a:t>
            </a:r>
            <a:r>
              <a:rPr lang="en-US" sz="2800" dirty="0" err="1"/>
              <a:t>penggerak</a:t>
            </a:r>
            <a:r>
              <a:rPr lang="en-US" sz="2800" dirty="0"/>
              <a:t> </a:t>
            </a:r>
            <a:r>
              <a:rPr lang="en-US" sz="2800" dirty="0" err="1"/>
              <a:t>atau</a:t>
            </a:r>
            <a:r>
              <a:rPr lang="en-US" sz="2800" dirty="0"/>
              <a:t> </a:t>
            </a:r>
            <a:r>
              <a:rPr lang="en-US" sz="2800" dirty="0" err="1"/>
              <a:t>pengelolanya</a:t>
            </a:r>
            <a:r>
              <a:rPr lang="en-US" sz="2800" dirty="0"/>
              <a:t>. </a:t>
            </a:r>
            <a:r>
              <a:rPr lang="en-US" sz="2800" dirty="0" err="1"/>
              <a:t>Sehingga</a:t>
            </a:r>
            <a:r>
              <a:rPr lang="en-US" sz="2800" dirty="0"/>
              <a:t> </a:t>
            </a:r>
            <a:r>
              <a:rPr lang="en-US" sz="2800" dirty="0" err="1"/>
              <a:t>gabungan</a:t>
            </a:r>
            <a:r>
              <a:rPr lang="en-US" sz="2800" dirty="0"/>
              <a:t> </a:t>
            </a:r>
            <a:r>
              <a:rPr lang="en-US" sz="2800" dirty="0" err="1"/>
              <a:t>keduanya</a:t>
            </a:r>
            <a:r>
              <a:rPr lang="en-US" sz="2800" dirty="0"/>
              <a:t> (basis data dan </a:t>
            </a:r>
            <a:r>
              <a:rPr lang="en-US" sz="2800" dirty="0" err="1"/>
              <a:t>aplikasi</a:t>
            </a:r>
            <a:r>
              <a:rPr lang="en-US" sz="2800" dirty="0"/>
              <a:t>) </a:t>
            </a:r>
            <a:r>
              <a:rPr lang="en-US" sz="2800" dirty="0" err="1"/>
              <a:t>dapat</a:t>
            </a:r>
            <a:r>
              <a:rPr lang="en-US" sz="2800" dirty="0"/>
              <a:t> </a:t>
            </a:r>
            <a:r>
              <a:rPr lang="en-US" sz="2800" dirty="0" err="1"/>
              <a:t>menghasilkan</a:t>
            </a:r>
            <a:r>
              <a:rPr lang="en-US" sz="2800" dirty="0"/>
              <a:t> </a:t>
            </a:r>
            <a:r>
              <a:rPr lang="en-US" sz="2800" dirty="0" err="1"/>
              <a:t>sebuah</a:t>
            </a:r>
            <a:r>
              <a:rPr lang="en-US" sz="2800" dirty="0"/>
              <a:t> </a:t>
            </a:r>
            <a:r>
              <a:rPr lang="en-US" sz="2800" dirty="0" err="1"/>
              <a:t>sistem</a:t>
            </a:r>
            <a:r>
              <a:rPr lang="en-US" sz="2800" dirty="0"/>
              <a:t>.</a:t>
            </a:r>
            <a:endParaRPr lang="id-ID" sz="2800" dirty="0"/>
          </a:p>
        </p:txBody>
      </p:sp>
    </p:spTree>
    <p:extLst>
      <p:ext uri="{BB962C8B-B14F-4D97-AF65-F5344CB8AC3E}">
        <p14:creationId xmlns:p14="http://schemas.microsoft.com/office/powerpoint/2010/main" val="3836387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1067-D742-49C6-9273-5B980AAA1AF2}"/>
              </a:ext>
            </a:extLst>
          </p:cNvPr>
          <p:cNvSpPr>
            <a:spLocks noGrp="1"/>
          </p:cNvSpPr>
          <p:nvPr>
            <p:ph type="title"/>
          </p:nvPr>
        </p:nvSpPr>
        <p:spPr>
          <a:xfrm>
            <a:off x="838200" y="2766218"/>
            <a:ext cx="10515600" cy="1325563"/>
          </a:xfrm>
        </p:spPr>
        <p:txBody>
          <a:bodyPr/>
          <a:lstStyle/>
          <a:p>
            <a:pPr algn="ctr"/>
            <a:r>
              <a:rPr lang="en-US" b="1" dirty="0"/>
              <a:t>KOMPONEN SYSTEM BASIS DATA</a:t>
            </a:r>
            <a:endParaRPr lang="id-ID" b="1" dirty="0"/>
          </a:p>
        </p:txBody>
      </p:sp>
    </p:spTree>
    <p:extLst>
      <p:ext uri="{BB962C8B-B14F-4D97-AF65-F5344CB8AC3E}">
        <p14:creationId xmlns:p14="http://schemas.microsoft.com/office/powerpoint/2010/main" val="19926750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516FE-E525-4683-8BE7-694460190368}"/>
              </a:ext>
            </a:extLst>
          </p:cNvPr>
          <p:cNvSpPr>
            <a:spLocks noGrp="1"/>
          </p:cNvSpPr>
          <p:nvPr>
            <p:ph type="title"/>
          </p:nvPr>
        </p:nvSpPr>
        <p:spPr>
          <a:xfrm>
            <a:off x="838200" y="1668009"/>
            <a:ext cx="10515600" cy="1325563"/>
          </a:xfrm>
        </p:spPr>
        <p:txBody>
          <a:bodyPr>
            <a:normAutofit/>
          </a:bodyPr>
          <a:lstStyle/>
          <a:p>
            <a:pPr algn="ctr"/>
            <a:r>
              <a:rPr lang="en-US" sz="4400" b="1" dirty="0" err="1"/>
              <a:t>Perangkat</a:t>
            </a:r>
            <a:r>
              <a:rPr lang="en-US" sz="4400" b="1" dirty="0"/>
              <a:t> </a:t>
            </a:r>
            <a:r>
              <a:rPr lang="en-US" sz="4400" b="1" dirty="0" err="1"/>
              <a:t>Keras</a:t>
            </a:r>
            <a:br>
              <a:rPr lang="en-ID" sz="4400" b="1" dirty="0"/>
            </a:br>
            <a:endParaRPr lang="id-ID" sz="4400" b="1" dirty="0"/>
          </a:p>
        </p:txBody>
      </p:sp>
      <p:sp>
        <p:nvSpPr>
          <p:cNvPr id="3" name="Content Placeholder 2">
            <a:extLst>
              <a:ext uri="{FF2B5EF4-FFF2-40B4-BE49-F238E27FC236}">
                <a16:creationId xmlns:a16="http://schemas.microsoft.com/office/drawing/2014/main" id="{F173BF35-6E30-4748-9475-7BD7B284D996}"/>
              </a:ext>
            </a:extLst>
          </p:cNvPr>
          <p:cNvSpPr>
            <a:spLocks noGrp="1"/>
          </p:cNvSpPr>
          <p:nvPr>
            <p:ph idx="1"/>
          </p:nvPr>
        </p:nvSpPr>
        <p:spPr>
          <a:xfrm>
            <a:off x="838200" y="2680211"/>
            <a:ext cx="10515600" cy="2625895"/>
          </a:xfrm>
        </p:spPr>
        <p:txBody>
          <a:bodyPr>
            <a:normAutofit/>
          </a:bodyPr>
          <a:lstStyle/>
          <a:p>
            <a:pPr marL="0" indent="0">
              <a:buNone/>
            </a:pPr>
            <a:r>
              <a:rPr lang="en-US" sz="3100" dirty="0"/>
              <a:t>	</a:t>
            </a:r>
            <a:r>
              <a:rPr lang="en-US" sz="3100" dirty="0" err="1"/>
              <a:t>Perangkat</a:t>
            </a:r>
            <a:r>
              <a:rPr lang="en-US" sz="3100" dirty="0"/>
              <a:t> </a:t>
            </a:r>
            <a:r>
              <a:rPr lang="en-US" sz="3100" dirty="0" err="1"/>
              <a:t>keras</a:t>
            </a:r>
            <a:r>
              <a:rPr lang="en-US" sz="3100" dirty="0"/>
              <a:t> </a:t>
            </a:r>
            <a:r>
              <a:rPr lang="en-US" sz="3100" dirty="0" err="1"/>
              <a:t>atau</a:t>
            </a:r>
            <a:r>
              <a:rPr lang="en-US" sz="3100" dirty="0"/>
              <a:t> hardware yang </a:t>
            </a:r>
            <a:r>
              <a:rPr lang="en-US" sz="3100" dirty="0" err="1"/>
              <a:t>umumnya</a:t>
            </a:r>
            <a:r>
              <a:rPr lang="en-US" sz="3100" dirty="0"/>
              <a:t> </a:t>
            </a:r>
            <a:r>
              <a:rPr lang="en-US" sz="3100" dirty="0" err="1"/>
              <a:t>terdapat</a:t>
            </a:r>
            <a:r>
              <a:rPr lang="en-US" sz="3100" dirty="0"/>
              <a:t> </a:t>
            </a:r>
            <a:r>
              <a:rPr lang="en-US" sz="3100" dirty="0" err="1"/>
              <a:t>dalam</a:t>
            </a:r>
            <a:r>
              <a:rPr lang="en-US" sz="3100" dirty="0"/>
              <a:t> </a:t>
            </a:r>
            <a:r>
              <a:rPr lang="en-US" sz="3100" dirty="0" err="1"/>
              <a:t>sistem</a:t>
            </a:r>
            <a:r>
              <a:rPr lang="en-US" sz="3100" dirty="0"/>
              <a:t> basis data </a:t>
            </a:r>
            <a:r>
              <a:rPr lang="en-US" sz="3100" dirty="0" err="1"/>
              <a:t>adalah</a:t>
            </a:r>
            <a:r>
              <a:rPr lang="en-US" sz="3100" dirty="0"/>
              <a:t> </a:t>
            </a:r>
            <a:r>
              <a:rPr lang="en-US" sz="3100" dirty="0" err="1"/>
              <a:t>komputer</a:t>
            </a:r>
            <a:r>
              <a:rPr lang="en-US" sz="3100" dirty="0"/>
              <a:t>, hard disk, </a:t>
            </a:r>
            <a:r>
              <a:rPr lang="en-US" sz="3100" dirty="0" err="1"/>
              <a:t>memori</a:t>
            </a:r>
            <a:r>
              <a:rPr lang="en-US" sz="3100" dirty="0"/>
              <a:t> </a:t>
            </a:r>
            <a:r>
              <a:rPr lang="en-US" sz="3100" dirty="0" err="1"/>
              <a:t>sekunder</a:t>
            </a:r>
            <a:r>
              <a:rPr lang="en-US" sz="3100" dirty="0"/>
              <a:t> offline (removable disk, </a:t>
            </a:r>
            <a:r>
              <a:rPr lang="en-US" sz="3100" dirty="0" err="1"/>
              <a:t>fd</a:t>
            </a:r>
            <a:r>
              <a:rPr lang="en-US" sz="3100" dirty="0"/>
              <a:t>), </a:t>
            </a:r>
            <a:r>
              <a:rPr lang="en-US" sz="3100" dirty="0" err="1"/>
              <a:t>perangkat</a:t>
            </a:r>
            <a:r>
              <a:rPr lang="en-US" sz="3100" dirty="0"/>
              <a:t> </a:t>
            </a:r>
            <a:r>
              <a:rPr lang="en-US" sz="3100" dirty="0" err="1"/>
              <a:t>komunikasi</a:t>
            </a:r>
            <a:r>
              <a:rPr lang="en-US" sz="3100" dirty="0"/>
              <a:t> </a:t>
            </a:r>
            <a:r>
              <a:rPr lang="en-US" sz="3100" dirty="0" err="1"/>
              <a:t>jaringan</a:t>
            </a:r>
            <a:r>
              <a:rPr lang="en-US" sz="3100" dirty="0"/>
              <a:t>.</a:t>
            </a:r>
            <a:endParaRPr lang="en-ID" sz="3100" dirty="0"/>
          </a:p>
          <a:p>
            <a:endParaRPr lang="id-ID" sz="3100" dirty="0"/>
          </a:p>
        </p:txBody>
      </p:sp>
    </p:spTree>
    <p:extLst>
      <p:ext uri="{BB962C8B-B14F-4D97-AF65-F5344CB8AC3E}">
        <p14:creationId xmlns:p14="http://schemas.microsoft.com/office/powerpoint/2010/main" val="541931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82BA4-B530-47A2-8C58-2A456B68D3F7}"/>
              </a:ext>
            </a:extLst>
          </p:cNvPr>
          <p:cNvSpPr>
            <a:spLocks noGrp="1"/>
          </p:cNvSpPr>
          <p:nvPr>
            <p:ph type="title"/>
          </p:nvPr>
        </p:nvSpPr>
        <p:spPr>
          <a:xfrm>
            <a:off x="767178" y="1048235"/>
            <a:ext cx="10515600" cy="1325563"/>
          </a:xfrm>
        </p:spPr>
        <p:txBody>
          <a:bodyPr>
            <a:normAutofit/>
          </a:bodyPr>
          <a:lstStyle/>
          <a:p>
            <a:pPr algn="ctr"/>
            <a:r>
              <a:rPr lang="en-US" sz="4400" b="1" dirty="0" err="1"/>
              <a:t>Sistem</a:t>
            </a:r>
            <a:r>
              <a:rPr lang="en-US" sz="4400" b="1" dirty="0"/>
              <a:t> </a:t>
            </a:r>
            <a:r>
              <a:rPr lang="en-US" sz="4400" b="1" dirty="0" err="1"/>
              <a:t>Operasi</a:t>
            </a:r>
            <a:endParaRPr lang="id-ID" sz="4400" b="1" dirty="0"/>
          </a:p>
        </p:txBody>
      </p:sp>
      <p:sp>
        <p:nvSpPr>
          <p:cNvPr id="3" name="Content Placeholder 2">
            <a:extLst>
              <a:ext uri="{FF2B5EF4-FFF2-40B4-BE49-F238E27FC236}">
                <a16:creationId xmlns:a16="http://schemas.microsoft.com/office/drawing/2014/main" id="{8FC66C0E-4B82-441D-9766-608AC7C58D97}"/>
              </a:ext>
            </a:extLst>
          </p:cNvPr>
          <p:cNvSpPr>
            <a:spLocks noGrp="1"/>
          </p:cNvSpPr>
          <p:nvPr>
            <p:ph idx="1"/>
          </p:nvPr>
        </p:nvSpPr>
        <p:spPr>
          <a:xfrm>
            <a:off x="767178" y="2373798"/>
            <a:ext cx="10515600" cy="4351338"/>
          </a:xfrm>
        </p:spPr>
        <p:txBody>
          <a:bodyPr>
            <a:noAutofit/>
          </a:bodyPr>
          <a:lstStyle/>
          <a:p>
            <a:pPr marL="0" indent="0">
              <a:buNone/>
            </a:pPr>
            <a:r>
              <a:rPr lang="en-US" sz="3100" dirty="0"/>
              <a:t>	</a:t>
            </a:r>
            <a:r>
              <a:rPr lang="en-US" sz="3100" dirty="0" err="1"/>
              <a:t>Sistem</a:t>
            </a:r>
            <a:r>
              <a:rPr lang="en-US" sz="3100" dirty="0"/>
              <a:t> </a:t>
            </a:r>
            <a:r>
              <a:rPr lang="en-US" sz="3100" dirty="0" err="1"/>
              <a:t>operasi</a:t>
            </a:r>
            <a:r>
              <a:rPr lang="en-US" sz="3100" dirty="0"/>
              <a:t> </a:t>
            </a:r>
            <a:r>
              <a:rPr lang="en-US" sz="3100" dirty="0" err="1"/>
              <a:t>adalah</a:t>
            </a:r>
            <a:r>
              <a:rPr lang="en-US" sz="3100" dirty="0"/>
              <a:t> program yang </a:t>
            </a:r>
            <a:r>
              <a:rPr lang="en-US" sz="3100" dirty="0" err="1"/>
              <a:t>dirancang</a:t>
            </a:r>
            <a:r>
              <a:rPr lang="en-US" sz="3100" dirty="0"/>
              <a:t> </a:t>
            </a:r>
            <a:r>
              <a:rPr lang="en-US" sz="3100" dirty="0" err="1"/>
              <a:t>untuk</a:t>
            </a:r>
            <a:r>
              <a:rPr lang="en-US" sz="3100" dirty="0"/>
              <a:t> </a:t>
            </a:r>
            <a:r>
              <a:rPr lang="en-US" sz="3100" dirty="0" err="1"/>
              <a:t>mengaktifkan</a:t>
            </a:r>
            <a:r>
              <a:rPr lang="en-US" sz="3100" dirty="0"/>
              <a:t> </a:t>
            </a:r>
            <a:r>
              <a:rPr lang="en-US" sz="3100" dirty="0" err="1"/>
              <a:t>sistem</a:t>
            </a:r>
            <a:r>
              <a:rPr lang="en-US" sz="3100" dirty="0"/>
              <a:t> </a:t>
            </a:r>
            <a:r>
              <a:rPr lang="en-US" sz="3100" dirty="0" err="1"/>
              <a:t>komputer</a:t>
            </a:r>
            <a:r>
              <a:rPr lang="en-US" sz="3100" dirty="0"/>
              <a:t> dan </a:t>
            </a:r>
            <a:r>
              <a:rPr lang="en-US" sz="3100" dirty="0" err="1"/>
              <a:t>mengendalikan</a:t>
            </a:r>
            <a:r>
              <a:rPr lang="en-US" sz="3100" dirty="0"/>
              <a:t> </a:t>
            </a:r>
            <a:r>
              <a:rPr lang="en-US" sz="3100" dirty="0" err="1"/>
              <a:t>seluruh</a:t>
            </a:r>
            <a:r>
              <a:rPr lang="en-US" sz="3100" dirty="0"/>
              <a:t> </a:t>
            </a:r>
            <a:r>
              <a:rPr lang="en-US" sz="3100" dirty="0" err="1"/>
              <a:t>sumber</a:t>
            </a:r>
            <a:r>
              <a:rPr lang="en-US" sz="3100" dirty="0"/>
              <a:t> </a:t>
            </a:r>
            <a:r>
              <a:rPr lang="en-US" sz="3100" dirty="0" err="1"/>
              <a:t>daya</a:t>
            </a:r>
            <a:r>
              <a:rPr lang="en-US" sz="3100" dirty="0"/>
              <a:t> yang </a:t>
            </a:r>
            <a:r>
              <a:rPr lang="en-US" sz="3100" dirty="0" err="1"/>
              <a:t>ada</a:t>
            </a:r>
            <a:r>
              <a:rPr lang="en-US" sz="3100" dirty="0"/>
              <a:t> di </a:t>
            </a:r>
            <a:r>
              <a:rPr lang="en-US" sz="3100" dirty="0" err="1"/>
              <a:t>dalamnya</a:t>
            </a:r>
            <a:r>
              <a:rPr lang="en-US" sz="3100" dirty="0"/>
              <a:t> </a:t>
            </a:r>
            <a:r>
              <a:rPr lang="en-US" sz="3100" dirty="0" err="1"/>
              <a:t>termasuk</a:t>
            </a:r>
            <a:r>
              <a:rPr lang="en-US" sz="3100" dirty="0"/>
              <a:t> </a:t>
            </a:r>
            <a:r>
              <a:rPr lang="en-US" sz="3100" dirty="0" err="1"/>
              <a:t>operasi</a:t>
            </a:r>
            <a:r>
              <a:rPr lang="en-US" sz="3100" dirty="0"/>
              <a:t>- </a:t>
            </a:r>
            <a:r>
              <a:rPr lang="en-US" sz="3100" dirty="0" err="1"/>
              <a:t>operasi</a:t>
            </a:r>
            <a:r>
              <a:rPr lang="en-US" sz="3100" dirty="0"/>
              <a:t> </a:t>
            </a:r>
            <a:r>
              <a:rPr lang="en-US" sz="3100" dirty="0" err="1"/>
              <a:t>dasar</a:t>
            </a:r>
            <a:r>
              <a:rPr lang="en-US" sz="3100" dirty="0"/>
              <a:t> </a:t>
            </a:r>
            <a:r>
              <a:rPr lang="en-US" sz="3100" dirty="0" err="1"/>
              <a:t>komputer</a:t>
            </a:r>
            <a:r>
              <a:rPr lang="en-US" sz="3100" dirty="0"/>
              <a:t>. </a:t>
            </a:r>
            <a:r>
              <a:rPr lang="en-US" sz="3100" dirty="0" err="1"/>
              <a:t>seperti</a:t>
            </a:r>
            <a:r>
              <a:rPr lang="en-US" sz="3100" dirty="0"/>
              <a:t> Windows, Unix dan Linux.</a:t>
            </a:r>
            <a:endParaRPr lang="en-ID" sz="3100" dirty="0"/>
          </a:p>
          <a:p>
            <a:endParaRPr lang="id-ID" sz="3100" dirty="0"/>
          </a:p>
        </p:txBody>
      </p:sp>
    </p:spTree>
    <p:extLst>
      <p:ext uri="{BB962C8B-B14F-4D97-AF65-F5344CB8AC3E}">
        <p14:creationId xmlns:p14="http://schemas.microsoft.com/office/powerpoint/2010/main" val="2494672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49B5D-1AC6-4CEF-B514-79632AC7A56A}"/>
              </a:ext>
            </a:extLst>
          </p:cNvPr>
          <p:cNvSpPr>
            <a:spLocks noGrp="1"/>
          </p:cNvSpPr>
          <p:nvPr>
            <p:ph type="title"/>
          </p:nvPr>
        </p:nvSpPr>
        <p:spPr>
          <a:xfrm>
            <a:off x="838200" y="1091382"/>
            <a:ext cx="10515600" cy="1325563"/>
          </a:xfrm>
        </p:spPr>
        <p:txBody>
          <a:bodyPr>
            <a:normAutofit/>
          </a:bodyPr>
          <a:lstStyle/>
          <a:p>
            <a:pPr algn="ctr"/>
            <a:r>
              <a:rPr lang="en-US" sz="4400" b="1" dirty="0"/>
              <a:t>Basis Data</a:t>
            </a:r>
            <a:endParaRPr lang="id-ID" sz="4400" b="1" dirty="0"/>
          </a:p>
        </p:txBody>
      </p:sp>
      <p:sp>
        <p:nvSpPr>
          <p:cNvPr id="3" name="Content Placeholder 2">
            <a:extLst>
              <a:ext uri="{FF2B5EF4-FFF2-40B4-BE49-F238E27FC236}">
                <a16:creationId xmlns:a16="http://schemas.microsoft.com/office/drawing/2014/main" id="{0C2B079D-4487-4F96-8FA3-2D108B047711}"/>
              </a:ext>
            </a:extLst>
          </p:cNvPr>
          <p:cNvSpPr>
            <a:spLocks noGrp="1"/>
          </p:cNvSpPr>
          <p:nvPr>
            <p:ph idx="1"/>
          </p:nvPr>
        </p:nvSpPr>
        <p:spPr>
          <a:xfrm>
            <a:off x="838200" y="2506662"/>
            <a:ext cx="10515600" cy="4351338"/>
          </a:xfrm>
        </p:spPr>
        <p:txBody>
          <a:bodyPr>
            <a:normAutofit/>
          </a:bodyPr>
          <a:lstStyle/>
          <a:p>
            <a:pPr marL="0" indent="0">
              <a:buNone/>
            </a:pPr>
            <a:r>
              <a:rPr lang="en-US" sz="3100" dirty="0"/>
              <a:t>	</a:t>
            </a:r>
            <a:r>
              <a:rPr lang="en-US" sz="3100" dirty="0" err="1"/>
              <a:t>Komponen</a:t>
            </a:r>
            <a:r>
              <a:rPr lang="en-US" sz="3100" dirty="0"/>
              <a:t> </a:t>
            </a:r>
            <a:r>
              <a:rPr lang="en-US" sz="3100" dirty="0" err="1"/>
              <a:t>adalah</a:t>
            </a:r>
            <a:r>
              <a:rPr lang="en-US" sz="3100" dirty="0"/>
              <a:t> </a:t>
            </a:r>
            <a:r>
              <a:rPr lang="en-US" sz="3100" dirty="0" err="1"/>
              <a:t>sekumpulan</a:t>
            </a:r>
            <a:r>
              <a:rPr lang="en-US" sz="3100" dirty="0"/>
              <a:t> data yang </a:t>
            </a:r>
            <a:r>
              <a:rPr lang="en-US" sz="3100" dirty="0" err="1"/>
              <a:t>terorganisir</a:t>
            </a:r>
            <a:r>
              <a:rPr lang="en-US" sz="3100" dirty="0"/>
              <a:t> </a:t>
            </a:r>
            <a:r>
              <a:rPr lang="en-US" sz="3100" dirty="0" err="1"/>
              <a:t>dengan</a:t>
            </a:r>
            <a:r>
              <a:rPr lang="en-US" sz="3100" dirty="0"/>
              <a:t> </a:t>
            </a:r>
            <a:r>
              <a:rPr lang="en-US" sz="3100" dirty="0" err="1"/>
              <a:t>baik</a:t>
            </a:r>
            <a:r>
              <a:rPr lang="en-US" sz="3100" dirty="0"/>
              <a:t> </a:t>
            </a:r>
            <a:r>
              <a:rPr lang="en-US" sz="3100" dirty="0" err="1"/>
              <a:t>sehingga</a:t>
            </a:r>
            <a:r>
              <a:rPr lang="en-US" sz="3100" dirty="0"/>
              <a:t> data </a:t>
            </a:r>
            <a:r>
              <a:rPr lang="en-US" sz="3100" dirty="0" err="1"/>
              <a:t>tersebut</a:t>
            </a:r>
            <a:r>
              <a:rPr lang="en-US" sz="3100" dirty="0"/>
              <a:t> </a:t>
            </a:r>
            <a:r>
              <a:rPr lang="en-US" sz="3100" dirty="0" err="1"/>
              <a:t>mudah</a:t>
            </a:r>
            <a:r>
              <a:rPr lang="en-US" sz="3100" dirty="0"/>
              <a:t> </a:t>
            </a:r>
            <a:r>
              <a:rPr lang="en-US" sz="3100" dirty="0" err="1"/>
              <a:t>disimpan</a:t>
            </a:r>
            <a:r>
              <a:rPr lang="en-US" sz="3100" dirty="0"/>
              <a:t>, </a:t>
            </a:r>
            <a:r>
              <a:rPr lang="en-US" sz="3100" dirty="0" err="1"/>
              <a:t>diakses</a:t>
            </a:r>
            <a:r>
              <a:rPr lang="en-US" sz="3100" dirty="0"/>
              <a:t>, dan juga </a:t>
            </a:r>
            <a:r>
              <a:rPr lang="en-US" sz="3100" dirty="0" err="1"/>
              <a:t>dapat</a:t>
            </a:r>
            <a:r>
              <a:rPr lang="en-US" sz="3100" dirty="0"/>
              <a:t> </a:t>
            </a:r>
            <a:r>
              <a:rPr lang="en-US" sz="3100" dirty="0" err="1"/>
              <a:t>dimanipulasi</a:t>
            </a:r>
            <a:r>
              <a:rPr lang="en-US" sz="3100" dirty="0"/>
              <a:t>. </a:t>
            </a:r>
            <a:r>
              <a:rPr lang="en-US" sz="3100" dirty="0" err="1"/>
              <a:t>Sistem</a:t>
            </a:r>
            <a:r>
              <a:rPr lang="en-US" sz="3100" dirty="0"/>
              <a:t> basis data </a:t>
            </a:r>
            <a:r>
              <a:rPr lang="en-US" sz="3100" dirty="0" err="1"/>
              <a:t>dapat</a:t>
            </a:r>
            <a:r>
              <a:rPr lang="en-US" sz="3100" dirty="0"/>
              <a:t> </a:t>
            </a:r>
            <a:r>
              <a:rPr lang="en-US" sz="3100" dirty="0" err="1"/>
              <a:t>terdiri</a:t>
            </a:r>
            <a:r>
              <a:rPr lang="en-US" sz="3100" dirty="0"/>
              <a:t> </a:t>
            </a:r>
            <a:r>
              <a:rPr lang="en-US" sz="3100" dirty="0" err="1"/>
              <a:t>dari</a:t>
            </a:r>
            <a:r>
              <a:rPr lang="en-US" sz="3100" dirty="0"/>
              <a:t> </a:t>
            </a:r>
            <a:r>
              <a:rPr lang="en-US" sz="3100" dirty="0" err="1"/>
              <a:t>beberapa</a:t>
            </a:r>
            <a:r>
              <a:rPr lang="en-US" sz="3100" dirty="0"/>
              <a:t> basis data yang </a:t>
            </a:r>
            <a:r>
              <a:rPr lang="en-US" sz="3100" dirty="0" err="1"/>
              <a:t>memiliki</a:t>
            </a:r>
            <a:r>
              <a:rPr lang="en-US" sz="3100" dirty="0"/>
              <a:t> data </a:t>
            </a:r>
            <a:r>
              <a:rPr lang="en-US" sz="3100" dirty="0" err="1"/>
              <a:t>masing</a:t>
            </a:r>
            <a:r>
              <a:rPr lang="en-US" sz="3100" dirty="0"/>
              <a:t>- </a:t>
            </a:r>
            <a:r>
              <a:rPr lang="en-US" sz="3100" dirty="0" err="1"/>
              <a:t>masing</a:t>
            </a:r>
            <a:r>
              <a:rPr lang="en-US" sz="3100" dirty="0"/>
              <a:t>.</a:t>
            </a:r>
            <a:endParaRPr lang="en-ID" sz="3100" dirty="0"/>
          </a:p>
          <a:p>
            <a:endParaRPr lang="id-ID" sz="3100" dirty="0"/>
          </a:p>
        </p:txBody>
      </p:sp>
    </p:spTree>
    <p:extLst>
      <p:ext uri="{BB962C8B-B14F-4D97-AF65-F5344CB8AC3E}">
        <p14:creationId xmlns:p14="http://schemas.microsoft.com/office/powerpoint/2010/main" val="25965913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813</TotalTime>
  <Words>309</Words>
  <Application>Microsoft Office PowerPoint</Application>
  <PresentationFormat>Widescreen</PresentationFormat>
  <Paragraphs>113</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Courier New</vt:lpstr>
      <vt:lpstr>Tw Cen MT</vt:lpstr>
      <vt:lpstr>Circuit</vt:lpstr>
      <vt:lpstr>BASIS DATA atau DATABASE</vt:lpstr>
      <vt:lpstr>PENGERTIAN BASIS DATA</vt:lpstr>
      <vt:lpstr>OPRASI DASAR DATABASE</vt:lpstr>
      <vt:lpstr>CIRI – CIRI DATABASE</vt:lpstr>
      <vt:lpstr>PENGERTIAN SYSTEM BASIS DATA</vt:lpstr>
      <vt:lpstr>KOMPONEN SYSTEM BASIS DATA</vt:lpstr>
      <vt:lpstr>Perangkat Keras </vt:lpstr>
      <vt:lpstr>Sistem Operasi</vt:lpstr>
      <vt:lpstr>Basis Data</vt:lpstr>
      <vt:lpstr>Pemakai atau User</vt:lpstr>
      <vt:lpstr>Model Basis Data  </vt:lpstr>
      <vt:lpstr>Model data Hirarki ( Hierarchichal data model ) </vt:lpstr>
      <vt:lpstr>Model data Jaringan  ( Network data model )</vt:lpstr>
      <vt:lpstr>ISTILAH-ISTILAH BASIS DATA</vt:lpstr>
      <vt:lpstr>SISTEM BASIS DATA</vt:lpstr>
      <vt:lpstr>Komponen-komponen Sistem Basis Data ( Database )</vt:lpstr>
      <vt:lpstr>Perangkat Keras  ( Hardware )</vt:lpstr>
      <vt:lpstr>Sistem Operasi ( Operating System ) </vt:lpstr>
      <vt:lpstr>Basis data ( Database )</vt:lpstr>
      <vt:lpstr>Management System ( DBMS )</vt:lpstr>
      <vt:lpstr>Pemakai ( User )</vt:lpstr>
      <vt:lpstr>OPERASIONAL DASAR BASIS DATA</vt:lpstr>
      <vt:lpstr>PowerPoint Presentation</vt:lpstr>
      <vt:lpstr>PowerPoint Presentation</vt:lpstr>
      <vt:lpstr>DATABASE MANAGEMENT SYSTEm (DBMS)</vt:lpstr>
      <vt:lpstr>PowerPoint Presentation</vt:lpstr>
      <vt:lpstr>ARSITEKTUR DBMS</vt:lpstr>
      <vt:lpstr>level abstraksi data</vt:lpstr>
      <vt:lpstr>PowerPoint Presentation</vt:lpstr>
      <vt:lpstr>KEAMANAN BASIS DATA </vt:lpstr>
      <vt:lpstr>PowerPoint Presentation</vt:lpstr>
      <vt:lpstr>PowerPoint Presentation</vt:lpstr>
      <vt:lpstr>PowerPoint Presentation</vt:lpstr>
      <vt:lpstr>TEKNIK MERANCANG MODEL BASIS DATA </vt:lpstr>
      <vt:lpstr>1. Bentuk Tidak Normal (unnormalize) </vt:lpstr>
      <vt:lpstr>2. Normal Pertama (1 NF) </vt:lpstr>
      <vt:lpstr>PowerPoint Presentation</vt:lpstr>
      <vt:lpstr>3. Normal Kedua (2 NF) </vt:lpstr>
      <vt:lpstr>PowerPoint Presentation</vt:lpstr>
      <vt:lpstr>4. Normal Ketiga (3 NF) </vt:lpstr>
      <vt:lpstr>PowerPoint Presentation</vt:lpstr>
      <vt:lpstr>SISTEM BERORIENTASI OBJEK</vt:lpstr>
      <vt:lpstr>Beberapa istilah yang berhubungan dengan objek antara lain : </vt:lpstr>
      <vt:lpstr>PowerPoint Presentation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BASIS DAN DATABASE</dc:title>
  <dc:creator>Syamsu</dc:creator>
  <cp:lastModifiedBy>Syamsu</cp:lastModifiedBy>
  <cp:revision>41</cp:revision>
  <dcterms:created xsi:type="dcterms:W3CDTF">2019-09-17T13:07:37Z</dcterms:created>
  <dcterms:modified xsi:type="dcterms:W3CDTF">2019-10-09T03:59:50Z</dcterms:modified>
</cp:coreProperties>
</file>