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8" r:id="rId4"/>
    <p:sldId id="259" r:id="rId5"/>
    <p:sldId id="260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6357" autoAdjust="0"/>
  </p:normalViewPr>
  <p:slideViewPr>
    <p:cSldViewPr snapToGrid="0">
      <p:cViewPr varScale="1">
        <p:scale>
          <a:sx n="94" d="100"/>
          <a:sy n="94" d="100"/>
        </p:scale>
        <p:origin x="1192" y="192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handoutMaster" Target="handoutMasters/handoutMaster1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9/29/2020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US" sz="1000" noProof="1">
                <a:latin typeface="+mn-lt"/>
              </a:rPr>
              <a:t>Jens Martensson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Sistem </a:t>
            </a:r>
            <a:br>
              <a:rPr lang="en-US"/>
            </a:br>
            <a:r>
              <a:rPr lang="en-US"/>
              <a:t>Basis Data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17638D-56AE-48AD-96C8-EE46229C7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8" descr="space radar outline">
            <a:extLst>
              <a:ext uri="{FF2B5EF4-FFF2-40B4-BE49-F238E27FC236}">
                <a16:creationId xmlns:a16="http://schemas.microsoft.com/office/drawing/2014/main" id="{52C1AEF9-C750-45F9-AD02-5447187F5716}"/>
              </a:ext>
            </a:extLst>
          </p:cNvPr>
          <p:cNvSpPr/>
          <p:nvPr/>
        </p:nvSpPr>
        <p:spPr>
          <a:xfrm rot="16731500">
            <a:off x="10654807" y="4433342"/>
            <a:ext cx="238125" cy="238125"/>
          </a:xfrm>
          <a:custGeom>
            <a:avLst/>
            <a:gdLst>
              <a:gd name="connsiteX0" fmla="*/ 145256 w 238125"/>
              <a:gd name="connsiteY0" fmla="*/ 159538 h 238125"/>
              <a:gd name="connsiteX1" fmla="*/ 150019 w 238125"/>
              <a:gd name="connsiteY1" fmla="*/ 154775 h 238125"/>
              <a:gd name="connsiteX2" fmla="*/ 150019 w 238125"/>
              <a:gd name="connsiteY2" fmla="*/ 145250 h 238125"/>
              <a:gd name="connsiteX3" fmla="*/ 145256 w 238125"/>
              <a:gd name="connsiteY3" fmla="*/ 140488 h 238125"/>
              <a:gd name="connsiteX4" fmla="*/ 140494 w 238125"/>
              <a:gd name="connsiteY4" fmla="*/ 145250 h 238125"/>
              <a:gd name="connsiteX5" fmla="*/ 140494 w 238125"/>
              <a:gd name="connsiteY5" fmla="*/ 154775 h 238125"/>
              <a:gd name="connsiteX6" fmla="*/ 145256 w 238125"/>
              <a:gd name="connsiteY6" fmla="*/ 159538 h 238125"/>
              <a:gd name="connsiteX7" fmla="*/ 234353 w 238125"/>
              <a:gd name="connsiteY7" fmla="*/ 122828 h 238125"/>
              <a:gd name="connsiteX8" fmla="*/ 196253 w 238125"/>
              <a:gd name="connsiteY8" fmla="*/ 84728 h 238125"/>
              <a:gd name="connsiteX9" fmla="*/ 192881 w 238125"/>
              <a:gd name="connsiteY9" fmla="*/ 83338 h 238125"/>
              <a:gd name="connsiteX10" fmla="*/ 97631 w 238125"/>
              <a:gd name="connsiteY10" fmla="*/ 83338 h 238125"/>
              <a:gd name="connsiteX11" fmla="*/ 93231 w 238125"/>
              <a:gd name="connsiteY11" fmla="*/ 86281 h 238125"/>
              <a:gd name="connsiteX12" fmla="*/ 94259 w 238125"/>
              <a:gd name="connsiteY12" fmla="*/ 91472 h 238125"/>
              <a:gd name="connsiteX13" fmla="*/ 114700 w 238125"/>
              <a:gd name="connsiteY13" fmla="*/ 111913 h 238125"/>
              <a:gd name="connsiteX14" fmla="*/ 73819 w 238125"/>
              <a:gd name="connsiteY14" fmla="*/ 111913 h 238125"/>
              <a:gd name="connsiteX15" fmla="*/ 73819 w 238125"/>
              <a:gd name="connsiteY15" fmla="*/ 45238 h 238125"/>
              <a:gd name="connsiteX16" fmla="*/ 88106 w 238125"/>
              <a:gd name="connsiteY16" fmla="*/ 45238 h 238125"/>
              <a:gd name="connsiteX17" fmla="*/ 92869 w 238125"/>
              <a:gd name="connsiteY17" fmla="*/ 40475 h 238125"/>
              <a:gd name="connsiteX18" fmla="*/ 92869 w 238125"/>
              <a:gd name="connsiteY18" fmla="*/ 21425 h 238125"/>
              <a:gd name="connsiteX19" fmla="*/ 88887 w 238125"/>
              <a:gd name="connsiteY19" fmla="*/ 16729 h 238125"/>
              <a:gd name="connsiteX20" fmla="*/ 31737 w 238125"/>
              <a:gd name="connsiteY20" fmla="*/ 7204 h 238125"/>
              <a:gd name="connsiteX21" fmla="*/ 27880 w 238125"/>
              <a:gd name="connsiteY21" fmla="*/ 8271 h 238125"/>
              <a:gd name="connsiteX22" fmla="*/ 26194 w 238125"/>
              <a:gd name="connsiteY22" fmla="*/ 11900 h 238125"/>
              <a:gd name="connsiteX23" fmla="*/ 26194 w 238125"/>
              <a:gd name="connsiteY23" fmla="*/ 40475 h 238125"/>
              <a:gd name="connsiteX24" fmla="*/ 30956 w 238125"/>
              <a:gd name="connsiteY24" fmla="*/ 45238 h 238125"/>
              <a:gd name="connsiteX25" fmla="*/ 64294 w 238125"/>
              <a:gd name="connsiteY25" fmla="*/ 45238 h 238125"/>
              <a:gd name="connsiteX26" fmla="*/ 64294 w 238125"/>
              <a:gd name="connsiteY26" fmla="*/ 111913 h 238125"/>
              <a:gd name="connsiteX27" fmla="*/ 40481 w 238125"/>
              <a:gd name="connsiteY27" fmla="*/ 111913 h 238125"/>
              <a:gd name="connsiteX28" fmla="*/ 26194 w 238125"/>
              <a:gd name="connsiteY28" fmla="*/ 126200 h 238125"/>
              <a:gd name="connsiteX29" fmla="*/ 26194 w 238125"/>
              <a:gd name="connsiteY29" fmla="*/ 164300 h 238125"/>
              <a:gd name="connsiteX30" fmla="*/ 40481 w 238125"/>
              <a:gd name="connsiteY30" fmla="*/ 178588 h 238125"/>
              <a:gd name="connsiteX31" fmla="*/ 76610 w 238125"/>
              <a:gd name="connsiteY31" fmla="*/ 178588 h 238125"/>
              <a:gd name="connsiteX32" fmla="*/ 52769 w 238125"/>
              <a:gd name="connsiteY32" fmla="*/ 202429 h 238125"/>
              <a:gd name="connsiteX33" fmla="*/ 30956 w 238125"/>
              <a:gd name="connsiteY33" fmla="*/ 188113 h 238125"/>
              <a:gd name="connsiteX34" fmla="*/ 7144 w 238125"/>
              <a:gd name="connsiteY34" fmla="*/ 211925 h 238125"/>
              <a:gd name="connsiteX35" fmla="*/ 30956 w 238125"/>
              <a:gd name="connsiteY35" fmla="*/ 235738 h 238125"/>
              <a:gd name="connsiteX36" fmla="*/ 54550 w 238125"/>
              <a:gd name="connsiteY36" fmla="*/ 214116 h 238125"/>
              <a:gd name="connsiteX37" fmla="*/ 90078 w 238125"/>
              <a:gd name="connsiteY37" fmla="*/ 178588 h 238125"/>
              <a:gd name="connsiteX38" fmla="*/ 111919 w 238125"/>
              <a:gd name="connsiteY38" fmla="*/ 178588 h 238125"/>
              <a:gd name="connsiteX39" fmla="*/ 111919 w 238125"/>
              <a:gd name="connsiteY39" fmla="*/ 188598 h 238125"/>
              <a:gd name="connsiteX40" fmla="*/ 92869 w 238125"/>
              <a:gd name="connsiteY40" fmla="*/ 211925 h 238125"/>
              <a:gd name="connsiteX41" fmla="*/ 116681 w 238125"/>
              <a:gd name="connsiteY41" fmla="*/ 235738 h 238125"/>
              <a:gd name="connsiteX42" fmla="*/ 140494 w 238125"/>
              <a:gd name="connsiteY42" fmla="*/ 211925 h 238125"/>
              <a:gd name="connsiteX43" fmla="*/ 121444 w 238125"/>
              <a:gd name="connsiteY43" fmla="*/ 188598 h 238125"/>
              <a:gd name="connsiteX44" fmla="*/ 121444 w 238125"/>
              <a:gd name="connsiteY44" fmla="*/ 178588 h 238125"/>
              <a:gd name="connsiteX45" fmla="*/ 143275 w 238125"/>
              <a:gd name="connsiteY45" fmla="*/ 178588 h 238125"/>
              <a:gd name="connsiteX46" fmla="*/ 178813 w 238125"/>
              <a:gd name="connsiteY46" fmla="*/ 214125 h 238125"/>
              <a:gd name="connsiteX47" fmla="*/ 202406 w 238125"/>
              <a:gd name="connsiteY47" fmla="*/ 235738 h 238125"/>
              <a:gd name="connsiteX48" fmla="*/ 226219 w 238125"/>
              <a:gd name="connsiteY48" fmla="*/ 211925 h 238125"/>
              <a:gd name="connsiteX49" fmla="*/ 202406 w 238125"/>
              <a:gd name="connsiteY49" fmla="*/ 188113 h 238125"/>
              <a:gd name="connsiteX50" fmla="*/ 180594 w 238125"/>
              <a:gd name="connsiteY50" fmla="*/ 202438 h 238125"/>
              <a:gd name="connsiteX51" fmla="*/ 156743 w 238125"/>
              <a:gd name="connsiteY51" fmla="*/ 178588 h 238125"/>
              <a:gd name="connsiteX52" fmla="*/ 192881 w 238125"/>
              <a:gd name="connsiteY52" fmla="*/ 178588 h 238125"/>
              <a:gd name="connsiteX53" fmla="*/ 207169 w 238125"/>
              <a:gd name="connsiteY53" fmla="*/ 164300 h 238125"/>
              <a:gd name="connsiteX54" fmla="*/ 207169 w 238125"/>
              <a:gd name="connsiteY54" fmla="*/ 130963 h 238125"/>
              <a:gd name="connsiteX55" fmla="*/ 230981 w 238125"/>
              <a:gd name="connsiteY55" fmla="*/ 130963 h 238125"/>
              <a:gd name="connsiteX56" fmla="*/ 235382 w 238125"/>
              <a:gd name="connsiteY56" fmla="*/ 128019 h 238125"/>
              <a:gd name="connsiteX57" fmla="*/ 234353 w 238125"/>
              <a:gd name="connsiteY57" fmla="*/ 122828 h 238125"/>
              <a:gd name="connsiteX58" fmla="*/ 45244 w 238125"/>
              <a:gd name="connsiteY58" fmla="*/ 211935 h 238125"/>
              <a:gd name="connsiteX59" fmla="*/ 30956 w 238125"/>
              <a:gd name="connsiteY59" fmla="*/ 226213 h 238125"/>
              <a:gd name="connsiteX60" fmla="*/ 16669 w 238125"/>
              <a:gd name="connsiteY60" fmla="*/ 211925 h 238125"/>
              <a:gd name="connsiteX61" fmla="*/ 30956 w 238125"/>
              <a:gd name="connsiteY61" fmla="*/ 197638 h 238125"/>
              <a:gd name="connsiteX62" fmla="*/ 45244 w 238125"/>
              <a:gd name="connsiteY62" fmla="*/ 211925 h 238125"/>
              <a:gd name="connsiteX63" fmla="*/ 45244 w 238125"/>
              <a:gd name="connsiteY63" fmla="*/ 211935 h 238125"/>
              <a:gd name="connsiteX64" fmla="*/ 202406 w 238125"/>
              <a:gd name="connsiteY64" fmla="*/ 197638 h 238125"/>
              <a:gd name="connsiteX65" fmla="*/ 216694 w 238125"/>
              <a:gd name="connsiteY65" fmla="*/ 211925 h 238125"/>
              <a:gd name="connsiteX66" fmla="*/ 202406 w 238125"/>
              <a:gd name="connsiteY66" fmla="*/ 226213 h 238125"/>
              <a:gd name="connsiteX67" fmla="*/ 188119 w 238125"/>
              <a:gd name="connsiteY67" fmla="*/ 211925 h 238125"/>
              <a:gd name="connsiteX68" fmla="*/ 202406 w 238125"/>
              <a:gd name="connsiteY68" fmla="*/ 197638 h 238125"/>
              <a:gd name="connsiteX69" fmla="*/ 109128 w 238125"/>
              <a:gd name="connsiteY69" fmla="*/ 92863 h 238125"/>
              <a:gd name="connsiteX70" fmla="*/ 143275 w 238125"/>
              <a:gd name="connsiteY70" fmla="*/ 92863 h 238125"/>
              <a:gd name="connsiteX71" fmla="*/ 171850 w 238125"/>
              <a:gd name="connsiteY71" fmla="*/ 121438 h 238125"/>
              <a:gd name="connsiteX72" fmla="*/ 137703 w 238125"/>
              <a:gd name="connsiteY72" fmla="*/ 121438 h 238125"/>
              <a:gd name="connsiteX73" fmla="*/ 109128 w 238125"/>
              <a:gd name="connsiteY73" fmla="*/ 92863 h 238125"/>
              <a:gd name="connsiteX74" fmla="*/ 35719 w 238125"/>
              <a:gd name="connsiteY74" fmla="*/ 35713 h 238125"/>
              <a:gd name="connsiteX75" fmla="*/ 35719 w 238125"/>
              <a:gd name="connsiteY75" fmla="*/ 17520 h 238125"/>
              <a:gd name="connsiteX76" fmla="*/ 83344 w 238125"/>
              <a:gd name="connsiteY76" fmla="*/ 25454 h 238125"/>
              <a:gd name="connsiteX77" fmla="*/ 83344 w 238125"/>
              <a:gd name="connsiteY77" fmla="*/ 35713 h 238125"/>
              <a:gd name="connsiteX78" fmla="*/ 35719 w 238125"/>
              <a:gd name="connsiteY78" fmla="*/ 35713 h 238125"/>
              <a:gd name="connsiteX79" fmla="*/ 130969 w 238125"/>
              <a:gd name="connsiteY79" fmla="*/ 211925 h 238125"/>
              <a:gd name="connsiteX80" fmla="*/ 116681 w 238125"/>
              <a:gd name="connsiteY80" fmla="*/ 226213 h 238125"/>
              <a:gd name="connsiteX81" fmla="*/ 102394 w 238125"/>
              <a:gd name="connsiteY81" fmla="*/ 211925 h 238125"/>
              <a:gd name="connsiteX82" fmla="*/ 116681 w 238125"/>
              <a:gd name="connsiteY82" fmla="*/ 197638 h 238125"/>
              <a:gd name="connsiteX83" fmla="*/ 130969 w 238125"/>
              <a:gd name="connsiteY83" fmla="*/ 211925 h 238125"/>
              <a:gd name="connsiteX84" fmla="*/ 197644 w 238125"/>
              <a:gd name="connsiteY84" fmla="*/ 164300 h 238125"/>
              <a:gd name="connsiteX85" fmla="*/ 192881 w 238125"/>
              <a:gd name="connsiteY85" fmla="*/ 169063 h 238125"/>
              <a:gd name="connsiteX86" fmla="*/ 40481 w 238125"/>
              <a:gd name="connsiteY86" fmla="*/ 169063 h 238125"/>
              <a:gd name="connsiteX87" fmla="*/ 35719 w 238125"/>
              <a:gd name="connsiteY87" fmla="*/ 164300 h 238125"/>
              <a:gd name="connsiteX88" fmla="*/ 35719 w 238125"/>
              <a:gd name="connsiteY88" fmla="*/ 126200 h 238125"/>
              <a:gd name="connsiteX89" fmla="*/ 40481 w 238125"/>
              <a:gd name="connsiteY89" fmla="*/ 121438 h 238125"/>
              <a:gd name="connsiteX90" fmla="*/ 124225 w 238125"/>
              <a:gd name="connsiteY90" fmla="*/ 121438 h 238125"/>
              <a:gd name="connsiteX91" fmla="*/ 132359 w 238125"/>
              <a:gd name="connsiteY91" fmla="*/ 129572 h 238125"/>
              <a:gd name="connsiteX92" fmla="*/ 135731 w 238125"/>
              <a:gd name="connsiteY92" fmla="*/ 130963 h 238125"/>
              <a:gd name="connsiteX93" fmla="*/ 197644 w 238125"/>
              <a:gd name="connsiteY93" fmla="*/ 130963 h 238125"/>
              <a:gd name="connsiteX94" fmla="*/ 197644 w 238125"/>
              <a:gd name="connsiteY94" fmla="*/ 164300 h 238125"/>
              <a:gd name="connsiteX95" fmla="*/ 185318 w 238125"/>
              <a:gd name="connsiteY95" fmla="*/ 121438 h 238125"/>
              <a:gd name="connsiteX96" fmla="*/ 156743 w 238125"/>
              <a:gd name="connsiteY96" fmla="*/ 92863 h 238125"/>
              <a:gd name="connsiteX97" fmla="*/ 190910 w 238125"/>
              <a:gd name="connsiteY97" fmla="*/ 92863 h 238125"/>
              <a:gd name="connsiteX98" fmla="*/ 219485 w 238125"/>
              <a:gd name="connsiteY98" fmla="*/ 121438 h 238125"/>
              <a:gd name="connsiteX99" fmla="*/ 185318 w 238125"/>
              <a:gd name="connsiteY99" fmla="*/ 121438 h 238125"/>
              <a:gd name="connsiteX100" fmla="*/ 164306 w 238125"/>
              <a:gd name="connsiteY100" fmla="*/ 159538 h 238125"/>
              <a:gd name="connsiteX101" fmla="*/ 169069 w 238125"/>
              <a:gd name="connsiteY101" fmla="*/ 154775 h 238125"/>
              <a:gd name="connsiteX102" fmla="*/ 169069 w 238125"/>
              <a:gd name="connsiteY102" fmla="*/ 145250 h 238125"/>
              <a:gd name="connsiteX103" fmla="*/ 164306 w 238125"/>
              <a:gd name="connsiteY103" fmla="*/ 140488 h 238125"/>
              <a:gd name="connsiteX104" fmla="*/ 159544 w 238125"/>
              <a:gd name="connsiteY104" fmla="*/ 145250 h 238125"/>
              <a:gd name="connsiteX105" fmla="*/ 159544 w 238125"/>
              <a:gd name="connsiteY105" fmla="*/ 154775 h 238125"/>
              <a:gd name="connsiteX106" fmla="*/ 164306 w 238125"/>
              <a:gd name="connsiteY106" fmla="*/ 159538 h 238125"/>
              <a:gd name="connsiteX107" fmla="*/ 78581 w 238125"/>
              <a:gd name="connsiteY107" fmla="*/ 130963 h 238125"/>
              <a:gd name="connsiteX108" fmla="*/ 50006 w 238125"/>
              <a:gd name="connsiteY108" fmla="*/ 130963 h 238125"/>
              <a:gd name="connsiteX109" fmla="*/ 45244 w 238125"/>
              <a:gd name="connsiteY109" fmla="*/ 135725 h 238125"/>
              <a:gd name="connsiteX110" fmla="*/ 45244 w 238125"/>
              <a:gd name="connsiteY110" fmla="*/ 154775 h 238125"/>
              <a:gd name="connsiteX111" fmla="*/ 50006 w 238125"/>
              <a:gd name="connsiteY111" fmla="*/ 159538 h 238125"/>
              <a:gd name="connsiteX112" fmla="*/ 78581 w 238125"/>
              <a:gd name="connsiteY112" fmla="*/ 159538 h 238125"/>
              <a:gd name="connsiteX113" fmla="*/ 83344 w 238125"/>
              <a:gd name="connsiteY113" fmla="*/ 154775 h 238125"/>
              <a:gd name="connsiteX114" fmla="*/ 83344 w 238125"/>
              <a:gd name="connsiteY114" fmla="*/ 135725 h 238125"/>
              <a:gd name="connsiteX115" fmla="*/ 78581 w 238125"/>
              <a:gd name="connsiteY115" fmla="*/ 130963 h 238125"/>
              <a:gd name="connsiteX116" fmla="*/ 73819 w 238125"/>
              <a:gd name="connsiteY116" fmla="*/ 150013 h 238125"/>
              <a:gd name="connsiteX117" fmla="*/ 54769 w 238125"/>
              <a:gd name="connsiteY117" fmla="*/ 150013 h 238125"/>
              <a:gd name="connsiteX118" fmla="*/ 54769 w 238125"/>
              <a:gd name="connsiteY118" fmla="*/ 140488 h 238125"/>
              <a:gd name="connsiteX119" fmla="*/ 73819 w 238125"/>
              <a:gd name="connsiteY119" fmla="*/ 140488 h 238125"/>
              <a:gd name="connsiteX120" fmla="*/ 73819 w 238125"/>
              <a:gd name="connsiteY120" fmla="*/ 150013 h 238125"/>
              <a:gd name="connsiteX121" fmla="*/ 183356 w 238125"/>
              <a:gd name="connsiteY121" fmla="*/ 159538 h 238125"/>
              <a:gd name="connsiteX122" fmla="*/ 188119 w 238125"/>
              <a:gd name="connsiteY122" fmla="*/ 154775 h 238125"/>
              <a:gd name="connsiteX123" fmla="*/ 188119 w 238125"/>
              <a:gd name="connsiteY123" fmla="*/ 145250 h 238125"/>
              <a:gd name="connsiteX124" fmla="*/ 183356 w 238125"/>
              <a:gd name="connsiteY124" fmla="*/ 140488 h 238125"/>
              <a:gd name="connsiteX125" fmla="*/ 178594 w 238125"/>
              <a:gd name="connsiteY125" fmla="*/ 145250 h 238125"/>
              <a:gd name="connsiteX126" fmla="*/ 178594 w 238125"/>
              <a:gd name="connsiteY126" fmla="*/ 154775 h 238125"/>
              <a:gd name="connsiteX127" fmla="*/ 183356 w 238125"/>
              <a:gd name="connsiteY127" fmla="*/ 159538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238125" h="238125">
                <a:moveTo>
                  <a:pt x="145256" y="159538"/>
                </a:moveTo>
                <a:cubicBezTo>
                  <a:pt x="147885" y="159538"/>
                  <a:pt x="150019" y="157404"/>
                  <a:pt x="150019" y="154775"/>
                </a:cubicBezTo>
                <a:lnTo>
                  <a:pt x="150019" y="145250"/>
                </a:lnTo>
                <a:cubicBezTo>
                  <a:pt x="150019" y="142621"/>
                  <a:pt x="147885" y="140488"/>
                  <a:pt x="145256" y="140488"/>
                </a:cubicBezTo>
                <a:cubicBezTo>
                  <a:pt x="142627" y="140488"/>
                  <a:pt x="140494" y="142621"/>
                  <a:pt x="140494" y="145250"/>
                </a:cubicBezTo>
                <a:lnTo>
                  <a:pt x="140494" y="154775"/>
                </a:lnTo>
                <a:cubicBezTo>
                  <a:pt x="140494" y="157404"/>
                  <a:pt x="142627" y="159538"/>
                  <a:pt x="145256" y="159538"/>
                </a:cubicBezTo>
                <a:close/>
                <a:moveTo>
                  <a:pt x="234353" y="122828"/>
                </a:moveTo>
                <a:lnTo>
                  <a:pt x="196253" y="84728"/>
                </a:lnTo>
                <a:cubicBezTo>
                  <a:pt x="195358" y="83842"/>
                  <a:pt x="194148" y="83338"/>
                  <a:pt x="192881" y="83338"/>
                </a:cubicBezTo>
                <a:lnTo>
                  <a:pt x="97631" y="83338"/>
                </a:lnTo>
                <a:cubicBezTo>
                  <a:pt x="95707" y="83338"/>
                  <a:pt x="93964" y="84500"/>
                  <a:pt x="93231" y="86281"/>
                </a:cubicBezTo>
                <a:cubicBezTo>
                  <a:pt x="92488" y="88062"/>
                  <a:pt x="92897" y="90110"/>
                  <a:pt x="94259" y="91472"/>
                </a:cubicBezTo>
                <a:lnTo>
                  <a:pt x="114700" y="111913"/>
                </a:lnTo>
                <a:lnTo>
                  <a:pt x="73819" y="111913"/>
                </a:lnTo>
                <a:lnTo>
                  <a:pt x="73819" y="45238"/>
                </a:lnTo>
                <a:lnTo>
                  <a:pt x="88106" y="45238"/>
                </a:lnTo>
                <a:cubicBezTo>
                  <a:pt x="90735" y="45238"/>
                  <a:pt x="92869" y="43104"/>
                  <a:pt x="92869" y="40475"/>
                </a:cubicBezTo>
                <a:lnTo>
                  <a:pt x="92869" y="21425"/>
                </a:lnTo>
                <a:cubicBezTo>
                  <a:pt x="92869" y="19101"/>
                  <a:pt x="91183" y="17110"/>
                  <a:pt x="88887" y="16729"/>
                </a:cubicBezTo>
                <a:lnTo>
                  <a:pt x="31737" y="7204"/>
                </a:lnTo>
                <a:cubicBezTo>
                  <a:pt x="30375" y="6985"/>
                  <a:pt x="28946" y="7366"/>
                  <a:pt x="27880" y="8271"/>
                </a:cubicBezTo>
                <a:cubicBezTo>
                  <a:pt x="26803" y="9166"/>
                  <a:pt x="26194" y="10500"/>
                  <a:pt x="26194" y="11900"/>
                </a:cubicBezTo>
                <a:lnTo>
                  <a:pt x="26194" y="40475"/>
                </a:lnTo>
                <a:cubicBezTo>
                  <a:pt x="26194" y="43104"/>
                  <a:pt x="28327" y="45238"/>
                  <a:pt x="30956" y="45238"/>
                </a:cubicBezTo>
                <a:lnTo>
                  <a:pt x="64294" y="45238"/>
                </a:lnTo>
                <a:lnTo>
                  <a:pt x="64294" y="111913"/>
                </a:lnTo>
                <a:lnTo>
                  <a:pt x="40481" y="111913"/>
                </a:lnTo>
                <a:cubicBezTo>
                  <a:pt x="32604" y="111913"/>
                  <a:pt x="26194" y="118323"/>
                  <a:pt x="26194" y="126200"/>
                </a:cubicBezTo>
                <a:lnTo>
                  <a:pt x="26194" y="164300"/>
                </a:lnTo>
                <a:cubicBezTo>
                  <a:pt x="26194" y="172177"/>
                  <a:pt x="32604" y="178588"/>
                  <a:pt x="40481" y="178588"/>
                </a:cubicBezTo>
                <a:lnTo>
                  <a:pt x="76610" y="178588"/>
                </a:lnTo>
                <a:lnTo>
                  <a:pt x="52769" y="202429"/>
                </a:lnTo>
                <a:cubicBezTo>
                  <a:pt x="49082" y="194018"/>
                  <a:pt x="40700" y="188113"/>
                  <a:pt x="30956" y="188113"/>
                </a:cubicBezTo>
                <a:cubicBezTo>
                  <a:pt x="17831" y="188113"/>
                  <a:pt x="7144" y="198800"/>
                  <a:pt x="7144" y="211925"/>
                </a:cubicBezTo>
                <a:cubicBezTo>
                  <a:pt x="7144" y="225050"/>
                  <a:pt x="17831" y="235738"/>
                  <a:pt x="30956" y="235738"/>
                </a:cubicBezTo>
                <a:cubicBezTo>
                  <a:pt x="43329" y="235738"/>
                  <a:pt x="53416" y="226203"/>
                  <a:pt x="54550" y="214116"/>
                </a:cubicBezTo>
                <a:lnTo>
                  <a:pt x="90078" y="178588"/>
                </a:lnTo>
                <a:lnTo>
                  <a:pt x="111919" y="178588"/>
                </a:lnTo>
                <a:lnTo>
                  <a:pt x="111919" y="188598"/>
                </a:lnTo>
                <a:cubicBezTo>
                  <a:pt x="101060" y="190808"/>
                  <a:pt x="92869" y="200428"/>
                  <a:pt x="92869" y="211925"/>
                </a:cubicBezTo>
                <a:cubicBezTo>
                  <a:pt x="92869" y="225050"/>
                  <a:pt x="103556" y="235738"/>
                  <a:pt x="116681" y="235738"/>
                </a:cubicBezTo>
                <a:cubicBezTo>
                  <a:pt x="129807" y="235738"/>
                  <a:pt x="140494" y="225050"/>
                  <a:pt x="140494" y="211925"/>
                </a:cubicBezTo>
                <a:cubicBezTo>
                  <a:pt x="140494" y="200428"/>
                  <a:pt x="132293" y="190808"/>
                  <a:pt x="121444" y="188598"/>
                </a:cubicBezTo>
                <a:lnTo>
                  <a:pt x="121444" y="178588"/>
                </a:lnTo>
                <a:lnTo>
                  <a:pt x="143275" y="178588"/>
                </a:lnTo>
                <a:lnTo>
                  <a:pt x="178813" y="214125"/>
                </a:lnTo>
                <a:cubicBezTo>
                  <a:pt x="179946" y="226203"/>
                  <a:pt x="190033" y="235738"/>
                  <a:pt x="202406" y="235738"/>
                </a:cubicBezTo>
                <a:cubicBezTo>
                  <a:pt x="215532" y="235738"/>
                  <a:pt x="226219" y="225050"/>
                  <a:pt x="226219" y="211925"/>
                </a:cubicBezTo>
                <a:cubicBezTo>
                  <a:pt x="226219" y="198800"/>
                  <a:pt x="215532" y="188113"/>
                  <a:pt x="202406" y="188113"/>
                </a:cubicBezTo>
                <a:cubicBezTo>
                  <a:pt x="192653" y="188113"/>
                  <a:pt x="184271" y="194028"/>
                  <a:pt x="180594" y="202438"/>
                </a:cubicBezTo>
                <a:lnTo>
                  <a:pt x="156743" y="178588"/>
                </a:lnTo>
                <a:lnTo>
                  <a:pt x="192881" y="178588"/>
                </a:lnTo>
                <a:cubicBezTo>
                  <a:pt x="200758" y="178588"/>
                  <a:pt x="207169" y="172177"/>
                  <a:pt x="207169" y="164300"/>
                </a:cubicBezTo>
                <a:lnTo>
                  <a:pt x="207169" y="130963"/>
                </a:lnTo>
                <a:lnTo>
                  <a:pt x="230981" y="130963"/>
                </a:lnTo>
                <a:cubicBezTo>
                  <a:pt x="232905" y="130963"/>
                  <a:pt x="234648" y="129800"/>
                  <a:pt x="235382" y="128019"/>
                </a:cubicBezTo>
                <a:cubicBezTo>
                  <a:pt x="236125" y="126238"/>
                  <a:pt x="235715" y="124190"/>
                  <a:pt x="234353" y="122828"/>
                </a:cubicBezTo>
                <a:close/>
                <a:moveTo>
                  <a:pt x="45244" y="211935"/>
                </a:moveTo>
                <a:cubicBezTo>
                  <a:pt x="45234" y="219802"/>
                  <a:pt x="38824" y="226213"/>
                  <a:pt x="30956" y="226213"/>
                </a:cubicBezTo>
                <a:cubicBezTo>
                  <a:pt x="23079" y="226213"/>
                  <a:pt x="16669" y="219802"/>
                  <a:pt x="16669" y="211925"/>
                </a:cubicBezTo>
                <a:cubicBezTo>
                  <a:pt x="16669" y="204048"/>
                  <a:pt x="23079" y="197638"/>
                  <a:pt x="30956" y="197638"/>
                </a:cubicBezTo>
                <a:cubicBezTo>
                  <a:pt x="38833" y="197638"/>
                  <a:pt x="45244" y="204048"/>
                  <a:pt x="45244" y="211925"/>
                </a:cubicBezTo>
                <a:cubicBezTo>
                  <a:pt x="45244" y="211925"/>
                  <a:pt x="45244" y="211925"/>
                  <a:pt x="45244" y="211935"/>
                </a:cubicBezTo>
                <a:close/>
                <a:moveTo>
                  <a:pt x="202406" y="197638"/>
                </a:moveTo>
                <a:cubicBezTo>
                  <a:pt x="210283" y="197638"/>
                  <a:pt x="216694" y="204048"/>
                  <a:pt x="216694" y="211925"/>
                </a:cubicBezTo>
                <a:cubicBezTo>
                  <a:pt x="216694" y="219802"/>
                  <a:pt x="210283" y="226213"/>
                  <a:pt x="202406" y="226213"/>
                </a:cubicBezTo>
                <a:cubicBezTo>
                  <a:pt x="194529" y="226213"/>
                  <a:pt x="188119" y="219802"/>
                  <a:pt x="188119" y="211925"/>
                </a:cubicBezTo>
                <a:cubicBezTo>
                  <a:pt x="188119" y="204048"/>
                  <a:pt x="194529" y="197638"/>
                  <a:pt x="202406" y="197638"/>
                </a:cubicBezTo>
                <a:close/>
                <a:moveTo>
                  <a:pt x="109128" y="92863"/>
                </a:moveTo>
                <a:lnTo>
                  <a:pt x="143275" y="92863"/>
                </a:lnTo>
                <a:lnTo>
                  <a:pt x="171850" y="121438"/>
                </a:lnTo>
                <a:lnTo>
                  <a:pt x="137703" y="121438"/>
                </a:lnTo>
                <a:lnTo>
                  <a:pt x="109128" y="92863"/>
                </a:lnTo>
                <a:close/>
                <a:moveTo>
                  <a:pt x="35719" y="35713"/>
                </a:moveTo>
                <a:lnTo>
                  <a:pt x="35719" y="17520"/>
                </a:lnTo>
                <a:lnTo>
                  <a:pt x="83344" y="25454"/>
                </a:lnTo>
                <a:lnTo>
                  <a:pt x="83344" y="35713"/>
                </a:lnTo>
                <a:lnTo>
                  <a:pt x="35719" y="35713"/>
                </a:lnTo>
                <a:close/>
                <a:moveTo>
                  <a:pt x="130969" y="211925"/>
                </a:moveTo>
                <a:cubicBezTo>
                  <a:pt x="130969" y="219802"/>
                  <a:pt x="124558" y="226213"/>
                  <a:pt x="116681" y="226213"/>
                </a:cubicBezTo>
                <a:cubicBezTo>
                  <a:pt x="108804" y="226213"/>
                  <a:pt x="102394" y="219802"/>
                  <a:pt x="102394" y="211925"/>
                </a:cubicBezTo>
                <a:cubicBezTo>
                  <a:pt x="102394" y="204048"/>
                  <a:pt x="108804" y="197638"/>
                  <a:pt x="116681" y="197638"/>
                </a:cubicBezTo>
                <a:cubicBezTo>
                  <a:pt x="124558" y="197638"/>
                  <a:pt x="130969" y="204048"/>
                  <a:pt x="130969" y="211925"/>
                </a:cubicBezTo>
                <a:close/>
                <a:moveTo>
                  <a:pt x="197644" y="164300"/>
                </a:moveTo>
                <a:cubicBezTo>
                  <a:pt x="197644" y="166929"/>
                  <a:pt x="195510" y="169063"/>
                  <a:pt x="192881" y="169063"/>
                </a:cubicBezTo>
                <a:lnTo>
                  <a:pt x="40481" y="169063"/>
                </a:lnTo>
                <a:cubicBezTo>
                  <a:pt x="37852" y="169063"/>
                  <a:pt x="35719" y="166929"/>
                  <a:pt x="35719" y="164300"/>
                </a:cubicBezTo>
                <a:lnTo>
                  <a:pt x="35719" y="126200"/>
                </a:lnTo>
                <a:cubicBezTo>
                  <a:pt x="35719" y="123571"/>
                  <a:pt x="37852" y="121438"/>
                  <a:pt x="40481" y="121438"/>
                </a:cubicBezTo>
                <a:lnTo>
                  <a:pt x="124225" y="121438"/>
                </a:lnTo>
                <a:lnTo>
                  <a:pt x="132359" y="129572"/>
                </a:lnTo>
                <a:cubicBezTo>
                  <a:pt x="133255" y="130458"/>
                  <a:pt x="134464" y="130963"/>
                  <a:pt x="135731" y="130963"/>
                </a:cubicBezTo>
                <a:lnTo>
                  <a:pt x="197644" y="130963"/>
                </a:lnTo>
                <a:lnTo>
                  <a:pt x="197644" y="164300"/>
                </a:lnTo>
                <a:close/>
                <a:moveTo>
                  <a:pt x="185318" y="121438"/>
                </a:moveTo>
                <a:lnTo>
                  <a:pt x="156743" y="92863"/>
                </a:lnTo>
                <a:lnTo>
                  <a:pt x="190910" y="92863"/>
                </a:lnTo>
                <a:lnTo>
                  <a:pt x="219485" y="121438"/>
                </a:lnTo>
                <a:lnTo>
                  <a:pt x="185318" y="121438"/>
                </a:lnTo>
                <a:close/>
                <a:moveTo>
                  <a:pt x="164306" y="159538"/>
                </a:moveTo>
                <a:cubicBezTo>
                  <a:pt x="166935" y="159538"/>
                  <a:pt x="169069" y="157404"/>
                  <a:pt x="169069" y="154775"/>
                </a:cubicBezTo>
                <a:lnTo>
                  <a:pt x="169069" y="145250"/>
                </a:lnTo>
                <a:cubicBezTo>
                  <a:pt x="169069" y="142621"/>
                  <a:pt x="166935" y="140488"/>
                  <a:pt x="164306" y="140488"/>
                </a:cubicBezTo>
                <a:cubicBezTo>
                  <a:pt x="161677" y="140488"/>
                  <a:pt x="159544" y="142621"/>
                  <a:pt x="159544" y="145250"/>
                </a:cubicBezTo>
                <a:lnTo>
                  <a:pt x="159544" y="154775"/>
                </a:lnTo>
                <a:cubicBezTo>
                  <a:pt x="159544" y="157404"/>
                  <a:pt x="161677" y="159538"/>
                  <a:pt x="164306" y="159538"/>
                </a:cubicBezTo>
                <a:close/>
                <a:moveTo>
                  <a:pt x="78581" y="130963"/>
                </a:moveTo>
                <a:lnTo>
                  <a:pt x="50006" y="130963"/>
                </a:lnTo>
                <a:cubicBezTo>
                  <a:pt x="47377" y="130963"/>
                  <a:pt x="45244" y="133096"/>
                  <a:pt x="45244" y="135725"/>
                </a:cubicBezTo>
                <a:lnTo>
                  <a:pt x="45244" y="154775"/>
                </a:lnTo>
                <a:cubicBezTo>
                  <a:pt x="45244" y="157404"/>
                  <a:pt x="47377" y="159538"/>
                  <a:pt x="50006" y="159538"/>
                </a:cubicBezTo>
                <a:lnTo>
                  <a:pt x="78581" y="159538"/>
                </a:lnTo>
                <a:cubicBezTo>
                  <a:pt x="81210" y="159538"/>
                  <a:pt x="83344" y="157404"/>
                  <a:pt x="83344" y="154775"/>
                </a:cubicBezTo>
                <a:lnTo>
                  <a:pt x="83344" y="135725"/>
                </a:lnTo>
                <a:cubicBezTo>
                  <a:pt x="83344" y="133096"/>
                  <a:pt x="81210" y="130963"/>
                  <a:pt x="78581" y="130963"/>
                </a:cubicBezTo>
                <a:close/>
                <a:moveTo>
                  <a:pt x="73819" y="150013"/>
                </a:moveTo>
                <a:lnTo>
                  <a:pt x="54769" y="150013"/>
                </a:lnTo>
                <a:lnTo>
                  <a:pt x="54769" y="140488"/>
                </a:lnTo>
                <a:lnTo>
                  <a:pt x="73819" y="140488"/>
                </a:lnTo>
                <a:lnTo>
                  <a:pt x="73819" y="150013"/>
                </a:lnTo>
                <a:close/>
                <a:moveTo>
                  <a:pt x="183356" y="159538"/>
                </a:moveTo>
                <a:cubicBezTo>
                  <a:pt x="185985" y="159538"/>
                  <a:pt x="188119" y="157404"/>
                  <a:pt x="188119" y="154775"/>
                </a:cubicBezTo>
                <a:lnTo>
                  <a:pt x="188119" y="145250"/>
                </a:lnTo>
                <a:cubicBezTo>
                  <a:pt x="188119" y="142621"/>
                  <a:pt x="185985" y="140488"/>
                  <a:pt x="183356" y="140488"/>
                </a:cubicBezTo>
                <a:cubicBezTo>
                  <a:pt x="180727" y="140488"/>
                  <a:pt x="178594" y="142621"/>
                  <a:pt x="178594" y="145250"/>
                </a:cubicBezTo>
                <a:lnTo>
                  <a:pt x="178594" y="154775"/>
                </a:lnTo>
                <a:cubicBezTo>
                  <a:pt x="178594" y="157404"/>
                  <a:pt x="180727" y="159538"/>
                  <a:pt x="183356" y="15953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Picture Placeholder 8" descr="Person in space suite in space ship">
            <a:extLst>
              <a:ext uri="{FF2B5EF4-FFF2-40B4-BE49-F238E27FC236}">
                <a16:creationId xmlns:a16="http://schemas.microsoft.com/office/drawing/2014/main" id="{02EAB7FB-AEBA-41BC-B1D7-A4B080684C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29 September 2020</a:t>
            </a:r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Application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51536B-93ED-432A-BBEA-AF185E223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1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8750396-CB15-2D40-B878-F5E1DF162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118881"/>
            <a:ext cx="11228776" cy="537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2A75-9E28-D04D-BEA6-B1673FB6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Basis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50A17-CAAB-384C-A282-C223202AB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9999" y="1071563"/>
            <a:ext cx="9569813" cy="5048437"/>
          </a:xfrm>
        </p:spPr>
        <p:txBody>
          <a:bodyPr/>
          <a:lstStyle/>
          <a:p>
            <a:r>
              <a:rPr lang="en-ID" sz="2400" dirty="0" err="1"/>
              <a:t>Kemudahan</a:t>
            </a:r>
            <a:r>
              <a:rPr lang="en-ID" sz="2400" dirty="0"/>
              <a:t> dan </a:t>
            </a:r>
            <a:r>
              <a:rPr lang="en-ID" sz="2400" dirty="0" err="1"/>
              <a:t>kecepatan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pengambilan</a:t>
            </a:r>
            <a:r>
              <a:rPr lang="en-ID" sz="2400" dirty="0"/>
              <a:t> data (speed) </a:t>
            </a:r>
          </a:p>
          <a:p>
            <a:r>
              <a:rPr lang="en-ID" sz="2400" dirty="0" err="1"/>
              <a:t>Efisiensi</a:t>
            </a:r>
            <a:r>
              <a:rPr lang="en-ID" sz="2400" dirty="0"/>
              <a:t> </a:t>
            </a:r>
            <a:r>
              <a:rPr lang="en-ID" sz="2400" dirty="0" err="1"/>
              <a:t>ruang</a:t>
            </a:r>
            <a:r>
              <a:rPr lang="en-ID" sz="2400" dirty="0"/>
              <a:t> </a:t>
            </a:r>
            <a:r>
              <a:rPr lang="en-ID" sz="2400" dirty="0" err="1"/>
              <a:t>penyimpanan</a:t>
            </a:r>
            <a:r>
              <a:rPr lang="en-ID" sz="2400" dirty="0"/>
              <a:t> (space) </a:t>
            </a:r>
          </a:p>
          <a:p>
            <a:r>
              <a:rPr lang="en-ID" sz="2400" dirty="0" err="1"/>
              <a:t>Mengurangi</a:t>
            </a:r>
            <a:r>
              <a:rPr lang="en-ID" sz="2400" dirty="0"/>
              <a:t> / </a:t>
            </a:r>
            <a:r>
              <a:rPr lang="en-ID" sz="2400" dirty="0" err="1"/>
              <a:t>menghilangkan</a:t>
            </a:r>
            <a:r>
              <a:rPr lang="en-ID" sz="2400" dirty="0"/>
              <a:t> </a:t>
            </a:r>
            <a:r>
              <a:rPr lang="en-ID" sz="2400" dirty="0" err="1"/>
              <a:t>redudansi</a:t>
            </a:r>
            <a:r>
              <a:rPr lang="en-ID" sz="2400" dirty="0"/>
              <a:t> data</a:t>
            </a:r>
          </a:p>
          <a:p>
            <a:r>
              <a:rPr lang="en-ID" sz="2400" dirty="0" err="1"/>
              <a:t>Keakuratan</a:t>
            </a:r>
            <a:r>
              <a:rPr lang="en-ID" sz="2400" dirty="0"/>
              <a:t> (Accuracy) </a:t>
            </a:r>
          </a:p>
          <a:p>
            <a:r>
              <a:rPr lang="en-ID" sz="2400" dirty="0" err="1"/>
              <a:t>Pembentukan</a:t>
            </a:r>
            <a:r>
              <a:rPr lang="en-ID" sz="2400" dirty="0"/>
              <a:t> </a:t>
            </a:r>
            <a:r>
              <a:rPr lang="en-ID" sz="2400" dirty="0" err="1"/>
              <a:t>kode</a:t>
            </a:r>
            <a:r>
              <a:rPr lang="en-ID" sz="2400" dirty="0"/>
              <a:t> &amp; </a:t>
            </a:r>
            <a:r>
              <a:rPr lang="en-ID" sz="2400" dirty="0" err="1"/>
              <a:t>relasi</a:t>
            </a:r>
            <a:r>
              <a:rPr lang="en-ID" sz="2400" dirty="0"/>
              <a:t> </a:t>
            </a:r>
            <a:r>
              <a:rPr lang="en-ID" sz="2400" dirty="0" err="1"/>
              <a:t>antar</a:t>
            </a:r>
            <a:r>
              <a:rPr lang="en-ID" sz="2400" dirty="0"/>
              <a:t> data </a:t>
            </a:r>
            <a:r>
              <a:rPr lang="en-ID" sz="2400" dirty="0" err="1"/>
              <a:t>berdasar</a:t>
            </a:r>
            <a:r>
              <a:rPr lang="en-ID" sz="2400" dirty="0"/>
              <a:t> </a:t>
            </a:r>
            <a:r>
              <a:rPr lang="en-ID" sz="2400" dirty="0" err="1"/>
              <a:t>aturan</a:t>
            </a:r>
            <a:r>
              <a:rPr lang="en-ID" sz="2400" dirty="0"/>
              <a:t> / </a:t>
            </a:r>
            <a:r>
              <a:rPr lang="en-ID" sz="2400" dirty="0" err="1"/>
              <a:t>batasan</a:t>
            </a:r>
            <a:r>
              <a:rPr lang="en-ID" sz="2400" dirty="0"/>
              <a:t> (constraint) </a:t>
            </a:r>
            <a:r>
              <a:rPr lang="en-ID" sz="2400" dirty="0" err="1"/>
              <a:t>tipe</a:t>
            </a:r>
            <a:r>
              <a:rPr lang="en-ID" sz="2400" dirty="0"/>
              <a:t> data, domain data, </a:t>
            </a:r>
            <a:r>
              <a:rPr lang="en-ID" sz="2400" dirty="0" err="1"/>
              <a:t>keunikan</a:t>
            </a:r>
            <a:r>
              <a:rPr lang="en-ID" sz="2400" dirty="0"/>
              <a:t> data,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menekan</a:t>
            </a:r>
            <a:r>
              <a:rPr lang="en-ID" sz="2400" dirty="0"/>
              <a:t> </a:t>
            </a:r>
            <a:r>
              <a:rPr lang="en-ID" sz="2400" dirty="0" err="1"/>
              <a:t>ketidakakuratan</a:t>
            </a:r>
            <a:r>
              <a:rPr lang="en-ID" sz="2400" dirty="0"/>
              <a:t> </a:t>
            </a:r>
            <a:r>
              <a:rPr lang="en-ID" sz="2400" dirty="0" err="1"/>
              <a:t>saat</a:t>
            </a:r>
            <a:r>
              <a:rPr lang="en-ID" sz="2400" dirty="0"/>
              <a:t> entry / </a:t>
            </a:r>
            <a:r>
              <a:rPr lang="en-ID" sz="2400" dirty="0" err="1"/>
              <a:t>penyimpanan</a:t>
            </a:r>
            <a:r>
              <a:rPr lang="en-ID" sz="2400" dirty="0"/>
              <a:t> data. </a:t>
            </a:r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53D1-01BB-474B-A2EF-DB3539DEC2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2750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Basis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9999" y="1620000"/>
            <a:ext cx="10712814" cy="4500000"/>
          </a:xfrm>
        </p:spPr>
        <p:txBody>
          <a:bodyPr/>
          <a:lstStyle/>
          <a:p>
            <a:r>
              <a:rPr lang="en-ID" sz="2400" dirty="0" err="1"/>
              <a:t>Ketersediaan</a:t>
            </a:r>
            <a:r>
              <a:rPr lang="en-ID" sz="2400" dirty="0"/>
              <a:t> (</a:t>
            </a:r>
            <a:r>
              <a:rPr lang="en-ID" sz="2400" dirty="0" err="1"/>
              <a:t>Avaibility</a:t>
            </a:r>
            <a:r>
              <a:rPr lang="en-ID" sz="2400" dirty="0"/>
              <a:t>)</a:t>
            </a:r>
            <a:br>
              <a:rPr lang="en-ID" sz="2400" dirty="0"/>
            </a:br>
            <a:r>
              <a:rPr lang="en-ID" sz="2400" dirty="0" err="1"/>
              <a:t>Pemilahan</a:t>
            </a:r>
            <a:r>
              <a:rPr lang="en-ID" sz="2400" dirty="0"/>
              <a:t> data yang </a:t>
            </a:r>
            <a:r>
              <a:rPr lang="en-ID" sz="2400" dirty="0" err="1"/>
              <a:t>sifatnya</a:t>
            </a:r>
            <a:r>
              <a:rPr lang="en-ID" sz="2400" dirty="0"/>
              <a:t> </a:t>
            </a:r>
            <a:r>
              <a:rPr lang="en-ID" sz="2400" dirty="0" err="1"/>
              <a:t>pasif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database </a:t>
            </a:r>
            <a:r>
              <a:rPr lang="en-ID" sz="2400" dirty="0" err="1"/>
              <a:t>aktif</a:t>
            </a:r>
            <a:r>
              <a:rPr lang="en-ID" sz="2400" dirty="0"/>
              <a:t>.</a:t>
            </a:r>
          </a:p>
          <a:p>
            <a:r>
              <a:rPr lang="en-ID" sz="2400" dirty="0" err="1"/>
              <a:t>Kelengkapan</a:t>
            </a:r>
            <a:r>
              <a:rPr lang="en-ID" sz="2400" dirty="0"/>
              <a:t> (Completeness) </a:t>
            </a:r>
          </a:p>
          <a:p>
            <a:pPr marL="0" indent="0">
              <a:buNone/>
            </a:pPr>
            <a:r>
              <a:rPr lang="en-ID" sz="2400" dirty="0"/>
              <a:t>    </a:t>
            </a:r>
            <a:r>
              <a:rPr lang="en-ID" sz="2400" dirty="0" err="1"/>
              <a:t>Kompleksnya</a:t>
            </a:r>
            <a:r>
              <a:rPr lang="en-ID" sz="2400" dirty="0"/>
              <a:t> data </a:t>
            </a:r>
            <a:r>
              <a:rPr lang="en-ID" sz="2400" dirty="0" err="1"/>
              <a:t>menyebabkan</a:t>
            </a:r>
            <a:r>
              <a:rPr lang="en-ID" sz="2400" dirty="0"/>
              <a:t> </a:t>
            </a:r>
            <a:r>
              <a:rPr lang="en-ID" sz="2400" dirty="0" err="1"/>
              <a:t>perubahan</a:t>
            </a:r>
            <a:r>
              <a:rPr lang="en-ID" sz="2400" dirty="0"/>
              <a:t> </a:t>
            </a:r>
            <a:r>
              <a:rPr lang="en-ID" sz="2400" dirty="0" err="1"/>
              <a:t>struktur</a:t>
            </a:r>
            <a:r>
              <a:rPr lang="en-ID" sz="2400" dirty="0"/>
              <a:t> database. </a:t>
            </a:r>
          </a:p>
          <a:p>
            <a:r>
              <a:rPr lang="en-ID" sz="2400" dirty="0" err="1"/>
              <a:t>Keamanan</a:t>
            </a:r>
            <a:r>
              <a:rPr lang="en-ID" sz="2400" dirty="0"/>
              <a:t> (Security)</a:t>
            </a:r>
          </a:p>
          <a:p>
            <a:pPr marL="0" indent="0">
              <a:buNone/>
            </a:pPr>
            <a:r>
              <a:rPr lang="en-ID" sz="2400" dirty="0"/>
              <a:t>    </a:t>
            </a:r>
            <a:r>
              <a:rPr lang="en-ID" sz="2400" dirty="0" err="1"/>
              <a:t>Memberikan</a:t>
            </a:r>
            <a:r>
              <a:rPr lang="en-ID" sz="2400" dirty="0"/>
              <a:t> </a:t>
            </a:r>
            <a:r>
              <a:rPr lang="en-ID" sz="2400" dirty="0" err="1"/>
              <a:t>keamanan</a:t>
            </a:r>
            <a:r>
              <a:rPr lang="en-ID" sz="2400" dirty="0"/>
              <a:t> </a:t>
            </a:r>
            <a:r>
              <a:rPr lang="en-ID" sz="2400" dirty="0" err="1"/>
              <a:t>atas</a:t>
            </a:r>
            <a:r>
              <a:rPr lang="en-ID" sz="2400" dirty="0"/>
              <a:t> </a:t>
            </a:r>
            <a:r>
              <a:rPr lang="en-ID" sz="2400" dirty="0" err="1"/>
              <a:t>hak</a:t>
            </a:r>
            <a:r>
              <a:rPr lang="en-ID" sz="2400" dirty="0"/>
              <a:t> </a:t>
            </a:r>
            <a:r>
              <a:rPr lang="en-ID" sz="2400" dirty="0" err="1"/>
              <a:t>akses</a:t>
            </a:r>
            <a:r>
              <a:rPr lang="en-ID" sz="2400" dirty="0"/>
              <a:t> data. </a:t>
            </a:r>
          </a:p>
          <a:p>
            <a:r>
              <a:rPr lang="en-ID" sz="2400" dirty="0" err="1"/>
              <a:t>Kebersamaan</a:t>
            </a:r>
            <a:r>
              <a:rPr lang="en-ID" sz="2400" dirty="0"/>
              <a:t> </a:t>
            </a:r>
            <a:r>
              <a:rPr lang="en-ID" sz="2400" dirty="0" err="1"/>
              <a:t>pemakaian</a:t>
            </a:r>
            <a:r>
              <a:rPr lang="en-ID" sz="2400" dirty="0"/>
              <a:t> (</a:t>
            </a:r>
            <a:r>
              <a:rPr lang="en-ID" sz="2400" dirty="0" err="1"/>
              <a:t>Sharebility</a:t>
            </a:r>
            <a:r>
              <a:rPr lang="en-ID" sz="2400" dirty="0"/>
              <a:t>) </a:t>
            </a:r>
            <a:r>
              <a:rPr lang="en-ID" sz="2400" dirty="0" err="1"/>
              <a:t>Bersifat</a:t>
            </a:r>
            <a:r>
              <a:rPr lang="en-ID" sz="2400" dirty="0"/>
              <a:t> multiuser. </a:t>
            </a:r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Pengguna</a:t>
            </a:r>
            <a:r>
              <a:rPr lang="en-US" dirty="0"/>
              <a:t> Basis Data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79599"/>
            <a:ext cx="5780450" cy="2592363"/>
          </a:xfrm>
        </p:spPr>
        <p:txBody>
          <a:bodyPr/>
          <a:lstStyle/>
          <a:p>
            <a:r>
              <a:rPr lang="en-US" sz="2400" dirty="0" err="1"/>
              <a:t>Kepegawaian</a:t>
            </a:r>
            <a:endParaRPr lang="en-US" sz="2400" dirty="0"/>
          </a:p>
          <a:p>
            <a:r>
              <a:rPr lang="en-US" sz="2400" noProof="1"/>
              <a:t>Pergudangan</a:t>
            </a:r>
          </a:p>
          <a:p>
            <a:r>
              <a:rPr lang="en-US" sz="2400" noProof="1"/>
              <a:t>Akutansi</a:t>
            </a:r>
          </a:p>
          <a:p>
            <a:r>
              <a:rPr lang="en-US" sz="2400" noProof="1"/>
              <a:t>Bank</a:t>
            </a:r>
          </a:p>
          <a:p>
            <a:r>
              <a:rPr lang="en-US" sz="2400" noProof="1"/>
              <a:t>Reservasi</a:t>
            </a:r>
          </a:p>
          <a:p>
            <a:r>
              <a:rPr lang="en-US" sz="2400" noProof="1"/>
              <a:t>Customer Service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79599"/>
            <a:ext cx="9641250" cy="2592363"/>
          </a:xfrm>
        </p:spPr>
        <p:txBody>
          <a:bodyPr/>
          <a:lstStyle/>
          <a:p>
            <a:r>
              <a:rPr lang="en-ID" dirty="0"/>
              <a:t>DBMS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perantara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user </a:t>
            </a:r>
            <a:r>
              <a:rPr lang="en-ID" dirty="0" err="1"/>
              <a:t>dengan</a:t>
            </a:r>
            <a:r>
              <a:rPr lang="en-ID" dirty="0"/>
              <a:t> database. </a:t>
            </a:r>
            <a:endParaRPr lang="en-ID" sz="2400" dirty="0"/>
          </a:p>
          <a:p>
            <a:r>
              <a:rPr lang="en-ID" dirty="0"/>
              <a:t>Cara </a:t>
            </a:r>
            <a:r>
              <a:rPr lang="en-ID" dirty="0" err="1"/>
              <a:t>komunikasi</a:t>
            </a:r>
            <a:r>
              <a:rPr lang="en-ID" dirty="0"/>
              <a:t> </a:t>
            </a:r>
            <a:r>
              <a:rPr lang="en-ID" dirty="0" err="1"/>
              <a:t>diatur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khusus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ditetapkan</a:t>
            </a:r>
            <a:r>
              <a:rPr lang="en-ID" dirty="0"/>
              <a:t> oleh DBMS. </a:t>
            </a:r>
            <a:endParaRPr lang="en-ID" sz="2400" dirty="0"/>
          </a:p>
          <a:p>
            <a:pPr marL="0" indent="0">
              <a:buNone/>
            </a:pPr>
            <a:r>
              <a:rPr lang="en-ID" sz="2400" dirty="0"/>
              <a:t>   </a:t>
            </a:r>
            <a:r>
              <a:rPr lang="en-ID" dirty="0" err="1"/>
              <a:t>Contoh</a:t>
            </a:r>
            <a:r>
              <a:rPr lang="en-ID" dirty="0"/>
              <a:t>: SQL, dBase, QUEL, </a:t>
            </a:r>
            <a:r>
              <a:rPr lang="en-ID" dirty="0" err="1"/>
              <a:t>dsb</a:t>
            </a:r>
            <a:r>
              <a:rPr lang="en-ID" dirty="0"/>
              <a:t>.</a:t>
            </a:r>
            <a:br>
              <a:rPr lang="en-ID" dirty="0"/>
            </a:br>
            <a:endParaRPr lang="en-ID" dirty="0"/>
          </a:p>
          <a:p>
            <a:pPr marL="0" indent="0">
              <a:buNone/>
            </a:pPr>
            <a:r>
              <a:rPr lang="en-ID" dirty="0"/>
              <a:t>Bahasa database, </a:t>
            </a:r>
            <a:r>
              <a:rPr lang="en-ID" dirty="0" err="1"/>
              <a:t>dibagi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2 </a:t>
            </a:r>
            <a:r>
              <a:rPr lang="en-ID" dirty="0" err="1"/>
              <a:t>bentuk</a:t>
            </a:r>
            <a:r>
              <a:rPr lang="en-ID" dirty="0"/>
              <a:t>: </a:t>
            </a:r>
            <a:endParaRPr lang="en-ID" sz="2400" dirty="0"/>
          </a:p>
          <a:p>
            <a:r>
              <a:rPr lang="en-ID" dirty="0"/>
              <a:t>- Data Definition Language (DDL)</a:t>
            </a:r>
            <a:br>
              <a:rPr lang="en-ID" dirty="0"/>
            </a:br>
            <a:r>
              <a:rPr lang="en-ID" dirty="0"/>
              <a:t>- Data Manipulation Language (DML) </a:t>
            </a:r>
            <a:endParaRPr lang="en-ID" sz="2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513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 (Data Definition Language (DDL)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236683"/>
            <a:ext cx="11584350" cy="2592363"/>
          </a:xfrm>
        </p:spPr>
        <p:txBody>
          <a:bodyPr/>
          <a:lstStyle/>
          <a:p>
            <a:r>
              <a:rPr lang="en-ID" sz="2400" dirty="0" err="1"/>
              <a:t>Digunakan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membuat</a:t>
            </a:r>
            <a:r>
              <a:rPr lang="en-ID" sz="2400" dirty="0"/>
              <a:t> </a:t>
            </a:r>
            <a:r>
              <a:rPr lang="en-ID" sz="2400" dirty="0" err="1"/>
              <a:t>tabel</a:t>
            </a:r>
            <a:r>
              <a:rPr lang="en-ID" sz="2400" dirty="0"/>
              <a:t> </a:t>
            </a:r>
            <a:r>
              <a:rPr lang="en-ID" sz="2400" dirty="0" err="1"/>
              <a:t>baru</a:t>
            </a:r>
            <a:r>
              <a:rPr lang="en-ID" sz="2400" dirty="0"/>
              <a:t>, </a:t>
            </a:r>
            <a:r>
              <a:rPr lang="en-ID" sz="2400" dirty="0" err="1"/>
              <a:t>indeks</a:t>
            </a:r>
            <a:r>
              <a:rPr lang="en-ID" sz="2400" dirty="0"/>
              <a:t>, </a:t>
            </a:r>
            <a:r>
              <a:rPr lang="en-ID" sz="2400" dirty="0" err="1"/>
              <a:t>mengubah</a:t>
            </a:r>
            <a:r>
              <a:rPr lang="en-ID" sz="2400" dirty="0"/>
              <a:t> </a:t>
            </a:r>
            <a:r>
              <a:rPr lang="en-ID" sz="2400" dirty="0" err="1"/>
              <a:t>tabel</a:t>
            </a:r>
            <a:r>
              <a:rPr lang="en-ID" sz="2400" dirty="0"/>
              <a:t>, </a:t>
            </a:r>
            <a:r>
              <a:rPr lang="en-ID" sz="2400" dirty="0" err="1"/>
              <a:t>menentukan</a:t>
            </a:r>
            <a:r>
              <a:rPr lang="en-ID" sz="2400" dirty="0"/>
              <a:t> </a:t>
            </a:r>
            <a:r>
              <a:rPr lang="en-ID" sz="2400" dirty="0" err="1"/>
              <a:t>struktur</a:t>
            </a:r>
            <a:r>
              <a:rPr lang="en-ID" sz="2400" dirty="0"/>
              <a:t> </a:t>
            </a:r>
            <a:r>
              <a:rPr lang="en-ID" sz="2400" dirty="0" err="1"/>
              <a:t>tabel</a:t>
            </a:r>
            <a:r>
              <a:rPr lang="en-ID" sz="2400" dirty="0"/>
              <a:t>, </a:t>
            </a:r>
            <a:r>
              <a:rPr lang="en-ID" sz="2400" dirty="0" err="1"/>
              <a:t>dsb</a:t>
            </a:r>
            <a:r>
              <a:rPr lang="en-ID" sz="2400" dirty="0"/>
              <a:t>. </a:t>
            </a:r>
          </a:p>
          <a:p>
            <a:r>
              <a:rPr lang="en-ID" sz="2400" dirty="0"/>
              <a:t>Hasil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kompilasi</a:t>
            </a:r>
            <a:r>
              <a:rPr lang="en-ID" sz="2400" dirty="0"/>
              <a:t> </a:t>
            </a:r>
            <a:r>
              <a:rPr lang="en-ID" sz="2400" dirty="0" err="1"/>
              <a:t>perintah</a:t>
            </a:r>
            <a:r>
              <a:rPr lang="en-ID" sz="2400" dirty="0"/>
              <a:t> DDL </a:t>
            </a:r>
            <a:r>
              <a:rPr lang="en-ID" sz="2400" dirty="0" err="1"/>
              <a:t>berupa</a:t>
            </a:r>
            <a:r>
              <a:rPr lang="en-ID" sz="2400" dirty="0"/>
              <a:t> </a:t>
            </a:r>
            <a:r>
              <a:rPr lang="en-ID" sz="2400" dirty="0" err="1"/>
              <a:t>kumpulan</a:t>
            </a:r>
            <a:r>
              <a:rPr lang="en-ID" sz="2400" dirty="0"/>
              <a:t> </a:t>
            </a:r>
            <a:r>
              <a:rPr lang="en-ID" sz="2400" dirty="0" err="1"/>
              <a:t>tabel</a:t>
            </a:r>
            <a:r>
              <a:rPr lang="en-ID" sz="2400" dirty="0"/>
              <a:t> yang </a:t>
            </a:r>
            <a:r>
              <a:rPr lang="en-ID" sz="2400" dirty="0" err="1"/>
              <a:t>disimpan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file </a:t>
            </a:r>
            <a:r>
              <a:rPr lang="en-ID" sz="2400" dirty="0" err="1"/>
              <a:t>khusus</a:t>
            </a:r>
            <a:r>
              <a:rPr lang="en-ID" sz="2400" dirty="0"/>
              <a:t>: </a:t>
            </a:r>
            <a:r>
              <a:rPr lang="en-ID" sz="2400" dirty="0" err="1"/>
              <a:t>Kamus</a:t>
            </a:r>
            <a:r>
              <a:rPr lang="en-ID" sz="2400" dirty="0"/>
              <a:t> Data (Data Dictionary). </a:t>
            </a:r>
          </a:p>
          <a:p>
            <a:r>
              <a:rPr lang="en-ID" sz="2400" dirty="0"/>
              <a:t>Data Dictionary: </a:t>
            </a:r>
            <a:r>
              <a:rPr lang="en-ID" sz="2400" dirty="0" err="1"/>
              <a:t>merupakan</a:t>
            </a:r>
            <a:r>
              <a:rPr lang="en-ID" sz="2400" dirty="0"/>
              <a:t> metadata (</a:t>
            </a:r>
            <a:r>
              <a:rPr lang="en-ID" sz="2400" dirty="0" err="1"/>
              <a:t>superdata</a:t>
            </a:r>
            <a:r>
              <a:rPr lang="en-ID" sz="2400" dirty="0"/>
              <a:t>), </a:t>
            </a:r>
            <a:r>
              <a:rPr lang="en-ID" sz="2400" dirty="0" err="1"/>
              <a:t>yaitu</a:t>
            </a:r>
            <a:r>
              <a:rPr lang="en-ID" sz="2400" dirty="0"/>
              <a:t> data yang </a:t>
            </a:r>
            <a:r>
              <a:rPr lang="en-ID" sz="2400" dirty="0" err="1"/>
              <a:t>mendeskripsikan</a:t>
            </a:r>
            <a:r>
              <a:rPr lang="en-ID" sz="2400" dirty="0"/>
              <a:t> data </a:t>
            </a:r>
            <a:r>
              <a:rPr lang="en-ID" sz="2400" dirty="0" err="1"/>
              <a:t>sesungguhnya</a:t>
            </a:r>
            <a:r>
              <a:rPr lang="en-ID" sz="2400" dirty="0"/>
              <a:t>. Data dictionary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akan</a:t>
            </a:r>
            <a:r>
              <a:rPr lang="en-ID" sz="2400" dirty="0"/>
              <a:t> </a:t>
            </a:r>
            <a:r>
              <a:rPr lang="en-ID" sz="2400" dirty="0" err="1"/>
              <a:t>selalu</a:t>
            </a:r>
            <a:r>
              <a:rPr lang="en-ID" sz="2400" dirty="0"/>
              <a:t> </a:t>
            </a:r>
            <a:r>
              <a:rPr lang="en-ID" sz="2400" dirty="0" err="1"/>
              <a:t>diakses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suatu</a:t>
            </a:r>
            <a:r>
              <a:rPr lang="en-ID" sz="2400" dirty="0"/>
              <a:t> </a:t>
            </a:r>
            <a:r>
              <a:rPr lang="en-ID" sz="2400" dirty="0" err="1"/>
              <a:t>operasi</a:t>
            </a:r>
            <a:r>
              <a:rPr lang="en-ID" sz="2400" dirty="0"/>
              <a:t> database </a:t>
            </a:r>
            <a:r>
              <a:rPr lang="en-ID" sz="2400" dirty="0" err="1"/>
              <a:t>sebelum</a:t>
            </a:r>
            <a:r>
              <a:rPr lang="en-ID" sz="2400" dirty="0"/>
              <a:t> </a:t>
            </a:r>
            <a:r>
              <a:rPr lang="en-ID" sz="2400" dirty="0" err="1"/>
              <a:t>suatu</a:t>
            </a:r>
            <a:r>
              <a:rPr lang="en-ID" sz="2400" dirty="0"/>
              <a:t> file data yang </a:t>
            </a:r>
            <a:r>
              <a:rPr lang="en-ID" sz="2400" dirty="0" err="1"/>
              <a:t>sesungguhnya</a:t>
            </a:r>
            <a:r>
              <a:rPr lang="en-ID" sz="2400" dirty="0"/>
              <a:t> </a:t>
            </a:r>
            <a:r>
              <a:rPr lang="en-ID" sz="2400" dirty="0" err="1"/>
              <a:t>diakses</a:t>
            </a:r>
            <a:r>
              <a:rPr lang="en-ID" sz="2400" dirty="0"/>
              <a:t>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25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 (Data Manipulation Language)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236683"/>
            <a:ext cx="11584350" cy="2592363"/>
          </a:xfrm>
        </p:spPr>
        <p:txBody>
          <a:bodyPr/>
          <a:lstStyle/>
          <a:p>
            <a:r>
              <a:rPr lang="en-ID" sz="2400" dirty="0" err="1"/>
              <a:t>Digunakan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memanipulasi</a:t>
            </a:r>
            <a:r>
              <a:rPr lang="en-ID" sz="2400" dirty="0"/>
              <a:t> dan </a:t>
            </a:r>
            <a:r>
              <a:rPr lang="en-ID" sz="2400" dirty="0" err="1"/>
              <a:t>pengambilan</a:t>
            </a:r>
            <a:r>
              <a:rPr lang="en-ID" sz="2400" dirty="0"/>
              <a:t> data pada database.</a:t>
            </a:r>
          </a:p>
          <a:p>
            <a:r>
              <a:rPr lang="en-ID" sz="2400" dirty="0" err="1"/>
              <a:t>Manipulasi</a:t>
            </a:r>
            <a:r>
              <a:rPr lang="en-ID" sz="2400" dirty="0"/>
              <a:t> data,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mencakup</a:t>
            </a:r>
            <a:r>
              <a:rPr lang="en-ID" sz="2400" dirty="0"/>
              <a:t>: </a:t>
            </a:r>
          </a:p>
          <a:p>
            <a:pPr marL="0" indent="0">
              <a:buNone/>
            </a:pPr>
            <a:r>
              <a:rPr lang="en-ID" sz="2400" dirty="0" err="1"/>
              <a:t>Pemanggilan</a:t>
            </a:r>
            <a:r>
              <a:rPr lang="en-ID" sz="2400" dirty="0"/>
              <a:t> data yang </a:t>
            </a:r>
            <a:r>
              <a:rPr lang="en-ID" sz="2400" dirty="0" err="1"/>
              <a:t>tersimpan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database (query) </a:t>
            </a:r>
          </a:p>
          <a:p>
            <a:pPr marL="0" indent="0">
              <a:buNone/>
            </a:pPr>
            <a:r>
              <a:rPr lang="en-ID" sz="2400" dirty="0" err="1"/>
              <a:t>Penyisipan</a:t>
            </a:r>
            <a:r>
              <a:rPr lang="en-ID" sz="2400" dirty="0"/>
              <a:t>/</a:t>
            </a:r>
            <a:r>
              <a:rPr lang="en-ID" sz="2400" dirty="0" err="1"/>
              <a:t>penambahan</a:t>
            </a:r>
            <a:r>
              <a:rPr lang="en-ID" sz="2400" dirty="0"/>
              <a:t> data </a:t>
            </a:r>
            <a:r>
              <a:rPr lang="en-ID" sz="2400" dirty="0" err="1"/>
              <a:t>baru</a:t>
            </a:r>
            <a:r>
              <a:rPr lang="en-ID" sz="2400" dirty="0"/>
              <a:t> </a:t>
            </a:r>
            <a:r>
              <a:rPr lang="en-ID" sz="2400" dirty="0" err="1"/>
              <a:t>ke</a:t>
            </a:r>
            <a:r>
              <a:rPr lang="en-ID" sz="2400" dirty="0"/>
              <a:t> database (Insert) </a:t>
            </a:r>
          </a:p>
          <a:p>
            <a:pPr marL="0" indent="0">
              <a:buNone/>
            </a:pPr>
            <a:r>
              <a:rPr lang="en-ID" sz="2400" dirty="0" err="1"/>
              <a:t>Pengubahan</a:t>
            </a:r>
            <a:r>
              <a:rPr lang="en-ID" sz="2400" dirty="0"/>
              <a:t> data pada database (Update) </a:t>
            </a:r>
          </a:p>
          <a:p>
            <a:pPr marL="0" indent="0">
              <a:buNone/>
            </a:pPr>
            <a:r>
              <a:rPr lang="en-ID" sz="2400" dirty="0" err="1"/>
              <a:t>Penghapusan</a:t>
            </a:r>
            <a:r>
              <a:rPr lang="en-ID" sz="2400" dirty="0"/>
              <a:t> data </a:t>
            </a:r>
            <a:r>
              <a:rPr lang="en-ID" sz="2400" dirty="0" err="1"/>
              <a:t>dari</a:t>
            </a:r>
            <a:r>
              <a:rPr lang="en-ID" sz="2400" dirty="0"/>
              <a:t> database (Delete)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6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043420_Science fair presentation_RVA_v3.potx" id="{29D4BD8F-7488-49D9-BFBB-7DF8C2B0292D}" vid="{799E8309-D02B-4451-A1B1-915D5FF07E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fair presentation</Template>
  <TotalTime>0</TotalTime>
  <Words>325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Sistem  Basis Data</vt:lpstr>
      <vt:lpstr>Internet Application</vt:lpstr>
      <vt:lpstr>Tujuan Basis Data</vt:lpstr>
      <vt:lpstr>Tujuan Basis Data</vt:lpstr>
      <vt:lpstr>Pengguna Basis Data secara umum :</vt:lpstr>
      <vt:lpstr>DBMS</vt:lpstr>
      <vt:lpstr>DDL (Data Definition Language (DDL)</vt:lpstr>
      <vt:lpstr>DML (Data Manipulation Language)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 Basis Data</dc:title>
  <dc:creator/>
  <cp:lastModifiedBy>Unknown User</cp:lastModifiedBy>
  <cp:revision>2</cp:revision>
  <dcterms:created xsi:type="dcterms:W3CDTF">2020-09-19T05:05:48Z</dcterms:created>
  <dcterms:modified xsi:type="dcterms:W3CDTF">2020-09-29T00:29:00Z</dcterms:modified>
</cp:coreProperties>
</file>