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18" r:id="rId3"/>
    <p:sldId id="441" r:id="rId4"/>
    <p:sldId id="431" r:id="rId5"/>
    <p:sldId id="426" r:id="rId6"/>
    <p:sldId id="433" r:id="rId7"/>
    <p:sldId id="437" r:id="rId8"/>
    <p:sldId id="438" r:id="rId9"/>
    <p:sldId id="439" r:id="rId10"/>
    <p:sldId id="440" r:id="rId11"/>
    <p:sldId id="422" r:id="rId12"/>
    <p:sldId id="423" r:id="rId13"/>
    <p:sldId id="442" r:id="rId14"/>
    <p:sldId id="432" r:id="rId15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6C"/>
    <a:srgbClr val="000099"/>
    <a:srgbClr val="FE98E3"/>
    <a:srgbClr val="FF6600"/>
    <a:srgbClr val="004600"/>
    <a:srgbClr val="EEF6F0"/>
    <a:srgbClr val="528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929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549320-58E5-4025-BBC8-FB66EB80EE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62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49320-58E5-4025-BBC8-FB66EB80EE29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96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56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99790-F277-4EE3-9AFC-BAF85D50DA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198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320676"/>
            <a:ext cx="1538883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20676"/>
            <a:ext cx="734060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D72F7-A7B7-4881-8A32-16541D49DD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617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83160"/>
            <a:ext cx="99568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188BE-1FEF-47B0-A4C8-1CAE3FC51E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198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7000"/>
            <a:ext cx="342900" cy="3845379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auto">
          <a:xfrm>
            <a:off x="685800" y="520699"/>
            <a:ext cx="11353800" cy="6218767"/>
          </a:xfrm>
          <a:prstGeom prst="roundRect">
            <a:avLst>
              <a:gd name="adj" fmla="val 11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22111" y="1447800"/>
            <a:ext cx="152400" cy="609600"/>
          </a:xfrm>
          <a:prstGeom prst="rect">
            <a:avLst/>
          </a:prstGeom>
          <a:solidFill>
            <a:srgbClr val="FE98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CEB67-1BC0-4BA5-B9FE-DED4F77707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214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75738-6571-4C8C-89C1-9B2D37CE15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6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79F6D-851A-4C22-8292-D70D42CC28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06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409D-40F1-4FA4-BD98-EFC2A17552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0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EDB4B-DA80-4DEE-9C06-BD36300B62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27214"/>
            <a:ext cx="4011084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F17F-D648-4116-B981-4D14EF5B5C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87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A90DF-F2F7-4E73-8003-D9A2D9CFAB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3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chemeClr val="accent5">
                <a:lumMod val="50000"/>
              </a:schemeClr>
            </a:gs>
            <a:gs pos="87000">
              <a:schemeClr val="accent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83160"/>
            <a:ext cx="9956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81200"/>
            <a:ext cx="10058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6400" y="62484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2484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A57860E-198B-4AA0-9144-61553D976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 rot="10800000">
            <a:off x="5644" y="0"/>
            <a:ext cx="9519356" cy="1459056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command-line/avdmanag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lutter.dev/docs/get-started/install/windo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181600" y="0"/>
            <a:ext cx="5867400" cy="54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5791200"/>
            <a:ext cx="6019800" cy="685800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en-US" altLang="en-US" sz="2400" dirty="0">
                <a:solidFill>
                  <a:srgbClr val="EEF6F0"/>
                </a:solidFill>
                <a:latin typeface="+mj-lt"/>
              </a:rPr>
              <a:t>Ari </a:t>
            </a:r>
            <a:r>
              <a:rPr lang="en-US" altLang="en-US" sz="2400" dirty="0" err="1">
                <a:solidFill>
                  <a:srgbClr val="EEF6F0"/>
                </a:solidFill>
                <a:latin typeface="+mj-lt"/>
              </a:rPr>
              <a:t>Kurniawan</a:t>
            </a:r>
            <a:endParaRPr lang="en-US" altLang="en-US" sz="2400" dirty="0">
              <a:solidFill>
                <a:srgbClr val="EEF6F0"/>
              </a:solidFill>
              <a:latin typeface="+mj-lt"/>
            </a:endParaRPr>
          </a:p>
          <a:p>
            <a:pPr marL="0" indent="0" algn="l" eaLnBrk="1" hangingPunct="1">
              <a:buNone/>
            </a:pP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www.arikurniawan.com</a:t>
            </a:r>
            <a:endParaRPr lang="id-ID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5791200"/>
            <a:ext cx="228600" cy="7620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2" descr="Flutter logo">
            <a:extLst>
              <a:ext uri="{FF2B5EF4-FFF2-40B4-BE49-F238E27FC236}">
                <a16:creationId xmlns:a16="http://schemas.microsoft.com/office/drawing/2014/main" id="{C66CE053-52AF-4856-ADB6-8E5BF9505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24200"/>
            <a:ext cx="3929063" cy="112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2431C-E8EC-4EE1-A5A8-74FF785C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8" y="1016000"/>
            <a:ext cx="36195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99C3B-EC79-48E9-8336-42A6E608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58434"/>
            <a:ext cx="8375855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9D844-5B16-4542-A52C-E4A9855C5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68" y="4311501"/>
            <a:ext cx="8482263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F37A95-3B40-45D9-BDBF-405C7D8CA53F}"/>
              </a:ext>
            </a:extLst>
          </p:cNvPr>
          <p:cNvSpPr/>
          <p:nvPr/>
        </p:nvSpPr>
        <p:spPr bwMode="auto">
          <a:xfrm>
            <a:off x="6902301" y="2241700"/>
            <a:ext cx="31242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23E60-1789-4B10-BD11-9B15CF4B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37" y="3276600"/>
            <a:ext cx="3995383" cy="2462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E8C494-4F7C-4FDE-AD25-F7E2BC06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971800"/>
            <a:ext cx="4947156" cy="3553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2CB1714-25FF-4B71-8060-F5B0C450F4F8}"/>
              </a:ext>
            </a:extLst>
          </p:cNvPr>
          <p:cNvSpPr txBox="1">
            <a:spLocks/>
          </p:cNvSpPr>
          <p:nvPr/>
        </p:nvSpPr>
        <p:spPr>
          <a:xfrm>
            <a:off x="1143000" y="685800"/>
            <a:ext cx="7024687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defTabSz="914400" eaLnBrk="1" latinLnBrk="0" hangingPunct="1">
              <a:buNone/>
              <a:defRPr spc="-1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dirty="0">
                <a:solidFill>
                  <a:srgbClr val="7030A0"/>
                </a:solidFill>
              </a:rPr>
              <a:t>AVD – Android Virtual Device</a:t>
            </a:r>
            <a:endParaRPr lang="id-ID" alt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1C417-9761-48A6-BE70-C7D634BDD2F1}"/>
              </a:ext>
            </a:extLst>
          </p:cNvPr>
          <p:cNvSpPr txBox="1"/>
          <p:nvPr/>
        </p:nvSpPr>
        <p:spPr>
          <a:xfrm>
            <a:off x="1543594" y="1398963"/>
            <a:ext cx="4198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Membuat</a:t>
            </a:r>
            <a:r>
              <a:rPr lang="en-US" sz="2000" b="1" dirty="0"/>
              <a:t> emulator :</a:t>
            </a:r>
          </a:p>
          <a:p>
            <a:pPr marL="514350" indent="-514350">
              <a:buAutoNum type="arabicPeriod"/>
            </a:pPr>
            <a:r>
              <a:rPr lang="en-US" sz="2000" dirty="0"/>
              <a:t>Android Studio</a:t>
            </a:r>
          </a:p>
          <a:p>
            <a:pPr marL="514350" indent="-514350">
              <a:buAutoNum type="arabicPeriod"/>
            </a:pPr>
            <a:r>
              <a:rPr lang="en-US" sz="2000" dirty="0"/>
              <a:t>Android SDK Command-line tool</a:t>
            </a:r>
          </a:p>
          <a:p>
            <a:pPr marL="514350" indent="-514350">
              <a:buAutoNum type="arabicPeriod"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7950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8F5B5-0EDC-4EA4-98C8-2D52303E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78612"/>
            <a:ext cx="7010400" cy="5816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0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CBF66-9E0F-47AD-BA34-C8ACC7FB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762000"/>
            <a:ext cx="6181725" cy="579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55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E20ED8-C512-4A7F-B2AC-908B14588F3E}"/>
              </a:ext>
            </a:extLst>
          </p:cNvPr>
          <p:cNvSpPr txBox="1"/>
          <p:nvPr/>
        </p:nvSpPr>
        <p:spPr>
          <a:xfrm>
            <a:off x="1676400" y="990600"/>
            <a:ext cx="9372600" cy="56015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GB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ID" sz="1200" dirty="0"/>
              <a:t>PS C:\src\flutter\examples\hello_world&gt; </a:t>
            </a:r>
            <a:r>
              <a:rPr lang="en-ID" sz="1200" b="1" dirty="0">
                <a:solidFill>
                  <a:srgbClr val="FF0000"/>
                </a:solidFill>
              </a:rPr>
              <a:t>flutter emulators          </a:t>
            </a:r>
          </a:p>
          <a:p>
            <a:r>
              <a:rPr lang="en-ID" sz="1200" dirty="0">
                <a:solidFill>
                  <a:srgbClr val="0070C0"/>
                </a:solidFill>
              </a:rPr>
              <a:t>2 available emulators:</a:t>
            </a:r>
          </a:p>
          <a:p>
            <a:endParaRPr lang="en-ID" sz="1200" dirty="0">
              <a:solidFill>
                <a:srgbClr val="0070C0"/>
              </a:solidFill>
            </a:endParaRPr>
          </a:p>
          <a:p>
            <a:r>
              <a:rPr lang="en-ID" sz="1200" dirty="0">
                <a:solidFill>
                  <a:srgbClr val="0070C0"/>
                </a:solidFill>
              </a:rPr>
              <a:t>Galaxy_Nexus_API_30 • Galaxy Nexus API 30 • Google • android</a:t>
            </a:r>
          </a:p>
          <a:p>
            <a:r>
              <a:rPr lang="en-ID" sz="1200" dirty="0">
                <a:solidFill>
                  <a:srgbClr val="0070C0"/>
                </a:solidFill>
              </a:rPr>
              <a:t>Pixel_3_API_30      • Pixel 3 API 30      • Google • android</a:t>
            </a:r>
          </a:p>
          <a:p>
            <a:endParaRPr lang="en-ID" sz="1200" dirty="0">
              <a:solidFill>
                <a:srgbClr val="0070C0"/>
              </a:solidFill>
            </a:endParaRPr>
          </a:p>
          <a:p>
            <a:r>
              <a:rPr lang="en-ID" sz="1200" dirty="0">
                <a:solidFill>
                  <a:srgbClr val="0070C0"/>
                </a:solidFill>
              </a:rPr>
              <a:t>To run an emulator, run 'flutter emulators --launch &lt;emulator id&gt;'.     </a:t>
            </a:r>
          </a:p>
          <a:p>
            <a:r>
              <a:rPr lang="en-ID" sz="1200" dirty="0">
                <a:solidFill>
                  <a:srgbClr val="0070C0"/>
                </a:solidFill>
              </a:rPr>
              <a:t>To create a new emulator, run 'flutter emulators --create [--name </a:t>
            </a:r>
            <a:r>
              <a:rPr lang="en-ID" sz="1200" dirty="0" err="1">
                <a:solidFill>
                  <a:srgbClr val="0070C0"/>
                </a:solidFill>
              </a:rPr>
              <a:t>xyz</a:t>
            </a:r>
            <a:r>
              <a:rPr lang="en-ID" sz="1200" dirty="0">
                <a:solidFill>
                  <a:srgbClr val="0070C0"/>
                </a:solidFill>
              </a:rPr>
              <a:t>]'.</a:t>
            </a:r>
          </a:p>
          <a:p>
            <a:endParaRPr lang="en-ID" sz="1200" dirty="0">
              <a:solidFill>
                <a:srgbClr val="0070C0"/>
              </a:solidFill>
            </a:endParaRPr>
          </a:p>
          <a:p>
            <a:r>
              <a:rPr lang="en-ID" sz="1200" dirty="0">
                <a:solidFill>
                  <a:srgbClr val="0070C0"/>
                </a:solidFill>
              </a:rPr>
              <a:t>You can find more information on managing emulators at the links below: </a:t>
            </a:r>
          </a:p>
          <a:p>
            <a:r>
              <a:rPr lang="en-ID" sz="1200" dirty="0">
                <a:solidFill>
                  <a:srgbClr val="0070C0"/>
                </a:solidFill>
              </a:rPr>
              <a:t>  https://developer.android.com/studio/run/managing-avds</a:t>
            </a:r>
          </a:p>
          <a:p>
            <a:r>
              <a:rPr lang="en-ID" sz="1200" dirty="0">
                <a:solidFill>
                  <a:srgbClr val="0070C0"/>
                </a:solidFill>
              </a:rPr>
              <a:t>  </a:t>
            </a:r>
            <a:r>
              <a:rPr lang="en-ID" sz="1200" dirty="0">
                <a:solidFill>
                  <a:srgbClr val="0070C0"/>
                </a:solidFill>
                <a:hlinkClick r:id="rId2"/>
              </a:rPr>
              <a:t>https://developer.android.com/studio/command-line/avdmanager</a:t>
            </a:r>
            <a:br>
              <a:rPr lang="en-ID" sz="1200" dirty="0">
                <a:solidFill>
                  <a:srgbClr val="0070C0"/>
                </a:solidFill>
              </a:rPr>
            </a:br>
            <a:endParaRPr lang="en-ID" sz="1200" dirty="0">
              <a:solidFill>
                <a:srgbClr val="0070C0"/>
              </a:solidFill>
            </a:endParaRPr>
          </a:p>
          <a:p>
            <a:r>
              <a:rPr lang="en-ID" sz="1200" dirty="0"/>
              <a:t>PS C:\src\flutter\examples\hello_world&gt; </a:t>
            </a:r>
            <a:r>
              <a:rPr lang="en-ID" sz="1200" b="1" dirty="0">
                <a:solidFill>
                  <a:srgbClr val="FF0000"/>
                </a:solidFill>
              </a:rPr>
              <a:t>flutter emulators --create --name </a:t>
            </a:r>
            <a:r>
              <a:rPr lang="en-ID" sz="1200" b="1" dirty="0" err="1">
                <a:solidFill>
                  <a:srgbClr val="FF0000"/>
                </a:solidFill>
              </a:rPr>
              <a:t>soboteika</a:t>
            </a:r>
            <a:endParaRPr lang="en-ID" sz="1200" b="1" dirty="0">
              <a:solidFill>
                <a:srgbClr val="FF0000"/>
              </a:solidFill>
            </a:endParaRPr>
          </a:p>
          <a:p>
            <a:r>
              <a:rPr lang="en-ID" sz="1200" dirty="0">
                <a:solidFill>
                  <a:srgbClr val="0070C0"/>
                </a:solidFill>
              </a:rPr>
              <a:t>Emulator '</a:t>
            </a:r>
            <a:r>
              <a:rPr lang="en-ID" sz="1200" dirty="0" err="1">
                <a:solidFill>
                  <a:srgbClr val="0070C0"/>
                </a:solidFill>
              </a:rPr>
              <a:t>soboteika</a:t>
            </a:r>
            <a:r>
              <a:rPr lang="en-ID" sz="1200" dirty="0">
                <a:solidFill>
                  <a:srgbClr val="0070C0"/>
                </a:solidFill>
              </a:rPr>
              <a:t>' created successfully.</a:t>
            </a:r>
            <a:br>
              <a:rPr lang="en-ID" sz="1200" dirty="0">
                <a:solidFill>
                  <a:srgbClr val="0070C0"/>
                </a:solidFill>
              </a:rPr>
            </a:br>
            <a:endParaRPr lang="en-ID" sz="1200" dirty="0">
              <a:solidFill>
                <a:srgbClr val="0070C0"/>
              </a:solidFill>
            </a:endParaRPr>
          </a:p>
          <a:p>
            <a:r>
              <a:rPr lang="en-ID" sz="1200" dirty="0"/>
              <a:t>PS C:\src\flutter\examples\hello_world&gt; </a:t>
            </a:r>
            <a:r>
              <a:rPr lang="en-ID" sz="1200" b="1" dirty="0">
                <a:solidFill>
                  <a:srgbClr val="FF0000"/>
                </a:solidFill>
              </a:rPr>
              <a:t>flutter emulators                          </a:t>
            </a:r>
          </a:p>
          <a:p>
            <a:r>
              <a:rPr lang="en-ID" sz="1200" dirty="0">
                <a:solidFill>
                  <a:srgbClr val="0070C0"/>
                </a:solidFill>
              </a:rPr>
              <a:t>3 available emulators:</a:t>
            </a:r>
          </a:p>
          <a:p>
            <a:endParaRPr lang="en-ID" sz="1200" dirty="0">
              <a:solidFill>
                <a:srgbClr val="0070C0"/>
              </a:solidFill>
            </a:endParaRPr>
          </a:p>
          <a:p>
            <a:r>
              <a:rPr lang="en-ID" sz="1200" dirty="0">
                <a:solidFill>
                  <a:srgbClr val="0070C0"/>
                </a:solidFill>
              </a:rPr>
              <a:t>Galaxy_Nexus_API_30 • Galaxy Nexus API 30 • Google • android</a:t>
            </a:r>
          </a:p>
          <a:p>
            <a:r>
              <a:rPr lang="en-ID" sz="1200" dirty="0">
                <a:solidFill>
                  <a:srgbClr val="0070C0"/>
                </a:solidFill>
              </a:rPr>
              <a:t>Pixel_3_API_30      • Pixel 3 API 30      • Google • android</a:t>
            </a:r>
          </a:p>
          <a:p>
            <a:r>
              <a:rPr lang="en-ID" sz="1200" dirty="0" err="1">
                <a:solidFill>
                  <a:srgbClr val="0070C0"/>
                </a:solidFill>
              </a:rPr>
              <a:t>soboteika</a:t>
            </a:r>
            <a:r>
              <a:rPr lang="en-ID" sz="1200" dirty="0">
                <a:solidFill>
                  <a:srgbClr val="0070C0"/>
                </a:solidFill>
              </a:rPr>
              <a:t>           • </a:t>
            </a:r>
            <a:r>
              <a:rPr lang="en-ID" sz="1200" dirty="0" err="1">
                <a:solidFill>
                  <a:srgbClr val="0070C0"/>
                </a:solidFill>
              </a:rPr>
              <a:t>soboteika</a:t>
            </a:r>
            <a:r>
              <a:rPr lang="en-ID" sz="1200" dirty="0">
                <a:solidFill>
                  <a:srgbClr val="0070C0"/>
                </a:solidFill>
              </a:rPr>
              <a:t>           • Google • android</a:t>
            </a:r>
          </a:p>
          <a:p>
            <a:endParaRPr lang="en-ID" sz="1200" dirty="0">
              <a:solidFill>
                <a:srgbClr val="0070C0"/>
              </a:solidFill>
            </a:endParaRPr>
          </a:p>
          <a:p>
            <a:r>
              <a:rPr lang="en-ID" sz="1200" dirty="0">
                <a:solidFill>
                  <a:srgbClr val="0070C0"/>
                </a:solidFill>
              </a:rPr>
              <a:t>To run an emulator, run 'flutter emulators --launch &lt;emulator id&gt;'.     </a:t>
            </a:r>
          </a:p>
          <a:p>
            <a:r>
              <a:rPr lang="en-ID" sz="1200" dirty="0">
                <a:solidFill>
                  <a:srgbClr val="0070C0"/>
                </a:solidFill>
              </a:rPr>
              <a:t>To create a new emulator, run 'flutter emulators --create [--name </a:t>
            </a:r>
            <a:r>
              <a:rPr lang="en-ID" sz="1200" dirty="0" err="1">
                <a:solidFill>
                  <a:srgbClr val="0070C0"/>
                </a:solidFill>
              </a:rPr>
              <a:t>xyz</a:t>
            </a:r>
            <a:r>
              <a:rPr lang="en-ID" sz="1200" dirty="0">
                <a:solidFill>
                  <a:srgbClr val="0070C0"/>
                </a:solidFill>
              </a:rPr>
              <a:t>]'.</a:t>
            </a:r>
          </a:p>
          <a:p>
            <a:endParaRPr lang="en-ID" sz="1200" dirty="0">
              <a:solidFill>
                <a:srgbClr val="0070C0"/>
              </a:solidFill>
            </a:endParaRPr>
          </a:p>
          <a:p>
            <a:r>
              <a:rPr lang="en-ID" sz="1200" dirty="0">
                <a:solidFill>
                  <a:srgbClr val="0070C0"/>
                </a:solidFill>
              </a:rPr>
              <a:t>You can find more information on managing emulators at the links below: </a:t>
            </a:r>
          </a:p>
          <a:p>
            <a:r>
              <a:rPr lang="en-ID" sz="1200" dirty="0">
                <a:solidFill>
                  <a:srgbClr val="0070C0"/>
                </a:solidFill>
              </a:rPr>
              <a:t>  https://developer.android.com/studio/run/managing-avds</a:t>
            </a:r>
          </a:p>
          <a:p>
            <a:r>
              <a:rPr lang="en-ID" sz="1200" dirty="0">
                <a:solidFill>
                  <a:srgbClr val="0070C0"/>
                </a:solidFill>
              </a:rPr>
              <a:t>  https://developer.android.com/studio/command-line/avdmanager</a:t>
            </a:r>
          </a:p>
        </p:txBody>
      </p:sp>
    </p:spTree>
    <p:extLst>
      <p:ext uri="{BB962C8B-B14F-4D97-AF65-F5344CB8AC3E}">
        <p14:creationId xmlns:p14="http://schemas.microsoft.com/office/powerpoint/2010/main" val="384300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FAC1597-9A9F-447C-AC8F-6BBB061CFA5F}"/>
              </a:ext>
            </a:extLst>
          </p:cNvPr>
          <p:cNvSpPr txBox="1">
            <a:spLocks/>
          </p:cNvSpPr>
          <p:nvPr/>
        </p:nvSpPr>
        <p:spPr>
          <a:xfrm>
            <a:off x="1075604" y="701627"/>
            <a:ext cx="7024687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defTabSz="914400" eaLnBrk="1" latinLnBrk="0" hangingPunct="1">
              <a:buNone/>
              <a:defRPr spc="-1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dirty="0" err="1">
                <a:solidFill>
                  <a:srgbClr val="7030A0"/>
                </a:solidFill>
              </a:rPr>
              <a:t>Instalasi</a:t>
            </a:r>
            <a:endParaRPr lang="id-ID" altLang="en-US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hlinkClick r:id="rId2"/>
            <a:extLst>
              <a:ext uri="{FF2B5EF4-FFF2-40B4-BE49-F238E27FC236}">
                <a16:creationId xmlns:a16="http://schemas.microsoft.com/office/drawing/2014/main" id="{74B3279D-27B0-4E9A-9B19-D25EBB84D8C3}"/>
              </a:ext>
            </a:extLst>
          </p:cNvPr>
          <p:cNvSpPr txBox="1"/>
          <p:nvPr/>
        </p:nvSpPr>
        <p:spPr>
          <a:xfrm>
            <a:off x="1676400" y="138805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rgbClr val="FF0000"/>
                </a:solidFill>
                <a:latin typeface="Consolas" panose="020B0609020204030204" pitchFamily="49" charset="0"/>
              </a:rPr>
              <a:t>https://flutter.dev/docs/get-started/install/windows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6AE41-A9A0-4436-881E-6CFAAAAF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1828270"/>
            <a:ext cx="7847989" cy="4496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23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989E68-A4B2-408E-A182-FE9BFE05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8305800" cy="1633503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FAC1597-9A9F-447C-AC8F-6BBB061CFA5F}"/>
              </a:ext>
            </a:extLst>
          </p:cNvPr>
          <p:cNvSpPr txBox="1">
            <a:spLocks/>
          </p:cNvSpPr>
          <p:nvPr/>
        </p:nvSpPr>
        <p:spPr>
          <a:xfrm>
            <a:off x="1143000" y="720436"/>
            <a:ext cx="7024687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defTabSz="914400" eaLnBrk="1" latinLnBrk="0" hangingPunct="1">
              <a:buNone/>
              <a:defRPr spc="-1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400" dirty="0" err="1">
                <a:solidFill>
                  <a:srgbClr val="7030A0"/>
                </a:solidFill>
              </a:rPr>
              <a:t>Instalasi</a:t>
            </a:r>
            <a:r>
              <a:rPr lang="en-US" altLang="en-US" sz="2400" dirty="0">
                <a:solidFill>
                  <a:srgbClr val="7030A0"/>
                </a:solidFill>
              </a:rPr>
              <a:t> via Git</a:t>
            </a:r>
            <a:endParaRPr lang="id-ID" altLang="en-US" sz="24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64E03-671A-4064-B9B6-BE059C8DF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685800"/>
            <a:ext cx="1942594" cy="5806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20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24AAF9-A0B7-48A8-BD2E-90D0DA8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51" y="1803414"/>
            <a:ext cx="3914775" cy="444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3DB4D-A292-4CF3-AEEC-F8077BD13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04" y="762000"/>
            <a:ext cx="4114800" cy="3875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CC369-42A2-45A8-89E4-1C9965001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68" y="4800600"/>
            <a:ext cx="4433069" cy="178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27AB75C-8F92-4EBC-9999-416E34A896AF}"/>
              </a:ext>
            </a:extLst>
          </p:cNvPr>
          <p:cNvSpPr txBox="1">
            <a:spLocks/>
          </p:cNvSpPr>
          <p:nvPr/>
        </p:nvSpPr>
        <p:spPr>
          <a:xfrm>
            <a:off x="1219200" y="641061"/>
            <a:ext cx="7024687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defTabSz="914400" eaLnBrk="1" latinLnBrk="0" hangingPunct="1">
              <a:buNone/>
              <a:defRPr spc="-1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000" dirty="0">
                <a:solidFill>
                  <a:srgbClr val="7030A0"/>
                </a:solidFill>
              </a:rPr>
              <a:t>Environment Setting</a:t>
            </a:r>
            <a:endParaRPr lang="id-ID" altLang="en-US" sz="2000" dirty="0">
              <a:solidFill>
                <a:srgbClr val="7030A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23B1E5-3EDE-413C-AAF8-C5B8A8B82CC5}"/>
              </a:ext>
            </a:extLst>
          </p:cNvPr>
          <p:cNvSpPr/>
          <p:nvPr/>
        </p:nvSpPr>
        <p:spPr bwMode="auto">
          <a:xfrm>
            <a:off x="9023451" y="2204823"/>
            <a:ext cx="834254" cy="5023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027F43-5019-454A-8BD8-6A11E4031B3D}"/>
              </a:ext>
            </a:extLst>
          </p:cNvPr>
          <p:cNvSpPr/>
          <p:nvPr/>
        </p:nvSpPr>
        <p:spPr bwMode="auto">
          <a:xfrm rot="10800000">
            <a:off x="10287000" y="1422414"/>
            <a:ext cx="914400" cy="3810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2734DF-A496-433A-B7C2-1CD4A40947A0}"/>
              </a:ext>
            </a:extLst>
          </p:cNvPr>
          <p:cNvSpPr/>
          <p:nvPr/>
        </p:nvSpPr>
        <p:spPr bwMode="auto">
          <a:xfrm>
            <a:off x="3581399" y="5288831"/>
            <a:ext cx="1757363" cy="5023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45155C8-1C9A-4992-B5C4-06F35A9FC4A9}"/>
              </a:ext>
            </a:extLst>
          </p:cNvPr>
          <p:cNvSpPr/>
          <p:nvPr/>
        </p:nvSpPr>
        <p:spPr bwMode="auto">
          <a:xfrm rot="10800000">
            <a:off x="7576598" y="5420380"/>
            <a:ext cx="914400" cy="3810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F55884-2939-4E6F-AB89-A9C1045CFFB7}"/>
              </a:ext>
            </a:extLst>
          </p:cNvPr>
          <p:cNvSpPr txBox="1"/>
          <p:nvPr/>
        </p:nvSpPr>
        <p:spPr>
          <a:xfrm>
            <a:off x="1447800" y="1905000"/>
            <a:ext cx="6097424" cy="160043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GB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ID" dirty="0"/>
              <a:t>C:\Users\Ari&gt;</a:t>
            </a:r>
            <a:r>
              <a:rPr lang="en-ID" b="1" dirty="0">
                <a:solidFill>
                  <a:srgbClr val="FF0000"/>
                </a:solidFill>
              </a:rPr>
              <a:t>flutter</a:t>
            </a:r>
          </a:p>
          <a:p>
            <a:r>
              <a:rPr lang="en-ID" dirty="0">
                <a:solidFill>
                  <a:srgbClr val="0070C0"/>
                </a:solidFill>
              </a:rPr>
              <a:t>Checking Dart SDK version...</a:t>
            </a:r>
          </a:p>
          <a:p>
            <a:r>
              <a:rPr lang="en-ID" dirty="0">
                <a:solidFill>
                  <a:srgbClr val="0070C0"/>
                </a:solidFill>
              </a:rPr>
              <a:t>Downloading Dart SDK from Flutter engine ...</a:t>
            </a:r>
          </a:p>
          <a:p>
            <a:r>
              <a:rPr lang="en-ID" dirty="0">
                <a:solidFill>
                  <a:srgbClr val="0070C0"/>
                </a:solidFill>
              </a:rPr>
              <a:t>Expanding downloaded archive...</a:t>
            </a:r>
          </a:p>
          <a:p>
            <a:r>
              <a:rPr lang="en-ID" dirty="0">
                <a:solidFill>
                  <a:srgbClr val="0070C0"/>
                </a:solidFill>
              </a:rPr>
              <a:t>Building flutter tool...</a:t>
            </a:r>
          </a:p>
          <a:p>
            <a:r>
              <a:rPr lang="en-ID" dirty="0">
                <a:solidFill>
                  <a:srgbClr val="0070C0"/>
                </a:solidFill>
              </a:rPr>
              <a:t>Running pub upgrade...</a:t>
            </a:r>
          </a:p>
          <a:p>
            <a:r>
              <a:rPr lang="en-ID" dirty="0">
                <a:solidFill>
                  <a:srgbClr val="0070C0"/>
                </a:solidFill>
              </a:rPr>
              <a:t>Manage your Flutter app development.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27895-7C26-47AA-A6FB-7C5DAF9EB433}"/>
              </a:ext>
            </a:extLst>
          </p:cNvPr>
          <p:cNvSpPr txBox="1"/>
          <p:nvPr/>
        </p:nvSpPr>
        <p:spPr>
          <a:xfrm>
            <a:off x="1447800" y="5224790"/>
            <a:ext cx="9091301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GB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ID" dirty="0"/>
              <a:t>C:\Users\Ari&gt;</a:t>
            </a:r>
            <a:r>
              <a:rPr lang="en-ID" b="1" dirty="0">
                <a:solidFill>
                  <a:srgbClr val="FF0000"/>
                </a:solidFill>
              </a:rPr>
              <a:t>dart --version</a:t>
            </a:r>
          </a:p>
          <a:p>
            <a:r>
              <a:rPr lang="en-ID" dirty="0">
                <a:solidFill>
                  <a:srgbClr val="0070C0"/>
                </a:solidFill>
              </a:rPr>
              <a:t>Dart SDK version: 2.14.3 (stable) (Wed Sep 29 13:10:26 2021 +0200) on "windows_x64"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2D5FA-0A96-4B1A-9D44-A0FF5A16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365903"/>
            <a:ext cx="3124200" cy="3320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C98D800-FA77-4A16-8001-E14802E4DE56}"/>
              </a:ext>
            </a:extLst>
          </p:cNvPr>
          <p:cNvSpPr txBox="1">
            <a:spLocks/>
          </p:cNvSpPr>
          <p:nvPr/>
        </p:nvSpPr>
        <p:spPr>
          <a:xfrm>
            <a:off x="1219200" y="641061"/>
            <a:ext cx="7024687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defTabSz="914400" eaLnBrk="1" latinLnBrk="0" hangingPunct="1">
              <a:buNone/>
              <a:defRPr spc="-1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000" dirty="0" err="1">
                <a:solidFill>
                  <a:srgbClr val="7030A0"/>
                </a:solidFill>
              </a:rPr>
              <a:t>Tes</a:t>
            </a:r>
            <a:r>
              <a:rPr lang="en-US" altLang="en-US" sz="2000" dirty="0">
                <a:solidFill>
                  <a:srgbClr val="7030A0"/>
                </a:solidFill>
              </a:rPr>
              <a:t> Hasil </a:t>
            </a:r>
            <a:r>
              <a:rPr lang="en-US" altLang="en-US" sz="2000" dirty="0" err="1">
                <a:solidFill>
                  <a:srgbClr val="7030A0"/>
                </a:solidFill>
              </a:rPr>
              <a:t>Instalasi</a:t>
            </a:r>
            <a:endParaRPr lang="id-ID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000F9-8700-41B2-BF10-DD27F76C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5000"/>
            <a:ext cx="9724440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B7192EA-64B8-459B-9043-13494C87643D}"/>
              </a:ext>
            </a:extLst>
          </p:cNvPr>
          <p:cNvSpPr txBox="1">
            <a:spLocks/>
          </p:cNvSpPr>
          <p:nvPr/>
        </p:nvSpPr>
        <p:spPr>
          <a:xfrm>
            <a:off x="1295400" y="774412"/>
            <a:ext cx="7024687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defTabSz="914400" eaLnBrk="1" latinLnBrk="0" hangingPunct="1">
              <a:buNone/>
              <a:defRPr spc="-1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sz="2000" dirty="0">
                <a:solidFill>
                  <a:srgbClr val="7030A0"/>
                </a:solidFill>
              </a:rPr>
              <a:t>Flutter</a:t>
            </a:r>
            <a:endParaRPr lang="id-ID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5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B3E6D-C226-455C-96C9-996BE29473BA}"/>
              </a:ext>
            </a:extLst>
          </p:cNvPr>
          <p:cNvSpPr txBox="1"/>
          <p:nvPr/>
        </p:nvSpPr>
        <p:spPr>
          <a:xfrm>
            <a:off x="1524000" y="2971800"/>
            <a:ext cx="9753600" cy="18158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GB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ID" dirty="0"/>
              <a:t>PS C:\src\flutter\examples\hello_world&gt; </a:t>
            </a:r>
            <a:r>
              <a:rPr lang="en-ID" b="1" dirty="0">
                <a:solidFill>
                  <a:srgbClr val="FF0000"/>
                </a:solidFill>
              </a:rPr>
              <a:t>flutter run</a:t>
            </a:r>
          </a:p>
          <a:p>
            <a:r>
              <a:rPr lang="en-ID" dirty="0"/>
              <a:t>Downloading Web SDK...                                             11.7s</a:t>
            </a:r>
          </a:p>
          <a:p>
            <a:r>
              <a:rPr lang="en-ID" dirty="0"/>
              <a:t>Multiple devices found:</a:t>
            </a:r>
          </a:p>
          <a:p>
            <a:r>
              <a:rPr lang="en-ID" dirty="0"/>
              <a:t>Chrome (web) • chrome • web-</a:t>
            </a:r>
            <a:r>
              <a:rPr lang="en-ID" dirty="0" err="1"/>
              <a:t>javascript</a:t>
            </a:r>
            <a:r>
              <a:rPr lang="en-ID" dirty="0"/>
              <a:t> • Google Chrome 94.0.4606.61</a:t>
            </a:r>
          </a:p>
          <a:p>
            <a:r>
              <a:rPr lang="en-ID" dirty="0"/>
              <a:t>Edge (web)   • edge   • web-</a:t>
            </a:r>
            <a:r>
              <a:rPr lang="en-ID" dirty="0" err="1"/>
              <a:t>javascript</a:t>
            </a:r>
            <a:r>
              <a:rPr lang="en-ID" dirty="0"/>
              <a:t> • Microsoft Edge 94.0.992.38</a:t>
            </a:r>
          </a:p>
          <a:p>
            <a:r>
              <a:rPr lang="en-ID" dirty="0"/>
              <a:t>[1]: Chrome (chrome)</a:t>
            </a:r>
          </a:p>
          <a:p>
            <a:r>
              <a:rPr lang="en-ID" dirty="0"/>
              <a:t>[2]: Edge (edge)</a:t>
            </a:r>
          </a:p>
          <a:p>
            <a:r>
              <a:rPr lang="en-ID" dirty="0"/>
              <a:t>Please choose one (To quit, press "q/Q"): </a:t>
            </a:r>
          </a:p>
        </p:txBody>
      </p:sp>
    </p:spTree>
    <p:extLst>
      <p:ext uri="{BB962C8B-B14F-4D97-AF65-F5344CB8AC3E}">
        <p14:creationId xmlns:p14="http://schemas.microsoft.com/office/powerpoint/2010/main" val="43047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3CF8B-3B52-4F0E-88E1-AE7863A0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99" y="1256179"/>
            <a:ext cx="9357101" cy="5412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5DBE5FF-A3E0-4170-8480-4056379EF6EB}"/>
              </a:ext>
            </a:extLst>
          </p:cNvPr>
          <p:cNvSpPr txBox="1">
            <a:spLocks/>
          </p:cNvSpPr>
          <p:nvPr/>
        </p:nvSpPr>
        <p:spPr>
          <a:xfrm>
            <a:off x="1143000" y="685800"/>
            <a:ext cx="7024687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defTabSz="914400" eaLnBrk="1" latinLnBrk="0" hangingPunct="1">
              <a:buNone/>
              <a:defRPr spc="-1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en-US" altLang="en-US" dirty="0">
                <a:solidFill>
                  <a:srgbClr val="7030A0"/>
                </a:solidFill>
              </a:rPr>
              <a:t>AVD – Android Virtual Device</a:t>
            </a:r>
            <a:endParaRPr lang="id-ID" altLang="en-US" dirty="0">
              <a:solidFill>
                <a:srgbClr val="7030A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A61A72A-1C75-453E-A01F-526893F1C896}"/>
              </a:ext>
            </a:extLst>
          </p:cNvPr>
          <p:cNvSpPr/>
          <p:nvPr/>
        </p:nvSpPr>
        <p:spPr bwMode="auto">
          <a:xfrm rot="20157529">
            <a:off x="2689467" y="3661304"/>
            <a:ext cx="1219200" cy="369904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D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4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5779F-1287-4E78-A5C1-318012DF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0600"/>
            <a:ext cx="7543800" cy="5426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2117649"/>
      </p:ext>
    </p:extLst>
  </p:cSld>
  <p:clrMapOvr>
    <a:masterClrMapping/>
  </p:clrMapOvr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3671</TotalTime>
  <Words>471</Words>
  <Application>Microsoft Office PowerPoint</Application>
  <PresentationFormat>Widescreen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Consolas</vt:lpstr>
      <vt:lpstr>Times New Roman</vt:lpstr>
      <vt:lpstr>Wingdings</vt:lpstr>
      <vt:lpstr>Bamboo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STIKOM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SIMANMG1</dc:title>
  <dc:creator>arya</dc:creator>
  <cp:lastModifiedBy>Ari</cp:lastModifiedBy>
  <cp:revision>286</cp:revision>
  <cp:lastPrinted>1601-01-01T00:00:00Z</cp:lastPrinted>
  <dcterms:created xsi:type="dcterms:W3CDTF">2006-07-07T07:53:10Z</dcterms:created>
  <dcterms:modified xsi:type="dcterms:W3CDTF">2021-10-05T16:12:34Z</dcterms:modified>
</cp:coreProperties>
</file>