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51" r:id="rId3"/>
    <p:sldId id="452" r:id="rId4"/>
    <p:sldId id="453" r:id="rId5"/>
    <p:sldId id="449" r:id="rId6"/>
    <p:sldId id="421" r:id="rId7"/>
    <p:sldId id="422" r:id="rId8"/>
    <p:sldId id="423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24" r:id="rId24"/>
    <p:sldId id="425" r:id="rId25"/>
    <p:sldId id="426" r:id="rId26"/>
    <p:sldId id="427" r:id="rId27"/>
    <p:sldId id="428" r:id="rId28"/>
    <p:sldId id="429" r:id="rId29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77"/>
    <a:srgbClr val="FF6600"/>
    <a:srgbClr val="FE98E3"/>
    <a:srgbClr val="E84A6C"/>
    <a:srgbClr val="004600"/>
    <a:srgbClr val="EEF6F0"/>
    <a:srgbClr val="52806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929"/>
  </p:normalViewPr>
  <p:slideViewPr>
    <p:cSldViewPr>
      <p:cViewPr varScale="1">
        <p:scale>
          <a:sx n="104" d="100"/>
          <a:sy n="104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2060"/>
            </a:gs>
            <a:gs pos="89000">
              <a:srgbClr val="00B0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D43AEF06-80F3-4217-A9D1-521A6B0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5727-29BD-4725-9680-9ED4CA527140}"/>
              </a:ext>
            </a:extLst>
          </p:cNvPr>
          <p:cNvSpPr txBox="1"/>
          <p:nvPr/>
        </p:nvSpPr>
        <p:spPr>
          <a:xfrm>
            <a:off x="8430374" y="3362236"/>
            <a:ext cx="23519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sz="2400" dirty="0"/>
              <a:t>Variabel</a:t>
            </a:r>
          </a:p>
          <a:p>
            <a:pPr algn="r"/>
            <a:r>
              <a:rPr lang="id-ID" sz="2400" dirty="0"/>
              <a:t>Tipe Data</a:t>
            </a:r>
          </a:p>
          <a:p>
            <a:pPr algn="r"/>
            <a:r>
              <a:rPr lang="id-ID" sz="2400" dirty="0"/>
              <a:t>Operator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D298B-33CC-4B2E-9F21-5488855544B1}"/>
              </a:ext>
            </a:extLst>
          </p:cNvPr>
          <p:cNvSpPr txBox="1"/>
          <p:nvPr/>
        </p:nvSpPr>
        <p:spPr>
          <a:xfrm>
            <a:off x="1270000" y="2367993"/>
            <a:ext cx="6350000" cy="38590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'Good Pagi'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106E3-70D9-41A4-9A99-73F0823B6F5D}"/>
              </a:ext>
            </a:extLst>
          </p:cNvPr>
          <p:cNvSpPr txBox="1"/>
          <p:nvPr/>
        </p:nvSpPr>
        <p:spPr>
          <a:xfrm>
            <a:off x="8763000" y="3048000"/>
            <a:ext cx="2438400" cy="280076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Nilai a : 9</a:t>
            </a:r>
          </a:p>
          <a:p>
            <a:r>
              <a:rPr lang="id-ID" dirty="0"/>
              <a:t>Tipe a  : int</a:t>
            </a:r>
          </a:p>
          <a:p>
            <a:br>
              <a:rPr lang="id-ID" dirty="0"/>
            </a:br>
            <a:r>
              <a:rPr lang="id-ID" dirty="0"/>
              <a:t>Nilai a : 8.9</a:t>
            </a:r>
          </a:p>
          <a:p>
            <a:r>
              <a:rPr lang="id-ID" dirty="0"/>
              <a:t>Tipe a  : double</a:t>
            </a:r>
          </a:p>
          <a:p>
            <a:br>
              <a:rPr lang="id-ID" dirty="0"/>
            </a:br>
            <a:r>
              <a:rPr lang="id-ID" dirty="0"/>
              <a:t>Nilai a : Good Pagi</a:t>
            </a:r>
          </a:p>
          <a:p>
            <a:r>
              <a:rPr lang="id-ID" dirty="0"/>
              <a:t>Tipe a  : String</a:t>
            </a:r>
          </a:p>
          <a:p>
            <a:br>
              <a:rPr lang="id-ID" dirty="0"/>
            </a:br>
            <a:r>
              <a:rPr lang="id-ID" dirty="0"/>
              <a:t>Nilai a : true</a:t>
            </a:r>
          </a:p>
          <a:p>
            <a:r>
              <a:rPr lang="id-ID" dirty="0"/>
              <a:t>Tipe a  : bool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B8AFF-F342-48F5-98E1-96BDA9670F6E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Variabel Dynamic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4C23E3-DF84-40CA-8DE7-8216B277735E}"/>
              </a:ext>
            </a:extLst>
          </p:cNvPr>
          <p:cNvSpPr txBox="1">
            <a:spLocks noChangeArrowheads="1"/>
          </p:cNvSpPr>
          <p:nvPr/>
        </p:nvSpPr>
        <p:spPr>
          <a:xfrm>
            <a:off x="1270000" y="1166019"/>
            <a:ext cx="10210800" cy="10437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Sama dengar var</a:t>
            </a:r>
            <a:endParaRPr lang="id-ID" altLang="id-ID" sz="2400" i="1" kern="0" dirty="0"/>
          </a:p>
        </p:txBody>
      </p:sp>
    </p:spTree>
    <p:extLst>
      <p:ext uri="{BB962C8B-B14F-4D97-AF65-F5344CB8AC3E}">
        <p14:creationId xmlns:p14="http://schemas.microsoft.com/office/powerpoint/2010/main" val="8372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25161-75F1-447B-A6A4-228A942E9591}"/>
              </a:ext>
            </a:extLst>
          </p:cNvPr>
          <p:cNvSpPr txBox="1"/>
          <p:nvPr/>
        </p:nvSpPr>
        <p:spPr>
          <a:xfrm>
            <a:off x="1524000" y="2912745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globalVar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updateGlobalVar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globalVar = val;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printGlobalVar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(globalVar);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awal: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printGlobalVar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updateGlobalVar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'Setelah diubah: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printGlobalVar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8ED6-E72B-4E98-B1DE-58659A1D8848}"/>
              </a:ext>
            </a:extLst>
          </p:cNvPr>
          <p:cNvSpPr txBox="1"/>
          <p:nvPr/>
        </p:nvSpPr>
        <p:spPr>
          <a:xfrm>
            <a:off x="8991600" y="5867400"/>
            <a:ext cx="25146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Nilai awal: 10</a:t>
            </a:r>
          </a:p>
          <a:p>
            <a:r>
              <a:rPr lang="id-ID" dirty="0"/>
              <a:t>Setelah diubah: 20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39510C-6690-4A81-A16A-2351F019C37F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Variabel Global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7CC60-625C-4641-B84B-6D6E81C0ACC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197393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Dideklarasikan di luar fungsi, dan dapat diakses oleh semua fungsi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Dalam Dart, </a:t>
            </a:r>
            <a:r>
              <a:rPr lang="id-ID" altLang="id-ID" sz="2400" b="1" kern="0" dirty="0"/>
              <a:t>stdout </a:t>
            </a:r>
            <a:r>
              <a:rPr lang="id-ID" altLang="id-ID" sz="2400" kern="0" dirty="0"/>
              <a:t>adalah objek dari kelas </a:t>
            </a:r>
            <a:r>
              <a:rPr lang="id-ID" altLang="id-ID" sz="2400" b="1" kern="0" dirty="0"/>
              <a:t>Stdout </a:t>
            </a:r>
            <a:r>
              <a:rPr lang="id-ID" altLang="id-ID" sz="2400" kern="0" dirty="0"/>
              <a:t>yang menyediakan metode </a:t>
            </a:r>
            <a:r>
              <a:rPr lang="id-ID" altLang="id-ID" sz="2400" b="1" kern="0" dirty="0"/>
              <a:t>write()</a:t>
            </a:r>
          </a:p>
        </p:txBody>
      </p:sp>
    </p:spTree>
    <p:extLst>
      <p:ext uri="{BB962C8B-B14F-4D97-AF65-F5344CB8AC3E}">
        <p14:creationId xmlns:p14="http://schemas.microsoft.com/office/powerpoint/2010/main" val="29192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EDBB6-A648-4B30-B611-D0FA1FAD6910}"/>
              </a:ext>
            </a:extLst>
          </p:cNvPr>
          <p:cNvSpPr txBox="1"/>
          <p:nvPr/>
        </p:nvSpPr>
        <p:spPr>
          <a:xfrm>
            <a:off x="1143000" y="2590800"/>
            <a:ext cx="6096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a /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c;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a ~/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 / 3 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/ 3.0 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A8F8C-4F02-4C1B-A4F6-379940879B65}"/>
              </a:ext>
            </a:extLst>
          </p:cNvPr>
          <p:cNvSpPr txBox="1"/>
          <p:nvPr/>
        </p:nvSpPr>
        <p:spPr>
          <a:xfrm>
            <a:off x="8065911" y="4267200"/>
            <a:ext cx="38100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 / 3      = 3</a:t>
            </a:r>
          </a:p>
          <a:p>
            <a:r>
              <a:rPr lang="id-ID" dirty="0"/>
              <a:t>10.0 / 3.0  = 3.3333333333333335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A592D4-DC86-4923-BC62-9A4BD4A2A702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Variabel Lokal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26881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C803A-DFE5-4BA9-894D-4C7F48C568E8}"/>
              </a:ext>
            </a:extLst>
          </p:cNvPr>
          <p:cNvSpPr txBox="1"/>
          <p:nvPr/>
        </p:nvSpPr>
        <p:spPr>
          <a:xfrm>
            <a:off x="1600200" y="2819400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[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{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'tiga'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 ==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(c);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CE04-49EA-4434-A5FC-4F2C0FB822FB}"/>
              </a:ext>
            </a:extLst>
          </p:cNvPr>
          <p:cNvSpPr txBox="1"/>
          <p:nvPr/>
        </p:nvSpPr>
        <p:spPr>
          <a:xfrm>
            <a:off x="8382000" y="3942784"/>
            <a:ext cx="3276600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fr-FR" dirty="0"/>
              <a:t>2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[1, 2, 3]</a:t>
            </a:r>
          </a:p>
          <a:p>
            <a:r>
              <a:rPr lang="fr-FR" dirty="0"/>
              <a:t>{1: </a:t>
            </a:r>
            <a:r>
              <a:rPr lang="fr-FR" dirty="0" err="1"/>
              <a:t>satu</a:t>
            </a:r>
            <a:r>
              <a:rPr lang="fr-FR" dirty="0"/>
              <a:t>, 2: </a:t>
            </a:r>
            <a:r>
              <a:rPr lang="fr-FR" dirty="0" err="1"/>
              <a:t>dua</a:t>
            </a:r>
            <a:r>
              <a:rPr lang="fr-FR" dirty="0"/>
              <a:t>, 3: </a:t>
            </a:r>
            <a:r>
              <a:rPr lang="fr-FR" dirty="0" err="1"/>
              <a:t>tiga</a:t>
            </a:r>
            <a:r>
              <a:rPr lang="fr-FR" dirty="0"/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834029-54E4-49FF-9C8E-B2E8EFFF213C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7620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Print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31798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81A7-35A5-4FFA-A764-0D79DA64BFD8}"/>
              </a:ext>
            </a:extLst>
          </p:cNvPr>
          <p:cNvSpPr txBox="1"/>
          <p:nvPr/>
        </p:nvSpPr>
        <p:spPr>
          <a:xfrm>
            <a:off x="1447800" y="2819400"/>
            <a:ext cx="81534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 =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dan b =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variabel di dalam string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metode di dalam string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'Interpolasi string dalam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d.toUpperCase()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(c);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E319-3B39-4271-B9B4-A3A9D2D96308}"/>
              </a:ext>
            </a:extLst>
          </p:cNvPr>
          <p:cNvSpPr txBox="1"/>
          <p:nvPr/>
        </p:nvSpPr>
        <p:spPr>
          <a:xfrm>
            <a:off x="8077200" y="5867400"/>
            <a:ext cx="34290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Interpolasi string dalam DART</a:t>
            </a:r>
          </a:p>
          <a:p>
            <a:r>
              <a:rPr lang="id-ID" dirty="0"/>
              <a:t>Nilai a = 2 dan b = 3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BF19F-7EB6-4FB3-B320-9451CA12A399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Interpolasi String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0E1CE2-351B-4467-8A79-630BEAFB356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519680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Format: </a:t>
            </a:r>
            <a:r>
              <a:rPr lang="id-ID" altLang="id-ID" sz="2400" b="1" kern="0" dirty="0"/>
              <a:t>${ekspresi}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Jika yang dipanggil variabel tanda {} bisa dihilangkan</a:t>
            </a:r>
          </a:p>
        </p:txBody>
      </p:sp>
    </p:spTree>
    <p:extLst>
      <p:ext uri="{BB962C8B-B14F-4D97-AF65-F5344CB8AC3E}">
        <p14:creationId xmlns:p14="http://schemas.microsoft.com/office/powerpoint/2010/main" val="17264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6DBFB-E547-4014-A12D-23A2CDCFD72B}"/>
              </a:ext>
            </a:extLst>
          </p:cNvPr>
          <p:cNvSpPr txBox="1"/>
          <p:nvPr/>
        </p:nvSpPr>
        <p:spPr>
          <a:xfrm>
            <a:off x="1143000" y="2365073"/>
            <a:ext cx="609600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bulat: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riil: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b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teks: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c = 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bertipe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a.runtimeType.toString()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bertipe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b.runtimeType.toString()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bertipe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c.runtimeType.toString()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214B1-B41E-41F2-A411-19FBC38AE579}"/>
              </a:ext>
            </a:extLst>
          </p:cNvPr>
          <p:cNvSpPr txBox="1"/>
          <p:nvPr/>
        </p:nvSpPr>
        <p:spPr>
          <a:xfrm>
            <a:off x="7467600" y="4191000"/>
            <a:ext cx="4114800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bulat: 7</a:t>
            </a:r>
          </a:p>
          <a:p>
            <a:r>
              <a:rPr lang="id-ID" dirty="0"/>
              <a:t>Masukkan bilangan riil: 8.8</a:t>
            </a:r>
          </a:p>
          <a:p>
            <a:r>
              <a:rPr lang="id-ID" dirty="0"/>
              <a:t>Masukkan teks: Tanggulangin</a:t>
            </a:r>
          </a:p>
          <a:p>
            <a:endParaRPr lang="id-ID" dirty="0"/>
          </a:p>
          <a:p>
            <a:r>
              <a:rPr lang="id-ID" dirty="0"/>
              <a:t>7 bertipe int</a:t>
            </a:r>
          </a:p>
          <a:p>
            <a:r>
              <a:rPr lang="id-ID" dirty="0"/>
              <a:t>8.8 bertipe double</a:t>
            </a:r>
          </a:p>
          <a:p>
            <a:r>
              <a:rPr lang="id-ID" dirty="0"/>
              <a:t>'Tanggulangin' bertipe String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BE861E-D85B-4A23-B7EB-848312707E5F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Input Data</a:t>
            </a:r>
            <a:endParaRPr lang="en-US" altLang="id-ID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4F48D8-419F-4F3B-A06D-D6C19F9564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197393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Dalam Dart, </a:t>
            </a:r>
            <a:r>
              <a:rPr lang="id-ID" altLang="id-ID" sz="2400" b="1" kern="0" dirty="0"/>
              <a:t>stdin </a:t>
            </a:r>
            <a:r>
              <a:rPr lang="id-ID" altLang="id-ID" sz="2400" kern="0" dirty="0"/>
              <a:t>adalah objek dari kelas </a:t>
            </a:r>
            <a:r>
              <a:rPr lang="id-ID" altLang="id-ID" sz="2400" b="1" kern="0" dirty="0"/>
              <a:t>Stdin </a:t>
            </a:r>
            <a:r>
              <a:rPr lang="id-ID" altLang="id-ID" sz="2400" kern="0" dirty="0"/>
              <a:t>yang didefinisikan dalam paket </a:t>
            </a:r>
            <a:r>
              <a:rPr lang="id-ID" altLang="id-ID" sz="2400" b="1" kern="0" dirty="0"/>
              <a:t>dart:io. </a:t>
            </a:r>
            <a:r>
              <a:rPr lang="id-ID" altLang="id-ID" sz="2400" kern="0" dirty="0"/>
              <a:t>Dan tipe datanya berupa </a:t>
            </a:r>
            <a:r>
              <a:rPr lang="id-ID" altLang="id-ID" sz="2400" b="1" kern="0" dirty="0"/>
              <a:t>string </a:t>
            </a:r>
            <a:r>
              <a:rPr lang="id-ID" altLang="id-ID" sz="2400" kern="0" dirty="0"/>
              <a:t>jadi perlu diubah secara eksplisit.</a:t>
            </a:r>
          </a:p>
        </p:txBody>
      </p:sp>
    </p:spTree>
    <p:extLst>
      <p:ext uri="{BB962C8B-B14F-4D97-AF65-F5344CB8AC3E}">
        <p14:creationId xmlns:p14="http://schemas.microsoft.com/office/powerpoint/2010/main" val="34682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59D2D-C121-4885-82BD-1E010D8AEEB1}"/>
              </a:ext>
            </a:extLst>
          </p:cNvPr>
          <p:cNvSpPr txBox="1"/>
          <p:nvPr/>
        </p:nvSpPr>
        <p:spPr>
          <a:xfrm>
            <a:off x="1676400" y="3224698"/>
            <a:ext cx="6096000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menggunakan kata kunci final</a:t>
            </a:r>
            <a:endParaRPr lang="id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BAHASA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VERSI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'2.1.0'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menggunakan kata kunci const</a:t>
            </a:r>
            <a:endParaRPr lang="id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BAHASA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PI: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MAX: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01A8B-56F8-49FD-851C-B4013AE37D9D}"/>
              </a:ext>
            </a:extLst>
          </p:cNvPr>
          <p:cNvSpPr txBox="1"/>
          <p:nvPr/>
        </p:nvSpPr>
        <p:spPr>
          <a:xfrm>
            <a:off x="8204553" y="5029200"/>
            <a:ext cx="21336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fi-FI" dirty="0"/>
              <a:t>Dart 2.1.0</a:t>
            </a:r>
          </a:p>
          <a:p>
            <a:r>
              <a:rPr lang="fi-FI" dirty="0"/>
              <a:t>Nilai PI: 3.14159</a:t>
            </a:r>
          </a:p>
          <a:p>
            <a:r>
              <a:rPr lang="fi-FI" dirty="0"/>
              <a:t>Nilai MAX: 100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08A52B-8336-4D7C-9409-42F9912E24D6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Konstanta</a:t>
            </a:r>
            <a:endParaRPr lang="en-US" altLang="id-ID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2BC6B2-A8CF-4254-BBC6-2703768342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549437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const</a:t>
            </a:r>
            <a:r>
              <a:rPr lang="id-ID" altLang="id-ID" sz="2400" kern="0" dirty="0"/>
              <a:t>, tidak bisa diubah nilainya.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final</a:t>
            </a:r>
            <a:r>
              <a:rPr lang="id-ID" altLang="id-ID" sz="2400" kern="0" dirty="0"/>
              <a:t>, variabel bisa diubah nilainya HANYA SEKALI.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</p:txBody>
      </p:sp>
    </p:spTree>
    <p:extLst>
      <p:ext uri="{BB962C8B-B14F-4D97-AF65-F5344CB8AC3E}">
        <p14:creationId xmlns:p14="http://schemas.microsoft.com/office/powerpoint/2010/main" val="2769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8444F-34A1-436D-884E-A74DBA7A8BD0}"/>
              </a:ext>
            </a:extLst>
          </p:cNvPr>
          <p:cNvSpPr txBox="1"/>
          <p:nvPr/>
        </p:nvSpPr>
        <p:spPr>
          <a:xfrm>
            <a:off x="1752600" y="2911544"/>
            <a:ext cx="50292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list1 = [];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list2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menambah elemen ke dalam list1 dan list2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(i+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list1.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list2.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'list1: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list1.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'list2: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list2.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C1990-DADE-42C7-89E1-00C1BF431C5F}"/>
              </a:ext>
            </a:extLst>
          </p:cNvPr>
          <p:cNvSpPr txBox="1"/>
          <p:nvPr/>
        </p:nvSpPr>
        <p:spPr>
          <a:xfrm>
            <a:off x="7848600" y="4880365"/>
            <a:ext cx="23622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list1: [10, 20, 30]</a:t>
            </a:r>
          </a:p>
          <a:p>
            <a:r>
              <a:rPr lang="id-ID" dirty="0"/>
              <a:t>list2: [10, 20, 30]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22549-AD6E-40EB-81E2-96C06D2D0B90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List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D96DBB-5F67-4EAB-8901-1452D1977507}"/>
              </a:ext>
            </a:extLst>
          </p:cNvPr>
          <p:cNvSpPr txBox="1">
            <a:spLocks noChangeArrowheads="1"/>
          </p:cNvSpPr>
          <p:nvPr/>
        </p:nvSpPr>
        <p:spPr>
          <a:xfrm>
            <a:off x="1561395" y="1392860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Objek koleksi yang menyimpan daftar objek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Format: </a:t>
            </a:r>
            <a:r>
              <a:rPr lang="id-ID" altLang="id-ID" sz="2400" b="1" kern="0" dirty="0"/>
              <a:t>List&lt;tipe elemen&gt; namaList=[nilai1, nilai2, ...]</a:t>
            </a:r>
          </a:p>
        </p:txBody>
      </p:sp>
    </p:spTree>
    <p:extLst>
      <p:ext uri="{BB962C8B-B14F-4D97-AF65-F5344CB8AC3E}">
        <p14:creationId xmlns:p14="http://schemas.microsoft.com/office/powerpoint/2010/main" val="26306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FBE4D-F79F-410E-AB86-27E158D412E1}"/>
              </a:ext>
            </a:extLst>
          </p:cNvPr>
          <p:cNvSpPr txBox="1"/>
          <p:nvPr/>
        </p:nvSpPr>
        <p:spPr>
          <a:xfrm>
            <a:off x="1447800" y="2859673"/>
            <a:ext cx="609600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map1 = {};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map2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menambah elemen ke dalam map1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map1[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map1[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map1[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'tiga'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menambah elemen ke dalam map2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map1.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key,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map2[key] = value;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'map1: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map1.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'map2: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map2.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BE453-FFD3-4627-8A14-5FA0955E7A61}"/>
              </a:ext>
            </a:extLst>
          </p:cNvPr>
          <p:cNvSpPr txBox="1"/>
          <p:nvPr/>
        </p:nvSpPr>
        <p:spPr>
          <a:xfrm>
            <a:off x="7989711" y="4495800"/>
            <a:ext cx="38862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map1: {satu: 1, dua: 2, tiga: 3}</a:t>
            </a:r>
          </a:p>
          <a:p>
            <a:r>
              <a:rPr lang="id-ID" dirty="0"/>
              <a:t>map2: {satu: 1, dua: 2, tiga: 3}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B56B68-13AD-435B-BAEC-EDC00BC7D325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Map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893C7B-C46F-49FE-9107-FBDE5E6A9B89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132757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Mempunyai pasangan/asosiasi </a:t>
            </a:r>
            <a:r>
              <a:rPr lang="id-ID" altLang="id-ID" sz="2400" b="1" kern="0" dirty="0"/>
              <a:t>key</a:t>
            </a:r>
            <a:r>
              <a:rPr lang="id-ID" altLang="id-ID" sz="2400" kern="0" dirty="0"/>
              <a:t> dan </a:t>
            </a:r>
            <a:r>
              <a:rPr lang="id-ID" altLang="id-ID" sz="2400" b="1" kern="0" dirty="0"/>
              <a:t>value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Key bersifat </a:t>
            </a:r>
            <a:r>
              <a:rPr lang="id-ID" altLang="id-ID" sz="2400" b="1" kern="0" dirty="0"/>
              <a:t>unik, </a:t>
            </a:r>
            <a:r>
              <a:rPr lang="id-ID" altLang="id-ID" sz="2400" kern="0" dirty="0"/>
              <a:t>dan value tidak.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Di PHP disebut </a:t>
            </a:r>
            <a:r>
              <a:rPr lang="id-ID" altLang="id-ID" sz="2400" b="1" kern="0" dirty="0"/>
              <a:t>array asosiatif</a:t>
            </a:r>
            <a:r>
              <a:rPr lang="id-ID" altLang="id-ID" sz="2400" kern="0" dirty="0"/>
              <a:t>, Python menyebut </a:t>
            </a:r>
            <a:r>
              <a:rPr lang="id-ID" altLang="id-ID" sz="2400" b="1" kern="0" dirty="0"/>
              <a:t>dictionary</a:t>
            </a:r>
            <a:r>
              <a:rPr lang="id-ID" altLang="id-ID" sz="2400" kern="0" dirty="0"/>
              <a:t>, Ruby menyebut </a:t>
            </a:r>
            <a:r>
              <a:rPr lang="id-ID" altLang="id-ID" sz="2400" b="1" kern="0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9998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F0513-7891-4A36-BE85-EBD483CE8977}"/>
              </a:ext>
            </a:extLst>
          </p:cNvPr>
          <p:cNvSpPr txBox="1"/>
          <p:nvPr/>
        </p:nvSpPr>
        <p:spPr>
          <a:xfrm>
            <a:off x="1447800" y="3505200"/>
            <a:ext cx="6096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+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-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-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*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*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/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 /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~/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%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C3428-2BC0-45E8-B230-B529B182FA1B}"/>
              </a:ext>
            </a:extLst>
          </p:cNvPr>
          <p:cNvSpPr txBox="1"/>
          <p:nvPr/>
        </p:nvSpPr>
        <p:spPr>
          <a:xfrm>
            <a:off x="8305800" y="4495800"/>
            <a:ext cx="3440289" cy="1569660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 + 3 = 13</a:t>
            </a:r>
          </a:p>
          <a:p>
            <a:r>
              <a:rPr lang="id-ID" dirty="0"/>
              <a:t>10 - 3 = 7</a:t>
            </a:r>
          </a:p>
          <a:p>
            <a:r>
              <a:rPr lang="id-ID" dirty="0"/>
              <a:t>10 * 3 = 30</a:t>
            </a:r>
          </a:p>
          <a:p>
            <a:r>
              <a:rPr lang="id-ID" dirty="0"/>
              <a:t>10.0 / 3 = 3.3333333333333335</a:t>
            </a:r>
          </a:p>
          <a:p>
            <a:r>
              <a:rPr lang="id-ID" dirty="0"/>
              <a:t>10 ~/ 3 = 3</a:t>
            </a:r>
          </a:p>
          <a:p>
            <a:r>
              <a:rPr lang="id-ID" dirty="0"/>
              <a:t>10 % 3 = 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8BD871-98A4-47C6-B9ED-D3C80D7F89E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Aritmetika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EF75349-E7AE-4E10-A4DB-75F6822E80E7}"/>
              </a:ext>
            </a:extLst>
          </p:cNvPr>
          <p:cNvSpPr txBox="1">
            <a:spLocks noChangeArrowheads="1"/>
          </p:cNvSpPr>
          <p:nvPr/>
        </p:nvSpPr>
        <p:spPr>
          <a:xfrm>
            <a:off x="1561395" y="1886251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/ , pembagian bilangan riil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~/ , pembagian bilangan bulat</a:t>
            </a:r>
            <a:r>
              <a:rPr lang="id-ID" altLang="id-ID" sz="2400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8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i="0" kern="0" dirty="0"/>
              <a:t>Dart</a:t>
            </a:r>
            <a:endParaRPr lang="en-US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FECF46-B700-4EA7-B82F-E8ADFFF07A27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70643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800" dirty="0"/>
              <a:t>Keyword</a:t>
            </a:r>
            <a:endParaRPr lang="en-US" altLang="id-ID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E15AC6-2E4F-44F8-9DB9-CA22798820D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1600201"/>
            <a:ext cx="10210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Reserved Word</a:t>
            </a:r>
            <a:br>
              <a:rPr lang="id-ID" altLang="id-ID" sz="2400" b="1" kern="0" dirty="0"/>
            </a:br>
            <a:r>
              <a:rPr lang="id-ID" altLang="id-ID" sz="2400" kern="0" dirty="0"/>
              <a:t>tidak bisa sebagai </a:t>
            </a:r>
            <a:r>
              <a:rPr lang="id-ID" altLang="id-ID" sz="2400" i="1" kern="0" dirty="0"/>
              <a:t>identifier</a:t>
            </a: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Contextual keywords</a:t>
            </a:r>
            <a:br>
              <a:rPr lang="id-ID" altLang="id-ID" sz="2400" b="1" kern="0" dirty="0"/>
            </a:br>
            <a:r>
              <a:rPr lang="id-ID" altLang="id-ID" sz="2000" kern="0" dirty="0"/>
              <a:t>hanya bermakna di tempat-tempat khusus, diluar itu bisa sebagai </a:t>
            </a:r>
            <a:r>
              <a:rPr lang="id-ID" altLang="id-ID" sz="2000" i="1" kern="0" dirty="0"/>
              <a:t>identifier</a:t>
            </a:r>
            <a:endParaRPr lang="en-US" altLang="id-ID" sz="2000" i="1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766AD-F631-4DF1-9708-020A8455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401491"/>
            <a:ext cx="66675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47DC8-444D-43C5-A90B-179434B9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496584"/>
            <a:ext cx="4067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D2EDC-F359-4DA8-83D2-AD821D6888F8}"/>
              </a:ext>
            </a:extLst>
          </p:cNvPr>
          <p:cNvSpPr txBox="1"/>
          <p:nvPr/>
        </p:nvSpPr>
        <p:spPr>
          <a:xfrm>
            <a:off x="1981200" y="2667000"/>
            <a:ext cx="4114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 = a;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'Pre-increment'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 awal: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'++a: ${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++a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 akhir: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Post-increment'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b awal: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'b++: ${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b++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b akhir: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EA96D-17BF-44EB-BAB0-218B2FEC14AD}"/>
              </a:ext>
            </a:extLst>
          </p:cNvPr>
          <p:cNvSpPr txBox="1"/>
          <p:nvPr/>
        </p:nvSpPr>
        <p:spPr>
          <a:xfrm>
            <a:off x="6909153" y="3581400"/>
            <a:ext cx="2362200" cy="230832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Pre-increment</a:t>
            </a:r>
          </a:p>
          <a:p>
            <a:r>
              <a:rPr lang="id-ID" dirty="0"/>
              <a:t>Nilai a awal: 9</a:t>
            </a:r>
          </a:p>
          <a:p>
            <a:r>
              <a:rPr lang="id-ID" dirty="0"/>
              <a:t>++a: 10</a:t>
            </a:r>
          </a:p>
          <a:p>
            <a:r>
              <a:rPr lang="id-ID" dirty="0"/>
              <a:t>Nilai a akhir: 10</a:t>
            </a:r>
          </a:p>
          <a:p>
            <a:br>
              <a:rPr lang="id-ID" dirty="0"/>
            </a:br>
            <a:r>
              <a:rPr lang="id-ID" dirty="0"/>
              <a:t>Post-increment</a:t>
            </a:r>
          </a:p>
          <a:p>
            <a:r>
              <a:rPr lang="id-ID" dirty="0"/>
              <a:t>Nilai b awal: 9</a:t>
            </a:r>
          </a:p>
          <a:p>
            <a:r>
              <a:rPr lang="id-ID" dirty="0"/>
              <a:t>b++: 9</a:t>
            </a:r>
          </a:p>
          <a:p>
            <a:r>
              <a:rPr lang="id-ID" dirty="0"/>
              <a:t>Nilai b akhir: 10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A8C032-16D2-4311-BD7B-7549C59244C0}"/>
              </a:ext>
            </a:extLst>
          </p:cNvPr>
          <p:cNvSpPr txBox="1">
            <a:spLocks noChangeArrowheads="1"/>
          </p:cNvSpPr>
          <p:nvPr/>
        </p:nvSpPr>
        <p:spPr>
          <a:xfrm>
            <a:off x="1029053" y="68502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Increment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7B26816-7B59-495D-9349-87F221A52EED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413067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Pre-increment, ++a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Post-increment, a++</a:t>
            </a:r>
          </a:p>
        </p:txBody>
      </p:sp>
    </p:spTree>
    <p:extLst>
      <p:ext uri="{BB962C8B-B14F-4D97-AF65-F5344CB8AC3E}">
        <p14:creationId xmlns:p14="http://schemas.microsoft.com/office/powerpoint/2010/main" val="42686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031DD-9477-4272-8A20-19C1DCCDC583}"/>
              </a:ext>
            </a:extLst>
          </p:cNvPr>
          <p:cNvSpPr txBox="1"/>
          <p:nvPr/>
        </p:nvSpPr>
        <p:spPr>
          <a:xfrm>
            <a:off x="2032000" y="2559164"/>
            <a:ext cx="4495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 = a;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'Pre-decrement'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 awal: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'--a: ${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 akhir: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Post-decrement'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b awal: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'b--: ${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b--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b akhir: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5E19A-354F-4F04-9A8B-8E4EF52F783A}"/>
              </a:ext>
            </a:extLst>
          </p:cNvPr>
          <p:cNvSpPr txBox="1"/>
          <p:nvPr/>
        </p:nvSpPr>
        <p:spPr>
          <a:xfrm>
            <a:off x="6848764" y="3429000"/>
            <a:ext cx="2362200" cy="230832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Pre-decrement</a:t>
            </a:r>
          </a:p>
          <a:p>
            <a:r>
              <a:rPr lang="id-ID" dirty="0"/>
              <a:t>Nilai a awal: 9</a:t>
            </a:r>
          </a:p>
          <a:p>
            <a:r>
              <a:rPr lang="id-ID" dirty="0"/>
              <a:t>--a: 8</a:t>
            </a:r>
          </a:p>
          <a:p>
            <a:r>
              <a:rPr lang="id-ID" dirty="0"/>
              <a:t>Nilai a akhir: 8</a:t>
            </a:r>
          </a:p>
          <a:p>
            <a:br>
              <a:rPr lang="id-ID" dirty="0"/>
            </a:br>
            <a:r>
              <a:rPr lang="id-ID" dirty="0"/>
              <a:t>Post-decrement</a:t>
            </a:r>
          </a:p>
          <a:p>
            <a:r>
              <a:rPr lang="id-ID" dirty="0"/>
              <a:t>Nilai b awal: 9</a:t>
            </a:r>
          </a:p>
          <a:p>
            <a:r>
              <a:rPr lang="id-ID" dirty="0"/>
              <a:t>b--: 9</a:t>
            </a:r>
          </a:p>
          <a:p>
            <a:r>
              <a:rPr lang="id-ID" dirty="0"/>
              <a:t>Nilai b akhir: 8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709953-E9D4-4AB1-8921-640C2ACACE15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Decrement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C80DF3F-F017-4E55-9098-3E15658903BD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413067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Pre-decrement, --a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Post-decrement, a--</a:t>
            </a:r>
          </a:p>
        </p:txBody>
      </p:sp>
    </p:spTree>
    <p:extLst>
      <p:ext uri="{BB962C8B-B14F-4D97-AF65-F5344CB8AC3E}">
        <p14:creationId xmlns:p14="http://schemas.microsoft.com/office/powerpoint/2010/main" val="1292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3155D-54C9-42F4-8D92-FBD09A6059A6}"/>
              </a:ext>
            </a:extLst>
          </p:cNvPr>
          <p:cNvSpPr txBox="1"/>
          <p:nvPr/>
        </p:nvSpPr>
        <p:spPr>
          <a:xfrm>
            <a:off x="1676400" y="2743200"/>
            <a:ext cx="51054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 = </a:t>
            </a:r>
            <a:r>
              <a:rPr lang="id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==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!=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!=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&gt;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&gt;=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&gt;=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&lt;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&lt;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&lt;= $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&lt;= b</a:t>
            </a:r>
            <a:r>
              <a:rPr lang="id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4BE3F-2389-4951-B58B-DCDBFB3647EF}"/>
              </a:ext>
            </a:extLst>
          </p:cNvPr>
          <p:cNvSpPr txBox="1"/>
          <p:nvPr/>
        </p:nvSpPr>
        <p:spPr>
          <a:xfrm>
            <a:off x="7848600" y="3429000"/>
            <a:ext cx="1981200" cy="1569660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a-DK" dirty="0"/>
              <a:t>9 == 10: false</a:t>
            </a:r>
          </a:p>
          <a:p>
            <a:r>
              <a:rPr lang="da-DK" dirty="0"/>
              <a:t>9 != 10: true</a:t>
            </a:r>
          </a:p>
          <a:p>
            <a:r>
              <a:rPr lang="da-DK" dirty="0"/>
              <a:t>9 &gt; 10: false</a:t>
            </a:r>
          </a:p>
          <a:p>
            <a:r>
              <a:rPr lang="da-DK" dirty="0"/>
              <a:t>9 &gt;= 10: false</a:t>
            </a:r>
          </a:p>
          <a:p>
            <a:r>
              <a:rPr lang="da-DK" dirty="0"/>
              <a:t>9 &lt; 10: true</a:t>
            </a:r>
          </a:p>
          <a:p>
            <a:r>
              <a:rPr lang="da-DK" dirty="0"/>
              <a:t>9 &lt;= 10: true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B4D231-F95B-4BD6-86F0-10CAE7CC5F15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Relasional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A5BA7AE-F46F-46FC-A2D2-564F36312152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413067"/>
            <a:ext cx="10210800" cy="584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Comparison</a:t>
            </a:r>
            <a:r>
              <a:rPr lang="id-ID" altLang="id-ID" sz="2400" kern="0" dirty="0"/>
              <a:t>, membandingkan nilai </a:t>
            </a:r>
          </a:p>
        </p:txBody>
      </p:sp>
    </p:spTree>
    <p:extLst>
      <p:ext uri="{BB962C8B-B14F-4D97-AF65-F5344CB8AC3E}">
        <p14:creationId xmlns:p14="http://schemas.microsoft.com/office/powerpoint/2010/main" val="34588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ABC33-DC2A-431A-9982-704B909A9637}"/>
              </a:ext>
            </a:extLst>
          </p:cNvPr>
          <p:cNvSpPr txBox="1"/>
          <p:nvPr/>
        </p:nvSpPr>
        <p:spPr>
          <a:xfrm>
            <a:off x="1219201" y="1846498"/>
            <a:ext cx="6096000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(b ==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Nilai b tidak boleh nol.'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(b ==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/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/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6B718-5B14-4122-9AD6-43C64B4F3DF0}"/>
              </a:ext>
            </a:extLst>
          </p:cNvPr>
          <p:cNvSpPr txBox="1"/>
          <p:nvPr/>
        </p:nvSpPr>
        <p:spPr>
          <a:xfrm>
            <a:off x="8578145" y="2629384"/>
            <a:ext cx="25146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34</a:t>
            </a:r>
          </a:p>
          <a:p>
            <a:r>
              <a:rPr lang="id-ID" dirty="0"/>
              <a:t>Masukkan nilai b: 5</a:t>
            </a:r>
          </a:p>
          <a:p>
            <a:r>
              <a:rPr lang="id-ID" dirty="0"/>
              <a:t>34.0 / 5.0: 6.8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FDC5F-AF00-44C4-BBD4-DB1317D9007D}"/>
              </a:ext>
            </a:extLst>
          </p:cNvPr>
          <p:cNvSpPr txBox="1"/>
          <p:nvPr/>
        </p:nvSpPr>
        <p:spPr>
          <a:xfrm>
            <a:off x="8054620" y="3969264"/>
            <a:ext cx="3821291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4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Nilai b tidak boleh nol.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Nilai b tidak boleh nol.</a:t>
            </a:r>
          </a:p>
          <a:p>
            <a:r>
              <a:rPr lang="id-ID" dirty="0"/>
              <a:t>Masukkan nilai b: 8</a:t>
            </a:r>
          </a:p>
          <a:p>
            <a:r>
              <a:rPr lang="id-ID" dirty="0"/>
              <a:t>4.0 / 8.0: 0.5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94F6BD7-9194-4686-A9D8-23FF23302123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Relasional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311532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EC8C2-FA5E-4E3E-9CCC-15E913B79E52}"/>
              </a:ext>
            </a:extLst>
          </p:cNvPr>
          <p:cNvSpPr txBox="1"/>
          <p:nvPr/>
        </p:nvSpPr>
        <p:spPr>
          <a:xfrm>
            <a:off x="1600200" y="1702768"/>
            <a:ext cx="60452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'Logika AND'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 &amp;&amp; true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 &amp;&amp; true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 &amp;&amp; false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 &amp;&amp; false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 &amp;&amp; true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 &amp;&amp; true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 &amp;&amp; false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 &amp;&amp; false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Logika OR'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 || true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 || true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 || false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true || false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 || true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 || true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 || false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false || false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Logika NOT'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'!true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!true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'!false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!false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E6DC-8376-4473-9ADB-9E40AE2A247A}"/>
              </a:ext>
            </a:extLst>
          </p:cNvPr>
          <p:cNvSpPr txBox="1"/>
          <p:nvPr/>
        </p:nvSpPr>
        <p:spPr>
          <a:xfrm>
            <a:off x="8534400" y="2209800"/>
            <a:ext cx="2971800" cy="378565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Logika AND</a:t>
            </a:r>
          </a:p>
          <a:p>
            <a:r>
              <a:rPr lang="id-ID" dirty="0"/>
              <a:t>true &amp;&amp; true    : true</a:t>
            </a:r>
          </a:p>
          <a:p>
            <a:r>
              <a:rPr lang="id-ID" dirty="0"/>
              <a:t>true &amp;&amp; false   : false</a:t>
            </a:r>
          </a:p>
          <a:p>
            <a:r>
              <a:rPr lang="id-ID" dirty="0"/>
              <a:t>false &amp;&amp; true   : false</a:t>
            </a:r>
          </a:p>
          <a:p>
            <a:r>
              <a:rPr lang="id-ID" dirty="0"/>
              <a:t>false &amp;&amp; false  : false</a:t>
            </a:r>
          </a:p>
          <a:p>
            <a:br>
              <a:rPr lang="id-ID" dirty="0"/>
            </a:br>
            <a:r>
              <a:rPr lang="id-ID" dirty="0"/>
              <a:t>Logika OR</a:t>
            </a:r>
          </a:p>
          <a:p>
            <a:r>
              <a:rPr lang="id-ID" dirty="0"/>
              <a:t>true || true    : true</a:t>
            </a:r>
          </a:p>
          <a:p>
            <a:r>
              <a:rPr lang="id-ID" dirty="0"/>
              <a:t>true || false   : true</a:t>
            </a:r>
          </a:p>
          <a:p>
            <a:r>
              <a:rPr lang="id-ID" dirty="0"/>
              <a:t>false || true   : true</a:t>
            </a:r>
          </a:p>
          <a:p>
            <a:r>
              <a:rPr lang="id-ID" dirty="0"/>
              <a:t>false || false  : false</a:t>
            </a:r>
          </a:p>
          <a:p>
            <a:br>
              <a:rPr lang="id-ID" dirty="0"/>
            </a:br>
            <a:r>
              <a:rPr lang="id-ID" dirty="0"/>
              <a:t>Logika NOT</a:t>
            </a:r>
          </a:p>
          <a:p>
            <a:r>
              <a:rPr lang="id-ID" dirty="0"/>
              <a:t>!true   : false</a:t>
            </a:r>
          </a:p>
          <a:p>
            <a:r>
              <a:rPr lang="id-ID" dirty="0"/>
              <a:t>!false  : true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DD4FEA-DE36-4B3A-8F05-50F4B0DF4322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Logika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05147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E0CF2-786E-4653-86BD-5CF6974784E0}"/>
              </a:ext>
            </a:extLst>
          </p:cNvPr>
          <p:cNvSpPr txBox="1"/>
          <p:nvPr/>
        </p:nvSpPr>
        <p:spPr>
          <a:xfrm>
            <a:off x="1219200" y="2237770"/>
            <a:ext cx="5715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 [0..9]: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&gt;=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a &lt;=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'Anda memasukkan nilai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yang dimasukkan harus 0..9'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0F66C-777C-4BF2-96F1-527B6F9106BE}"/>
              </a:ext>
            </a:extLst>
          </p:cNvPr>
          <p:cNvSpPr txBox="1"/>
          <p:nvPr/>
        </p:nvSpPr>
        <p:spPr>
          <a:xfrm>
            <a:off x="7620000" y="3979466"/>
            <a:ext cx="39624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 [0..9]: 5</a:t>
            </a:r>
          </a:p>
          <a:p>
            <a:r>
              <a:rPr lang="id-ID" dirty="0"/>
              <a:t>Anda memasukkan nilai 5.</a:t>
            </a:r>
          </a:p>
          <a:p>
            <a:endParaRPr lang="id-ID" dirty="0"/>
          </a:p>
          <a:p>
            <a:r>
              <a:rPr lang="id-ID" dirty="0"/>
              <a:t>Masukkan nilai a [0..9]: 11</a:t>
            </a:r>
          </a:p>
          <a:p>
            <a:r>
              <a:rPr lang="id-ID" dirty="0"/>
              <a:t>Nilai yang dimasukkan harus 0..9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23FB52-42C2-4666-9988-963358F87C72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Logika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66371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E9FC8-C24C-42DC-A258-464D8BE6AA8C}"/>
              </a:ext>
            </a:extLst>
          </p:cNvPr>
          <p:cNvSpPr txBox="1"/>
          <p:nvPr/>
        </p:nvSpPr>
        <p:spPr>
          <a:xfrm>
            <a:off x="1524000" y="1151122"/>
            <a:ext cx="6096000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dalam bentuk biner: 01111000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dalam bentuk biner: 01111111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'Bitwise AND'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&amp;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&amp;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Bitwise OR'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|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Bitwise XOR'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^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^ 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Bitwise NOT'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'~$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~a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'~$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~b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Bitwise SHIFT LEFT'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&lt;&lt; 1: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&lt;&lt; 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&lt;&lt; 1: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 &lt;&lt; 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Bitwise SHIFT RIGHT'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&gt;&gt; 1: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 &gt;&gt; 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&gt;&gt; 1: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 &gt;&gt; 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B084F-8958-4CFE-AE97-F69A2D2EAAED}"/>
              </a:ext>
            </a:extLst>
          </p:cNvPr>
          <p:cNvSpPr txBox="1"/>
          <p:nvPr/>
        </p:nvSpPr>
        <p:spPr>
          <a:xfrm>
            <a:off x="8991600" y="1381954"/>
            <a:ext cx="2438400" cy="501675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Bitwise AND</a:t>
            </a:r>
          </a:p>
          <a:p>
            <a:r>
              <a:rPr lang="en-US" dirty="0"/>
              <a:t>120 &amp; 127: 120</a:t>
            </a:r>
          </a:p>
          <a:p>
            <a:br>
              <a:rPr lang="en-US" dirty="0"/>
            </a:br>
            <a:r>
              <a:rPr lang="en-US" dirty="0"/>
              <a:t>Bitwise OR</a:t>
            </a:r>
          </a:p>
          <a:p>
            <a:r>
              <a:rPr lang="en-US" dirty="0"/>
              <a:t>120 | 127: 127</a:t>
            </a:r>
          </a:p>
          <a:p>
            <a:br>
              <a:rPr lang="en-US" dirty="0"/>
            </a:br>
            <a:r>
              <a:rPr lang="en-US" dirty="0"/>
              <a:t>Bitwise XOR</a:t>
            </a:r>
          </a:p>
          <a:p>
            <a:r>
              <a:rPr lang="en-US" dirty="0"/>
              <a:t>120 ^ 127: 7</a:t>
            </a:r>
          </a:p>
          <a:p>
            <a:br>
              <a:rPr lang="en-US" dirty="0"/>
            </a:br>
            <a:r>
              <a:rPr lang="en-US" dirty="0"/>
              <a:t>Bitwise NOT</a:t>
            </a:r>
          </a:p>
          <a:p>
            <a:r>
              <a:rPr lang="en-US" dirty="0"/>
              <a:t>~120: -121</a:t>
            </a:r>
          </a:p>
          <a:p>
            <a:r>
              <a:rPr lang="en-US" dirty="0"/>
              <a:t>~127: -128</a:t>
            </a:r>
          </a:p>
          <a:p>
            <a:br>
              <a:rPr lang="en-US" dirty="0"/>
            </a:br>
            <a:r>
              <a:rPr lang="en-US" dirty="0"/>
              <a:t>Bitwise SHIFT LEFT</a:t>
            </a:r>
          </a:p>
          <a:p>
            <a:r>
              <a:rPr lang="en-US" dirty="0"/>
              <a:t>120 &lt;&lt; 1: 240</a:t>
            </a:r>
          </a:p>
          <a:p>
            <a:r>
              <a:rPr lang="en-US" dirty="0"/>
              <a:t>127 &lt;&lt; 1: 254</a:t>
            </a:r>
          </a:p>
          <a:p>
            <a:br>
              <a:rPr lang="en-US" dirty="0"/>
            </a:br>
            <a:r>
              <a:rPr lang="en-US" dirty="0"/>
              <a:t>Bitwise SHIFT RIGHT</a:t>
            </a:r>
          </a:p>
          <a:p>
            <a:r>
              <a:rPr lang="en-US" dirty="0"/>
              <a:t>120 &gt;&gt; 1: 60</a:t>
            </a:r>
          </a:p>
          <a:p>
            <a:r>
              <a:rPr lang="en-US" dirty="0"/>
              <a:t>127 &gt;&gt; 1: 63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725DE99-3D42-49F2-A572-719CA160D8CA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Bitwise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386737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AE40-7D55-42C5-BA37-AD02A24470A0}"/>
              </a:ext>
            </a:extLst>
          </p:cNvPr>
          <p:cNvSpPr txBox="1"/>
          <p:nvPr/>
        </p:nvSpPr>
        <p:spPr>
          <a:xfrm>
            <a:off x="1524000" y="2404170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i=s.length-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i&gt;=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+= s[i];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’Selamat Belajar Dart'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(s));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098AB-3E57-481B-A3EF-B669BB63E6B2}"/>
              </a:ext>
            </a:extLst>
          </p:cNvPr>
          <p:cNvSpPr txBox="1"/>
          <p:nvPr/>
        </p:nvSpPr>
        <p:spPr>
          <a:xfrm>
            <a:off x="8686800" y="4419600"/>
            <a:ext cx="25908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Selamat Belajar Dart</a:t>
            </a:r>
          </a:p>
          <a:p>
            <a:r>
              <a:rPr lang="id-ID" dirty="0"/>
              <a:t>traD rajaleB tamaleS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B05A1F-14CE-454B-9A3D-0D33D464FD1C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Operator String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527544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2DC40-8BBB-43B6-AA01-FB8AAF0C8104}"/>
              </a:ext>
            </a:extLst>
          </p:cNvPr>
          <p:cNvSpPr txBox="1"/>
          <p:nvPr/>
        </p:nvSpPr>
        <p:spPr>
          <a:xfrm>
            <a:off x="2514600" y="3048000"/>
            <a:ext cx="32004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is!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is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FF5E3-148D-4702-919E-B7BD167CA568}"/>
              </a:ext>
            </a:extLst>
          </p:cNvPr>
          <p:cNvSpPr txBox="1"/>
          <p:nvPr/>
        </p:nvSpPr>
        <p:spPr>
          <a:xfrm>
            <a:off x="7162800" y="3810000"/>
            <a:ext cx="914400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true</a:t>
            </a:r>
          </a:p>
          <a:p>
            <a:r>
              <a:rPr lang="id-ID" dirty="0"/>
              <a:t>true</a:t>
            </a:r>
          </a:p>
          <a:p>
            <a:r>
              <a:rPr lang="id-ID" dirty="0"/>
              <a:t>true</a:t>
            </a:r>
          </a:p>
          <a:p>
            <a:r>
              <a:rPr lang="id-ID" dirty="0"/>
              <a:t>false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40256D-BD8C-49AA-918D-9B3729BB1E21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Operator is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5205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i="0" kern="0" dirty="0"/>
              <a:t>Dart</a:t>
            </a:r>
            <a:endParaRPr lang="en-US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FECF46-B700-4EA7-B82F-E8ADFFF07A27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70643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800" dirty="0"/>
              <a:t>Keyword</a:t>
            </a:r>
            <a:endParaRPr lang="en-US" altLang="id-ID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E15AC6-2E4F-44F8-9DB9-CA22798820DD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905000"/>
            <a:ext cx="10210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Built-in Identifiers</a:t>
            </a:r>
            <a:br>
              <a:rPr lang="id-ID" altLang="id-ID" sz="2400" b="1" kern="0" dirty="0"/>
            </a:br>
            <a:r>
              <a:rPr lang="id-ID" sz="2400" dirty="0"/>
              <a:t>pengenal yang valid di kebanyakan tempat, tetapi tidak dapat digunakan sebagai nama kelas atau jenis tipe data.</a:t>
            </a: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b="1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sz="2000" i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BE275-F608-4A63-9562-B77A7E9A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54400"/>
            <a:ext cx="6667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i="0" kern="0" dirty="0"/>
              <a:t>Dart</a:t>
            </a:r>
            <a:endParaRPr lang="en-US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FECF46-B700-4EA7-B82F-E8ADFFF07A27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70643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800" dirty="0"/>
              <a:t>Pengenal </a:t>
            </a:r>
            <a:r>
              <a:rPr lang="id-ID" altLang="id-ID" sz="2800" i="1" dirty="0"/>
              <a:t>(identifiers)</a:t>
            </a:r>
            <a:endParaRPr lang="en-US" altLang="id-ID" sz="2800" i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E15AC6-2E4F-44F8-9DB9-CA22798820DD}"/>
              </a:ext>
            </a:extLst>
          </p:cNvPr>
          <p:cNvSpPr txBox="1">
            <a:spLocks noChangeArrowheads="1"/>
          </p:cNvSpPr>
          <p:nvPr/>
        </p:nvSpPr>
        <p:spPr>
          <a:xfrm>
            <a:off x="1206500" y="3302001"/>
            <a:ext cx="10210800" cy="2849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/>
              <a:t>Tidak boleh ada spasi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Tidak boleh diawali dengan karakter angka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Tidak boleh menggunakan simbol, kecuali </a:t>
            </a:r>
            <a:r>
              <a:rPr lang="id-ID" altLang="id-ID" sz="2400" i="1" kern="0" dirty="0"/>
              <a:t>underscore</a:t>
            </a:r>
            <a:r>
              <a:rPr lang="id-ID" altLang="id-ID" sz="2400" kern="0" dirty="0"/>
              <a:t> (_) dan </a:t>
            </a:r>
            <a:r>
              <a:rPr lang="id-ID" altLang="id-ID" sz="2400" i="1" kern="0" dirty="0"/>
              <a:t>dollar</a:t>
            </a:r>
            <a:r>
              <a:rPr lang="id-ID" altLang="id-ID" sz="2400" kern="0" dirty="0"/>
              <a:t> ($)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Harus unik, kecuali untuk variabel yang dideklarasikan di dalam blok berbeda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i="1" kern="0" dirty="0"/>
              <a:t>Case-sensitive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sz="2000" i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16010-1F97-4D7B-86DF-D22E8CADBD42}"/>
              </a:ext>
            </a:extLst>
          </p:cNvPr>
          <p:cNvSpPr txBox="1"/>
          <p:nvPr/>
        </p:nvSpPr>
        <p:spPr>
          <a:xfrm>
            <a:off x="1905000" y="1887263"/>
            <a:ext cx="8686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>
                <a:solidFill>
                  <a:srgbClr val="0070C0"/>
                </a:solidFill>
                <a:latin typeface="+mn-lt"/>
              </a:rPr>
              <a:t>Nama yang digunakan untuk elemen di dalam program, seperti  variabel, fungsi, kelas,  dll.</a:t>
            </a:r>
          </a:p>
        </p:txBody>
      </p:sp>
    </p:spTree>
    <p:extLst>
      <p:ext uri="{BB962C8B-B14F-4D97-AF65-F5344CB8AC3E}">
        <p14:creationId xmlns:p14="http://schemas.microsoft.com/office/powerpoint/2010/main" val="19208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3D9C60-DAE5-4A6E-9908-F7C5C8591BAF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5100FC-691A-49F2-BCC5-CB55F5053DCB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Kerangka Program</a:t>
            </a:r>
            <a:endParaRPr lang="en-US" altLang="id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2D8EF0-2276-4118-A2A6-5327E1D6C87C}"/>
              </a:ext>
            </a:extLst>
          </p:cNvPr>
          <p:cNvSpPr txBox="1"/>
          <p:nvPr/>
        </p:nvSpPr>
        <p:spPr>
          <a:xfrm>
            <a:off x="1371600" y="1278702"/>
            <a:ext cx="5952835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perintah program ditulis di sini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DAF094-141F-47E6-A6E5-716ADBF2FDEF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2332037"/>
            <a:ext cx="10210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void </a:t>
            </a:r>
            <a:r>
              <a:rPr lang="id-ID" altLang="id-ID" sz="2400" kern="0" dirty="0"/>
              <a:t>adalah fungsi atau metode yang tidak punya nilai balikan. </a:t>
            </a:r>
            <a:br>
              <a:rPr lang="id-ID" altLang="id-ID" sz="2400" kern="0" dirty="0"/>
            </a:br>
            <a:r>
              <a:rPr lang="id-ID" altLang="id-ID" sz="2400" kern="0" dirty="0"/>
              <a:t>(tidak menggunakan </a:t>
            </a:r>
            <a:r>
              <a:rPr lang="id-ID" altLang="id-ID" sz="2400" i="1" kern="0" dirty="0"/>
              <a:t>return</a:t>
            </a:r>
            <a:r>
              <a:rPr lang="id-ID" altLang="id-ID" sz="2400" kern="0" dirty="0"/>
              <a:t>)</a:t>
            </a:r>
            <a:br>
              <a:rPr lang="id-ID" altLang="id-ID" sz="2400" kern="0" dirty="0"/>
            </a:br>
            <a:endParaRPr lang="en-US" altLang="id-ID" sz="2400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kern="0" dirty="0"/>
              <a:t>Void, opsional jadi bisa ditulis: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id-ID" sz="2400" kern="0" dirty="0"/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id-ID" altLang="id-ID" sz="2400" kern="0" dirty="0"/>
            </a:br>
            <a:endParaRPr lang="en-US" altLang="id-ID" sz="2400" kern="0" dirty="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main()</a:t>
            </a:r>
            <a:r>
              <a:rPr lang="id-ID" altLang="id-ID" sz="2400" kern="0" dirty="0"/>
              <a:t>, berperan </a:t>
            </a:r>
            <a:r>
              <a:rPr lang="id-ID" altLang="id-ID" sz="2400" i="1" kern="0" dirty="0"/>
              <a:t>entry-point</a:t>
            </a:r>
            <a:r>
              <a:rPr lang="id-ID" altLang="id-ID" sz="2400" kern="0" dirty="0"/>
              <a:t> yaitu jalannya program dimulai dari perinta-perintah di dalam fungsi ini.</a:t>
            </a:r>
            <a:endParaRPr lang="en-US" altLang="id-ID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81576-9180-45E5-BB9D-C00899312A69}"/>
              </a:ext>
            </a:extLst>
          </p:cNvPr>
          <p:cNvSpPr txBox="1"/>
          <p:nvPr/>
        </p:nvSpPr>
        <p:spPr>
          <a:xfrm>
            <a:off x="2438400" y="4038600"/>
            <a:ext cx="5952835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perintah program ditulis di sini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3D9C60-DAE5-4A6E-9908-F7C5C8591BAF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5100FC-691A-49F2-BCC5-CB55F5053DCB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Deklarasi variabel</a:t>
            </a:r>
            <a:endParaRPr lang="en-US" altLang="id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2D8EF0-2276-4118-A2A6-5327E1D6C87C}"/>
              </a:ext>
            </a:extLst>
          </p:cNvPr>
          <p:cNvSpPr txBox="1"/>
          <p:nvPr/>
        </p:nvSpPr>
        <p:spPr>
          <a:xfrm>
            <a:off x="1438565" y="1251972"/>
            <a:ext cx="595283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panjang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lebar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luas;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keliling;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luas = panjang * lebar;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keliling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(panjang + lebar);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print 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'LUAS PERSEGI'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Luas persegi     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luas.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Keliling persegi 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keliling.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print('\tKeliling persegi : ' + keliling);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(keliling);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8111F-B380-4C01-9BD4-5760BCD03F6D}"/>
              </a:ext>
            </a:extLst>
          </p:cNvPr>
          <p:cNvSpPr txBox="1"/>
          <p:nvPr/>
        </p:nvSpPr>
        <p:spPr>
          <a:xfrm>
            <a:off x="8382000" y="2586011"/>
            <a:ext cx="3352800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LUAS PERSEGI</a:t>
            </a:r>
          </a:p>
          <a:p>
            <a:r>
              <a:rPr lang="id-ID" dirty="0"/>
              <a:t>    Luas persegi     : 46.5</a:t>
            </a:r>
          </a:p>
          <a:p>
            <a:r>
              <a:rPr lang="id-ID" dirty="0"/>
              <a:t>    Keliling persegi : 37.0</a:t>
            </a:r>
          </a:p>
          <a:p>
            <a:r>
              <a:rPr lang="id-ID" dirty="0"/>
              <a:t>37.0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110536-A520-4474-B373-C60D253E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5985381"/>
            <a:ext cx="9448800" cy="607938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B54FD1B-658A-4D1C-A5A3-016BFC7F2CA2}"/>
              </a:ext>
            </a:extLst>
          </p:cNvPr>
          <p:cNvSpPr/>
          <p:nvPr/>
        </p:nvSpPr>
        <p:spPr bwMode="auto">
          <a:xfrm rot="1737645">
            <a:off x="4824947" y="3676020"/>
            <a:ext cx="256108" cy="23698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6A580-1A25-47FA-A0A7-E935E92FB61F}"/>
              </a:ext>
            </a:extLst>
          </p:cNvPr>
          <p:cNvSpPr txBox="1"/>
          <p:nvPr/>
        </p:nvSpPr>
        <p:spPr>
          <a:xfrm>
            <a:off x="5096164" y="4888763"/>
            <a:ext cx="468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solidFill>
                  <a:srgbClr val="0070C0"/>
                </a:solidFill>
                <a:latin typeface="+mn-lt"/>
              </a:rPr>
              <a:t>Variabel ‘keliling’ bertipe double</a:t>
            </a:r>
          </a:p>
        </p:txBody>
      </p:sp>
    </p:spTree>
    <p:extLst>
      <p:ext uri="{BB962C8B-B14F-4D97-AF65-F5344CB8AC3E}">
        <p14:creationId xmlns:p14="http://schemas.microsoft.com/office/powerpoint/2010/main" val="4313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FCBE4-EB72-4163-A969-449C655DDB8C}"/>
              </a:ext>
            </a:extLst>
          </p:cNvPr>
          <p:cNvSpPr txBox="1"/>
          <p:nvPr/>
        </p:nvSpPr>
        <p:spPr>
          <a:xfrm>
            <a:off x="994064" y="1981200"/>
            <a:ext cx="73025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inisialisasi variabel a: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variabel a: 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E4B0A-23C0-4663-ADD4-377F96E93368}"/>
              </a:ext>
            </a:extLst>
          </p:cNvPr>
          <p:cNvSpPr txBox="1"/>
          <p:nvPr/>
        </p:nvSpPr>
        <p:spPr>
          <a:xfrm>
            <a:off x="2057400" y="5257800"/>
            <a:ext cx="40386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t-IT" dirty="0"/>
              <a:t>Nilai inisialisasi variabel a: 5</a:t>
            </a:r>
          </a:p>
          <a:p>
            <a:r>
              <a:rPr lang="it-IT" dirty="0"/>
              <a:t>Nilai variabel a: 99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3E8837-2CAA-4286-AD0A-D89EDD60477F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Inisialisasi variabel</a:t>
            </a:r>
            <a:endParaRPr lang="en-US" altLang="id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BAA10-E290-4E43-ABE3-7A58817F7479}"/>
              </a:ext>
            </a:extLst>
          </p:cNvPr>
          <p:cNvSpPr txBox="1"/>
          <p:nvPr/>
        </p:nvSpPr>
        <p:spPr>
          <a:xfrm>
            <a:off x="5638800" y="4343400"/>
            <a:ext cx="468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solidFill>
                  <a:srgbClr val="0070C0"/>
                </a:solidFill>
                <a:latin typeface="+mn-lt"/>
              </a:rPr>
              <a:t>Variabel “a” adalah object yang mempunyai methode “toString()”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07401A6-46D5-4D41-AEE3-4D0F96778A61}"/>
              </a:ext>
            </a:extLst>
          </p:cNvPr>
          <p:cNvSpPr/>
          <p:nvPr/>
        </p:nvSpPr>
        <p:spPr bwMode="auto">
          <a:xfrm rot="19778280">
            <a:off x="5521441" y="3229804"/>
            <a:ext cx="313750" cy="11170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6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151FC-C5A7-4031-B7C5-E79F4336D8FF}"/>
              </a:ext>
            </a:extLst>
          </p:cNvPr>
          <p:cNvSpPr txBox="1"/>
          <p:nvPr/>
        </p:nvSpPr>
        <p:spPr>
          <a:xfrm>
            <a:off x="2438400" y="2847200"/>
            <a:ext cx="2438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3AA51-DE6D-4F18-8F7B-145C59723F9D}"/>
              </a:ext>
            </a:extLst>
          </p:cNvPr>
          <p:cNvSpPr txBox="1"/>
          <p:nvPr/>
        </p:nvSpPr>
        <p:spPr>
          <a:xfrm>
            <a:off x="5943600" y="3124200"/>
            <a:ext cx="9144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7</a:t>
            </a:r>
          </a:p>
          <a:p>
            <a:r>
              <a:rPr lang="id-ID" dirty="0"/>
              <a:t>8</a:t>
            </a:r>
          </a:p>
          <a:p>
            <a:r>
              <a:rPr lang="id-ID" dirty="0"/>
              <a:t>null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Inisialisasi variabel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323249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70ECCD-A3A7-4845-AA9E-7EFB6622C894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Variabel, tipe data, operator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BA251-953A-4B50-99ED-8D565CE322C6}"/>
              </a:ext>
            </a:extLst>
          </p:cNvPr>
          <p:cNvSpPr txBox="1"/>
          <p:nvPr/>
        </p:nvSpPr>
        <p:spPr>
          <a:xfrm>
            <a:off x="1066801" y="2903096"/>
            <a:ext cx="609600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66.7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'Soboteika Channel'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a 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'Tipe a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a.runtimeType.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3AB9B-6D7E-48AE-901D-2AF777CDD809}"/>
              </a:ext>
            </a:extLst>
          </p:cNvPr>
          <p:cNvSpPr txBox="1"/>
          <p:nvPr/>
        </p:nvSpPr>
        <p:spPr>
          <a:xfrm>
            <a:off x="8077200" y="3276600"/>
            <a:ext cx="3429000" cy="280076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Nilai a : 8</a:t>
            </a:r>
          </a:p>
          <a:p>
            <a:r>
              <a:rPr lang="id-ID" dirty="0"/>
              <a:t>Tipe a  : int</a:t>
            </a:r>
          </a:p>
          <a:p>
            <a:br>
              <a:rPr lang="id-ID" dirty="0"/>
            </a:br>
            <a:r>
              <a:rPr lang="id-ID" dirty="0"/>
              <a:t>Nilai a : 66.7</a:t>
            </a:r>
          </a:p>
          <a:p>
            <a:r>
              <a:rPr lang="id-ID" dirty="0"/>
              <a:t>Tipe a  : double</a:t>
            </a:r>
          </a:p>
          <a:p>
            <a:br>
              <a:rPr lang="id-ID" dirty="0"/>
            </a:br>
            <a:r>
              <a:rPr lang="id-ID" dirty="0"/>
              <a:t>Nilai a : Soboteika Channel</a:t>
            </a:r>
          </a:p>
          <a:p>
            <a:r>
              <a:rPr lang="id-ID" dirty="0"/>
              <a:t>Tipe a  : String</a:t>
            </a:r>
          </a:p>
          <a:p>
            <a:br>
              <a:rPr lang="id-ID" dirty="0"/>
            </a:br>
            <a:r>
              <a:rPr lang="id-ID" dirty="0"/>
              <a:t>Nilai a : true</a:t>
            </a:r>
          </a:p>
          <a:p>
            <a:r>
              <a:rPr lang="id-ID" dirty="0"/>
              <a:t>Tipe a  : bool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FA89A4-F93E-43CF-84B4-CE0C7D83069B}"/>
              </a:ext>
            </a:extLst>
          </p:cNvPr>
          <p:cNvSpPr txBox="1">
            <a:spLocks noChangeArrowheads="1"/>
          </p:cNvSpPr>
          <p:nvPr/>
        </p:nvSpPr>
        <p:spPr>
          <a:xfrm>
            <a:off x="981364" y="630917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Variabel var</a:t>
            </a:r>
            <a:endParaRPr lang="en-US" altLang="id-ID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CED8239-DA1C-4022-8F41-28895F0A9C9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457870"/>
            <a:ext cx="10210800" cy="10437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­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sz="2400" b="1" kern="0" dirty="0"/>
              <a:t>var </a:t>
            </a:r>
            <a:r>
              <a:rPr lang="id-ID" altLang="id-ID" sz="2400" kern="0" dirty="0"/>
              <a:t>nilai variabel dinamis, tipe data variabel ditentukan saat dijalankan </a:t>
            </a:r>
            <a:r>
              <a:rPr lang="id-ID" altLang="id-ID" sz="2400" i="1" kern="0" dirty="0"/>
              <a:t>(runtime)</a:t>
            </a:r>
          </a:p>
        </p:txBody>
      </p:sp>
    </p:spTree>
    <p:extLst>
      <p:ext uri="{BB962C8B-B14F-4D97-AF65-F5344CB8AC3E}">
        <p14:creationId xmlns:p14="http://schemas.microsoft.com/office/powerpoint/2010/main" val="7956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3450</TotalTime>
  <Words>3663</Words>
  <Application>Microsoft Office PowerPoint</Application>
  <PresentationFormat>Widescreen</PresentationFormat>
  <Paragraphs>518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Zona Editor</cp:lastModifiedBy>
  <cp:revision>348</cp:revision>
  <cp:lastPrinted>1601-01-01T00:00:00Z</cp:lastPrinted>
  <dcterms:created xsi:type="dcterms:W3CDTF">2006-07-07T07:53:10Z</dcterms:created>
  <dcterms:modified xsi:type="dcterms:W3CDTF">2020-10-01T03:29:12Z</dcterms:modified>
</cp:coreProperties>
</file>