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B77"/>
    <a:srgbClr val="FF6600"/>
    <a:srgbClr val="FE98E3"/>
    <a:srgbClr val="E84A6C"/>
    <a:srgbClr val="004600"/>
    <a:srgbClr val="EEF6F0"/>
    <a:srgbClr val="52806B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0929"/>
  </p:normalViewPr>
  <p:slideViewPr>
    <p:cSldViewPr>
      <p:cViewPr varScale="1">
        <p:scale>
          <a:sx n="102" d="100"/>
          <a:sy n="102" d="100"/>
        </p:scale>
        <p:origin x="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549320-58E5-4025-BBC8-FB66EB80EE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2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49320-58E5-4025-BBC8-FB66EB80EE29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96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5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99790-F277-4EE3-9AFC-BAF85D50DA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98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320676"/>
            <a:ext cx="1538883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20676"/>
            <a:ext cx="73406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D72F7-A7B7-4881-8A32-16541D49DD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617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83160"/>
            <a:ext cx="99568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88BE-1FEF-47B0-A4C8-1CAE3FC51E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198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0"/>
            <a:ext cx="342900" cy="3845379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auto">
          <a:xfrm>
            <a:off x="685800" y="520699"/>
            <a:ext cx="11353800" cy="6218767"/>
          </a:xfrm>
          <a:prstGeom prst="roundRect">
            <a:avLst>
              <a:gd name="adj" fmla="val 11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22111" y="1447800"/>
            <a:ext cx="152400" cy="609600"/>
          </a:xfrm>
          <a:prstGeom prst="rect">
            <a:avLst/>
          </a:prstGeom>
          <a:solidFill>
            <a:srgbClr val="FE98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EB67-1BC0-4BA5-B9FE-DED4F77707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21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75738-6571-4C8C-89C1-9B2D37CE15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9F6D-851A-4C22-8292-D70D42CC28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06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409D-40F1-4FA4-BD98-EFC2A17552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0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DB4B-DA80-4DEE-9C06-BD36300B62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27214"/>
            <a:ext cx="4011084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F17F-D648-4116-B981-4D14EF5B5C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8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A90DF-F2F7-4E73-8003-D9A2D9CFAB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002060"/>
            </a:gs>
            <a:gs pos="89000">
              <a:srgbClr val="00B0F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83160"/>
            <a:ext cx="995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6400" y="62484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2484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A57860E-198B-4AA0-9144-61553D976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 rot="10800000">
            <a:off x="5644" y="0"/>
            <a:ext cx="9519356" cy="145905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81600" y="0"/>
            <a:ext cx="5867400" cy="54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5791200"/>
            <a:ext cx="6019800" cy="685800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en-US" altLang="en-US" sz="2400" dirty="0">
                <a:solidFill>
                  <a:srgbClr val="EEF6F0"/>
                </a:solidFill>
                <a:latin typeface="+mj-lt"/>
              </a:rPr>
              <a:t>Ari </a:t>
            </a:r>
            <a:r>
              <a:rPr lang="en-US" altLang="en-US" sz="2400" dirty="0" err="1">
                <a:solidFill>
                  <a:srgbClr val="EEF6F0"/>
                </a:solidFill>
                <a:latin typeface="+mj-lt"/>
              </a:rPr>
              <a:t>Kurniawan</a:t>
            </a:r>
            <a:endParaRPr lang="en-US" altLang="en-US" sz="2400" dirty="0">
              <a:solidFill>
                <a:srgbClr val="EEF6F0"/>
              </a:solidFill>
              <a:latin typeface="+mj-lt"/>
            </a:endParaRPr>
          </a:p>
          <a:p>
            <a:pPr marL="0" indent="0" algn="l" eaLnBrk="1" hangingPunct="1">
              <a:buNone/>
            </a:pP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www.arikurniawan.com</a:t>
            </a:r>
            <a:endParaRPr lang="id-ID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5791200"/>
            <a:ext cx="228600" cy="76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Dart programming language | Dart">
            <a:extLst>
              <a:ext uri="{FF2B5EF4-FFF2-40B4-BE49-F238E27FC236}">
                <a16:creationId xmlns:a16="http://schemas.microsoft.com/office/drawing/2014/main" id="{D43AEF06-80F3-4217-A9D1-521A6B0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051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25727-29BD-4725-9680-9ED4CA527140}"/>
              </a:ext>
            </a:extLst>
          </p:cNvPr>
          <p:cNvSpPr txBox="1"/>
          <p:nvPr/>
        </p:nvSpPr>
        <p:spPr>
          <a:xfrm>
            <a:off x="5410200" y="4216400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id-ID" sz="2400" dirty="0"/>
              <a:t>Struktur Kontrol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while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F1FF6-3CDC-4572-B022-7B1F7CAF257D}"/>
              </a:ext>
            </a:extLst>
          </p:cNvPr>
          <p:cNvSpPr txBox="1"/>
          <p:nvPr/>
        </p:nvSpPr>
        <p:spPr>
          <a:xfrm>
            <a:off x="1676400" y="1151122"/>
            <a:ext cx="60960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n, i;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total 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data, rata2;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jumlah data: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 =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i 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 &lt; n)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 ke-${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 + 1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total += data;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i++;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rata2 = total / n;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Jumlah 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 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'Rata-rata 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 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rata2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F818D-0080-451B-B39D-542944D53E5F}"/>
              </a:ext>
            </a:extLst>
          </p:cNvPr>
          <p:cNvSpPr txBox="1"/>
          <p:nvPr/>
        </p:nvSpPr>
        <p:spPr>
          <a:xfrm>
            <a:off x="8686800" y="1905000"/>
            <a:ext cx="3047999" cy="230832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jumlah data: 5</a:t>
            </a:r>
          </a:p>
          <a:p>
            <a:r>
              <a:rPr lang="id-ID" dirty="0"/>
              <a:t>Data ke-1: 10</a:t>
            </a:r>
          </a:p>
          <a:p>
            <a:r>
              <a:rPr lang="id-ID" dirty="0"/>
              <a:t>Data ke-2: 20</a:t>
            </a:r>
          </a:p>
          <a:p>
            <a:r>
              <a:rPr lang="id-ID" dirty="0"/>
              <a:t>Data ke-3: 30</a:t>
            </a:r>
          </a:p>
          <a:p>
            <a:r>
              <a:rPr lang="id-ID" dirty="0"/>
              <a:t>Data ke-4: 40</a:t>
            </a:r>
          </a:p>
          <a:p>
            <a:r>
              <a:rPr lang="id-ID" dirty="0"/>
              <a:t>Data ke-5: 50</a:t>
            </a:r>
          </a:p>
          <a:p>
            <a:endParaRPr lang="id-ID" dirty="0"/>
          </a:p>
          <a:p>
            <a:r>
              <a:rPr lang="id-ID" dirty="0"/>
              <a:t>Jumlah          = 150.0</a:t>
            </a:r>
          </a:p>
          <a:p>
            <a:r>
              <a:rPr lang="id-ID" dirty="0"/>
              <a:t>Rata-rata       = 30.0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FFDAE4-D360-40B8-BDA0-719AB3BDD448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7480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Do-while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D45D-D8DA-4421-86EB-6DF4C40457A2}"/>
              </a:ext>
            </a:extLst>
          </p:cNvPr>
          <p:cNvSpPr txBox="1"/>
          <p:nvPr/>
        </p:nvSpPr>
        <p:spPr>
          <a:xfrm>
            <a:off x="1752600" y="1981200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i = 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'Baris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i++;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 &lt; 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EF30A-C1D3-4398-87FD-CE74788CEFF2}"/>
              </a:ext>
            </a:extLst>
          </p:cNvPr>
          <p:cNvSpPr txBox="1"/>
          <p:nvPr/>
        </p:nvSpPr>
        <p:spPr>
          <a:xfrm>
            <a:off x="8827911" y="3429000"/>
            <a:ext cx="1306689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nb-NO" dirty="0"/>
              <a:t>Baris 0</a:t>
            </a:r>
          </a:p>
          <a:p>
            <a:r>
              <a:rPr lang="nb-NO" dirty="0"/>
              <a:t>Baris 1</a:t>
            </a:r>
          </a:p>
          <a:p>
            <a:r>
              <a:rPr lang="nb-NO" dirty="0"/>
              <a:t>Baris 2</a:t>
            </a:r>
          </a:p>
          <a:p>
            <a:r>
              <a:rPr lang="nb-NO" dirty="0"/>
              <a:t>Baris 3</a:t>
            </a:r>
          </a:p>
          <a:p>
            <a:r>
              <a:rPr lang="nb-NO" dirty="0"/>
              <a:t>Baris 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49541D9-2E39-439E-8DBF-7B3E186E1FF1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482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Do-while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298FD-4D02-4C0B-9423-03B7CF5FD037}"/>
              </a:ext>
            </a:extLst>
          </p:cNvPr>
          <p:cNvSpPr txBox="1"/>
          <p:nvPr/>
        </p:nvSpPr>
        <p:spPr>
          <a:xfrm>
            <a:off x="1143000" y="1151122"/>
            <a:ext cx="6096000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'demo123'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username, password;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ok =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username = 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password = 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(username ==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password ==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ok =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'Username/password salah. Silahkan ulangi!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(!ok);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'Selamat, Anda berhasil login.'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531DE-DE03-4643-B0FB-4929096E8806}"/>
              </a:ext>
            </a:extLst>
          </p:cNvPr>
          <p:cNvSpPr txBox="1"/>
          <p:nvPr/>
        </p:nvSpPr>
        <p:spPr>
          <a:xfrm>
            <a:off x="6829324" y="2819400"/>
            <a:ext cx="4884057" cy="1815882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Username: admin</a:t>
            </a:r>
          </a:p>
          <a:p>
            <a:r>
              <a:rPr lang="id-ID" dirty="0"/>
              <a:t>Password: 123</a:t>
            </a:r>
          </a:p>
          <a:p>
            <a:r>
              <a:rPr lang="id-ID" dirty="0"/>
              <a:t>Username/password salah. Silahkan ulangi!</a:t>
            </a:r>
          </a:p>
          <a:p>
            <a:endParaRPr lang="id-ID" dirty="0"/>
          </a:p>
          <a:p>
            <a:r>
              <a:rPr lang="id-ID" dirty="0"/>
              <a:t>Username: admin</a:t>
            </a:r>
          </a:p>
          <a:p>
            <a:r>
              <a:rPr lang="id-ID" dirty="0"/>
              <a:t>Password: demo123</a:t>
            </a:r>
          </a:p>
          <a:p>
            <a:r>
              <a:rPr lang="id-ID" dirty="0"/>
              <a:t>Selamat, Anda berhasil login.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4B44A5-301A-4838-A080-E4EDF53A4FEA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6249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for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C633D-BAF4-4A93-BA47-0E843E8AFC09}"/>
              </a:ext>
            </a:extLst>
          </p:cNvPr>
          <p:cNvSpPr txBox="1"/>
          <p:nvPr/>
        </p:nvSpPr>
        <p:spPr>
          <a:xfrm>
            <a:off x="1371600" y="2641193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nn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nn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 {</a:t>
            </a:r>
          </a:p>
          <a:p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'Baris $</a:t>
            </a:r>
            <a:r>
              <a:rPr lang="nn-NO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85BDC-0B07-43A5-B23D-E561312ECA5A}"/>
              </a:ext>
            </a:extLst>
          </p:cNvPr>
          <p:cNvSpPr txBox="1"/>
          <p:nvPr/>
        </p:nvSpPr>
        <p:spPr>
          <a:xfrm>
            <a:off x="7467600" y="2856636"/>
            <a:ext cx="1152236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nb-NO" dirty="0"/>
              <a:t>Baris 0</a:t>
            </a:r>
          </a:p>
          <a:p>
            <a:r>
              <a:rPr lang="nb-NO" dirty="0"/>
              <a:t>Baris 1</a:t>
            </a:r>
          </a:p>
          <a:p>
            <a:r>
              <a:rPr lang="nb-NO" dirty="0"/>
              <a:t>Baris 2</a:t>
            </a:r>
          </a:p>
          <a:p>
            <a:r>
              <a:rPr lang="nb-NO" dirty="0"/>
              <a:t>Baris 3</a:t>
            </a:r>
          </a:p>
          <a:p>
            <a:r>
              <a:rPr lang="nb-NO" dirty="0"/>
              <a:t>Baris 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939CED-242C-4405-9F1C-4E06E6CB3D8D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7129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for</a:t>
            </a:r>
            <a:endParaRPr lang="en-US" alt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AA94A-45D6-459A-9144-59F81045D063}"/>
              </a:ext>
            </a:extLst>
          </p:cNvPr>
          <p:cNvSpPr txBox="1"/>
          <p:nvPr/>
        </p:nvSpPr>
        <p:spPr>
          <a:xfrm>
            <a:off x="1600200" y="228600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 = [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elemen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list)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(elemen);    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 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B9427-468A-463C-8074-C36A9BE3EF58}"/>
              </a:ext>
            </a:extLst>
          </p:cNvPr>
          <p:cNvSpPr txBox="1"/>
          <p:nvPr/>
        </p:nvSpPr>
        <p:spPr>
          <a:xfrm>
            <a:off x="8610600" y="3162288"/>
            <a:ext cx="762000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10</a:t>
            </a:r>
          </a:p>
          <a:p>
            <a:r>
              <a:rPr lang="id-ID" dirty="0"/>
              <a:t>20</a:t>
            </a:r>
          </a:p>
          <a:p>
            <a:r>
              <a:rPr lang="id-ID" dirty="0"/>
              <a:t>30</a:t>
            </a:r>
          </a:p>
          <a:p>
            <a:r>
              <a:rPr lang="id-ID" dirty="0"/>
              <a:t>40</a:t>
            </a:r>
          </a:p>
          <a:p>
            <a:r>
              <a:rPr lang="id-ID" dirty="0"/>
              <a:t>50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CA54ABC-FFF7-4E8A-AB0A-7D6A0A7849C6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9645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Foreach - list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D3861-8F97-410C-AE27-A948DEC32C05}"/>
              </a:ext>
            </a:extLst>
          </p:cNvPr>
          <p:cNvSpPr txBox="1"/>
          <p:nvPr/>
        </p:nvSpPr>
        <p:spPr>
          <a:xfrm>
            <a:off x="1752600" y="2362200"/>
            <a:ext cx="60960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 = [</a:t>
            </a:r>
            <a:r>
              <a:rPr lang="id-ID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list.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(elemen) {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(elemen);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);</a:t>
            </a:r>
          </a:p>
          <a:p>
            <a:b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C81E0-ED92-4542-A94F-9E8DD239AA30}"/>
              </a:ext>
            </a:extLst>
          </p:cNvPr>
          <p:cNvSpPr txBox="1"/>
          <p:nvPr/>
        </p:nvSpPr>
        <p:spPr>
          <a:xfrm>
            <a:off x="8945606" y="2895600"/>
            <a:ext cx="651493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10</a:t>
            </a:r>
          </a:p>
          <a:p>
            <a:r>
              <a:rPr lang="id-ID" dirty="0"/>
              <a:t>20</a:t>
            </a:r>
          </a:p>
          <a:p>
            <a:r>
              <a:rPr lang="id-ID" dirty="0"/>
              <a:t>30</a:t>
            </a:r>
          </a:p>
          <a:p>
            <a:r>
              <a:rPr lang="id-ID" dirty="0"/>
              <a:t>40</a:t>
            </a:r>
          </a:p>
          <a:p>
            <a:r>
              <a:rPr lang="id-ID" dirty="0"/>
              <a:t>50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0BEC6EB-832A-4CB8-9687-2F258D61B516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0248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Foreach - map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0AE6B-D19A-4CB2-80B5-8FCAE00D7EC3}"/>
              </a:ext>
            </a:extLst>
          </p:cNvPr>
          <p:cNvSpPr txBox="1"/>
          <p:nvPr/>
        </p:nvSpPr>
        <p:spPr>
          <a:xfrm>
            <a:off x="1447800" y="2041322"/>
            <a:ext cx="56388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map =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'satu'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'dua'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'three'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'tiga'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'four'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'empat'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'five'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'lima'</a:t>
            </a:r>
            <a:endParaRPr lang="id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map.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(key, value)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artinya '$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72B44-5B83-4D43-9807-4A52D7C3C546}"/>
              </a:ext>
            </a:extLst>
          </p:cNvPr>
          <p:cNvSpPr txBox="1"/>
          <p:nvPr/>
        </p:nvSpPr>
        <p:spPr>
          <a:xfrm>
            <a:off x="7543800" y="3124200"/>
            <a:ext cx="3429000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'one' artinya 'satu'</a:t>
            </a:r>
          </a:p>
          <a:p>
            <a:r>
              <a:rPr lang="id-ID" dirty="0"/>
              <a:t>'two' artinya 'dua'</a:t>
            </a:r>
          </a:p>
          <a:p>
            <a:r>
              <a:rPr lang="id-ID" dirty="0"/>
              <a:t>'three' artinya 'tiga'</a:t>
            </a:r>
          </a:p>
          <a:p>
            <a:r>
              <a:rPr lang="id-ID" dirty="0"/>
              <a:t>'four' artinya 'empat'</a:t>
            </a:r>
          </a:p>
          <a:p>
            <a:r>
              <a:rPr lang="id-ID" dirty="0"/>
              <a:t>'five' artinya 'lima'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D8A861-1C8E-4551-B258-5F818DFC4008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4401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break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28F-AEB7-41A9-9D56-02DFBF16A241}"/>
              </a:ext>
            </a:extLst>
          </p:cNvPr>
          <p:cNvSpPr txBox="1"/>
          <p:nvPr/>
        </p:nvSpPr>
        <p:spPr>
          <a:xfrm>
            <a:off x="1371600" y="2042517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 == 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8D86F-2368-4A7A-8A80-8FE1F575C264}"/>
              </a:ext>
            </a:extLst>
          </p:cNvPr>
          <p:cNvSpPr txBox="1"/>
          <p:nvPr/>
        </p:nvSpPr>
        <p:spPr>
          <a:xfrm>
            <a:off x="8686800" y="3519844"/>
            <a:ext cx="13716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0 1 2 3 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D94507-359C-4788-B0E3-47B9DC47854F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3682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continue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C3A26-0AB5-4BA0-848C-3108F21702FA}"/>
              </a:ext>
            </a:extLst>
          </p:cNvPr>
          <p:cNvSpPr txBox="1"/>
          <p:nvPr/>
        </p:nvSpPr>
        <p:spPr>
          <a:xfrm>
            <a:off x="1223938" y="1600200"/>
            <a:ext cx="7086600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 {    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(i.isEven)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melanjutkan ke nilai i berikutnya</a:t>
            </a:r>
            <a:endParaRPr lang="id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perintah ini tidak akan dikerjakan</a:t>
            </a:r>
            <a:endParaRPr lang="id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ketika variabel i bernilai genap</a:t>
            </a:r>
            <a:endParaRPr lang="id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D600F-B663-46AA-9437-5FE8AF0F8016}"/>
              </a:ext>
            </a:extLst>
          </p:cNvPr>
          <p:cNvSpPr txBox="1"/>
          <p:nvPr/>
        </p:nvSpPr>
        <p:spPr>
          <a:xfrm>
            <a:off x="9601200" y="3032166"/>
            <a:ext cx="15240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1 3 5 7 9 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D6A4B25-C5C8-479D-8CBC-C9484CB767FD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1996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return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467E1-8795-4F2F-B685-4BE0BA7CB83A}"/>
              </a:ext>
            </a:extLst>
          </p:cNvPr>
          <p:cNvSpPr txBox="1"/>
          <p:nvPr/>
        </p:nvSpPr>
        <p:spPr>
          <a:xfrm>
            <a:off x="1524000" y="220980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kali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a*b;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kali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print 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91F18-89FB-4880-82A6-3F5699C44CB7}"/>
              </a:ext>
            </a:extLst>
          </p:cNvPr>
          <p:cNvSpPr txBox="1"/>
          <p:nvPr/>
        </p:nvSpPr>
        <p:spPr>
          <a:xfrm>
            <a:off x="9067800" y="3167390"/>
            <a:ext cx="17526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17.5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D7B25-E6F9-4F18-A405-05DCAAF3C458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796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if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E6BDC-227D-4993-8783-E63870AE7388}"/>
              </a:ext>
            </a:extLst>
          </p:cNvPr>
          <p:cNvSpPr txBox="1"/>
          <p:nvPr/>
        </p:nvSpPr>
        <p:spPr>
          <a:xfrm>
            <a:off x="1371600" y="2438400"/>
            <a:ext cx="6096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bilangan bulat: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(a &gt;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bilangan bulat positif'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E9D44-CF28-4ABC-A24A-7C2A16511DA9}"/>
              </a:ext>
            </a:extLst>
          </p:cNvPr>
          <p:cNvSpPr txBox="1"/>
          <p:nvPr/>
        </p:nvSpPr>
        <p:spPr>
          <a:xfrm>
            <a:off x="4953000" y="5791200"/>
            <a:ext cx="38862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7</a:t>
            </a:r>
          </a:p>
          <a:p>
            <a:r>
              <a:rPr lang="id-ID" dirty="0"/>
              <a:t>7 adalah bilangan bulat positif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E16237-2029-4C36-9FEB-7FA2203C774E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35168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exit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00A15-1331-4958-9F48-0CFE2D18E509}"/>
              </a:ext>
            </a:extLst>
          </p:cNvPr>
          <p:cNvSpPr txBox="1"/>
          <p:nvPr/>
        </p:nvSpPr>
        <p:spPr>
          <a:xfrm>
            <a:off x="1752600" y="1982056"/>
            <a:ext cx="609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'Perintah 1'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'Perintah 2'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id-ID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menghentikan program</a:t>
            </a:r>
            <a:endParaRPr lang="id-ID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'Perintah 3'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'Perintah 4'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'Perintah 5'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E93B-2D88-455F-9A82-A940F7A660AA}"/>
              </a:ext>
            </a:extLst>
          </p:cNvPr>
          <p:cNvSpPr txBox="1"/>
          <p:nvPr/>
        </p:nvSpPr>
        <p:spPr>
          <a:xfrm>
            <a:off x="8610600" y="3536327"/>
            <a:ext cx="15240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Perintah 1</a:t>
            </a:r>
          </a:p>
          <a:p>
            <a:r>
              <a:rPr lang="id-ID" dirty="0"/>
              <a:t>Perintah 2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AC536B-0E94-4B34-A2BB-9C25E05A44C2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6875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677400" y="710434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exit</a:t>
            </a:r>
            <a:endParaRPr lang="en-US" alt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42400-82F6-4390-8E0C-2600CE7D057C}"/>
              </a:ext>
            </a:extLst>
          </p:cNvPr>
          <p:cNvSpPr txBox="1"/>
          <p:nvPr/>
        </p:nvSpPr>
        <p:spPr>
          <a:xfrm>
            <a:off x="1676401" y="710434"/>
            <a:ext cx="6096000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noHari;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namaHari;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nomor hari [1..7]: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noHari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(noHari &lt;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noHari &gt;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Anda harus memasukkan nilai 1..7'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(noHari)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namaHari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'Minggu'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namaHari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'Senin'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namaHari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'Selasa'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namaHari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'Rabu'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namaHari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'Kamis'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namaHari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'Jumat'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namaHari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'Sabtu'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'Hari ke-$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noHari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namaHari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D807E-E481-4080-9EA4-1E4C03C5866F}"/>
              </a:ext>
            </a:extLst>
          </p:cNvPr>
          <p:cNvSpPr txBox="1"/>
          <p:nvPr/>
        </p:nvSpPr>
        <p:spPr>
          <a:xfrm>
            <a:off x="8001000" y="3810000"/>
            <a:ext cx="35814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nomor hari [1..7]: 4</a:t>
            </a:r>
          </a:p>
          <a:p>
            <a:r>
              <a:rPr lang="id-ID" dirty="0"/>
              <a:t>Hari ke-4 adalah Rabu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25E178-6CF4-41CE-8574-40A536E8FFC2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178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if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799A5-C132-4D58-839C-8D17D5147ABA}"/>
              </a:ext>
            </a:extLst>
          </p:cNvPr>
          <p:cNvSpPr txBox="1"/>
          <p:nvPr/>
        </p:nvSpPr>
        <p:spPr>
          <a:xfrm>
            <a:off x="1219200" y="1676400"/>
            <a:ext cx="6096000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b: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(b ==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Nilai b tidak boleh nol'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c = a / b;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/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D5311-E980-43D2-A3AE-616DE0590D66}"/>
              </a:ext>
            </a:extLst>
          </p:cNvPr>
          <p:cNvSpPr txBox="1"/>
          <p:nvPr/>
        </p:nvSpPr>
        <p:spPr>
          <a:xfrm>
            <a:off x="8129763" y="4744967"/>
            <a:ext cx="3746147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9</a:t>
            </a:r>
          </a:p>
          <a:p>
            <a:r>
              <a:rPr lang="id-ID" dirty="0"/>
              <a:t>Masukkan nilai b: 7</a:t>
            </a:r>
          </a:p>
          <a:p>
            <a:r>
              <a:rPr lang="id-ID" dirty="0"/>
              <a:t>9.0 / 7.0 = 1.2857142857142858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FDB16-2AD6-4EC0-A461-A6E9470328D5}"/>
              </a:ext>
            </a:extLst>
          </p:cNvPr>
          <p:cNvSpPr txBox="1"/>
          <p:nvPr/>
        </p:nvSpPr>
        <p:spPr>
          <a:xfrm>
            <a:off x="8129764" y="3200400"/>
            <a:ext cx="3746147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7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SALAH: Nilai b tidak boleh nol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962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if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B54ED-D2F8-41DB-A6DC-3F9765036135}"/>
              </a:ext>
            </a:extLst>
          </p:cNvPr>
          <p:cNvSpPr txBox="1"/>
          <p:nvPr/>
        </p:nvSpPr>
        <p:spPr>
          <a:xfrm>
            <a:off x="981364" y="2547258"/>
            <a:ext cx="609600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bilangan bulat: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(a &gt;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bilangan bulat positif'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bukan bilangan bulat positif'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55DEB-8EF4-4915-B403-D4971BB32ABC}"/>
              </a:ext>
            </a:extLst>
          </p:cNvPr>
          <p:cNvSpPr txBox="1"/>
          <p:nvPr/>
        </p:nvSpPr>
        <p:spPr>
          <a:xfrm>
            <a:off x="7734300" y="2971800"/>
            <a:ext cx="37338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6</a:t>
            </a:r>
          </a:p>
          <a:p>
            <a:r>
              <a:rPr lang="id-ID" dirty="0"/>
              <a:t>6 adalah bilangan bulat positif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EE37B-4145-4FFB-8031-6AE4020F9B8F}"/>
              </a:ext>
            </a:extLst>
          </p:cNvPr>
          <p:cNvSpPr txBox="1"/>
          <p:nvPr/>
        </p:nvSpPr>
        <p:spPr>
          <a:xfrm>
            <a:off x="7620000" y="4495800"/>
            <a:ext cx="39624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-7</a:t>
            </a:r>
          </a:p>
          <a:p>
            <a:r>
              <a:rPr lang="id-ID" dirty="0"/>
              <a:t>-7 bukan bilangan bulat positif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B38A39-0A89-4D0F-9023-07DC946A33B2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311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if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B44EE-FAD4-49B9-984E-BAE7ED026EFB}"/>
              </a:ext>
            </a:extLst>
          </p:cNvPr>
          <p:cNvSpPr txBox="1"/>
          <p:nvPr/>
        </p:nvSpPr>
        <p:spPr>
          <a:xfrm>
            <a:off x="1447800" y="1537131"/>
            <a:ext cx="60960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bilangan bulat: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(a.isOdd)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bilangan ganjil'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bilangan genap'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5120-D59A-499D-91CD-2A43BEDF3FDD}"/>
              </a:ext>
            </a:extLst>
          </p:cNvPr>
          <p:cNvSpPr txBox="1"/>
          <p:nvPr/>
        </p:nvSpPr>
        <p:spPr>
          <a:xfrm>
            <a:off x="8675511" y="3737734"/>
            <a:ext cx="32004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7</a:t>
            </a:r>
          </a:p>
          <a:p>
            <a:r>
              <a:rPr lang="id-ID" dirty="0"/>
              <a:t>7 adalah bilangan ganjil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2A5EF-2122-4E41-844D-6AE8DFB07159}"/>
              </a:ext>
            </a:extLst>
          </p:cNvPr>
          <p:cNvSpPr txBox="1"/>
          <p:nvPr/>
        </p:nvSpPr>
        <p:spPr>
          <a:xfrm>
            <a:off x="8508597" y="4889212"/>
            <a:ext cx="33528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4</a:t>
            </a:r>
          </a:p>
          <a:p>
            <a:r>
              <a:rPr lang="id-ID" dirty="0"/>
              <a:t>4 adalah bilangan genap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B94D342-A193-45F4-8A9D-5E8410D371A8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2109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if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61CCD-560C-44B5-8DB2-0029CEE0FA6E}"/>
              </a:ext>
            </a:extLst>
          </p:cNvPr>
          <p:cNvSpPr txBox="1"/>
          <p:nvPr/>
        </p:nvSpPr>
        <p:spPr>
          <a:xfrm>
            <a:off x="1210867" y="2362200"/>
            <a:ext cx="609600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bilangan bulat: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(a &gt;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bilangan bulat positif'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(a ==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'Anda memasukkan nilai nol'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bilangan bulat negatif'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151DE-D71E-4B29-AAF0-49039FA9132F}"/>
              </a:ext>
            </a:extLst>
          </p:cNvPr>
          <p:cNvSpPr txBox="1"/>
          <p:nvPr/>
        </p:nvSpPr>
        <p:spPr>
          <a:xfrm>
            <a:off x="7933134" y="3276600"/>
            <a:ext cx="37338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8</a:t>
            </a:r>
          </a:p>
          <a:p>
            <a:r>
              <a:rPr lang="id-ID" dirty="0"/>
              <a:t>8 adalah bilangan bulat positif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5DA99-EE31-4FC4-94D8-464F5191542E}"/>
              </a:ext>
            </a:extLst>
          </p:cNvPr>
          <p:cNvSpPr txBox="1"/>
          <p:nvPr/>
        </p:nvSpPr>
        <p:spPr>
          <a:xfrm>
            <a:off x="8389427" y="4572000"/>
            <a:ext cx="329565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0</a:t>
            </a:r>
          </a:p>
          <a:p>
            <a:r>
              <a:rPr lang="id-ID" dirty="0"/>
              <a:t>Anda memasukkan nilai nol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A930C-49AE-4964-B4F8-D00D38E5CBEF}"/>
              </a:ext>
            </a:extLst>
          </p:cNvPr>
          <p:cNvSpPr txBox="1"/>
          <p:nvPr/>
        </p:nvSpPr>
        <p:spPr>
          <a:xfrm>
            <a:off x="8040108" y="5684154"/>
            <a:ext cx="381766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-2</a:t>
            </a:r>
          </a:p>
          <a:p>
            <a:r>
              <a:rPr lang="id-ID" dirty="0"/>
              <a:t>-2 adalah bilangan bulat negatif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127DB36-157B-40C5-8F35-65F7EDE74257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452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0" y="653854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if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442E8-E7EB-4223-BE61-952FEAA82F99}"/>
              </a:ext>
            </a:extLst>
          </p:cNvPr>
          <p:cNvSpPr txBox="1"/>
          <p:nvPr/>
        </p:nvSpPr>
        <p:spPr>
          <a:xfrm>
            <a:off x="1130540" y="288572"/>
            <a:ext cx="60960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nama;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nomor bulan: 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 =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'Januari'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'Februari'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'Maret'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'April'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'Mei'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'Juni'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'Juli'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'Agustus'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'September'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'Oktober'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'November'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 ==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nama = 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'Desember'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'Nomor bulan yang dimasukkan salah'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'Nama bulan ke-$</a:t>
            </a:r>
            <a:r>
              <a:rPr lang="id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$</a:t>
            </a:r>
            <a:r>
              <a:rPr lang="id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79428-1B58-48FC-8827-7B2E9B80D94C}"/>
              </a:ext>
            </a:extLst>
          </p:cNvPr>
          <p:cNvSpPr txBox="1"/>
          <p:nvPr/>
        </p:nvSpPr>
        <p:spPr>
          <a:xfrm>
            <a:off x="8013461" y="4040231"/>
            <a:ext cx="38100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nomor bulan: 9</a:t>
            </a:r>
          </a:p>
          <a:p>
            <a:r>
              <a:rPr lang="id-ID" dirty="0"/>
              <a:t>Nama bulan ke-9 adalah September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EA853-9CB9-43B3-8CF8-CC3EFB9CC16E}"/>
              </a:ext>
            </a:extLst>
          </p:cNvPr>
          <p:cNvSpPr txBox="1"/>
          <p:nvPr/>
        </p:nvSpPr>
        <p:spPr>
          <a:xfrm>
            <a:off x="8154572" y="5145211"/>
            <a:ext cx="3668889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nomor bulan: 2</a:t>
            </a:r>
          </a:p>
          <a:p>
            <a:r>
              <a:rPr lang="id-ID" dirty="0"/>
              <a:t>Nama bulan ke-2 adalah Februari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8A8E64-FC80-4BD2-823F-BAFCCAEFDB71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7781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0" y="646778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switch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1D59-B0F1-4A23-A38A-17523F79208C}"/>
              </a:ext>
            </a:extLst>
          </p:cNvPr>
          <p:cNvSpPr txBox="1"/>
          <p:nvPr/>
        </p:nvSpPr>
        <p:spPr>
          <a:xfrm>
            <a:off x="1371600" y="151179"/>
            <a:ext cx="6096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nama;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nomor bulan: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'Januari'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'Februari'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'Maret'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'April'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'Mei'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'Juni'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'Juli'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'Agustus'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'September'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'Oktober'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'November'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'Desember'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'Nomor bulan yang dimasukkan salah'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'Nama bulan ke-$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5144D-CBD7-45B6-829D-6D2F1C6D60B4}"/>
              </a:ext>
            </a:extLst>
          </p:cNvPr>
          <p:cNvSpPr txBox="1"/>
          <p:nvPr/>
        </p:nvSpPr>
        <p:spPr>
          <a:xfrm>
            <a:off x="8255176" y="3583708"/>
            <a:ext cx="3301647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nomor bulan: 7</a:t>
            </a:r>
          </a:p>
          <a:p>
            <a:r>
              <a:rPr lang="id-ID" dirty="0"/>
              <a:t>Nama bulan ke-7 adalah Juli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1CA4A-FA6A-4D74-997D-CA7759A57F58}"/>
              </a:ext>
            </a:extLst>
          </p:cNvPr>
          <p:cNvSpPr txBox="1"/>
          <p:nvPr/>
        </p:nvSpPr>
        <p:spPr>
          <a:xfrm>
            <a:off x="7972148" y="4840506"/>
            <a:ext cx="3867704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nomor bulan: 15</a:t>
            </a:r>
          </a:p>
          <a:p>
            <a:r>
              <a:rPr lang="id-ID" dirty="0"/>
              <a:t>Nomor bulan yang dimasukkan salah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31AF73-A622-4FBD-96EB-A675AE0A8622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9460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while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0A33-E110-492D-9404-1436FFD4D3A8}"/>
              </a:ext>
            </a:extLst>
          </p:cNvPr>
          <p:cNvSpPr txBox="1"/>
          <p:nvPr/>
        </p:nvSpPr>
        <p:spPr>
          <a:xfrm>
            <a:off x="1676400" y="2514600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i = 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 &lt; 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'Baris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i++;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9D876-C379-46BF-A8C3-0DD3A205A114}"/>
              </a:ext>
            </a:extLst>
          </p:cNvPr>
          <p:cNvSpPr txBox="1"/>
          <p:nvPr/>
        </p:nvSpPr>
        <p:spPr>
          <a:xfrm>
            <a:off x="8305800" y="3397847"/>
            <a:ext cx="1295400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nb-NO" dirty="0"/>
              <a:t>Baris 0</a:t>
            </a:r>
          </a:p>
          <a:p>
            <a:r>
              <a:rPr lang="nb-NO" dirty="0"/>
              <a:t>Baris 1</a:t>
            </a:r>
          </a:p>
          <a:p>
            <a:r>
              <a:rPr lang="nb-NO" dirty="0"/>
              <a:t>Baris 2</a:t>
            </a:r>
          </a:p>
          <a:p>
            <a:r>
              <a:rPr lang="nb-NO" dirty="0"/>
              <a:t>Baris 3</a:t>
            </a:r>
          </a:p>
          <a:p>
            <a:r>
              <a:rPr lang="nb-NO" dirty="0"/>
              <a:t>Baris 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4E1BAB2-5163-4AF2-A873-1319E8DD28FD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Struktur Kontrol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28279405"/>
      </p:ext>
    </p:extLst>
  </p:cSld>
  <p:clrMapOvr>
    <a:masterClrMapping/>
  </p:clrMapOvr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3493</TotalTime>
  <Words>2528</Words>
  <Application>Microsoft Office PowerPoint</Application>
  <PresentationFormat>Widescreen</PresentationFormat>
  <Paragraphs>400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Consolas</vt:lpstr>
      <vt:lpstr>Times New Roman</vt:lpstr>
      <vt:lpstr>Wingdings</vt:lpstr>
      <vt:lpstr>Bamboo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STIKOM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SIMANMG1</dc:title>
  <dc:creator>arya</dc:creator>
  <cp:lastModifiedBy>Zona Editor</cp:lastModifiedBy>
  <cp:revision>406</cp:revision>
  <cp:lastPrinted>1601-01-01T00:00:00Z</cp:lastPrinted>
  <dcterms:created xsi:type="dcterms:W3CDTF">2006-07-07T07:53:10Z</dcterms:created>
  <dcterms:modified xsi:type="dcterms:W3CDTF">2020-10-01T03:29:14Z</dcterms:modified>
</cp:coreProperties>
</file>