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7" r:id="rId10"/>
    <p:sldId id="463" r:id="rId11"/>
    <p:sldId id="464" r:id="rId12"/>
    <p:sldId id="465" r:id="rId13"/>
    <p:sldId id="466" r:id="rId14"/>
    <p:sldId id="468" r:id="rId15"/>
    <p:sldId id="469" r:id="rId16"/>
    <p:sldId id="470" r:id="rId17"/>
    <p:sldId id="471" r:id="rId18"/>
    <p:sldId id="472" r:id="rId19"/>
    <p:sldId id="473" r:id="rId20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B77"/>
    <a:srgbClr val="FF6600"/>
    <a:srgbClr val="FE98E3"/>
    <a:srgbClr val="E84A6C"/>
    <a:srgbClr val="004600"/>
    <a:srgbClr val="EEF6F0"/>
    <a:srgbClr val="52806B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0929"/>
  </p:normalViewPr>
  <p:slideViewPr>
    <p:cSldViewPr>
      <p:cViewPr varScale="1">
        <p:scale>
          <a:sx n="104" d="100"/>
          <a:sy n="104" d="100"/>
        </p:scale>
        <p:origin x="96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549320-58E5-4025-BBC8-FB66EB80EE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6255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49320-58E5-4025-BBC8-FB66EB80EE29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96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5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99790-F277-4EE3-9AFC-BAF85D50DA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198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320676"/>
            <a:ext cx="1538883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20676"/>
            <a:ext cx="734060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D72F7-A7B7-4881-8A32-16541D49DD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617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83160"/>
            <a:ext cx="99568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188BE-1FEF-47B0-A4C8-1CAE3FC51E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198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7000"/>
            <a:ext cx="342900" cy="3845379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auto">
          <a:xfrm>
            <a:off x="685800" y="520699"/>
            <a:ext cx="11353800" cy="6218767"/>
          </a:xfrm>
          <a:prstGeom prst="roundRect">
            <a:avLst>
              <a:gd name="adj" fmla="val 11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22111" y="1447800"/>
            <a:ext cx="152400" cy="609600"/>
          </a:xfrm>
          <a:prstGeom prst="rect">
            <a:avLst/>
          </a:prstGeom>
          <a:solidFill>
            <a:srgbClr val="FE98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EB67-1BC0-4BA5-B9FE-DED4F77707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214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6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75738-6571-4C8C-89C1-9B2D37CE15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9F6D-851A-4C22-8292-D70D42CC28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069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4409D-40F1-4FA4-BD98-EFC2A17552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0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DB4B-DA80-4DEE-9C06-BD36300B62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27214"/>
            <a:ext cx="4011084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F17F-D648-4116-B981-4D14EF5B5C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87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A90DF-F2F7-4E73-8003-D9A2D9CFAB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372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002060"/>
            </a:gs>
            <a:gs pos="89000">
              <a:srgbClr val="00B0F0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83160"/>
            <a:ext cx="9956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981200"/>
            <a:ext cx="10058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6400" y="62484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2484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A57860E-198B-4AA0-9144-61553D976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 rot="10800000">
            <a:off x="5644" y="0"/>
            <a:ext cx="9519356" cy="1459056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181600" y="0"/>
            <a:ext cx="5867400" cy="5410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5791200"/>
            <a:ext cx="6019800" cy="685800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en-US" altLang="en-US" sz="2400" dirty="0">
                <a:solidFill>
                  <a:srgbClr val="EEF6F0"/>
                </a:solidFill>
                <a:latin typeface="+mj-lt"/>
              </a:rPr>
              <a:t>Ari </a:t>
            </a:r>
            <a:r>
              <a:rPr lang="en-US" altLang="en-US" sz="2400" dirty="0" err="1">
                <a:solidFill>
                  <a:srgbClr val="EEF6F0"/>
                </a:solidFill>
                <a:latin typeface="+mj-lt"/>
              </a:rPr>
              <a:t>Kurniawan</a:t>
            </a:r>
            <a:endParaRPr lang="en-US" altLang="en-US" sz="2400" dirty="0">
              <a:solidFill>
                <a:srgbClr val="EEF6F0"/>
              </a:solidFill>
              <a:latin typeface="+mj-lt"/>
            </a:endParaRPr>
          </a:p>
          <a:p>
            <a:pPr marL="0" indent="0" algn="l" eaLnBrk="1" hangingPunct="1">
              <a:buNone/>
            </a:pP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www.arikurniawan.com</a:t>
            </a:r>
            <a:endParaRPr lang="id-ID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57200" y="5791200"/>
            <a:ext cx="228600" cy="7620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 descr="Dart programming language | Dart">
            <a:extLst>
              <a:ext uri="{FF2B5EF4-FFF2-40B4-BE49-F238E27FC236}">
                <a16:creationId xmlns:a16="http://schemas.microsoft.com/office/drawing/2014/main" id="{D43AEF06-80F3-4217-A9D1-521A6B0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051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25727-29BD-4725-9680-9ED4CA527140}"/>
              </a:ext>
            </a:extLst>
          </p:cNvPr>
          <p:cNvSpPr txBox="1"/>
          <p:nvPr/>
        </p:nvSpPr>
        <p:spPr>
          <a:xfrm>
            <a:off x="6705600" y="4201538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r"/>
            <a:r>
              <a:rPr lang="id-ID" sz="2400" dirty="0"/>
              <a:t>Fungsi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8077200" y="76200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Parameter Opsional Nama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F0C96-AB72-4A12-9D6E-FCE9EF7A4F10}"/>
              </a:ext>
            </a:extLst>
          </p:cNvPr>
          <p:cNvSpPr txBox="1"/>
          <p:nvPr/>
        </p:nvSpPr>
        <p:spPr>
          <a:xfrm>
            <a:off x="1219200" y="609600"/>
            <a:ext cx="50292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s, {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newLine})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 ==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n =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&lt;n; i++)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(newLine ==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i+1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}.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id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stdout.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'${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i+1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}.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satu argumen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'Satu argumen:'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dua argumen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dengan parameter newLine bernilai null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Dua argumen dengan newLine bernilai null:'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n: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dua argumen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dengan parameter newLine bernilai null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Dua argumen dengan n bernilai null:'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newLine: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tiga argumen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Tiga argumen:'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n: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newLine: </a:t>
            </a: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d-ID" sz="1200" dirty="0">
                <a:solidFill>
                  <a:srgbClr val="6A9955"/>
                </a:solidFill>
                <a:latin typeface="Consolas" panose="020B0609020204030204" pitchFamily="49" charset="0"/>
              </a:rPr>
              <a:t>// printString('Dart',  newLine: true, n: 3);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id-ID" sz="12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AC5D9-4AC4-41F5-84BB-CC8A6D519F00}"/>
              </a:ext>
            </a:extLst>
          </p:cNvPr>
          <p:cNvSpPr txBox="1"/>
          <p:nvPr/>
        </p:nvSpPr>
        <p:spPr>
          <a:xfrm>
            <a:off x="6794853" y="1493397"/>
            <a:ext cx="4953000" cy="329320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Satu argumen:</a:t>
            </a:r>
          </a:p>
          <a:p>
            <a:r>
              <a:rPr lang="id-ID" dirty="0"/>
              <a:t>1. Dart </a:t>
            </a:r>
          </a:p>
          <a:p>
            <a:br>
              <a:rPr lang="id-ID" dirty="0"/>
            </a:br>
            <a:r>
              <a:rPr lang="id-ID" dirty="0"/>
              <a:t>Dua argumen dengan newLine bernilai null:</a:t>
            </a:r>
          </a:p>
          <a:p>
            <a:r>
              <a:rPr lang="id-ID" dirty="0"/>
              <a:t>1. Dart 2. Dart 3. Dart </a:t>
            </a:r>
          </a:p>
          <a:p>
            <a:br>
              <a:rPr lang="id-ID" dirty="0"/>
            </a:br>
            <a:r>
              <a:rPr lang="id-ID" dirty="0"/>
              <a:t>Dua argumen dengan n bernilai null:</a:t>
            </a:r>
          </a:p>
          <a:p>
            <a:r>
              <a:rPr lang="id-ID" dirty="0"/>
              <a:t>1. Dart</a:t>
            </a:r>
          </a:p>
          <a:p>
            <a:br>
              <a:rPr lang="id-ID" dirty="0"/>
            </a:br>
            <a:r>
              <a:rPr lang="id-ID" dirty="0"/>
              <a:t>Tiga argumen:</a:t>
            </a:r>
          </a:p>
          <a:p>
            <a:r>
              <a:rPr lang="id-ID" dirty="0"/>
              <a:t>1. Dart</a:t>
            </a:r>
          </a:p>
          <a:p>
            <a:r>
              <a:rPr lang="id-ID" dirty="0"/>
              <a:t>2. Dart</a:t>
            </a:r>
          </a:p>
          <a:p>
            <a:r>
              <a:rPr lang="id-ID" dirty="0"/>
              <a:t>3. Dart</a:t>
            </a:r>
          </a:p>
        </p:txBody>
      </p:sp>
    </p:spTree>
    <p:extLst>
      <p:ext uri="{BB962C8B-B14F-4D97-AF65-F5344CB8AC3E}">
        <p14:creationId xmlns:p14="http://schemas.microsoft.com/office/powerpoint/2010/main" val="153732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Parameter Default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F1790-C5DD-486A-85DA-31CC5D87F8D5}"/>
              </a:ext>
            </a:extLst>
          </p:cNvPr>
          <p:cNvSpPr txBox="1"/>
          <p:nvPr/>
        </p:nvSpPr>
        <p:spPr>
          <a:xfrm>
            <a:off x="1637499" y="1981200"/>
            <a:ext cx="44958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s, [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&lt;n; i++)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i+1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}.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satu argumen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'Satu argumen:'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dua argumen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Dua argumen:'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'Flutter'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5ABF7-5513-4B20-B311-476CCEF3120A}"/>
              </a:ext>
            </a:extLst>
          </p:cNvPr>
          <p:cNvSpPr txBox="1"/>
          <p:nvPr/>
        </p:nvSpPr>
        <p:spPr>
          <a:xfrm>
            <a:off x="7391400" y="2514600"/>
            <a:ext cx="1981200" cy="280076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nb-NO" dirty="0"/>
              <a:t>Satu argumen:</a:t>
            </a:r>
          </a:p>
          <a:p>
            <a:r>
              <a:rPr lang="nb-NO" dirty="0"/>
              <a:t>1. Dart</a:t>
            </a:r>
          </a:p>
          <a:p>
            <a:r>
              <a:rPr lang="nb-NO" dirty="0"/>
              <a:t>2. Dart</a:t>
            </a:r>
          </a:p>
          <a:p>
            <a:r>
              <a:rPr lang="nb-NO" dirty="0"/>
              <a:t>3. Dart</a:t>
            </a:r>
          </a:p>
          <a:p>
            <a:br>
              <a:rPr lang="nb-NO" dirty="0"/>
            </a:br>
            <a:r>
              <a:rPr lang="nb-NO" dirty="0"/>
              <a:t>Dua argumen:</a:t>
            </a:r>
          </a:p>
          <a:p>
            <a:r>
              <a:rPr lang="nb-NO" dirty="0"/>
              <a:t>1. Flutter</a:t>
            </a:r>
          </a:p>
          <a:p>
            <a:r>
              <a:rPr lang="nb-NO" dirty="0"/>
              <a:t>2. Flutter</a:t>
            </a:r>
          </a:p>
          <a:p>
            <a:r>
              <a:rPr lang="nb-NO" dirty="0"/>
              <a:t>3. Flutter</a:t>
            </a:r>
          </a:p>
          <a:p>
            <a:r>
              <a:rPr lang="nb-NO" dirty="0"/>
              <a:t>4. Flutter</a:t>
            </a:r>
          </a:p>
          <a:p>
            <a:r>
              <a:rPr lang="nb-NO" dirty="0"/>
              <a:t>5. Flutter</a:t>
            </a:r>
          </a:p>
        </p:txBody>
      </p:sp>
    </p:spTree>
    <p:extLst>
      <p:ext uri="{BB962C8B-B14F-4D97-AF65-F5344CB8AC3E}">
        <p14:creationId xmlns:p14="http://schemas.microsoft.com/office/powerpoint/2010/main" val="149442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Parameter List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85E77-DDCA-40A0-8D7B-AD47043960D6}"/>
              </a:ext>
            </a:extLst>
          </p:cNvPr>
          <p:cNvSpPr txBox="1"/>
          <p:nvPr/>
        </p:nvSpPr>
        <p:spPr>
          <a:xfrm>
            <a:off x="1524000" y="1576625"/>
            <a:ext cx="525780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list) {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result = [];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i=list.length-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i&gt;=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(list[i]);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a = [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'Sebelum dibalik:'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 dibalik:'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60503-CEBA-4077-B906-59DD889EFF81}"/>
              </a:ext>
            </a:extLst>
          </p:cNvPr>
          <p:cNvSpPr txBox="1"/>
          <p:nvPr/>
        </p:nvSpPr>
        <p:spPr>
          <a:xfrm>
            <a:off x="8001000" y="3657600"/>
            <a:ext cx="2667000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Sebelum dibalik:</a:t>
            </a:r>
          </a:p>
          <a:p>
            <a:r>
              <a:rPr lang="id-ID" dirty="0"/>
              <a:t>[10, 20, 30, 40, 50]</a:t>
            </a:r>
          </a:p>
          <a:p>
            <a:br>
              <a:rPr lang="id-ID" dirty="0"/>
            </a:br>
            <a:r>
              <a:rPr lang="id-ID" dirty="0"/>
              <a:t>Setelah dibalik:</a:t>
            </a:r>
          </a:p>
          <a:p>
            <a:r>
              <a:rPr lang="id-ID" dirty="0"/>
              <a:t>[50, 40, 30, 20, 10]</a:t>
            </a:r>
          </a:p>
        </p:txBody>
      </p:sp>
    </p:spTree>
    <p:extLst>
      <p:ext uri="{BB962C8B-B14F-4D97-AF65-F5344CB8AC3E}">
        <p14:creationId xmlns:p14="http://schemas.microsoft.com/office/powerpoint/2010/main" val="377510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Parameter Map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387C1-7EEC-4D80-AAC8-97F81F91ABE7}"/>
              </a:ext>
            </a:extLst>
          </p:cNvPr>
          <p:cNvSpPr txBox="1"/>
          <p:nvPr/>
        </p:nvSpPr>
        <p:spPr>
          <a:xfrm>
            <a:off x="1828800" y="2161417"/>
            <a:ext cx="4533195" cy="40318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printMap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map) {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map.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((k, v)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a =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'Jeruk'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'Mangga'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'Apel'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id-ID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id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'Elemen-elemen map'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printMap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4D60E-2606-440A-BDA0-93536ACBB8E4}"/>
              </a:ext>
            </a:extLst>
          </p:cNvPr>
          <p:cNvSpPr txBox="1"/>
          <p:nvPr/>
        </p:nvSpPr>
        <p:spPr>
          <a:xfrm>
            <a:off x="7315200" y="3810000"/>
            <a:ext cx="2438400" cy="1077218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Elemen-elemen map</a:t>
            </a:r>
          </a:p>
          <a:p>
            <a:r>
              <a:rPr lang="id-ID" dirty="0"/>
              <a:t>Jeruk: 35</a:t>
            </a:r>
          </a:p>
          <a:p>
            <a:r>
              <a:rPr lang="id-ID" dirty="0"/>
              <a:t>Mangga: 20</a:t>
            </a:r>
          </a:p>
          <a:p>
            <a:r>
              <a:rPr lang="id-ID" dirty="0"/>
              <a:t>Apel: 50</a:t>
            </a:r>
          </a:p>
        </p:txBody>
      </p:sp>
    </p:spTree>
    <p:extLst>
      <p:ext uri="{BB962C8B-B14F-4D97-AF65-F5344CB8AC3E}">
        <p14:creationId xmlns:p14="http://schemas.microsoft.com/office/powerpoint/2010/main" val="196800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Tanpa Nama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14D83-B818-491D-AAF1-ACBD81666D97}"/>
              </a:ext>
            </a:extLst>
          </p:cNvPr>
          <p:cNvSpPr txBox="1"/>
          <p:nvPr/>
        </p:nvSpPr>
        <p:spPr>
          <a:xfrm>
            <a:off x="1905881" y="2644170"/>
            <a:ext cx="468559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()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print 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'Demo Fungsi Tanpa Nama'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52002-7796-439E-93F5-E3E86F13BAA4}"/>
              </a:ext>
            </a:extLst>
          </p:cNvPr>
          <p:cNvSpPr txBox="1"/>
          <p:nvPr/>
        </p:nvSpPr>
        <p:spPr>
          <a:xfrm>
            <a:off x="5156553" y="5287313"/>
            <a:ext cx="2844447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Demo Fungsi Tanpa Nama</a:t>
            </a:r>
          </a:p>
        </p:txBody>
      </p:sp>
    </p:spTree>
    <p:extLst>
      <p:ext uri="{BB962C8B-B14F-4D97-AF65-F5344CB8AC3E}">
        <p14:creationId xmlns:p14="http://schemas.microsoft.com/office/powerpoint/2010/main" val="247824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Tanpa Nama - Parameter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DB66F-910A-4020-939B-FF8C7B565C0A}"/>
              </a:ext>
            </a:extLst>
          </p:cNvPr>
          <p:cNvSpPr txBox="1"/>
          <p:nvPr/>
        </p:nvSpPr>
        <p:spPr>
          <a:xfrm>
            <a:off x="1726848" y="327660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add = (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a+b;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a=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6.7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'Isi variabel a: $</a:t>
            </a:r>
            <a:r>
              <a:rPr lang="id-ID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02A29-8A88-4B4D-8F63-D45859E3E8C0}"/>
              </a:ext>
            </a:extLst>
          </p:cNvPr>
          <p:cNvSpPr txBox="1"/>
          <p:nvPr/>
        </p:nvSpPr>
        <p:spPr>
          <a:xfrm>
            <a:off x="5155848" y="6024013"/>
            <a:ext cx="2667000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Isi variabel a: 10.2</a:t>
            </a:r>
          </a:p>
        </p:txBody>
      </p:sp>
    </p:spTree>
    <p:extLst>
      <p:ext uri="{BB962C8B-B14F-4D97-AF65-F5344CB8AC3E}">
        <p14:creationId xmlns:p14="http://schemas.microsoft.com/office/powerpoint/2010/main" val="180220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Callback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BB812-053C-4158-A558-39831ADBF567}"/>
              </a:ext>
            </a:extLst>
          </p:cNvPr>
          <p:cNvSpPr txBox="1"/>
          <p:nvPr/>
        </p:nvSpPr>
        <p:spPr>
          <a:xfrm>
            <a:off x="1524000" y="1371600"/>
            <a:ext cx="5282847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b,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operation)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 b);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calc() untuk operasi penjumlahan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add =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(a, b)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calc() untuk operasi perkalian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mul =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(a, b)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*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calc() untuk operasi pembagian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div =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(a, b) {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/ b;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b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menampilkan nilai hasil perhitungan</a:t>
            </a:r>
            <a:endParaRPr lang="id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+ 3.0 =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x 3.0 =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/ 3.0 = $</a:t>
            </a:r>
            <a:r>
              <a:rPr lang="id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d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9C054-BE33-40E0-A73D-281754CEC371}"/>
              </a:ext>
            </a:extLst>
          </p:cNvPr>
          <p:cNvSpPr txBox="1"/>
          <p:nvPr/>
        </p:nvSpPr>
        <p:spPr>
          <a:xfrm>
            <a:off x="7620000" y="3200400"/>
            <a:ext cx="3868057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10.0 + 3.0 = 13.0</a:t>
            </a:r>
          </a:p>
          <a:p>
            <a:r>
              <a:rPr lang="id-ID" dirty="0"/>
              <a:t>10.0 x 3.0 = 30.0</a:t>
            </a:r>
          </a:p>
          <a:p>
            <a:r>
              <a:rPr lang="id-ID" dirty="0"/>
              <a:t>10.0 / 3.0 = 3.3333333333333335</a:t>
            </a:r>
          </a:p>
        </p:txBody>
      </p:sp>
    </p:spTree>
    <p:extLst>
      <p:ext uri="{BB962C8B-B14F-4D97-AF65-F5344CB8AC3E}">
        <p14:creationId xmlns:p14="http://schemas.microsoft.com/office/powerpoint/2010/main" val="204239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Callback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FEC6C-86AD-4422-AA8C-1D6913C506F6}"/>
              </a:ext>
            </a:extLst>
          </p:cNvPr>
          <p:cNvSpPr txBox="1"/>
          <p:nvPr/>
        </p:nvSpPr>
        <p:spPr>
          <a:xfrm>
            <a:off x="1905000" y="2050232"/>
            <a:ext cx="5638800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operation)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 b);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=&gt; a + b;</a:t>
            </a:r>
          </a:p>
          <a:p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=&gt; a * b;</a:t>
            </a:r>
          </a:p>
          <a:p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=&gt; a / b;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+ 3.0 =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calc(10.0, 3.0, add)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x 3.0 =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calc(10.0, 3.0, mul)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'10.0 / 3.0 =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calc(10.0, 3.0, div)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1306E-F0C1-4599-9644-FEED1FD9234D}"/>
              </a:ext>
            </a:extLst>
          </p:cNvPr>
          <p:cNvSpPr txBox="1"/>
          <p:nvPr/>
        </p:nvSpPr>
        <p:spPr>
          <a:xfrm>
            <a:off x="2209800" y="5485880"/>
            <a:ext cx="3886200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10.0 + 3.0 = 13.0</a:t>
            </a:r>
          </a:p>
          <a:p>
            <a:r>
              <a:rPr lang="id-ID" dirty="0"/>
              <a:t>10.0 x 3.0 = 30.0</a:t>
            </a:r>
          </a:p>
          <a:p>
            <a:r>
              <a:rPr lang="id-ID" dirty="0"/>
              <a:t>10.0 / 3.0 = 3.3333333333333335</a:t>
            </a:r>
          </a:p>
        </p:txBody>
      </p:sp>
    </p:spTree>
    <p:extLst>
      <p:ext uri="{BB962C8B-B14F-4D97-AF65-F5344CB8AC3E}">
        <p14:creationId xmlns:p14="http://schemas.microsoft.com/office/powerpoint/2010/main" val="223196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Lokal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DCB1D-42AA-40F8-80AD-7361648AD81A}"/>
              </a:ext>
            </a:extLst>
          </p:cNvPr>
          <p:cNvSpPr txBox="1"/>
          <p:nvPr/>
        </p:nvSpPr>
        <p:spPr>
          <a:xfrm>
            <a:off x="1143000" y="1659285"/>
            <a:ext cx="67818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'dart:math'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hypotenuse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fungsi lokal</a:t>
            </a:r>
            <a:endParaRPr lang="id-ID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 * val;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 +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'hypotenuse(3.0, 4.0): ${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hypotenuse(3.0, 4.0)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77688-297F-4C58-A6F6-D6160C82F3C9}"/>
              </a:ext>
            </a:extLst>
          </p:cNvPr>
          <p:cNvSpPr txBox="1"/>
          <p:nvPr/>
        </p:nvSpPr>
        <p:spPr>
          <a:xfrm>
            <a:off x="2590800" y="5793180"/>
            <a:ext cx="3200400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hypotenuse(3.0, 4.0): 5.0</a:t>
            </a:r>
          </a:p>
        </p:txBody>
      </p:sp>
    </p:spTree>
    <p:extLst>
      <p:ext uri="{BB962C8B-B14F-4D97-AF65-F5344CB8AC3E}">
        <p14:creationId xmlns:p14="http://schemas.microsoft.com/office/powerpoint/2010/main" val="29685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899616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Rekursif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AB8A1-1366-440B-ACD2-87A1B9F7AA5C}"/>
              </a:ext>
            </a:extLst>
          </p:cNvPr>
          <p:cNvSpPr txBox="1"/>
          <p:nvPr/>
        </p:nvSpPr>
        <p:spPr>
          <a:xfrm>
            <a:off x="2209800" y="2667000"/>
            <a:ext cx="411480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n) {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 ==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 *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'6!: ${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factorial(6)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'5!: ${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factorial(5)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'4!: ${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factorial(4)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ED462-F4B7-417A-9BB6-2274A049F1A2}"/>
              </a:ext>
            </a:extLst>
          </p:cNvPr>
          <p:cNvSpPr txBox="1"/>
          <p:nvPr/>
        </p:nvSpPr>
        <p:spPr>
          <a:xfrm>
            <a:off x="7696200" y="3657600"/>
            <a:ext cx="1371600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6!: 720</a:t>
            </a:r>
          </a:p>
          <a:p>
            <a:r>
              <a:rPr lang="id-ID" dirty="0"/>
              <a:t>5!: 120</a:t>
            </a:r>
          </a:p>
          <a:p>
            <a:r>
              <a:rPr lang="id-ID" dirty="0"/>
              <a:t>4!: 24</a:t>
            </a:r>
          </a:p>
        </p:txBody>
      </p:sp>
    </p:spTree>
    <p:extLst>
      <p:ext uri="{BB962C8B-B14F-4D97-AF65-F5344CB8AC3E}">
        <p14:creationId xmlns:p14="http://schemas.microsoft.com/office/powerpoint/2010/main" val="248026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650845"/>
            <a:ext cx="8330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void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E7E0E-1CDE-42A0-B0C5-86719F6A52E9}"/>
              </a:ext>
            </a:extLst>
          </p:cNvPr>
          <p:cNvSpPr txBox="1"/>
          <p:nvPr/>
        </p:nvSpPr>
        <p:spPr>
          <a:xfrm>
            <a:off x="1371600" y="1828800"/>
            <a:ext cx="6096000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'Pemrograman Dart'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'satu'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'dua'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'tiga'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1D290-CC0D-41AE-90A7-12BB1B946157}"/>
              </a:ext>
            </a:extLst>
          </p:cNvPr>
          <p:cNvSpPr txBox="1"/>
          <p:nvPr/>
        </p:nvSpPr>
        <p:spPr>
          <a:xfrm>
            <a:off x="7010400" y="4883716"/>
            <a:ext cx="3962400" cy="1323439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Pemrograman Dart</a:t>
            </a:r>
          </a:p>
          <a:p>
            <a:r>
              <a:rPr lang="id-ID" dirty="0"/>
              <a:t>123</a:t>
            </a:r>
          </a:p>
          <a:p>
            <a:r>
              <a:rPr lang="id-ID" dirty="0"/>
              <a:t>123.456</a:t>
            </a:r>
          </a:p>
          <a:p>
            <a:r>
              <a:rPr lang="id-ID" dirty="0"/>
              <a:t>[10, 20, 30, 40, 50]</a:t>
            </a:r>
          </a:p>
          <a:p>
            <a:r>
              <a:rPr lang="id-ID" dirty="0"/>
              <a:t>{satu: 100, dua: 200, tiga: 300}</a:t>
            </a:r>
          </a:p>
        </p:txBody>
      </p:sp>
    </p:spTree>
    <p:extLst>
      <p:ext uri="{BB962C8B-B14F-4D97-AF65-F5344CB8AC3E}">
        <p14:creationId xmlns:p14="http://schemas.microsoft.com/office/powerpoint/2010/main" val="16962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37135" y="728372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null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DCD73-28D2-45D3-823A-6F61F2EFE34A}"/>
              </a:ext>
            </a:extLst>
          </p:cNvPr>
          <p:cNvSpPr txBox="1"/>
          <p:nvPr/>
        </p:nvSpPr>
        <p:spPr>
          <a:xfrm>
            <a:off x="1989635" y="3007618"/>
            <a:ext cx="3581399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(value.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a: $</a:t>
            </a:r>
            <a:r>
              <a:rPr lang="id-ID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71D35-7921-4E48-AAAB-CA0D517CC26A}"/>
              </a:ext>
            </a:extLst>
          </p:cNvPr>
          <p:cNvSpPr txBox="1"/>
          <p:nvPr/>
        </p:nvSpPr>
        <p:spPr>
          <a:xfrm>
            <a:off x="6858000" y="3962400"/>
            <a:ext cx="1981200" cy="58477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Dart</a:t>
            </a:r>
          </a:p>
          <a:p>
            <a:r>
              <a:rPr lang="id-ID" dirty="0"/>
              <a:t>Nilai a: null</a:t>
            </a:r>
          </a:p>
        </p:txBody>
      </p:sp>
    </p:spTree>
    <p:extLst>
      <p:ext uri="{BB962C8B-B14F-4D97-AF65-F5344CB8AC3E}">
        <p14:creationId xmlns:p14="http://schemas.microsoft.com/office/powerpoint/2010/main" val="257471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non void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44540-894B-4ACB-8625-C3DA5F3E31A6}"/>
              </a:ext>
            </a:extLst>
          </p:cNvPr>
          <p:cNvSpPr txBox="1"/>
          <p:nvPr/>
        </p:nvSpPr>
        <p:spPr>
          <a:xfrm>
            <a:off x="1905000" y="2590800"/>
            <a:ext cx="6096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/ b;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nilai argumen 15.0 dan 3.0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 =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15.0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menampilkan hasil fungsi ke layar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357BB-285A-448E-B6E2-8CF6EC5E497D}"/>
              </a:ext>
            </a:extLst>
          </p:cNvPr>
          <p:cNvSpPr txBox="1"/>
          <p:nvPr/>
        </p:nvSpPr>
        <p:spPr>
          <a:xfrm>
            <a:off x="9448800" y="3962400"/>
            <a:ext cx="1295400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25766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shorthand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34EB3-E7D5-4867-9099-3FA11BA9E415}"/>
              </a:ext>
            </a:extLst>
          </p:cNvPr>
          <p:cNvSpPr txBox="1"/>
          <p:nvPr/>
        </p:nvSpPr>
        <p:spPr>
          <a:xfrm>
            <a:off x="1193800" y="2045002"/>
            <a:ext cx="6477000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=&gt; a / b;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s1,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s2) =&gt; s1 + s2;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odd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a) =&gt; a.isOdd;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'div(15.0, 3.0):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div(15.0, 3.0)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'concat("Dart ", "Programming Language"): 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"Dart "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"Programming Language"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'odd(9): 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odd(9)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14F12-6752-48FD-9BC4-1D06C064E32A}"/>
              </a:ext>
            </a:extLst>
          </p:cNvPr>
          <p:cNvSpPr txBox="1"/>
          <p:nvPr/>
        </p:nvSpPr>
        <p:spPr>
          <a:xfrm>
            <a:off x="2362200" y="5486400"/>
            <a:ext cx="8077200" cy="830997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div(15.0, 3.0): 5.0</a:t>
            </a:r>
          </a:p>
          <a:p>
            <a:r>
              <a:rPr lang="id-ID" dirty="0"/>
              <a:t>concat("Dart ", "Programming Language"): Dart Programming Language</a:t>
            </a:r>
          </a:p>
          <a:p>
            <a:r>
              <a:rPr lang="id-ID" dirty="0"/>
              <a:t>odd(9): 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B78BA-3499-48F6-9BF9-39118981DB06}"/>
              </a:ext>
            </a:extLst>
          </p:cNvPr>
          <p:cNvSpPr txBox="1"/>
          <p:nvPr/>
        </p:nvSpPr>
        <p:spPr>
          <a:xfrm>
            <a:off x="8396111" y="1854874"/>
            <a:ext cx="3505200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</a:t>
            </a:r>
            <a:r>
              <a:rPr lang="id-ID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return 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id-ID" sz="14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b;</a:t>
            </a:r>
          </a:p>
          <a:p>
            <a:r>
              <a:rPr lang="id-ID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4DB8048-0940-4F00-8BA5-3CAD0B3706A6}"/>
              </a:ext>
            </a:extLst>
          </p:cNvPr>
          <p:cNvSpPr/>
          <p:nvPr/>
        </p:nvSpPr>
        <p:spPr bwMode="auto">
          <a:xfrm>
            <a:off x="5867400" y="2148006"/>
            <a:ext cx="2286000" cy="76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Fungsi Tanpa Nama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364BA-13CB-491F-B242-6F542C4F03D6}"/>
              </a:ext>
            </a:extLst>
          </p:cNvPr>
          <p:cNvSpPr txBox="1"/>
          <p:nvPr/>
        </p:nvSpPr>
        <p:spPr>
          <a:xfrm>
            <a:off x="1295400" y="3200400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()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'Demo fungsi tanpa nama'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melalui variabel a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05C70-7D02-4A2B-A478-1E6C5924F01C}"/>
              </a:ext>
            </a:extLst>
          </p:cNvPr>
          <p:cNvSpPr txBox="1"/>
          <p:nvPr/>
        </p:nvSpPr>
        <p:spPr>
          <a:xfrm>
            <a:off x="8153400" y="4800600"/>
            <a:ext cx="2743200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Demo fungsi tanpa nama</a:t>
            </a:r>
          </a:p>
        </p:txBody>
      </p:sp>
    </p:spTree>
    <p:extLst>
      <p:ext uri="{BB962C8B-B14F-4D97-AF65-F5344CB8AC3E}">
        <p14:creationId xmlns:p14="http://schemas.microsoft.com/office/powerpoint/2010/main" val="97463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Parameter Tanpa Nama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9B0F2-A83C-4D78-813F-25C52C7AD754}"/>
              </a:ext>
            </a:extLst>
          </p:cNvPr>
          <p:cNvSpPr txBox="1"/>
          <p:nvPr/>
        </p:nvSpPr>
        <p:spPr>
          <a:xfrm>
            <a:off x="1905000" y="3124200"/>
            <a:ext cx="45720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add = 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melalui variabel add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'Nilai variabel a: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26174-90BC-47AD-9A29-3527F2AFFFAE}"/>
              </a:ext>
            </a:extLst>
          </p:cNvPr>
          <p:cNvSpPr txBox="1"/>
          <p:nvPr/>
        </p:nvSpPr>
        <p:spPr>
          <a:xfrm>
            <a:off x="8229600" y="4495800"/>
            <a:ext cx="2971800" cy="338554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id-ID" dirty="0"/>
              <a:t>Nilai variabel a: 13.0</a:t>
            </a:r>
          </a:p>
        </p:txBody>
      </p:sp>
    </p:spTree>
    <p:extLst>
      <p:ext uri="{BB962C8B-B14F-4D97-AF65-F5344CB8AC3E}">
        <p14:creationId xmlns:p14="http://schemas.microsoft.com/office/powerpoint/2010/main" val="56711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1041753" y="66471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Parameter opsional Posisi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8BA85-3633-4025-9073-7BF406929E27}"/>
              </a:ext>
            </a:extLst>
          </p:cNvPr>
          <p:cNvSpPr txBox="1"/>
          <p:nvPr/>
        </p:nvSpPr>
        <p:spPr>
          <a:xfrm>
            <a:off x="1384300" y="2362200"/>
            <a:ext cx="60960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s, [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n])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 ==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n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&lt;n; i++)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i+1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}.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satu argumen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'Satu argumen:'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dua argumen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Dua argumen:'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9B25E-8B45-49E7-9845-041FAC969BF4}"/>
              </a:ext>
            </a:extLst>
          </p:cNvPr>
          <p:cNvSpPr txBox="1"/>
          <p:nvPr/>
        </p:nvSpPr>
        <p:spPr>
          <a:xfrm>
            <a:off x="8915400" y="3581400"/>
            <a:ext cx="1905000" cy="1815882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/>
              <a:t>Satu argumen:</a:t>
            </a:r>
          </a:p>
          <a:p>
            <a:r>
              <a:rPr lang="de-DE" dirty="0"/>
              <a:t>1. Dart</a:t>
            </a:r>
          </a:p>
          <a:p>
            <a:br>
              <a:rPr lang="de-DE" dirty="0"/>
            </a:br>
            <a:r>
              <a:rPr lang="de-DE" dirty="0"/>
              <a:t>Dua argumen:</a:t>
            </a:r>
          </a:p>
          <a:p>
            <a:r>
              <a:rPr lang="de-DE" dirty="0"/>
              <a:t>1. Dart</a:t>
            </a:r>
          </a:p>
          <a:p>
            <a:r>
              <a:rPr lang="de-DE" dirty="0"/>
              <a:t>2. Dart</a:t>
            </a:r>
          </a:p>
          <a:p>
            <a:r>
              <a:rPr lang="de-DE" dirty="0"/>
              <a:t>3. Dart</a:t>
            </a:r>
          </a:p>
        </p:txBody>
      </p:sp>
    </p:spTree>
    <p:extLst>
      <p:ext uri="{BB962C8B-B14F-4D97-AF65-F5344CB8AC3E}">
        <p14:creationId xmlns:p14="http://schemas.microsoft.com/office/powerpoint/2010/main" val="8023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426390E-C35B-4A6B-A259-7C8B6509A327}"/>
              </a:ext>
            </a:extLst>
          </p:cNvPr>
          <p:cNvSpPr txBox="1">
            <a:spLocks noChangeArrowheads="1"/>
          </p:cNvSpPr>
          <p:nvPr/>
        </p:nvSpPr>
        <p:spPr>
          <a:xfrm>
            <a:off x="7848600" y="68580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eaLnBrk="1" hangingPunct="1">
              <a:defRPr sz="3200" kern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 Black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 Black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 Black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r>
              <a:rPr lang="id-ID" altLang="id-ID" sz="2000" dirty="0"/>
              <a:t>Parameter Opsional Posisi</a:t>
            </a:r>
            <a:endParaRPr lang="en-US" altLang="id-ID" sz="20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F17874D-9488-4741-B930-888B4D6B6E40}"/>
              </a:ext>
            </a:extLst>
          </p:cNvPr>
          <p:cNvSpPr txBox="1">
            <a:spLocks/>
          </p:cNvSpPr>
          <p:nvPr/>
        </p:nvSpPr>
        <p:spPr>
          <a:xfrm>
            <a:off x="6666795" y="66322"/>
            <a:ext cx="5209116" cy="444500"/>
          </a:xfrm>
          <a:prstGeom prst="rect">
            <a:avLst/>
          </a:prstGeom>
        </p:spPr>
        <p:txBody>
          <a:bodyPr anchor="b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2000" i="1">
                <a:solidFill>
                  <a:srgbClr val="004600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d-ID" b="1" i="0" kern="0" dirty="0"/>
              <a:t>Dart:</a:t>
            </a:r>
            <a:r>
              <a:rPr lang="id-ID" i="0" kern="0" dirty="0"/>
              <a:t> Fungsi</a:t>
            </a: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5719A-8DC3-4624-BE99-6A219B1630DC}"/>
              </a:ext>
            </a:extLst>
          </p:cNvPr>
          <p:cNvSpPr txBox="1"/>
          <p:nvPr/>
        </p:nvSpPr>
        <p:spPr>
          <a:xfrm>
            <a:off x="1295400" y="673100"/>
            <a:ext cx="5105400" cy="61247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'dart:io'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s, [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newLine])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 ==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n =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d-ID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&lt;n; i++)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(newLine ==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i+1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}.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id-ID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stdout.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'${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i+1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}. $</a:t>
            </a:r>
            <a:r>
              <a:rPr lang="id-ID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satu argumen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'Satu argumen:'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dua argumen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Dua argumen:'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memanggil fungsi dengan tiga argumen</a:t>
            </a:r>
            <a:endParaRPr lang="id-ID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d-ID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Tiga argumen:'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d-ID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printString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d-ID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'Dart'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d-ID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d-ID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800F8-E140-42BA-AA6A-EF3CEF7497BF}"/>
              </a:ext>
            </a:extLst>
          </p:cNvPr>
          <p:cNvSpPr txBox="1"/>
          <p:nvPr/>
        </p:nvSpPr>
        <p:spPr>
          <a:xfrm>
            <a:off x="6934200" y="2286000"/>
            <a:ext cx="3276600" cy="2554545"/>
          </a:xfrm>
          <a:prstGeom prst="rect">
            <a:avLst/>
          </a:prstGeom>
          <a:ln w="19050">
            <a:solidFill>
              <a:srgbClr val="853B7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GB"/>
            </a:defPPr>
            <a:lvl1pPr>
              <a:defRPr sz="1600" b="0">
                <a:solidFill>
                  <a:schemeClr val="dk1"/>
                </a:solidFill>
                <a:effectLst/>
                <a:latin typeface="Consolas" panose="020B0609020204030204" pitchFamily="49" charset="0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de-DE" dirty="0"/>
              <a:t>Satu argumen:</a:t>
            </a:r>
          </a:p>
          <a:p>
            <a:r>
              <a:rPr lang="de-DE" dirty="0"/>
              <a:t>1. Dart </a:t>
            </a:r>
          </a:p>
          <a:p>
            <a:br>
              <a:rPr lang="de-DE" dirty="0"/>
            </a:br>
            <a:r>
              <a:rPr lang="de-DE" dirty="0"/>
              <a:t>Dua argumen:</a:t>
            </a:r>
          </a:p>
          <a:p>
            <a:r>
              <a:rPr lang="de-DE" dirty="0"/>
              <a:t>1. Dart 2. Dart 3. Dart </a:t>
            </a:r>
          </a:p>
          <a:p>
            <a:br>
              <a:rPr lang="de-DE" dirty="0"/>
            </a:br>
            <a:r>
              <a:rPr lang="de-DE" dirty="0"/>
              <a:t>Tiga argumen:</a:t>
            </a:r>
          </a:p>
          <a:p>
            <a:r>
              <a:rPr lang="de-DE" dirty="0"/>
              <a:t>1. Dart</a:t>
            </a:r>
          </a:p>
          <a:p>
            <a:r>
              <a:rPr lang="de-DE" dirty="0"/>
              <a:t>2. Dart</a:t>
            </a:r>
          </a:p>
          <a:p>
            <a:r>
              <a:rPr lang="de-DE" dirty="0"/>
              <a:t>3. Dart</a:t>
            </a:r>
          </a:p>
        </p:txBody>
      </p:sp>
    </p:spTree>
    <p:extLst>
      <p:ext uri="{BB962C8B-B14F-4D97-AF65-F5344CB8AC3E}">
        <p14:creationId xmlns:p14="http://schemas.microsoft.com/office/powerpoint/2010/main" val="2406055660"/>
      </p:ext>
    </p:extLst>
  </p:cSld>
  <p:clrMapOvr>
    <a:masterClrMapping/>
  </p:clrMapOvr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3545</TotalTime>
  <Words>2207</Words>
  <Application>Microsoft Office PowerPoint</Application>
  <PresentationFormat>Widescreen</PresentationFormat>
  <Paragraphs>336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Consolas</vt:lpstr>
      <vt:lpstr>Times New Roman</vt:lpstr>
      <vt:lpstr>Wingdings</vt:lpstr>
      <vt:lpstr>Bamboo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STIKOM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SIMANMG1</dc:title>
  <dc:creator>arya</dc:creator>
  <cp:lastModifiedBy>Zona Editor</cp:lastModifiedBy>
  <cp:revision>463</cp:revision>
  <cp:lastPrinted>1601-01-01T00:00:00Z</cp:lastPrinted>
  <dcterms:created xsi:type="dcterms:W3CDTF">2006-07-07T07:53:10Z</dcterms:created>
  <dcterms:modified xsi:type="dcterms:W3CDTF">2020-10-01T03:29:17Z</dcterms:modified>
</cp:coreProperties>
</file>