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77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B77"/>
    <a:srgbClr val="FF6600"/>
    <a:srgbClr val="FE98E3"/>
    <a:srgbClr val="E84A6C"/>
    <a:srgbClr val="004600"/>
    <a:srgbClr val="EEF6F0"/>
    <a:srgbClr val="52806B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0929"/>
  </p:normalViewPr>
  <p:slideViewPr>
    <p:cSldViewPr>
      <p:cViewPr varScale="1">
        <p:scale>
          <a:sx n="104" d="100"/>
          <a:sy n="104" d="100"/>
        </p:scale>
        <p:origin x="9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0549320-58E5-4025-BBC8-FB66EB80EE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62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49320-58E5-4025-BBC8-FB66EB80EE29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96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56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99790-F277-4EE3-9AFC-BAF85D50DA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198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320676"/>
            <a:ext cx="1538883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20676"/>
            <a:ext cx="734060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D72F7-A7B7-4881-8A32-16541D49DD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617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83160"/>
            <a:ext cx="99568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435600" y="1981200"/>
            <a:ext cx="49276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188BE-1FEF-47B0-A4C8-1CAE3FC51E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198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67000"/>
            <a:ext cx="342900" cy="3845379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auto">
          <a:xfrm>
            <a:off x="685800" y="520699"/>
            <a:ext cx="11353800" cy="6218767"/>
          </a:xfrm>
          <a:prstGeom prst="roundRect">
            <a:avLst>
              <a:gd name="adj" fmla="val 11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22111" y="1447800"/>
            <a:ext cx="152400" cy="609600"/>
          </a:xfrm>
          <a:prstGeom prst="rect">
            <a:avLst/>
          </a:prstGeom>
          <a:solidFill>
            <a:srgbClr val="FE98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CEB67-1BC0-4BA5-B9FE-DED4F77707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214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6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75738-6571-4C8C-89C1-9B2D37CE15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86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79F6D-851A-4C22-8292-D70D42CC28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06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409D-40F1-4FA4-BD98-EFC2A17552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104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EDB4B-DA80-4DEE-9C06-BD36300B62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2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27214"/>
            <a:ext cx="4011084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F17F-D648-4116-B981-4D14EF5B5C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872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A90DF-F2F7-4E73-8003-D9A2D9CFAB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3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002060"/>
            </a:gs>
            <a:gs pos="89000">
              <a:srgbClr val="00B0F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83160"/>
            <a:ext cx="9956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81200"/>
            <a:ext cx="10058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6400" y="6248400"/>
            <a:ext cx="467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1200" y="62484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A57860E-198B-4AA0-9144-61553D976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 rot="10800000">
            <a:off x="5644" y="0"/>
            <a:ext cx="9519356" cy="1459056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dart-core/Exception-clas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181600" y="0"/>
            <a:ext cx="5867400" cy="54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5791200"/>
            <a:ext cx="6019800" cy="685800"/>
          </a:xfrm>
        </p:spPr>
        <p:txBody>
          <a:bodyPr/>
          <a:lstStyle/>
          <a:p>
            <a:pPr marL="0" indent="0" algn="l" eaLnBrk="1" hangingPunct="1">
              <a:buNone/>
            </a:pPr>
            <a:r>
              <a:rPr lang="en-US" altLang="en-US" sz="2400" dirty="0">
                <a:solidFill>
                  <a:srgbClr val="EEF6F0"/>
                </a:solidFill>
                <a:latin typeface="+mj-lt"/>
              </a:rPr>
              <a:t>Ari </a:t>
            </a:r>
            <a:r>
              <a:rPr lang="en-US" altLang="en-US" sz="2400" dirty="0" err="1">
                <a:solidFill>
                  <a:srgbClr val="EEF6F0"/>
                </a:solidFill>
                <a:latin typeface="+mj-lt"/>
              </a:rPr>
              <a:t>Kurniawan</a:t>
            </a:r>
            <a:endParaRPr lang="en-US" altLang="en-US" sz="2400" dirty="0">
              <a:solidFill>
                <a:srgbClr val="EEF6F0"/>
              </a:solidFill>
              <a:latin typeface="+mj-lt"/>
            </a:endParaRPr>
          </a:p>
          <a:p>
            <a:pPr marL="0" indent="0" algn="l" eaLnBrk="1" hangingPunct="1">
              <a:buNone/>
            </a:pP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www.arikurniawan.com</a:t>
            </a:r>
            <a:endParaRPr lang="id-ID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5791200"/>
            <a:ext cx="228600" cy="7620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 descr="Dart programming language | Dart">
            <a:extLst>
              <a:ext uri="{FF2B5EF4-FFF2-40B4-BE49-F238E27FC236}">
                <a16:creationId xmlns:a16="http://schemas.microsoft.com/office/drawing/2014/main" id="{D43AEF06-80F3-4217-A9D1-521A6B0A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051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25727-29BD-4725-9680-9ED4CA527140}"/>
              </a:ext>
            </a:extLst>
          </p:cNvPr>
          <p:cNvSpPr txBox="1"/>
          <p:nvPr/>
        </p:nvSpPr>
        <p:spPr>
          <a:xfrm>
            <a:off x="6096000" y="4252268"/>
            <a:ext cx="4152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id-ID" sz="2400" dirty="0"/>
              <a:t>Penanganan Eksepsi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80735D-4948-486A-B637-26294AFD1EAC}"/>
              </a:ext>
            </a:extLst>
          </p:cNvPr>
          <p:cNvSpPr txBox="1"/>
          <p:nvPr/>
        </p:nvSpPr>
        <p:spPr>
          <a:xfrm>
            <a:off x="7850108" y="4054918"/>
            <a:ext cx="39624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bilangan non-negatif: 3</a:t>
            </a:r>
          </a:p>
          <a:p>
            <a:r>
              <a:rPr lang="id-ID" dirty="0"/>
              <a:t>Anda memasukkan nilai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5745B-EC15-4914-A0F2-5F3B61D460B0}"/>
              </a:ext>
            </a:extLst>
          </p:cNvPr>
          <p:cNvSpPr txBox="1"/>
          <p:nvPr/>
        </p:nvSpPr>
        <p:spPr>
          <a:xfrm>
            <a:off x="7289447" y="4953000"/>
            <a:ext cx="4534606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bilangan non-negatif: -2</a:t>
            </a:r>
          </a:p>
          <a:p>
            <a:r>
              <a:rPr lang="id-ID" dirty="0"/>
              <a:t>SALAH: Anda memasukkan nilai negatif.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1C9D3-B621-48A0-A57D-71CBFBD4E069}"/>
              </a:ext>
            </a:extLst>
          </p:cNvPr>
          <p:cNvSpPr txBox="1"/>
          <p:nvPr/>
        </p:nvSpPr>
        <p:spPr>
          <a:xfrm>
            <a:off x="6718653" y="5865512"/>
            <a:ext cx="51054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bilangan non-negatif: f</a:t>
            </a:r>
          </a:p>
          <a:p>
            <a:r>
              <a:rPr lang="id-ID" dirty="0"/>
              <a:t>SALAH: Nilai yang dimasukkan bukan bilangan.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428C1FF-A873-4131-BB59-FB8D6EDBD34F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Penanganan Eksepsi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AB40B-BDCC-45EB-AA32-7C51094F1AB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92378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User defined exception</a:t>
            </a:r>
            <a:endParaRPr lang="en-US" altLang="id-ID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3666F-7F1F-4538-BA12-BAA02BB963AB}"/>
              </a:ext>
            </a:extLst>
          </p:cNvPr>
          <p:cNvSpPr txBox="1"/>
          <p:nvPr/>
        </p:nvSpPr>
        <p:spPr>
          <a:xfrm>
            <a:off x="914400" y="1015579"/>
            <a:ext cx="548640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membuat kelas eksepsi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NegatifSalah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message;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NegatifSalah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.message]);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a; 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bilangan non-negatif: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(a &lt;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NegatifSalah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melempar eksepsi NegativeError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'Anda memasukkan nilai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FormatException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(e, s)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Nilai yang dimasukkan bukan bilangan.'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NegatifSalah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(e, s)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Anda memasukkan nilai negatif.'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(e, s)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terjadi eksepsi bertipe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35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Penanganan Eksepsi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4DF51-1007-46EB-9E40-8AD2325112B1}"/>
              </a:ext>
            </a:extLst>
          </p:cNvPr>
          <p:cNvSpPr txBox="1"/>
          <p:nvPr/>
        </p:nvSpPr>
        <p:spPr>
          <a:xfrm>
            <a:off x="1524000" y="1752600"/>
            <a:ext cx="9601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dirty="0">
                <a:latin typeface="+mn-lt"/>
              </a:rPr>
              <a:t>Kesalahan yang terjadi pada saat eksekusi program sedang berlangsung </a:t>
            </a:r>
            <a:r>
              <a:rPr lang="id-ID" sz="2000" i="1" dirty="0">
                <a:latin typeface="+mn-lt"/>
              </a:rPr>
              <a:t>(runtime), </a:t>
            </a:r>
            <a:r>
              <a:rPr lang="id-ID" sz="2000" dirty="0">
                <a:latin typeface="+mn-lt"/>
              </a:rPr>
              <a:t>dan program akan dihentikan secara tidak normal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A079933-9DFA-49CC-997B-C4E12E4FD6C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870101"/>
            <a:ext cx="83308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400" dirty="0"/>
              <a:t>Eksepsi</a:t>
            </a:r>
            <a:endParaRPr lang="en-US" altLang="id-ID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C8700-67F8-496C-81B7-BCAB3D3D6F6C}"/>
              </a:ext>
            </a:extLst>
          </p:cNvPr>
          <p:cNvSpPr txBox="1"/>
          <p:nvPr/>
        </p:nvSpPr>
        <p:spPr>
          <a:xfrm>
            <a:off x="2438400" y="2610488"/>
            <a:ext cx="28194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it-IT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'A56'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E8700-FCE4-4732-B30C-7057CDC13F76}"/>
              </a:ext>
            </a:extLst>
          </p:cNvPr>
          <p:cNvSpPr txBox="1"/>
          <p:nvPr/>
        </p:nvSpPr>
        <p:spPr>
          <a:xfrm>
            <a:off x="1371600" y="3348321"/>
            <a:ext cx="9601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dirty="0">
                <a:latin typeface="+mn-lt"/>
              </a:rPr>
              <a:t>Baris program di atas akan memicu terjadi eksepsi dengan tipe </a:t>
            </a:r>
            <a:r>
              <a:rPr lang="id-ID" sz="2000" dirty="0">
                <a:solidFill>
                  <a:srgbClr val="FF0000"/>
                </a:solidFill>
                <a:latin typeface="+mn-lt"/>
              </a:rPr>
              <a:t>FormatException </a:t>
            </a:r>
            <a:r>
              <a:rPr lang="id-ID" sz="2000" dirty="0">
                <a:latin typeface="+mn-lt"/>
              </a:rPr>
              <a:t>karena mencoba konversi ‘A56’ menjadi integer (int).</a:t>
            </a:r>
          </a:p>
          <a:p>
            <a:r>
              <a:rPr lang="id-ID" sz="2000" dirty="0">
                <a:latin typeface="+mn-lt"/>
              </a:rPr>
              <a:t>Agar program tidak berhenti tiba-tiba, eksepsi perlu ditangani secara khusus.</a:t>
            </a:r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A31982C8-1484-4896-A599-CE9EDD9FD73E}"/>
              </a:ext>
            </a:extLst>
          </p:cNvPr>
          <p:cNvSpPr txBox="1"/>
          <p:nvPr/>
        </p:nvSpPr>
        <p:spPr>
          <a:xfrm>
            <a:off x="2057400" y="5960191"/>
            <a:ext cx="4267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200">
                <a:latin typeface="Arial "/>
              </a:defRPr>
            </a:lvl1pPr>
          </a:lstStyle>
          <a:p>
            <a:r>
              <a:rPr lang="en-US" dirty="0"/>
              <a:t>https://api.flutter.dev/flutter/dart-core/Exception-class.html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90A7E-4EE1-46A6-8C6B-390DC7E14091}"/>
              </a:ext>
            </a:extLst>
          </p:cNvPr>
          <p:cNvSpPr txBox="1"/>
          <p:nvPr/>
        </p:nvSpPr>
        <p:spPr>
          <a:xfrm>
            <a:off x="1589927" y="5960190"/>
            <a:ext cx="463263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96355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Penanganan Eksepsi</a:t>
            </a: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B9B17-ADBC-4220-A05C-A96F003F393D}"/>
              </a:ext>
            </a:extLst>
          </p:cNvPr>
          <p:cNvSpPr txBox="1"/>
          <p:nvPr/>
        </p:nvSpPr>
        <p:spPr>
          <a:xfrm>
            <a:off x="1447800" y="1447800"/>
            <a:ext cx="6096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a: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b: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b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(b ==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melempar eksepsi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IntegerDivisionByZeroException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pembagian bilangan bulat (sisa bagi akan diabaikan)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c = a ~/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~/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4DF51-1007-46EB-9E40-8AD2325112B1}"/>
              </a:ext>
            </a:extLst>
          </p:cNvPr>
          <p:cNvSpPr txBox="1"/>
          <p:nvPr/>
        </p:nvSpPr>
        <p:spPr>
          <a:xfrm>
            <a:off x="8686800" y="3842610"/>
            <a:ext cx="3048000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3</a:t>
            </a:r>
          </a:p>
          <a:p>
            <a:r>
              <a:rPr lang="id-ID" dirty="0"/>
              <a:t>Masukkan nilai b: 4</a:t>
            </a:r>
          </a:p>
          <a:p>
            <a:r>
              <a:rPr lang="id-ID" dirty="0"/>
              <a:t>3 ~/ 4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D5F64-62F5-4C5C-A6C3-986E2DD68B13}"/>
              </a:ext>
            </a:extLst>
          </p:cNvPr>
          <p:cNvSpPr txBox="1"/>
          <p:nvPr/>
        </p:nvSpPr>
        <p:spPr>
          <a:xfrm>
            <a:off x="1066800" y="4739775"/>
            <a:ext cx="10363200" cy="1815882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6</a:t>
            </a:r>
          </a:p>
          <a:p>
            <a:r>
              <a:rPr lang="id-ID" dirty="0"/>
              <a:t>Masukkan nilai b: 0</a:t>
            </a:r>
          </a:p>
          <a:p>
            <a:r>
              <a:rPr lang="id-ID" dirty="0"/>
              <a:t>Unhandled exception:</a:t>
            </a:r>
          </a:p>
          <a:p>
            <a:r>
              <a:rPr lang="id-ID" dirty="0"/>
              <a:t>IntegerDivisionByZeroException</a:t>
            </a:r>
          </a:p>
          <a:p>
            <a:r>
              <a:rPr lang="id-ID" dirty="0"/>
              <a:t>#0      main (file:///D:/soboteika/dart/latihan/0501_throw.dart:18:5)</a:t>
            </a:r>
          </a:p>
          <a:p>
            <a:r>
              <a:rPr lang="id-ID" dirty="0"/>
              <a:t>#1      _startIsolate.&lt;anonymous closure&gt; (dart:isolate-patch/isolate_patch.dart:301:19)</a:t>
            </a:r>
          </a:p>
          <a:p>
            <a:r>
              <a:rPr lang="id-ID" dirty="0"/>
              <a:t>#2      _RawReceivePortImpl._handleMessage (dart:isolate-patch/isolate_patch.dart:168:12)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A079933-9DFA-49CC-997B-C4E12E4FD6C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92378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throw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11730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2C408-5AEE-427A-BE37-DD35AAA0D006}"/>
              </a:ext>
            </a:extLst>
          </p:cNvPr>
          <p:cNvSpPr txBox="1"/>
          <p:nvPr/>
        </p:nvSpPr>
        <p:spPr>
          <a:xfrm>
            <a:off x="1143000" y="1334981"/>
            <a:ext cx="6096000" cy="32316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a: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b: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b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(b ==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melempar eksepsi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Terdapat pembagian dengan nilai 0.'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pembagian bilangan bulat (sisa bagi akan diabaikan)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c = a ~/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~/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C646C-3A5A-4853-85A6-749B3D756A41}"/>
              </a:ext>
            </a:extLst>
          </p:cNvPr>
          <p:cNvSpPr txBox="1"/>
          <p:nvPr/>
        </p:nvSpPr>
        <p:spPr>
          <a:xfrm>
            <a:off x="1219200" y="4876800"/>
            <a:ext cx="10439400" cy="1815882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6</a:t>
            </a:r>
          </a:p>
          <a:p>
            <a:r>
              <a:rPr lang="id-ID" dirty="0"/>
              <a:t>Masukkan nilai b: 0</a:t>
            </a:r>
          </a:p>
          <a:p>
            <a:r>
              <a:rPr lang="id-ID" dirty="0"/>
              <a:t>Unhandled exception:</a:t>
            </a:r>
          </a:p>
          <a:p>
            <a:r>
              <a:rPr lang="id-ID" dirty="0"/>
              <a:t>Exception: SALAH: Terdapat pembagian dengan nilai 0.</a:t>
            </a:r>
          </a:p>
          <a:p>
            <a:r>
              <a:rPr lang="id-ID" dirty="0"/>
              <a:t>#0      main (file:///D:/soboteika/dart/latihan/0502_throw1.dart:18:5)</a:t>
            </a:r>
          </a:p>
          <a:p>
            <a:r>
              <a:rPr lang="id-ID" dirty="0"/>
              <a:t>#1      _startIsolate.&lt;anonymous closure&gt; (dart:isolate-patch/isolate_patch.dart:301:19)</a:t>
            </a:r>
          </a:p>
          <a:p>
            <a:r>
              <a:rPr lang="id-ID" dirty="0"/>
              <a:t>#2      _RawReceivePortImpl._handleMessage (dart:isolate-patch/isolate_patch.dart:168:12)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E28712-3B22-46D9-8815-BEDFECEA7467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Penanganan Eksepsi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6EC00-8DF1-48D5-AA13-C6C96A7C070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92378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throw</a:t>
            </a:r>
            <a:endParaRPr lang="en-US" altLang="id-ID" sz="2000" dirty="0"/>
          </a:p>
        </p:txBody>
      </p:sp>
    </p:spTree>
    <p:extLst>
      <p:ext uri="{BB962C8B-B14F-4D97-AF65-F5344CB8AC3E}">
        <p14:creationId xmlns:p14="http://schemas.microsoft.com/office/powerpoint/2010/main" val="262815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54378-50A4-4B74-AF9C-55F41E9ABB46}"/>
              </a:ext>
            </a:extLst>
          </p:cNvPr>
          <p:cNvSpPr txBox="1"/>
          <p:nvPr/>
        </p:nvSpPr>
        <p:spPr>
          <a:xfrm>
            <a:off x="852055" y="1339683"/>
            <a:ext cx="508000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a: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b: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b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 = a ~/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~/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IntegerDivisionByZeroException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terjadi pembagian dengan nilai 0.'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16951-02D7-4E3B-B9D3-7F802F5B48EB}"/>
              </a:ext>
            </a:extLst>
          </p:cNvPr>
          <p:cNvSpPr txBox="1"/>
          <p:nvPr/>
        </p:nvSpPr>
        <p:spPr>
          <a:xfrm>
            <a:off x="6400800" y="2384618"/>
            <a:ext cx="4899538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5</a:t>
            </a:r>
          </a:p>
          <a:p>
            <a:r>
              <a:rPr lang="id-ID" dirty="0"/>
              <a:t>Masukkan nilai b: 0</a:t>
            </a:r>
          </a:p>
          <a:p>
            <a:r>
              <a:rPr lang="id-ID" dirty="0"/>
              <a:t>SALAH: terjadi pembagian dengan nilai 0.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84D37C-46E5-4717-98E2-E8EC0186E197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Penanganan Eksepsi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5DC65-DC24-4821-8D2A-F35C34CA352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92378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Try - on</a:t>
            </a:r>
            <a:endParaRPr lang="en-US" altLang="id-ID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65973-2C3E-4537-AF85-0768D6AA61DF}"/>
              </a:ext>
            </a:extLst>
          </p:cNvPr>
          <p:cNvSpPr txBox="1"/>
          <p:nvPr/>
        </p:nvSpPr>
        <p:spPr>
          <a:xfrm>
            <a:off x="6096000" y="641521"/>
            <a:ext cx="4800600" cy="1384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yang memicu eksepsi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tipeEksepsi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(objekEksepsi, stackTrace)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penanganan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finalisasi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0094C-949A-464A-8BCA-10418C866616}"/>
              </a:ext>
            </a:extLst>
          </p:cNvPr>
          <p:cNvSpPr txBox="1"/>
          <p:nvPr/>
        </p:nvSpPr>
        <p:spPr>
          <a:xfrm>
            <a:off x="1193623" y="972365"/>
            <a:ext cx="4267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400" dirty="0">
                <a:latin typeface="+mn-lt"/>
              </a:rPr>
              <a:t>Digunakan jika tipe eksepsi sudah diketahui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7267E-49A9-49DF-8FC5-957F52E2113E}"/>
              </a:ext>
            </a:extLst>
          </p:cNvPr>
          <p:cNvSpPr txBox="1"/>
          <p:nvPr/>
        </p:nvSpPr>
        <p:spPr>
          <a:xfrm>
            <a:off x="1371600" y="4107215"/>
            <a:ext cx="10210800" cy="2677656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sz="1200" dirty="0"/>
              <a:t>Masukkan nilai a: 3</a:t>
            </a:r>
          </a:p>
          <a:p>
            <a:r>
              <a:rPr lang="id-ID" sz="1200" dirty="0"/>
              <a:t>Masukkan nilai b: f</a:t>
            </a:r>
          </a:p>
          <a:p>
            <a:r>
              <a:rPr lang="id-ID" sz="1200" dirty="0"/>
              <a:t>Unhandled exception:</a:t>
            </a:r>
          </a:p>
          <a:p>
            <a:r>
              <a:rPr lang="id-ID" sz="1200" dirty="0"/>
              <a:t>FormatException: Invalid radix-10 number (at character 1)</a:t>
            </a:r>
          </a:p>
          <a:p>
            <a:r>
              <a:rPr lang="id-ID" sz="1200" dirty="0"/>
              <a:t>f</a:t>
            </a:r>
          </a:p>
          <a:p>
            <a:r>
              <a:rPr lang="id-ID" sz="1200" dirty="0"/>
              <a:t>^</a:t>
            </a:r>
          </a:p>
          <a:p>
            <a:endParaRPr lang="id-ID" sz="1200" dirty="0"/>
          </a:p>
          <a:p>
            <a:r>
              <a:rPr lang="id-ID" sz="1200" dirty="0"/>
              <a:t>#0      int._throwFormatException (dart:core-patch/integers_patch.dart:131:5)</a:t>
            </a:r>
          </a:p>
          <a:p>
            <a:r>
              <a:rPr lang="id-ID" sz="1200" dirty="0"/>
              <a:t>#1      int._parseRadix (dart:core-patch/integers_patch.dart:142:16)</a:t>
            </a:r>
          </a:p>
          <a:p>
            <a:r>
              <a:rPr lang="id-ID" sz="1200" dirty="0"/>
              <a:t>#2      int._parse (dart:core-patch/integers_patch.dart:100:12)</a:t>
            </a:r>
          </a:p>
          <a:p>
            <a:r>
              <a:rPr lang="id-ID" sz="1200" dirty="0"/>
              <a:t>#3      int.parse (dart:core-patch/integers_patch.dart:63:12)</a:t>
            </a:r>
          </a:p>
          <a:p>
            <a:r>
              <a:rPr lang="id-ID" sz="1200" dirty="0"/>
              <a:t>#4      main (file:///D:/soboteika/dart/latihan/0503_try-on.dart:14:11)</a:t>
            </a:r>
          </a:p>
          <a:p>
            <a:r>
              <a:rPr lang="id-ID" sz="1200" dirty="0"/>
              <a:t>#5      _startIsolate.&lt;anonymous closure&gt; (dart:isolate-patch/isolate_patch.dart:301:19)</a:t>
            </a:r>
          </a:p>
          <a:p>
            <a:r>
              <a:rPr lang="id-ID" sz="1200" dirty="0"/>
              <a:t>#6      _RawReceivePortImpl._handleMessage (dart:isolate-patch/isolate_patch.dart:168:12)</a:t>
            </a:r>
          </a:p>
        </p:txBody>
      </p:sp>
    </p:spTree>
    <p:extLst>
      <p:ext uri="{BB962C8B-B14F-4D97-AF65-F5344CB8AC3E}">
        <p14:creationId xmlns:p14="http://schemas.microsoft.com/office/powerpoint/2010/main" val="101082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D91C7-8DAF-41C1-8D22-5E03788D25D3}"/>
              </a:ext>
            </a:extLst>
          </p:cNvPr>
          <p:cNvSpPr txBox="1"/>
          <p:nvPr/>
        </p:nvSpPr>
        <p:spPr>
          <a:xfrm>
            <a:off x="1428173" y="1081727"/>
            <a:ext cx="48768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a: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b: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b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 = a ~/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~/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IntegerDivisionByZeroException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(e, s)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terjadi pembagian dengan nilai 0.'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'Jenis eksepsi: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'Stacktrace:</a:t>
            </a:r>
            <a:r>
              <a:rPr lang="id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82338-2952-4198-B527-A353E6DE2326}"/>
              </a:ext>
            </a:extLst>
          </p:cNvPr>
          <p:cNvSpPr txBox="1"/>
          <p:nvPr/>
        </p:nvSpPr>
        <p:spPr>
          <a:xfrm>
            <a:off x="1066800" y="4343400"/>
            <a:ext cx="10439400" cy="230832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4</a:t>
            </a:r>
          </a:p>
          <a:p>
            <a:r>
              <a:rPr lang="id-ID" dirty="0"/>
              <a:t>Masukkan nilai b: 0</a:t>
            </a:r>
          </a:p>
          <a:p>
            <a:r>
              <a:rPr lang="id-ID" dirty="0"/>
              <a:t>SALAH: terjadi pembagian dengan nilai 0.</a:t>
            </a:r>
          </a:p>
          <a:p>
            <a:r>
              <a:rPr lang="id-ID" dirty="0"/>
              <a:t>Jenis eksepsi: IntegerDivisionByZeroException</a:t>
            </a:r>
          </a:p>
          <a:p>
            <a:r>
              <a:rPr lang="id-ID" dirty="0"/>
              <a:t>Stacktrace:</a:t>
            </a:r>
          </a:p>
          <a:p>
            <a:r>
              <a:rPr lang="id-ID" dirty="0"/>
              <a:t>#0      int.~/ (dart:core-patch/integers.dart:22:7)</a:t>
            </a:r>
          </a:p>
          <a:p>
            <a:r>
              <a:rPr lang="id-ID" dirty="0"/>
              <a:t>#1      main (file:///D:/soboteika/dart/latihan/0504_try-on1.dart:17:11)</a:t>
            </a:r>
          </a:p>
          <a:p>
            <a:r>
              <a:rPr lang="id-ID" dirty="0"/>
              <a:t>#2      _startIsolate.&lt;anonymous closure&gt; (dart:isolate-patch/isolate_patch.dart:301:19)</a:t>
            </a:r>
          </a:p>
          <a:p>
            <a:r>
              <a:rPr lang="id-ID" dirty="0"/>
              <a:t>#3      _RawReceivePortImpl._handleMessage (dart:isolate-patch/isolate_patch.dart:168:12)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970F44-7136-4C17-BD7C-AF9736657313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Penanganan Eksepsi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709F39-D193-494E-BA81-C7943674C7F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92378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Try - on</a:t>
            </a:r>
            <a:endParaRPr lang="en-US" alt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8069D-3A32-4D5A-8ACE-8550ACBD3280}"/>
              </a:ext>
            </a:extLst>
          </p:cNvPr>
          <p:cNvSpPr txBox="1"/>
          <p:nvPr/>
        </p:nvSpPr>
        <p:spPr>
          <a:xfrm>
            <a:off x="7151511" y="657776"/>
            <a:ext cx="4724400" cy="1277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yang memicu eksepsi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tipeEksepsi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(objekEksepsi, stackTrace)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penanganan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id-ID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finalisasi</a:t>
            </a:r>
            <a:endParaRPr lang="id-ID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8DCBF-471E-4CFF-8472-78F44E91B53B}"/>
              </a:ext>
            </a:extLst>
          </p:cNvPr>
          <p:cNvSpPr txBox="1"/>
          <p:nvPr/>
        </p:nvSpPr>
        <p:spPr>
          <a:xfrm>
            <a:off x="6883047" y="2605221"/>
            <a:ext cx="2743200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275</a:t>
            </a:r>
          </a:p>
          <a:p>
            <a:r>
              <a:rPr lang="id-ID" dirty="0"/>
              <a:t>Masukkan nilai b: 100</a:t>
            </a:r>
          </a:p>
          <a:p>
            <a:r>
              <a:rPr lang="id-ID" dirty="0"/>
              <a:t>275 ~/ 100 = 2</a:t>
            </a:r>
          </a:p>
        </p:txBody>
      </p:sp>
    </p:spTree>
    <p:extLst>
      <p:ext uri="{BB962C8B-B14F-4D97-AF65-F5344CB8AC3E}">
        <p14:creationId xmlns:p14="http://schemas.microsoft.com/office/powerpoint/2010/main" val="104366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5E18CF-1DBD-4CD5-BD39-710633483C99}"/>
              </a:ext>
            </a:extLst>
          </p:cNvPr>
          <p:cNvSpPr txBox="1"/>
          <p:nvPr/>
        </p:nvSpPr>
        <p:spPr>
          <a:xfrm>
            <a:off x="1727650" y="1371600"/>
            <a:ext cx="4953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days = [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'Minggu'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'Senin'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'Selasa'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'Rabu'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'Kamis'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'Jumat'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'Sabtu'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nomor hari: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index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'Hari ke-$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adalah 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days[index-1]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(e, s)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tidak ada hari ke-$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'Jenis eksepsi: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'Stacktrace:</a:t>
            </a:r>
            <a:r>
              <a:rPr lang="id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C0C78-838D-4812-A15B-0E8844DED5C7}"/>
              </a:ext>
            </a:extLst>
          </p:cNvPr>
          <p:cNvSpPr txBox="1"/>
          <p:nvPr/>
        </p:nvSpPr>
        <p:spPr>
          <a:xfrm>
            <a:off x="7899753" y="3588593"/>
            <a:ext cx="27432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nomor hari: 6</a:t>
            </a:r>
          </a:p>
          <a:p>
            <a:r>
              <a:rPr lang="id-ID" dirty="0"/>
              <a:t>Hari ke-6 adalah Jumat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447F9-A025-4CE8-854D-9170FA222FDE}"/>
              </a:ext>
            </a:extLst>
          </p:cNvPr>
          <p:cNvSpPr txBox="1"/>
          <p:nvPr/>
        </p:nvSpPr>
        <p:spPr>
          <a:xfrm>
            <a:off x="1295400" y="4573823"/>
            <a:ext cx="10210800" cy="2062103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nomor hari: 9</a:t>
            </a:r>
          </a:p>
          <a:p>
            <a:r>
              <a:rPr lang="id-ID" dirty="0"/>
              <a:t>SALAH: tidak ada hari ke-9.</a:t>
            </a:r>
          </a:p>
          <a:p>
            <a:r>
              <a:rPr lang="id-ID" dirty="0"/>
              <a:t>Jenis eksepsi: RangeError (index): Invalid value: Not in inclusive range 0..6: 8</a:t>
            </a:r>
          </a:p>
          <a:p>
            <a:r>
              <a:rPr lang="id-ID" dirty="0"/>
              <a:t>Stacktrace:</a:t>
            </a:r>
          </a:p>
          <a:p>
            <a:r>
              <a:rPr lang="id-ID" dirty="0"/>
              <a:t>#0      List.[] (dart:core-patch/growable_array.dart:166:60)</a:t>
            </a:r>
          </a:p>
          <a:p>
            <a:r>
              <a:rPr lang="id-ID" dirty="0"/>
              <a:t>#1      main (file:///D:/soboteika/dart/latihan/0505_try-catch.dart:17:40)</a:t>
            </a:r>
          </a:p>
          <a:p>
            <a:r>
              <a:rPr lang="id-ID" dirty="0"/>
              <a:t>#2      _startIsolate.&lt;anonymous closure&gt; (dart:isolate-patch/isolate_patch.dart:301:19)</a:t>
            </a:r>
          </a:p>
          <a:p>
            <a:r>
              <a:rPr lang="id-ID" dirty="0"/>
              <a:t>#3      _RawReceivePortImpl._handleMessage (dart:isolate-patch/isolate_patch.dart:168:12)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09BA93-13F7-4326-877F-FBCA7BE656FB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Penanganan Eksepsi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B5F219-B6F8-469A-9C93-E7F35A57483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92378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Try - catch</a:t>
            </a:r>
            <a:endParaRPr lang="en-US" alt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CFFF8-B053-443B-8624-E7F3F614E019}"/>
              </a:ext>
            </a:extLst>
          </p:cNvPr>
          <p:cNvSpPr txBox="1"/>
          <p:nvPr/>
        </p:nvSpPr>
        <p:spPr>
          <a:xfrm>
            <a:off x="7151511" y="705663"/>
            <a:ext cx="4724400" cy="1384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yang memicu eksepsi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(objekEksepsi, stackTrace)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penanganan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finalisasi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36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87FE48-BB8B-491B-848C-650DD02C577A}"/>
              </a:ext>
            </a:extLst>
          </p:cNvPr>
          <p:cNvSpPr txBox="1"/>
          <p:nvPr/>
        </p:nvSpPr>
        <p:spPr>
          <a:xfrm>
            <a:off x="1447800" y="1524000"/>
            <a:ext cx="51054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a: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a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b: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b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 = a ~/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~/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(e, s)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terjadi pembagian dengan nilai 0.'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'Bagian finalisasi...'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23F8E-A305-4008-BC4F-14E4DAAE8643}"/>
              </a:ext>
            </a:extLst>
          </p:cNvPr>
          <p:cNvSpPr txBox="1"/>
          <p:nvPr/>
        </p:nvSpPr>
        <p:spPr>
          <a:xfrm>
            <a:off x="1549046" y="5334000"/>
            <a:ext cx="2718154" cy="1077218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7</a:t>
            </a:r>
          </a:p>
          <a:p>
            <a:r>
              <a:rPr lang="id-ID" dirty="0"/>
              <a:t>Masukkan nilai b: 2</a:t>
            </a:r>
          </a:p>
          <a:p>
            <a:r>
              <a:rPr lang="id-ID" dirty="0"/>
              <a:t>7 ~/ 2 = 3</a:t>
            </a:r>
          </a:p>
          <a:p>
            <a:r>
              <a:rPr lang="id-ID" dirty="0"/>
              <a:t>Bagian finalisasi...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BC012-B41F-420C-A254-AC71E6EF86C9}"/>
              </a:ext>
            </a:extLst>
          </p:cNvPr>
          <p:cNvSpPr txBox="1"/>
          <p:nvPr/>
        </p:nvSpPr>
        <p:spPr>
          <a:xfrm>
            <a:off x="7010400" y="5334000"/>
            <a:ext cx="4703618" cy="1077218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7</a:t>
            </a:r>
          </a:p>
          <a:p>
            <a:r>
              <a:rPr lang="id-ID" dirty="0"/>
              <a:t>Masukkan nilai b: 0</a:t>
            </a:r>
          </a:p>
          <a:p>
            <a:r>
              <a:rPr lang="id-ID" dirty="0"/>
              <a:t>SALAH: terjadi pembagian dengan nilai 0.</a:t>
            </a:r>
          </a:p>
          <a:p>
            <a:r>
              <a:rPr lang="id-ID" dirty="0"/>
              <a:t>Bagian finalisasi...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9767C93-DB32-48B6-B838-3E6AC6423BFE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Penanganan Eksepsi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3FD791-2D5F-411F-93DF-1093D96CEE8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92378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Try – catch - finally</a:t>
            </a:r>
            <a:endParaRPr lang="en-US" alt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8C432-7E36-4951-97DD-7EA7D3F8AFA2}"/>
              </a:ext>
            </a:extLst>
          </p:cNvPr>
          <p:cNvSpPr txBox="1"/>
          <p:nvPr/>
        </p:nvSpPr>
        <p:spPr>
          <a:xfrm>
            <a:off x="7151511" y="705663"/>
            <a:ext cx="4724400" cy="1384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yang memicu eksepsi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tipeEksepsi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(objekEksepsi, stackTrace)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penanganan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finalisasi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95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AF3E35-E6A5-4159-95EC-03F36C0B929A}"/>
              </a:ext>
            </a:extLst>
          </p:cNvPr>
          <p:cNvSpPr txBox="1"/>
          <p:nvPr/>
        </p:nvSpPr>
        <p:spPr>
          <a:xfrm>
            <a:off x="762000" y="1180985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b, c;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a: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'Masukkan nilai b: 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 =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(stdin.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readLineSync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 = a ~/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~/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FormatException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(e, s)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Nilai yang dimasukkan bukan bilangan.'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IntegerDivisionByZeroException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(e, s)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Terdapat pembagian dengan nilai 0.'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(e, s)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'SALAH: terjadi eksepsi bertipe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'Selesai...'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162D8-2D07-43DC-AF2B-C7DB62C5B51F}"/>
              </a:ext>
            </a:extLst>
          </p:cNvPr>
          <p:cNvSpPr txBox="1"/>
          <p:nvPr/>
        </p:nvSpPr>
        <p:spPr>
          <a:xfrm>
            <a:off x="6934200" y="4478125"/>
            <a:ext cx="5167746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w</a:t>
            </a:r>
          </a:p>
          <a:p>
            <a:r>
              <a:rPr lang="id-ID" dirty="0"/>
              <a:t>SALAH: Nilai yang dimasukkan bukan bilangan.</a:t>
            </a:r>
          </a:p>
          <a:p>
            <a:r>
              <a:rPr lang="id-ID" dirty="0"/>
              <a:t>Selesai...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6E146-7D92-4031-85F7-75EE1BA4876D}"/>
              </a:ext>
            </a:extLst>
          </p:cNvPr>
          <p:cNvSpPr txBox="1"/>
          <p:nvPr/>
        </p:nvSpPr>
        <p:spPr>
          <a:xfrm>
            <a:off x="6832953" y="5466942"/>
            <a:ext cx="4876800" cy="1077218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3</a:t>
            </a:r>
          </a:p>
          <a:p>
            <a:r>
              <a:rPr lang="id-ID" dirty="0"/>
              <a:t>Masukkan nilai b: 0</a:t>
            </a:r>
          </a:p>
          <a:p>
            <a:r>
              <a:rPr lang="id-ID" dirty="0"/>
              <a:t>SALAH: Terdapat pembagian dengan nilai 0.</a:t>
            </a:r>
          </a:p>
          <a:p>
            <a:r>
              <a:rPr lang="id-ID" dirty="0"/>
              <a:t>Selesai...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95C18-4BE0-4C35-9819-05601FEB9AF1}"/>
              </a:ext>
            </a:extLst>
          </p:cNvPr>
          <p:cNvSpPr txBox="1"/>
          <p:nvPr/>
        </p:nvSpPr>
        <p:spPr>
          <a:xfrm>
            <a:off x="1156277" y="5486400"/>
            <a:ext cx="5307446" cy="1077218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Masukkan nilai a: 6</a:t>
            </a:r>
          </a:p>
          <a:p>
            <a:r>
              <a:rPr lang="id-ID" dirty="0"/>
              <a:t>Masukkan nilai b: a</a:t>
            </a:r>
          </a:p>
          <a:p>
            <a:r>
              <a:rPr lang="id-ID" dirty="0"/>
              <a:t>SALAH: Nilai yang dimasukkan bukan bilangan.</a:t>
            </a:r>
          </a:p>
          <a:p>
            <a:r>
              <a:rPr lang="id-ID" dirty="0"/>
              <a:t>Selesai...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9276033-6953-45BD-AB16-F16D4308E308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Penanganan Eksepsi</a:t>
            </a:r>
            <a:endParaRPr lang="en-US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3DEA-9ED5-4FC5-834E-FF27804BC30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92378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Multiple catch</a:t>
            </a:r>
            <a:endParaRPr lang="en-US" altLang="id-ID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6AAB8-59E5-4E0C-ABEE-FEA3FEE664E1}"/>
              </a:ext>
            </a:extLst>
          </p:cNvPr>
          <p:cNvSpPr txBox="1"/>
          <p:nvPr/>
        </p:nvSpPr>
        <p:spPr>
          <a:xfrm>
            <a:off x="7151511" y="705663"/>
            <a:ext cx="4724400" cy="1384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yang memicu eksepsi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tipeEksepsi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(objekEksepsi, stackTrace)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penanganan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kode finalisasi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508446"/>
      </p:ext>
    </p:extLst>
  </p:cSld>
  <p:clrMapOvr>
    <a:masterClrMapping/>
  </p:clrMapOvr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Designs\Bamboo.pot</Template>
  <TotalTime>3596</TotalTime>
  <Words>2216</Words>
  <Application>Microsoft Office PowerPoint</Application>
  <PresentationFormat>Widescreen</PresentationFormat>
  <Paragraphs>282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</vt:lpstr>
      <vt:lpstr>Arial Black</vt:lpstr>
      <vt:lpstr>Consolas</vt:lpstr>
      <vt:lpstr>Times New Roman</vt:lpstr>
      <vt:lpstr>Wingdings</vt:lpstr>
      <vt:lpstr>Bamboo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STIKOM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SIMANMG1</dc:title>
  <dc:creator>arya</dc:creator>
  <cp:lastModifiedBy>Zona Editor</cp:lastModifiedBy>
  <cp:revision>531</cp:revision>
  <cp:lastPrinted>1601-01-01T00:00:00Z</cp:lastPrinted>
  <dcterms:created xsi:type="dcterms:W3CDTF">2006-07-07T07:53:10Z</dcterms:created>
  <dcterms:modified xsi:type="dcterms:W3CDTF">2020-10-08T00:26:12Z</dcterms:modified>
</cp:coreProperties>
</file>