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80" r:id="rId3"/>
    <p:sldId id="482" r:id="rId4"/>
    <p:sldId id="481" r:id="rId5"/>
    <p:sldId id="483" r:id="rId6"/>
    <p:sldId id="435" r:id="rId7"/>
    <p:sldId id="461" r:id="rId8"/>
    <p:sldId id="462" r:id="rId9"/>
    <p:sldId id="463" r:id="rId10"/>
    <p:sldId id="464" r:id="rId11"/>
    <p:sldId id="465" r:id="rId12"/>
    <p:sldId id="466" r:id="rId13"/>
    <p:sldId id="467" r:id="rId14"/>
    <p:sldId id="468" r:id="rId15"/>
    <p:sldId id="475" r:id="rId16"/>
  </p:sldIdLst>
  <p:sldSz cx="12192000" cy="6858000"/>
  <p:notesSz cx="6858000" cy="9144000"/>
  <p:defaultTextStyle>
    <a:defPPr>
      <a:defRPr lang="en-GB"/>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D0D7"/>
    <a:srgbClr val="063F6E"/>
    <a:srgbClr val="08599D"/>
    <a:srgbClr val="07599D"/>
    <a:srgbClr val="4C6B8E"/>
    <a:srgbClr val="961690"/>
    <a:srgbClr val="B1D1D7"/>
    <a:srgbClr val="FF3300"/>
    <a:srgbClr val="5214CE"/>
    <a:srgbClr val="5E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90929"/>
  </p:normalViewPr>
  <p:slideViewPr>
    <p:cSldViewPr>
      <p:cViewPr varScale="1">
        <p:scale>
          <a:sx n="104" d="100"/>
          <a:sy n="104" d="100"/>
        </p:scale>
        <p:origin x="960"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843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86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843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843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0549320-58E5-4025-BBC8-FB66EB80EE29}" type="slidenum">
              <a:rPr lang="en-GB" altLang="en-US"/>
              <a:pPr>
                <a:defRPr/>
              </a:pPr>
              <a:t>‹#›</a:t>
            </a:fld>
            <a:endParaRPr lang="en-GB" altLang="en-US"/>
          </a:p>
        </p:txBody>
      </p:sp>
    </p:spTree>
    <p:extLst>
      <p:ext uri="{BB962C8B-B14F-4D97-AF65-F5344CB8AC3E}">
        <p14:creationId xmlns:p14="http://schemas.microsoft.com/office/powerpoint/2010/main" val="15662555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549320-58E5-4025-BBC8-FB66EB80EE29}" type="slidenum">
              <a:rPr lang="en-GB" altLang="en-US" smtClean="0"/>
              <a:pPr>
                <a:defRPr/>
              </a:pPr>
              <a:t>1</a:t>
            </a:fld>
            <a:endParaRPr lang="en-GB" altLang="en-US"/>
          </a:p>
        </p:txBody>
      </p:sp>
    </p:spTree>
    <p:extLst>
      <p:ext uri="{BB962C8B-B14F-4D97-AF65-F5344CB8AC3E}">
        <p14:creationId xmlns:p14="http://schemas.microsoft.com/office/powerpoint/2010/main" val="361965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56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a:ln/>
        </p:spPr>
        <p:txBody>
          <a:bodyPr/>
          <a:lstStyle>
            <a:lvl1pPr>
              <a:defRPr/>
            </a:lvl1pPr>
          </a:lstStyle>
          <a:p>
            <a:pPr>
              <a:defRPr/>
            </a:pPr>
            <a:endParaRPr lang="en-GB"/>
          </a:p>
        </p:txBody>
      </p:sp>
      <p:sp>
        <p:nvSpPr>
          <p:cNvPr id="5" name="Rectangle 11"/>
          <p:cNvSpPr>
            <a:spLocks noGrp="1" noChangeArrowheads="1"/>
          </p:cNvSpPr>
          <p:nvPr>
            <p:ph type="ftr" sz="quarter" idx="11"/>
          </p:nvPr>
        </p:nvSpPr>
        <p:spPr>
          <a:ln/>
        </p:spPr>
        <p:txBody>
          <a:bodyPr/>
          <a:lstStyle>
            <a:lvl1pPr>
              <a:defRPr/>
            </a:lvl1pPr>
          </a:lstStyle>
          <a:p>
            <a:pPr>
              <a:defRPr/>
            </a:pPr>
            <a:endParaRPr lang="en-GB"/>
          </a:p>
        </p:txBody>
      </p:sp>
      <p:sp>
        <p:nvSpPr>
          <p:cNvPr id="6" name="Rectangle 12"/>
          <p:cNvSpPr>
            <a:spLocks noGrp="1" noChangeArrowheads="1"/>
          </p:cNvSpPr>
          <p:nvPr>
            <p:ph type="sldNum" sz="quarter" idx="12"/>
          </p:nvPr>
        </p:nvSpPr>
        <p:spPr>
          <a:ln/>
        </p:spPr>
        <p:txBody>
          <a:bodyPr/>
          <a:lstStyle>
            <a:lvl1pPr>
              <a:defRPr/>
            </a:lvl1pPr>
          </a:lstStyle>
          <a:p>
            <a:pPr>
              <a:defRPr/>
            </a:pPr>
            <a:fld id="{CD299790-F277-4EE3-9AFC-BAF85D50DA32}" type="slidenum">
              <a:rPr lang="en-GB" altLang="en-US"/>
              <a:pPr>
                <a:defRPr/>
              </a:pPr>
              <a:t>‹#›</a:t>
            </a:fld>
            <a:endParaRPr lang="en-GB" altLang="en-US"/>
          </a:p>
        </p:txBody>
      </p:sp>
    </p:spTree>
    <p:extLst>
      <p:ext uri="{BB962C8B-B14F-4D97-AF65-F5344CB8AC3E}">
        <p14:creationId xmlns:p14="http://schemas.microsoft.com/office/powerpoint/2010/main" val="316198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8600" y="320676"/>
            <a:ext cx="1538883" cy="5775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20676"/>
            <a:ext cx="7340600"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a:ln/>
        </p:spPr>
        <p:txBody>
          <a:bodyPr/>
          <a:lstStyle>
            <a:lvl1pPr>
              <a:defRPr/>
            </a:lvl1pPr>
          </a:lstStyle>
          <a:p>
            <a:pPr>
              <a:defRPr/>
            </a:pPr>
            <a:endParaRPr lang="en-GB"/>
          </a:p>
        </p:txBody>
      </p:sp>
      <p:sp>
        <p:nvSpPr>
          <p:cNvPr id="5" name="Rectangle 11"/>
          <p:cNvSpPr>
            <a:spLocks noGrp="1" noChangeArrowheads="1"/>
          </p:cNvSpPr>
          <p:nvPr>
            <p:ph type="ftr" sz="quarter" idx="11"/>
          </p:nvPr>
        </p:nvSpPr>
        <p:spPr>
          <a:ln/>
        </p:spPr>
        <p:txBody>
          <a:bodyPr/>
          <a:lstStyle>
            <a:lvl1pPr>
              <a:defRPr/>
            </a:lvl1pPr>
          </a:lstStyle>
          <a:p>
            <a:pPr>
              <a:defRPr/>
            </a:pPr>
            <a:endParaRPr lang="en-GB"/>
          </a:p>
        </p:txBody>
      </p:sp>
      <p:sp>
        <p:nvSpPr>
          <p:cNvPr id="6" name="Rectangle 12"/>
          <p:cNvSpPr>
            <a:spLocks noGrp="1" noChangeArrowheads="1"/>
          </p:cNvSpPr>
          <p:nvPr>
            <p:ph type="sldNum" sz="quarter" idx="12"/>
          </p:nvPr>
        </p:nvSpPr>
        <p:spPr>
          <a:ln/>
        </p:spPr>
        <p:txBody>
          <a:bodyPr/>
          <a:lstStyle>
            <a:lvl1pPr>
              <a:defRPr/>
            </a:lvl1pPr>
          </a:lstStyle>
          <a:p>
            <a:pPr>
              <a:defRPr/>
            </a:pPr>
            <a:fld id="{14AD72F7-A7B7-4881-8A32-16541D49DD32}" type="slidenum">
              <a:rPr lang="en-GB" altLang="en-US"/>
              <a:pPr>
                <a:defRPr/>
              </a:pPr>
              <a:t>‹#›</a:t>
            </a:fld>
            <a:endParaRPr lang="en-GB" altLang="en-US"/>
          </a:p>
        </p:txBody>
      </p:sp>
    </p:spTree>
    <p:extLst>
      <p:ext uri="{BB962C8B-B14F-4D97-AF65-F5344CB8AC3E}">
        <p14:creationId xmlns:p14="http://schemas.microsoft.com/office/powerpoint/2010/main" val="299617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983160"/>
            <a:ext cx="9956800" cy="769441"/>
          </a:xfrm>
        </p:spPr>
        <p:txBody>
          <a:bodyPr/>
          <a:lstStyle/>
          <a:p>
            <a:r>
              <a:rPr lang="en-US"/>
              <a:t>Click to edit Master title style</a:t>
            </a:r>
          </a:p>
        </p:txBody>
      </p:sp>
      <p:sp>
        <p:nvSpPr>
          <p:cNvPr id="3" name="Text Placeholder 2"/>
          <p:cNvSpPr>
            <a:spLocks noGrp="1"/>
          </p:cNvSpPr>
          <p:nvPr>
            <p:ph type="body" sz="half" idx="1"/>
          </p:nvPr>
        </p:nvSpPr>
        <p:spPr>
          <a:xfrm>
            <a:off x="3048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435600" y="1981200"/>
            <a:ext cx="4927600" cy="4114800"/>
          </a:xfrm>
        </p:spPr>
        <p:txBody>
          <a:bodyPr/>
          <a:lstStyle/>
          <a:p>
            <a:pPr lvl="0"/>
            <a:endParaRPr lang="en-US" noProof="0"/>
          </a:p>
        </p:txBody>
      </p:sp>
      <p:sp>
        <p:nvSpPr>
          <p:cNvPr id="5" name="Rectangle 10"/>
          <p:cNvSpPr>
            <a:spLocks noGrp="1" noChangeArrowheads="1"/>
          </p:cNvSpPr>
          <p:nvPr>
            <p:ph type="dt" sz="half" idx="10"/>
          </p:nvPr>
        </p:nvSpPr>
        <p:spPr>
          <a:ln/>
        </p:spPr>
        <p:txBody>
          <a:bodyPr/>
          <a:lstStyle>
            <a:lvl1pPr>
              <a:defRPr/>
            </a:lvl1pPr>
          </a:lstStyle>
          <a:p>
            <a:pPr>
              <a:defRPr/>
            </a:pPr>
            <a:endParaRPr lang="en-GB"/>
          </a:p>
        </p:txBody>
      </p:sp>
      <p:sp>
        <p:nvSpPr>
          <p:cNvPr id="6" name="Rectangle 11"/>
          <p:cNvSpPr>
            <a:spLocks noGrp="1" noChangeArrowheads="1"/>
          </p:cNvSpPr>
          <p:nvPr>
            <p:ph type="ftr" sz="quarter" idx="11"/>
          </p:nvPr>
        </p:nvSpPr>
        <p:spPr>
          <a:ln/>
        </p:spPr>
        <p:txBody>
          <a:bodyPr/>
          <a:lstStyle>
            <a:lvl1pPr>
              <a:defRPr/>
            </a:lvl1pPr>
          </a:lstStyle>
          <a:p>
            <a:pPr>
              <a:defRPr/>
            </a:pPr>
            <a:endParaRPr lang="en-GB"/>
          </a:p>
        </p:txBody>
      </p:sp>
      <p:sp>
        <p:nvSpPr>
          <p:cNvPr id="7" name="Rectangle 12"/>
          <p:cNvSpPr>
            <a:spLocks noGrp="1" noChangeArrowheads="1"/>
          </p:cNvSpPr>
          <p:nvPr>
            <p:ph type="sldNum" sz="quarter" idx="12"/>
          </p:nvPr>
        </p:nvSpPr>
        <p:spPr>
          <a:ln/>
        </p:spPr>
        <p:txBody>
          <a:bodyPr/>
          <a:lstStyle>
            <a:lvl1pPr>
              <a:defRPr/>
            </a:lvl1pPr>
          </a:lstStyle>
          <a:p>
            <a:pPr>
              <a:defRPr/>
            </a:pPr>
            <a:fld id="{78C188BE-1FEF-47B0-A4C8-1CAE3FC51E88}" type="slidenum">
              <a:rPr lang="en-GB" altLang="en-US"/>
              <a:pPr>
                <a:defRPr/>
              </a:pPr>
              <a:t>‹#›</a:t>
            </a:fld>
            <a:endParaRPr lang="en-GB" altLang="en-US"/>
          </a:p>
        </p:txBody>
      </p:sp>
    </p:spTree>
    <p:extLst>
      <p:ext uri="{BB962C8B-B14F-4D97-AF65-F5344CB8AC3E}">
        <p14:creationId xmlns:p14="http://schemas.microsoft.com/office/powerpoint/2010/main" val="216198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00" y="2667000"/>
            <a:ext cx="342900" cy="3845379"/>
          </a:xfrm>
          <a:prstGeom prst="rect">
            <a:avLst/>
          </a:prstGeom>
        </p:spPr>
      </p:pic>
      <p:sp>
        <p:nvSpPr>
          <p:cNvPr id="10" name="Rounded Rectangle 9"/>
          <p:cNvSpPr/>
          <p:nvPr userDrawn="1"/>
        </p:nvSpPr>
        <p:spPr bwMode="auto">
          <a:xfrm>
            <a:off x="685800" y="520699"/>
            <a:ext cx="11353800" cy="6218767"/>
          </a:xfrm>
          <a:prstGeom prst="roundRect">
            <a:avLst>
              <a:gd name="adj" fmla="val 118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 name="Rectangle 1"/>
          <p:cNvSpPr/>
          <p:nvPr userDrawn="1"/>
        </p:nvSpPr>
        <p:spPr bwMode="auto">
          <a:xfrm>
            <a:off x="522111" y="1447800"/>
            <a:ext cx="152400" cy="609600"/>
          </a:xfrm>
          <a:prstGeom prst="rect">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729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endParaRPr lang="en-GB"/>
          </a:p>
        </p:txBody>
      </p:sp>
      <p:sp>
        <p:nvSpPr>
          <p:cNvPr id="5" name="Rectangle 11"/>
          <p:cNvSpPr>
            <a:spLocks noGrp="1" noChangeArrowheads="1"/>
          </p:cNvSpPr>
          <p:nvPr>
            <p:ph type="ftr" sz="quarter" idx="11"/>
          </p:nvPr>
        </p:nvSpPr>
        <p:spPr>
          <a:ln/>
        </p:spPr>
        <p:txBody>
          <a:bodyPr/>
          <a:lstStyle>
            <a:lvl1pPr>
              <a:defRPr/>
            </a:lvl1pPr>
          </a:lstStyle>
          <a:p>
            <a:pPr>
              <a:defRPr/>
            </a:pPr>
            <a:endParaRPr lang="en-GB"/>
          </a:p>
        </p:txBody>
      </p:sp>
      <p:sp>
        <p:nvSpPr>
          <p:cNvPr id="6" name="Rectangle 12"/>
          <p:cNvSpPr>
            <a:spLocks noGrp="1" noChangeArrowheads="1"/>
          </p:cNvSpPr>
          <p:nvPr>
            <p:ph type="sldNum" sz="quarter" idx="12"/>
          </p:nvPr>
        </p:nvSpPr>
        <p:spPr>
          <a:ln/>
        </p:spPr>
        <p:txBody>
          <a:bodyPr/>
          <a:lstStyle>
            <a:lvl1pPr>
              <a:defRPr/>
            </a:lvl1pPr>
          </a:lstStyle>
          <a:p>
            <a:pPr>
              <a:defRPr/>
            </a:pPr>
            <a:fld id="{5EECEB67-1BC0-4BA5-B9FE-DED4F7770745}" type="slidenum">
              <a:rPr lang="en-GB" altLang="en-US"/>
              <a:pPr>
                <a:defRPr/>
              </a:pPr>
              <a:t>‹#›</a:t>
            </a:fld>
            <a:endParaRPr lang="en-GB" altLang="en-US"/>
          </a:p>
        </p:txBody>
      </p:sp>
    </p:spTree>
    <p:extLst>
      <p:ext uri="{BB962C8B-B14F-4D97-AF65-F5344CB8AC3E}">
        <p14:creationId xmlns:p14="http://schemas.microsoft.com/office/powerpoint/2010/main" val="62214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56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a:ln/>
        </p:spPr>
        <p:txBody>
          <a:bodyPr/>
          <a:lstStyle>
            <a:lvl1pPr>
              <a:defRPr/>
            </a:lvl1pPr>
          </a:lstStyle>
          <a:p>
            <a:pPr>
              <a:defRPr/>
            </a:pPr>
            <a:endParaRPr lang="en-GB"/>
          </a:p>
        </p:txBody>
      </p:sp>
      <p:sp>
        <p:nvSpPr>
          <p:cNvPr id="6" name="Rectangle 11"/>
          <p:cNvSpPr>
            <a:spLocks noGrp="1" noChangeArrowheads="1"/>
          </p:cNvSpPr>
          <p:nvPr>
            <p:ph type="ftr" sz="quarter" idx="11"/>
          </p:nvPr>
        </p:nvSpPr>
        <p:spPr>
          <a:ln/>
        </p:spPr>
        <p:txBody>
          <a:bodyPr/>
          <a:lstStyle>
            <a:lvl1pPr>
              <a:defRPr/>
            </a:lvl1pPr>
          </a:lstStyle>
          <a:p>
            <a:pPr>
              <a:defRPr/>
            </a:pPr>
            <a:endParaRPr lang="en-GB"/>
          </a:p>
        </p:txBody>
      </p:sp>
      <p:sp>
        <p:nvSpPr>
          <p:cNvPr id="7" name="Rectangle 12"/>
          <p:cNvSpPr>
            <a:spLocks noGrp="1" noChangeArrowheads="1"/>
          </p:cNvSpPr>
          <p:nvPr>
            <p:ph type="sldNum" sz="quarter" idx="12"/>
          </p:nvPr>
        </p:nvSpPr>
        <p:spPr>
          <a:ln/>
        </p:spPr>
        <p:txBody>
          <a:bodyPr/>
          <a:lstStyle>
            <a:lvl1pPr>
              <a:defRPr/>
            </a:lvl1pPr>
          </a:lstStyle>
          <a:p>
            <a:pPr>
              <a:defRPr/>
            </a:pPr>
            <a:fld id="{F3675738-6571-4C8C-89C1-9B2D37CE1550}" type="slidenum">
              <a:rPr lang="en-GB" altLang="en-US"/>
              <a:pPr>
                <a:defRPr/>
              </a:pPr>
              <a:t>‹#›</a:t>
            </a:fld>
            <a:endParaRPr lang="en-GB" altLang="en-US"/>
          </a:p>
        </p:txBody>
      </p:sp>
    </p:spTree>
    <p:extLst>
      <p:ext uri="{BB962C8B-B14F-4D97-AF65-F5344CB8AC3E}">
        <p14:creationId xmlns:p14="http://schemas.microsoft.com/office/powerpoint/2010/main" val="320866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48197"/>
            <a:ext cx="10972800" cy="76944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a:ln/>
        </p:spPr>
        <p:txBody>
          <a:bodyPr/>
          <a:lstStyle>
            <a:lvl1pPr>
              <a:defRPr/>
            </a:lvl1pPr>
          </a:lstStyle>
          <a:p>
            <a:pPr>
              <a:defRPr/>
            </a:pPr>
            <a:endParaRPr lang="en-GB"/>
          </a:p>
        </p:txBody>
      </p:sp>
      <p:sp>
        <p:nvSpPr>
          <p:cNvPr id="8" name="Rectangle 11"/>
          <p:cNvSpPr>
            <a:spLocks noGrp="1" noChangeArrowheads="1"/>
          </p:cNvSpPr>
          <p:nvPr>
            <p:ph type="ftr" sz="quarter" idx="11"/>
          </p:nvPr>
        </p:nvSpPr>
        <p:spPr>
          <a:ln/>
        </p:spPr>
        <p:txBody>
          <a:bodyPr/>
          <a:lstStyle>
            <a:lvl1pPr>
              <a:defRPr/>
            </a:lvl1pPr>
          </a:lstStyle>
          <a:p>
            <a:pPr>
              <a:defRPr/>
            </a:pPr>
            <a:endParaRPr lang="en-GB"/>
          </a:p>
        </p:txBody>
      </p:sp>
      <p:sp>
        <p:nvSpPr>
          <p:cNvPr id="9" name="Rectangle 12"/>
          <p:cNvSpPr>
            <a:spLocks noGrp="1" noChangeArrowheads="1"/>
          </p:cNvSpPr>
          <p:nvPr>
            <p:ph type="sldNum" sz="quarter" idx="12"/>
          </p:nvPr>
        </p:nvSpPr>
        <p:spPr>
          <a:ln/>
        </p:spPr>
        <p:txBody>
          <a:bodyPr/>
          <a:lstStyle>
            <a:lvl1pPr>
              <a:defRPr/>
            </a:lvl1pPr>
          </a:lstStyle>
          <a:p>
            <a:pPr>
              <a:defRPr/>
            </a:pPr>
            <a:fld id="{E8179F6D-851A-4C22-8292-D70D42CC28E3}" type="slidenum">
              <a:rPr lang="en-GB" altLang="en-US"/>
              <a:pPr>
                <a:defRPr/>
              </a:pPr>
              <a:t>‹#›</a:t>
            </a:fld>
            <a:endParaRPr lang="en-GB" altLang="en-US"/>
          </a:p>
        </p:txBody>
      </p:sp>
    </p:spTree>
    <p:extLst>
      <p:ext uri="{BB962C8B-B14F-4D97-AF65-F5344CB8AC3E}">
        <p14:creationId xmlns:p14="http://schemas.microsoft.com/office/powerpoint/2010/main" val="419069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a:ln/>
        </p:spPr>
        <p:txBody>
          <a:bodyPr/>
          <a:lstStyle>
            <a:lvl1pPr>
              <a:defRPr/>
            </a:lvl1pPr>
          </a:lstStyle>
          <a:p>
            <a:pPr>
              <a:defRPr/>
            </a:pPr>
            <a:endParaRPr lang="en-GB"/>
          </a:p>
        </p:txBody>
      </p:sp>
      <p:sp>
        <p:nvSpPr>
          <p:cNvPr id="4" name="Rectangle 11"/>
          <p:cNvSpPr>
            <a:spLocks noGrp="1" noChangeArrowheads="1"/>
          </p:cNvSpPr>
          <p:nvPr>
            <p:ph type="ftr" sz="quarter" idx="11"/>
          </p:nvPr>
        </p:nvSpPr>
        <p:spPr>
          <a:ln/>
        </p:spPr>
        <p:txBody>
          <a:bodyPr/>
          <a:lstStyle>
            <a:lvl1pPr>
              <a:defRPr/>
            </a:lvl1pPr>
          </a:lstStyle>
          <a:p>
            <a:pPr>
              <a:defRPr/>
            </a:pPr>
            <a:endParaRPr lang="en-GB"/>
          </a:p>
        </p:txBody>
      </p:sp>
      <p:sp>
        <p:nvSpPr>
          <p:cNvPr id="5" name="Rectangle 12"/>
          <p:cNvSpPr>
            <a:spLocks noGrp="1" noChangeArrowheads="1"/>
          </p:cNvSpPr>
          <p:nvPr>
            <p:ph type="sldNum" sz="quarter" idx="12"/>
          </p:nvPr>
        </p:nvSpPr>
        <p:spPr>
          <a:ln/>
        </p:spPr>
        <p:txBody>
          <a:bodyPr/>
          <a:lstStyle>
            <a:lvl1pPr>
              <a:defRPr/>
            </a:lvl1pPr>
          </a:lstStyle>
          <a:p>
            <a:pPr>
              <a:defRPr/>
            </a:pPr>
            <a:fld id="{64E4409D-40F1-4FA4-BD98-EFC2A17552DE}" type="slidenum">
              <a:rPr lang="en-GB" altLang="en-US"/>
              <a:pPr>
                <a:defRPr/>
              </a:pPr>
              <a:t>‹#›</a:t>
            </a:fld>
            <a:endParaRPr lang="en-GB" altLang="en-US"/>
          </a:p>
        </p:txBody>
      </p:sp>
    </p:spTree>
    <p:extLst>
      <p:ext uri="{BB962C8B-B14F-4D97-AF65-F5344CB8AC3E}">
        <p14:creationId xmlns:p14="http://schemas.microsoft.com/office/powerpoint/2010/main" val="155104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GB"/>
          </a:p>
        </p:txBody>
      </p:sp>
      <p:sp>
        <p:nvSpPr>
          <p:cNvPr id="3" name="Rectangle 11"/>
          <p:cNvSpPr>
            <a:spLocks noGrp="1" noChangeArrowheads="1"/>
          </p:cNvSpPr>
          <p:nvPr>
            <p:ph type="ftr" sz="quarter" idx="11"/>
          </p:nvPr>
        </p:nvSpPr>
        <p:spPr>
          <a:ln/>
        </p:spPr>
        <p:txBody>
          <a:bodyPr/>
          <a:lstStyle>
            <a:lvl1pPr>
              <a:defRPr/>
            </a:lvl1pPr>
          </a:lstStyle>
          <a:p>
            <a:pPr>
              <a:defRPr/>
            </a:pPr>
            <a:endParaRPr lang="en-GB"/>
          </a:p>
        </p:txBody>
      </p:sp>
      <p:sp>
        <p:nvSpPr>
          <p:cNvPr id="4" name="Rectangle 12"/>
          <p:cNvSpPr>
            <a:spLocks noGrp="1" noChangeArrowheads="1"/>
          </p:cNvSpPr>
          <p:nvPr>
            <p:ph type="sldNum" sz="quarter" idx="12"/>
          </p:nvPr>
        </p:nvSpPr>
        <p:spPr>
          <a:ln/>
        </p:spPr>
        <p:txBody>
          <a:bodyPr/>
          <a:lstStyle>
            <a:lvl1pPr>
              <a:defRPr/>
            </a:lvl1pPr>
          </a:lstStyle>
          <a:p>
            <a:pPr>
              <a:defRPr/>
            </a:pPr>
            <a:fld id="{B3BEDB4B-DA80-4DEE-9C06-BD36300B625F}" type="slidenum">
              <a:rPr lang="en-GB" altLang="en-US"/>
              <a:pPr>
                <a:defRPr/>
              </a:pPr>
              <a:t>‹#›</a:t>
            </a:fld>
            <a:endParaRPr lang="en-GB" altLang="en-US"/>
          </a:p>
        </p:txBody>
      </p:sp>
    </p:spTree>
    <p:extLst>
      <p:ext uri="{BB962C8B-B14F-4D97-AF65-F5344CB8AC3E}">
        <p14:creationId xmlns:p14="http://schemas.microsoft.com/office/powerpoint/2010/main" val="40520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27214"/>
            <a:ext cx="4011084" cy="707886"/>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endParaRPr lang="en-GB"/>
          </a:p>
        </p:txBody>
      </p:sp>
      <p:sp>
        <p:nvSpPr>
          <p:cNvPr id="6" name="Rectangle 11"/>
          <p:cNvSpPr>
            <a:spLocks noGrp="1" noChangeArrowheads="1"/>
          </p:cNvSpPr>
          <p:nvPr>
            <p:ph type="ftr" sz="quarter" idx="11"/>
          </p:nvPr>
        </p:nvSpPr>
        <p:spPr>
          <a:ln/>
        </p:spPr>
        <p:txBody>
          <a:bodyPr/>
          <a:lstStyle>
            <a:lvl1pPr>
              <a:defRPr/>
            </a:lvl1pPr>
          </a:lstStyle>
          <a:p>
            <a:pPr>
              <a:defRPr/>
            </a:pPr>
            <a:endParaRPr lang="en-GB"/>
          </a:p>
        </p:txBody>
      </p:sp>
      <p:sp>
        <p:nvSpPr>
          <p:cNvPr id="7" name="Rectangle 12"/>
          <p:cNvSpPr>
            <a:spLocks noGrp="1" noChangeArrowheads="1"/>
          </p:cNvSpPr>
          <p:nvPr>
            <p:ph type="sldNum" sz="quarter" idx="12"/>
          </p:nvPr>
        </p:nvSpPr>
        <p:spPr>
          <a:ln/>
        </p:spPr>
        <p:txBody>
          <a:bodyPr/>
          <a:lstStyle>
            <a:lvl1pPr>
              <a:defRPr/>
            </a:lvl1pPr>
          </a:lstStyle>
          <a:p>
            <a:pPr>
              <a:defRPr/>
            </a:pPr>
            <a:fld id="{550EF17F-D648-4116-B981-4D14EF5B5C70}" type="slidenum">
              <a:rPr lang="en-GB" altLang="en-US"/>
              <a:pPr>
                <a:defRPr/>
              </a:pPr>
              <a:t>‹#›</a:t>
            </a:fld>
            <a:endParaRPr lang="en-GB" altLang="en-US"/>
          </a:p>
        </p:txBody>
      </p:sp>
    </p:spTree>
    <p:extLst>
      <p:ext uri="{BB962C8B-B14F-4D97-AF65-F5344CB8AC3E}">
        <p14:creationId xmlns:p14="http://schemas.microsoft.com/office/powerpoint/2010/main" val="331872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endParaRPr lang="en-GB"/>
          </a:p>
        </p:txBody>
      </p:sp>
      <p:sp>
        <p:nvSpPr>
          <p:cNvPr id="6" name="Rectangle 11"/>
          <p:cNvSpPr>
            <a:spLocks noGrp="1" noChangeArrowheads="1"/>
          </p:cNvSpPr>
          <p:nvPr>
            <p:ph type="ftr" sz="quarter" idx="11"/>
          </p:nvPr>
        </p:nvSpPr>
        <p:spPr>
          <a:ln/>
        </p:spPr>
        <p:txBody>
          <a:bodyPr/>
          <a:lstStyle>
            <a:lvl1pPr>
              <a:defRPr/>
            </a:lvl1pPr>
          </a:lstStyle>
          <a:p>
            <a:pPr>
              <a:defRPr/>
            </a:pPr>
            <a:endParaRPr lang="en-GB"/>
          </a:p>
        </p:txBody>
      </p:sp>
      <p:sp>
        <p:nvSpPr>
          <p:cNvPr id="7" name="Rectangle 12"/>
          <p:cNvSpPr>
            <a:spLocks noGrp="1" noChangeArrowheads="1"/>
          </p:cNvSpPr>
          <p:nvPr>
            <p:ph type="sldNum" sz="quarter" idx="12"/>
          </p:nvPr>
        </p:nvSpPr>
        <p:spPr>
          <a:ln/>
        </p:spPr>
        <p:txBody>
          <a:bodyPr/>
          <a:lstStyle>
            <a:lvl1pPr>
              <a:defRPr/>
            </a:lvl1pPr>
          </a:lstStyle>
          <a:p>
            <a:pPr>
              <a:defRPr/>
            </a:pPr>
            <a:fld id="{E42A90DF-F2F7-4E73-8003-D9A2D9CFABFD}" type="slidenum">
              <a:rPr lang="en-GB" altLang="en-US"/>
              <a:pPr>
                <a:defRPr/>
              </a:pPr>
              <a:t>‹#›</a:t>
            </a:fld>
            <a:endParaRPr lang="en-GB" altLang="en-US"/>
          </a:p>
        </p:txBody>
      </p:sp>
    </p:spTree>
    <p:extLst>
      <p:ext uri="{BB962C8B-B14F-4D97-AF65-F5344CB8AC3E}">
        <p14:creationId xmlns:p14="http://schemas.microsoft.com/office/powerpoint/2010/main" val="53372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6000">
              <a:srgbClr val="063F6E"/>
            </a:gs>
            <a:gs pos="87000">
              <a:srgbClr val="89D0D7"/>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027" name="Rectangle 8"/>
          <p:cNvSpPr>
            <a:spLocks noGrp="1" noChangeArrowheads="1"/>
          </p:cNvSpPr>
          <p:nvPr>
            <p:ph type="title"/>
          </p:nvPr>
        </p:nvSpPr>
        <p:spPr bwMode="auto">
          <a:xfrm>
            <a:off x="304800" y="983160"/>
            <a:ext cx="9956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GB" altLang="en-US"/>
              <a:t>Click to edit Master title style</a:t>
            </a:r>
          </a:p>
        </p:txBody>
      </p:sp>
      <p:sp>
        <p:nvSpPr>
          <p:cNvPr id="1028" name="Rectangle 9"/>
          <p:cNvSpPr>
            <a:spLocks noGrp="1" noChangeArrowheads="1"/>
          </p:cNvSpPr>
          <p:nvPr>
            <p:ph type="body" idx="1"/>
          </p:nvPr>
        </p:nvSpPr>
        <p:spPr bwMode="auto">
          <a:xfrm>
            <a:off x="304800" y="1981200"/>
            <a:ext cx="10058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1034" name="Rectangle 10"/>
          <p:cNvSpPr>
            <a:spLocks noGrp="1" noChangeArrowheads="1"/>
          </p:cNvSpPr>
          <p:nvPr>
            <p:ph type="dt" sz="half" idx="2"/>
          </p:nvPr>
        </p:nvSpPr>
        <p:spPr bwMode="auto">
          <a:xfrm>
            <a:off x="3048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35" name="Rectangle 11"/>
          <p:cNvSpPr>
            <a:spLocks noGrp="1" noChangeArrowheads="1"/>
          </p:cNvSpPr>
          <p:nvPr>
            <p:ph type="ftr" sz="quarter" idx="3"/>
          </p:nvPr>
        </p:nvSpPr>
        <p:spPr bwMode="auto">
          <a:xfrm>
            <a:off x="2946400" y="6248400"/>
            <a:ext cx="467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1036" name="Rectangle 12"/>
          <p:cNvSpPr>
            <a:spLocks noGrp="1" noChangeArrowheads="1"/>
          </p:cNvSpPr>
          <p:nvPr>
            <p:ph type="sldNum" sz="quarter" idx="4"/>
          </p:nvPr>
        </p:nvSpPr>
        <p:spPr bwMode="auto">
          <a:xfrm>
            <a:off x="8331200" y="624840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EA57860E-198B-4AA0-9144-61553D9763DA}" type="slidenum">
              <a:rPr lang="en-GB" altLang="en-US"/>
              <a:pPr>
                <a:defRPr/>
              </a:pPr>
              <a:t>‹#›</a:t>
            </a:fld>
            <a:endParaRPr lang="en-GB" altLang="en-US"/>
          </a:p>
        </p:txBody>
      </p:sp>
      <p:pic>
        <p:nvPicPr>
          <p:cNvPr id="7" name="Picture 6">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1783" t="-3"/>
          <a:stretch/>
        </p:blipFill>
        <p:spPr>
          <a:xfrm rot="10800000">
            <a:off x="5644" y="0"/>
            <a:ext cx="9519356" cy="1459056"/>
          </a:xfrm>
          <a:prstGeom prst="rect">
            <a:avLst/>
          </a:prstGeom>
          <a:effectLst>
            <a:outerShdw dist="50800" sx="1000" sy="1000" algn="ctr" rotWithShape="0">
              <a:srgbClr val="000000"/>
            </a:outerShdw>
          </a:effectLst>
        </p:spPr>
      </p:pic>
    </p:spTree>
  </p:cSld>
  <p:clrMap bg1="lt1" tx1="dk1" bg2="lt2" tx2="dk2" accent1="accent1" accent2="accent2" accent3="accent3" accent4="accent4" accent5="accent5" accent6="accent6" hlink="hlink" folHlink="folHlink"/>
  <p:sldLayoutIdLst>
    <p:sldLayoutId id="214748376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65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defRPr>
      </a:lvl5pPr>
      <a:lvl6pPr marL="2514600" indent="-228600" algn="l" rtl="0" fontAlgn="base">
        <a:spcBef>
          <a:spcPct val="20000"/>
        </a:spcBef>
        <a:spcAft>
          <a:spcPct val="0"/>
        </a:spcAft>
        <a:buClr>
          <a:schemeClr val="bg2"/>
        </a:buClr>
        <a:buChar char="•"/>
        <a:defRPr sz="2000">
          <a:solidFill>
            <a:schemeClr val="tx1"/>
          </a:solidFill>
          <a:latin typeface="+mn-lt"/>
        </a:defRPr>
      </a:lvl6pPr>
      <a:lvl7pPr marL="2971800" indent="-228600" algn="l" rtl="0" fontAlgn="base">
        <a:spcBef>
          <a:spcPct val="20000"/>
        </a:spcBef>
        <a:spcAft>
          <a:spcPct val="0"/>
        </a:spcAft>
        <a:buClr>
          <a:schemeClr val="bg2"/>
        </a:buClr>
        <a:buChar char="•"/>
        <a:defRPr sz="2000">
          <a:solidFill>
            <a:schemeClr val="tx1"/>
          </a:solidFill>
          <a:latin typeface="+mn-lt"/>
        </a:defRPr>
      </a:lvl7pPr>
      <a:lvl8pPr marL="3429000" indent="-228600" algn="l" rtl="0" fontAlgn="base">
        <a:spcBef>
          <a:spcPct val="20000"/>
        </a:spcBef>
        <a:spcAft>
          <a:spcPct val="0"/>
        </a:spcAft>
        <a:buClr>
          <a:schemeClr val="bg2"/>
        </a:buClr>
        <a:buChar char="•"/>
        <a:defRPr sz="2000">
          <a:solidFill>
            <a:schemeClr val="tx1"/>
          </a:solidFill>
          <a:latin typeface="+mn-lt"/>
        </a:defRPr>
      </a:lvl8pPr>
      <a:lvl9pPr marL="3886200" indent="-228600" algn="l" rtl="0" fontAlgn="base">
        <a:spcBef>
          <a:spcPct val="20000"/>
        </a:spcBef>
        <a:spcAft>
          <a:spcPct val="0"/>
        </a:spcAft>
        <a:buClr>
          <a:schemeClr val="bg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rgbClr val="07599D"/>
            </a:gs>
            <a:gs pos="87000">
              <a:schemeClr val="accent3">
                <a:lumMod val="8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6" name="Rectangle 5"/>
          <p:cNvSpPr/>
          <p:nvPr/>
        </p:nvSpPr>
        <p:spPr bwMode="auto">
          <a:xfrm>
            <a:off x="5334000" y="0"/>
            <a:ext cx="5867400" cy="54102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endParaRPr>
          </a:p>
        </p:txBody>
      </p:sp>
      <p:sp>
        <p:nvSpPr>
          <p:cNvPr id="3075" name="Rectangle 3"/>
          <p:cNvSpPr>
            <a:spLocks noGrp="1" noChangeArrowheads="1"/>
          </p:cNvSpPr>
          <p:nvPr>
            <p:ph type="subTitle" idx="4294967295"/>
          </p:nvPr>
        </p:nvSpPr>
        <p:spPr>
          <a:xfrm>
            <a:off x="838200" y="5791200"/>
            <a:ext cx="6019800" cy="685800"/>
          </a:xfrm>
        </p:spPr>
        <p:txBody>
          <a:bodyPr/>
          <a:lstStyle/>
          <a:p>
            <a:pPr marL="0" indent="0" algn="l" eaLnBrk="1" hangingPunct="1">
              <a:buNone/>
            </a:pPr>
            <a:r>
              <a:rPr lang="en-US" altLang="en-US" sz="2400" dirty="0">
                <a:solidFill>
                  <a:srgbClr val="EEF6F0"/>
                </a:solidFill>
                <a:latin typeface="+mj-lt"/>
              </a:rPr>
              <a:t>Ari </a:t>
            </a:r>
            <a:r>
              <a:rPr lang="en-US" altLang="en-US" sz="2400" dirty="0" err="1">
                <a:solidFill>
                  <a:srgbClr val="EEF6F0"/>
                </a:solidFill>
                <a:latin typeface="+mj-lt"/>
              </a:rPr>
              <a:t>Kurniawan</a:t>
            </a:r>
            <a:endParaRPr lang="en-US" altLang="en-US" sz="2400" dirty="0">
              <a:solidFill>
                <a:srgbClr val="EEF6F0"/>
              </a:solidFill>
              <a:latin typeface="+mj-lt"/>
            </a:endParaRPr>
          </a:p>
          <a:p>
            <a:pPr marL="0" indent="0" algn="l" eaLnBrk="1" hangingPunct="1">
              <a:buNone/>
            </a:pPr>
            <a:r>
              <a:rPr lang="en-US" altLang="en-US" sz="2000" dirty="0">
                <a:solidFill>
                  <a:schemeClr val="accent5">
                    <a:lumMod val="60000"/>
                    <a:lumOff val="40000"/>
                  </a:schemeClr>
                </a:solidFill>
              </a:rPr>
              <a:t>www.arikurniawan.com</a:t>
            </a:r>
            <a:endParaRPr lang="id-ID" altLang="en-US" sz="2000" dirty="0">
              <a:solidFill>
                <a:schemeClr val="accent5">
                  <a:lumMod val="60000"/>
                  <a:lumOff val="40000"/>
                </a:schemeClr>
              </a:solidFill>
            </a:endParaRPr>
          </a:p>
        </p:txBody>
      </p:sp>
      <p:sp>
        <p:nvSpPr>
          <p:cNvPr id="2" name="Rectangle 1"/>
          <p:cNvSpPr/>
          <p:nvPr/>
        </p:nvSpPr>
        <p:spPr bwMode="auto">
          <a:xfrm>
            <a:off x="457200" y="5791200"/>
            <a:ext cx="228600" cy="762000"/>
          </a:xfrm>
          <a:prstGeom prst="rect">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pic>
        <p:nvPicPr>
          <p:cNvPr id="1026" name="Picture 2" descr="Flutter logo">
            <a:extLst>
              <a:ext uri="{FF2B5EF4-FFF2-40B4-BE49-F238E27FC236}">
                <a16:creationId xmlns:a16="http://schemas.microsoft.com/office/drawing/2014/main" id="{95407FFE-E2C1-449D-A836-7F6DCE8D5B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0291" y="2144394"/>
            <a:ext cx="3929063" cy="11214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11E103A-27AB-4E13-B1F9-5AD3C99ED5E6}"/>
              </a:ext>
            </a:extLst>
          </p:cNvPr>
          <p:cNvSpPr txBox="1"/>
          <p:nvPr/>
        </p:nvSpPr>
        <p:spPr>
          <a:xfrm>
            <a:off x="8576108" y="3265805"/>
            <a:ext cx="2404269" cy="523220"/>
          </a:xfrm>
          <a:prstGeom prst="rect">
            <a:avLst/>
          </a:prstGeom>
          <a:noFill/>
        </p:spPr>
        <p:txBody>
          <a:bodyPr wrap="square" rtlCol="0">
            <a:spAutoFit/>
          </a:bodyPr>
          <a:lstStyle/>
          <a:p>
            <a:r>
              <a:rPr lang="id-ID" dirty="0"/>
              <a:t>User Interface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88D-8B6B-4844-9B0B-B2D19321A5DC}"/>
              </a:ext>
            </a:extLst>
          </p:cNvPr>
          <p:cNvSpPr txBox="1">
            <a:spLocks/>
          </p:cNvSpPr>
          <p:nvPr/>
        </p:nvSpPr>
        <p:spPr>
          <a:xfrm>
            <a:off x="1219200" y="685800"/>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Row - Column</a:t>
            </a:r>
          </a:p>
        </p:txBody>
      </p:sp>
      <p:sp>
        <p:nvSpPr>
          <p:cNvPr id="4" name="TextBox 3">
            <a:extLst>
              <a:ext uri="{FF2B5EF4-FFF2-40B4-BE49-F238E27FC236}">
                <a16:creationId xmlns:a16="http://schemas.microsoft.com/office/drawing/2014/main" id="{3E42C974-B1D2-4F76-837E-2DEA38D825AC}"/>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pic>
        <p:nvPicPr>
          <p:cNvPr id="6" name="Picture 5">
            <a:extLst>
              <a:ext uri="{FF2B5EF4-FFF2-40B4-BE49-F238E27FC236}">
                <a16:creationId xmlns:a16="http://schemas.microsoft.com/office/drawing/2014/main" id="{80B16D28-4FD6-4087-BAC1-30186D351464}"/>
              </a:ext>
            </a:extLst>
          </p:cNvPr>
          <p:cNvPicPr>
            <a:picLocks noChangeAspect="1"/>
          </p:cNvPicPr>
          <p:nvPr/>
        </p:nvPicPr>
        <p:blipFill>
          <a:blip r:embed="rId2"/>
          <a:stretch>
            <a:fillRect/>
          </a:stretch>
        </p:blipFill>
        <p:spPr>
          <a:xfrm>
            <a:off x="8889372" y="978187"/>
            <a:ext cx="2957129" cy="5257800"/>
          </a:xfrm>
          <a:prstGeom prst="rect">
            <a:avLst/>
          </a:prstGeom>
        </p:spPr>
      </p:pic>
      <p:sp>
        <p:nvSpPr>
          <p:cNvPr id="10" name="TextBox 9">
            <a:extLst>
              <a:ext uri="{FF2B5EF4-FFF2-40B4-BE49-F238E27FC236}">
                <a16:creationId xmlns:a16="http://schemas.microsoft.com/office/drawing/2014/main" id="{C5B12B8F-B635-495F-A860-0FE7F4A53223}"/>
              </a:ext>
            </a:extLst>
          </p:cNvPr>
          <p:cNvSpPr txBox="1"/>
          <p:nvPr/>
        </p:nvSpPr>
        <p:spPr>
          <a:xfrm>
            <a:off x="1143000" y="2080073"/>
            <a:ext cx="2453517" cy="2062103"/>
          </a:xfrm>
          <a:prstGeom prst="rect">
            <a:avLst/>
          </a:prstGeom>
          <a:solidFill>
            <a:schemeClr val="tx1"/>
          </a:solidFill>
        </p:spPr>
        <p:txBody>
          <a:bodyPr wrap="square">
            <a:spAutoFit/>
          </a:bodyPr>
          <a:lstStyle/>
          <a:p>
            <a:r>
              <a:rPr lang="id-ID" sz="800" b="0" dirty="0">
                <a:solidFill>
                  <a:srgbClr val="569CD6"/>
                </a:solidFill>
                <a:effectLst/>
                <a:latin typeface="Consolas" panose="020B0609020204030204" pitchFamily="49" charset="0"/>
              </a:rPr>
              <a:t>import</a:t>
            </a:r>
            <a:r>
              <a:rPr lang="id-ID" sz="800" b="0" dirty="0">
                <a:solidFill>
                  <a:srgbClr val="D4D4D4"/>
                </a:solidFill>
                <a:effectLst/>
                <a:latin typeface="Consolas" panose="020B0609020204030204" pitchFamily="49" charset="0"/>
              </a:rPr>
              <a:t> </a:t>
            </a:r>
            <a:r>
              <a:rPr lang="id-ID" sz="800" b="0" dirty="0">
                <a:solidFill>
                  <a:srgbClr val="CE9178"/>
                </a:solidFill>
                <a:effectLst/>
                <a:latin typeface="Consolas" panose="020B0609020204030204" pitchFamily="49" charset="0"/>
              </a:rPr>
              <a:t>'package:flutter/material.dart'</a:t>
            </a:r>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r>
              <a:rPr lang="id-ID" sz="800" b="0" dirty="0">
                <a:solidFill>
                  <a:srgbClr val="569CD6"/>
                </a:solidFill>
                <a:effectLst/>
                <a:latin typeface="Consolas" panose="020B0609020204030204" pitchFamily="49" charset="0"/>
              </a:rPr>
              <a:t>void</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main</a:t>
            </a:r>
            <a:r>
              <a:rPr lang="id-ID" sz="800" b="0" dirty="0">
                <a:solidFill>
                  <a:srgbClr val="D4D4D4"/>
                </a:solidFill>
                <a:effectLst/>
                <a:latin typeface="Consolas" panose="020B0609020204030204" pitchFamily="49" charset="0"/>
              </a:rPr>
              <a:t>() =&gt; </a:t>
            </a:r>
            <a:r>
              <a:rPr lang="id-ID" sz="800" b="0" dirty="0">
                <a:solidFill>
                  <a:srgbClr val="DCDCAA"/>
                </a:solidFill>
                <a:effectLst/>
                <a:latin typeface="Consolas" panose="020B0609020204030204" pitchFamily="49" charset="0"/>
              </a:rPr>
              <a:t>runApp</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MyApp</a:t>
            </a:r>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r>
              <a:rPr lang="id-ID" sz="800" b="0" dirty="0">
                <a:solidFill>
                  <a:srgbClr val="569CD6"/>
                </a:solidFill>
                <a:effectLst/>
                <a:latin typeface="Consolas" panose="020B0609020204030204" pitchFamily="49" charset="0"/>
              </a:rPr>
              <a:t>class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MyApp</a:t>
            </a:r>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extends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StatelessWidget</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@override</a:t>
            </a:r>
            <a:endParaRPr lang="id-ID" sz="800" b="0" dirty="0">
              <a:solidFill>
                <a:srgbClr val="D4D4D4"/>
              </a:solidFill>
              <a:effectLst/>
              <a:latin typeface="Consolas" panose="020B0609020204030204" pitchFamily="49" charset="0"/>
            </a:endParaRP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build</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BuildContext</a:t>
            </a:r>
            <a:r>
              <a:rPr lang="id-ID" sz="800" b="0" dirty="0">
                <a:solidFill>
                  <a:srgbClr val="D4D4D4"/>
                </a:solidFill>
                <a:effectLst/>
                <a:latin typeface="Consolas" panose="020B0609020204030204" pitchFamily="49" charset="0"/>
              </a:rPr>
              <a:t> context) {</a:t>
            </a:r>
          </a:p>
          <a:p>
            <a:r>
              <a:rPr lang="id-ID" sz="800" b="0" dirty="0">
                <a:solidFill>
                  <a:srgbClr val="D4D4D4"/>
                </a:solidFill>
                <a:effectLst/>
                <a:latin typeface="Consolas" panose="020B0609020204030204" pitchFamily="49" charset="0"/>
              </a:rPr>
              <a:t>    </a:t>
            </a:r>
            <a:r>
              <a:rPr lang="id-ID" sz="800" b="0" dirty="0">
                <a:solidFill>
                  <a:srgbClr val="C586C0"/>
                </a:solidFill>
                <a:effectLst/>
                <a:latin typeface="Consolas" panose="020B0609020204030204" pitchFamily="49" charset="0"/>
              </a:rPr>
              <a:t>return</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MaterialApp</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title: </a:t>
            </a:r>
            <a:r>
              <a:rPr lang="id-ID" sz="800" b="0" dirty="0">
                <a:solidFill>
                  <a:srgbClr val="CE9178"/>
                </a:solidFill>
                <a:effectLst/>
                <a:latin typeface="Consolas" panose="020B0609020204030204" pitchFamily="49" charset="0"/>
              </a:rPr>
              <a:t>'Demo Flutter'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theme: </a:t>
            </a:r>
            <a:r>
              <a:rPr lang="id-ID" sz="800" b="0" dirty="0">
                <a:solidFill>
                  <a:srgbClr val="4EC9B0"/>
                </a:solidFill>
                <a:effectLst/>
                <a:latin typeface="Consolas" panose="020B0609020204030204" pitchFamily="49" charset="0"/>
              </a:rPr>
              <a:t>ThemeData</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primarySwatch: </a:t>
            </a:r>
            <a:r>
              <a:rPr lang="id-ID" sz="800" b="0" dirty="0">
                <a:solidFill>
                  <a:srgbClr val="4EC9B0"/>
                </a:solidFill>
                <a:effectLst/>
                <a:latin typeface="Consolas" panose="020B0609020204030204" pitchFamily="49" charset="0"/>
              </a:rPr>
              <a:t>Colors</a:t>
            </a:r>
            <a:r>
              <a:rPr lang="id-ID" sz="800" b="0" dirty="0">
                <a:solidFill>
                  <a:srgbClr val="D4D4D4"/>
                </a:solidFill>
                <a:effectLst/>
                <a:latin typeface="Consolas" panose="020B0609020204030204" pitchFamily="49" charset="0"/>
              </a:rPr>
              <a:t>.blue,</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home: </a:t>
            </a:r>
            <a:r>
              <a:rPr lang="id-ID" sz="800" b="0" dirty="0">
                <a:solidFill>
                  <a:srgbClr val="4EC9B0"/>
                </a:solidFill>
                <a:effectLst/>
                <a:latin typeface="Consolas" panose="020B0609020204030204" pitchFamily="49" charset="0"/>
              </a:rPr>
              <a:t>Home</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CFB1B1F-DD57-4DCB-A74A-81AEA82043ED}"/>
              </a:ext>
            </a:extLst>
          </p:cNvPr>
          <p:cNvSpPr txBox="1"/>
          <p:nvPr/>
        </p:nvSpPr>
        <p:spPr>
          <a:xfrm>
            <a:off x="4814887" y="151179"/>
            <a:ext cx="3429000" cy="6555641"/>
          </a:xfrm>
          <a:prstGeom prst="rect">
            <a:avLst/>
          </a:prstGeom>
          <a:solidFill>
            <a:schemeClr val="tx1"/>
          </a:solidFill>
        </p:spPr>
        <p:txBody>
          <a:bodyPr wrap="square">
            <a:spAutoFit/>
          </a:bodyPr>
          <a:lstStyle/>
          <a:p>
            <a:r>
              <a:rPr lang="id-ID" sz="700" b="0" dirty="0">
                <a:solidFill>
                  <a:srgbClr val="569CD6"/>
                </a:solidFill>
                <a:effectLst/>
                <a:latin typeface="Consolas" panose="020B0609020204030204" pitchFamily="49" charset="0"/>
              </a:rPr>
              <a:t>class</a:t>
            </a:r>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Home</a:t>
            </a:r>
            <a:r>
              <a:rPr lang="id-ID" sz="700" b="0" dirty="0">
                <a:solidFill>
                  <a:srgbClr val="D4D4D4"/>
                </a:solidFill>
                <a:effectLst/>
                <a:latin typeface="Consolas" panose="020B0609020204030204" pitchFamily="49" charset="0"/>
              </a:rPr>
              <a:t> </a:t>
            </a:r>
            <a:r>
              <a:rPr lang="id-ID" sz="700" b="0" dirty="0">
                <a:solidFill>
                  <a:srgbClr val="569CD6"/>
                </a:solidFill>
                <a:effectLst/>
                <a:latin typeface="Consolas" panose="020B0609020204030204" pitchFamily="49" charset="0"/>
              </a:rPr>
              <a:t>extends</a:t>
            </a:r>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StatelessWidget</a:t>
            </a:r>
            <a:r>
              <a:rPr lang="id-ID" sz="700" b="0" dirty="0">
                <a:solidFill>
                  <a:srgbClr val="D4D4D4"/>
                </a:solidFill>
                <a:effectLst/>
                <a:latin typeface="Consolas" panose="020B0609020204030204" pitchFamily="49" charset="0"/>
              </a:rPr>
              <a:t> {  </a:t>
            </a:r>
          </a:p>
          <a:p>
            <a:r>
              <a:rPr lang="id-ID" sz="700" b="0" dirty="0">
                <a:solidFill>
                  <a:srgbClr val="D4D4D4"/>
                </a:solidFill>
                <a:effectLst/>
                <a:latin typeface="Consolas" panose="020B0609020204030204" pitchFamily="49" charset="0"/>
              </a:rPr>
              <a:t>  </a:t>
            </a:r>
            <a:r>
              <a:rPr lang="id-ID" sz="700" b="0" dirty="0">
                <a:solidFill>
                  <a:srgbClr val="569CD6"/>
                </a:solidFill>
                <a:effectLst/>
                <a:latin typeface="Consolas" panose="020B0609020204030204" pitchFamily="49" charset="0"/>
              </a:rPr>
              <a:t>@override</a:t>
            </a:r>
            <a:endParaRPr lang="id-ID" sz="700" b="0" dirty="0">
              <a:solidFill>
                <a:srgbClr val="D4D4D4"/>
              </a:solidFill>
              <a:effectLst/>
              <a:latin typeface="Consolas" panose="020B0609020204030204" pitchFamily="49" charset="0"/>
            </a:endParaRP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Widget</a:t>
            </a:r>
            <a:r>
              <a:rPr lang="id-ID" sz="700" b="0" dirty="0">
                <a:solidFill>
                  <a:srgbClr val="D4D4D4"/>
                </a:solidFill>
                <a:effectLst/>
                <a:latin typeface="Consolas" panose="020B0609020204030204" pitchFamily="49" charset="0"/>
              </a:rPr>
              <a:t> </a:t>
            </a:r>
            <a:r>
              <a:rPr lang="id-ID" sz="700" b="0" dirty="0">
                <a:solidFill>
                  <a:srgbClr val="DCDCAA"/>
                </a:solidFill>
                <a:effectLst/>
                <a:latin typeface="Consolas" panose="020B0609020204030204" pitchFamily="49" charset="0"/>
              </a:rPr>
              <a:t>build</a:t>
            </a:r>
            <a:r>
              <a:rPr lang="id-ID" sz="700" b="0" dirty="0">
                <a:solidFill>
                  <a:srgbClr val="D4D4D4"/>
                </a:solidFill>
                <a:effectLst/>
                <a:latin typeface="Consolas" panose="020B0609020204030204" pitchFamily="49" charset="0"/>
              </a:rPr>
              <a:t>(</a:t>
            </a:r>
            <a:r>
              <a:rPr lang="id-ID" sz="700" b="0" dirty="0">
                <a:solidFill>
                  <a:srgbClr val="4EC9B0"/>
                </a:solidFill>
                <a:effectLst/>
                <a:latin typeface="Consolas" panose="020B0609020204030204" pitchFamily="49" charset="0"/>
              </a:rPr>
              <a:t>BuildContext</a:t>
            </a:r>
            <a:r>
              <a:rPr lang="id-ID" sz="700" b="0" dirty="0">
                <a:solidFill>
                  <a:srgbClr val="D4D4D4"/>
                </a:solidFill>
                <a:effectLst/>
                <a:latin typeface="Consolas" panose="020B0609020204030204" pitchFamily="49" charset="0"/>
              </a:rPr>
              <a:t> context) {</a:t>
            </a:r>
          </a:p>
          <a:p>
            <a:r>
              <a:rPr lang="id-ID" sz="700" b="0" dirty="0">
                <a:solidFill>
                  <a:srgbClr val="D4D4D4"/>
                </a:solidFill>
                <a:effectLst/>
                <a:latin typeface="Consolas" panose="020B0609020204030204" pitchFamily="49" charset="0"/>
              </a:rPr>
              <a:t>    </a:t>
            </a:r>
            <a:r>
              <a:rPr lang="id-ID" sz="700" b="0" dirty="0">
                <a:solidFill>
                  <a:srgbClr val="C586C0"/>
                </a:solidFill>
                <a:effectLst/>
                <a:latin typeface="Consolas" panose="020B0609020204030204" pitchFamily="49" charset="0"/>
              </a:rPr>
              <a:t>return</a:t>
            </a:r>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Scaffold</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appBar: </a:t>
            </a:r>
            <a:r>
              <a:rPr lang="id-ID" sz="700" b="0" dirty="0">
                <a:solidFill>
                  <a:srgbClr val="4EC9B0"/>
                </a:solidFill>
                <a:effectLst/>
                <a:latin typeface="Consolas" panose="020B0609020204030204" pitchFamily="49" charset="0"/>
              </a:rPr>
              <a:t>AppBar</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title: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r>
              <a:rPr lang="id-ID" sz="700" b="0" dirty="0">
                <a:solidFill>
                  <a:srgbClr val="CE9178"/>
                </a:solidFill>
                <a:effectLst/>
                <a:latin typeface="Consolas" panose="020B0609020204030204" pitchFamily="49" charset="0"/>
              </a:rPr>
              <a:t>'Demo Row'</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body: </a:t>
            </a:r>
            <a:r>
              <a:rPr lang="id-ID" sz="700" b="0" dirty="0">
                <a:solidFill>
                  <a:srgbClr val="4EC9B0"/>
                </a:solidFill>
                <a:effectLst/>
                <a:latin typeface="Consolas" panose="020B0609020204030204" pitchFamily="49" charset="0"/>
              </a:rPr>
              <a:t>Center</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 </a:t>
            </a:r>
            <a:r>
              <a:rPr lang="id-ID" sz="700" b="0" dirty="0">
                <a:solidFill>
                  <a:srgbClr val="4EC9B0"/>
                </a:solidFill>
                <a:effectLst/>
                <a:latin typeface="Consolas" panose="020B0609020204030204" pitchFamily="49" charset="0"/>
              </a:rPr>
              <a:t>Row</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mainAxisAlignment: </a:t>
            </a:r>
            <a:r>
              <a:rPr lang="id-ID" sz="700" b="0" dirty="0">
                <a:solidFill>
                  <a:srgbClr val="4EC9B0"/>
                </a:solidFill>
                <a:effectLst/>
                <a:latin typeface="Consolas" panose="020B0609020204030204" pitchFamily="49" charset="0"/>
              </a:rPr>
              <a:t>MainAxisAlignment</a:t>
            </a:r>
            <a:r>
              <a:rPr lang="id-ID" sz="700" b="0" dirty="0">
                <a:solidFill>
                  <a:srgbClr val="D4D4D4"/>
                </a:solidFill>
                <a:effectLst/>
                <a:latin typeface="Consolas" panose="020B0609020204030204" pitchFamily="49" charset="0"/>
              </a:rPr>
              <a:t>.center,</a:t>
            </a:r>
          </a:p>
          <a:p>
            <a:r>
              <a:rPr lang="id-ID" sz="700" b="0" dirty="0">
                <a:solidFill>
                  <a:srgbClr val="D4D4D4"/>
                </a:solidFill>
                <a:effectLst/>
                <a:latin typeface="Consolas" panose="020B0609020204030204" pitchFamily="49" charset="0"/>
              </a:rPr>
              <a:t>          children: &lt;</a:t>
            </a:r>
            <a:r>
              <a:rPr lang="id-ID" sz="700" b="0" dirty="0">
                <a:solidFill>
                  <a:srgbClr val="4EC9B0"/>
                </a:solidFill>
                <a:effectLst/>
                <a:latin typeface="Consolas" panose="020B0609020204030204" pitchFamily="49" charset="0"/>
              </a:rPr>
              <a:t>Widget</a:t>
            </a:r>
            <a:r>
              <a:rPr lang="id-ID" sz="700" b="0" dirty="0">
                <a:solidFill>
                  <a:srgbClr val="D4D4D4"/>
                </a:solidFill>
                <a:effectLst/>
                <a:latin typeface="Consolas" panose="020B0609020204030204" pitchFamily="49" charset="0"/>
              </a:rPr>
              <a:t>&gt;[</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Column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mainAxisAlignment: </a:t>
            </a:r>
            <a:r>
              <a:rPr lang="id-ID" sz="700" b="0" dirty="0">
                <a:solidFill>
                  <a:srgbClr val="4EC9B0"/>
                </a:solidFill>
                <a:effectLst/>
                <a:latin typeface="Consolas" panose="020B0609020204030204" pitchFamily="49" charset="0"/>
              </a:rPr>
              <a:t>MainAxisAlignment</a:t>
            </a:r>
            <a:r>
              <a:rPr lang="id-ID" sz="700" b="0" dirty="0">
                <a:solidFill>
                  <a:srgbClr val="D4D4D4"/>
                </a:solidFill>
                <a:effectLst/>
                <a:latin typeface="Consolas" panose="020B0609020204030204" pitchFamily="49" charset="0"/>
              </a:rPr>
              <a:t>.center,</a:t>
            </a:r>
          </a:p>
          <a:p>
            <a:r>
              <a:rPr lang="id-ID" sz="700" b="0" dirty="0">
                <a:solidFill>
                  <a:srgbClr val="D4D4D4"/>
                </a:solidFill>
                <a:effectLst/>
                <a:latin typeface="Consolas" panose="020B0609020204030204" pitchFamily="49" charset="0"/>
              </a:rPr>
              <a:t>              children: &lt;</a:t>
            </a:r>
            <a:r>
              <a:rPr lang="id-ID" sz="700" b="0" dirty="0">
                <a:solidFill>
                  <a:srgbClr val="4EC9B0"/>
                </a:solidFill>
                <a:effectLst/>
                <a:latin typeface="Consolas" panose="020B0609020204030204" pitchFamily="49" charset="0"/>
              </a:rPr>
              <a:t>Widget</a:t>
            </a:r>
            <a:r>
              <a:rPr lang="id-ID" sz="700" b="0" dirty="0">
                <a:solidFill>
                  <a:srgbClr val="D4D4D4"/>
                </a:solidFill>
                <a:effectLst/>
                <a:latin typeface="Consolas" panose="020B0609020204030204" pitchFamily="49" charset="0"/>
              </a:rPr>
              <a:t>&gt;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RaisedButton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r>
              <a:rPr lang="id-ID" sz="700" b="0" dirty="0">
                <a:solidFill>
                  <a:srgbClr val="CE9178"/>
                </a:solidFill>
                <a:effectLst/>
                <a:latin typeface="Consolas" panose="020B0609020204030204" pitchFamily="49" charset="0"/>
              </a:rPr>
              <a:t>'Button 1'</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onPressed: ()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RaisedButton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r>
              <a:rPr lang="id-ID" sz="700" b="0" dirty="0">
                <a:solidFill>
                  <a:srgbClr val="CE9178"/>
                </a:solidFill>
                <a:effectLst/>
                <a:latin typeface="Consolas" panose="020B0609020204030204" pitchFamily="49" charset="0"/>
              </a:rPr>
              <a:t>'Button 2'</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onPressed: ()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Container</a:t>
            </a:r>
            <a:r>
              <a:rPr lang="id-ID" sz="700" b="0" dirty="0">
                <a:solidFill>
                  <a:srgbClr val="D4D4D4"/>
                </a:solidFill>
                <a:effectLst/>
                <a:latin typeface="Consolas" panose="020B0609020204030204" pitchFamily="49" charset="0"/>
              </a:rPr>
              <a:t>(width: </a:t>
            </a:r>
            <a:r>
              <a:rPr lang="id-ID" sz="700" b="0" dirty="0">
                <a:solidFill>
                  <a:srgbClr val="B5CEA8"/>
                </a:solidFill>
                <a:effectLst/>
                <a:latin typeface="Consolas" panose="020B0609020204030204" pitchFamily="49" charset="0"/>
              </a:rPr>
              <a:t>10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Column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mainAxisAlignment: </a:t>
            </a:r>
            <a:r>
              <a:rPr lang="id-ID" sz="700" b="0" dirty="0">
                <a:solidFill>
                  <a:srgbClr val="4EC9B0"/>
                </a:solidFill>
                <a:effectLst/>
                <a:latin typeface="Consolas" panose="020B0609020204030204" pitchFamily="49" charset="0"/>
              </a:rPr>
              <a:t>MainAxisAlignment</a:t>
            </a:r>
            <a:r>
              <a:rPr lang="id-ID" sz="700" b="0" dirty="0">
                <a:solidFill>
                  <a:srgbClr val="D4D4D4"/>
                </a:solidFill>
                <a:effectLst/>
                <a:latin typeface="Consolas" panose="020B0609020204030204" pitchFamily="49" charset="0"/>
              </a:rPr>
              <a:t>.center,</a:t>
            </a:r>
          </a:p>
          <a:p>
            <a:r>
              <a:rPr lang="id-ID" sz="700" b="0" dirty="0">
                <a:solidFill>
                  <a:srgbClr val="D4D4D4"/>
                </a:solidFill>
                <a:effectLst/>
                <a:latin typeface="Consolas" panose="020B0609020204030204" pitchFamily="49" charset="0"/>
              </a:rPr>
              <a:t>              children: &lt;</a:t>
            </a:r>
            <a:r>
              <a:rPr lang="id-ID" sz="700" b="0" dirty="0">
                <a:solidFill>
                  <a:srgbClr val="4EC9B0"/>
                </a:solidFill>
                <a:effectLst/>
                <a:latin typeface="Consolas" panose="020B0609020204030204" pitchFamily="49" charset="0"/>
              </a:rPr>
              <a:t>Widget</a:t>
            </a:r>
            <a:r>
              <a:rPr lang="id-ID" sz="700" b="0" dirty="0">
                <a:solidFill>
                  <a:srgbClr val="D4D4D4"/>
                </a:solidFill>
                <a:effectLst/>
                <a:latin typeface="Consolas" panose="020B0609020204030204" pitchFamily="49" charset="0"/>
              </a:rPr>
              <a:t>&gt;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RaisedButton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r>
              <a:rPr lang="id-ID" sz="700" b="0" dirty="0">
                <a:solidFill>
                  <a:srgbClr val="CE9178"/>
                </a:solidFill>
                <a:effectLst/>
                <a:latin typeface="Consolas" panose="020B0609020204030204" pitchFamily="49" charset="0"/>
              </a:rPr>
              <a:t>'Button 3'</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onPressed: ()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RaisedButton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r>
              <a:rPr lang="id-ID" sz="700" b="0" dirty="0">
                <a:solidFill>
                  <a:srgbClr val="CE9178"/>
                </a:solidFill>
                <a:effectLst/>
                <a:latin typeface="Consolas" panose="020B0609020204030204" pitchFamily="49" charset="0"/>
              </a:rPr>
              <a:t>'Button 4'</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onPressed: ()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Container</a:t>
            </a:r>
            <a:r>
              <a:rPr lang="id-ID" sz="700" b="0" dirty="0">
                <a:solidFill>
                  <a:srgbClr val="D4D4D4"/>
                </a:solidFill>
                <a:effectLst/>
                <a:latin typeface="Consolas" panose="020B0609020204030204" pitchFamily="49" charset="0"/>
              </a:rPr>
              <a:t>(width: </a:t>
            </a:r>
            <a:r>
              <a:rPr lang="id-ID" sz="700" b="0" dirty="0">
                <a:solidFill>
                  <a:srgbClr val="B5CEA8"/>
                </a:solidFill>
                <a:effectLst/>
                <a:latin typeface="Consolas" panose="020B0609020204030204" pitchFamily="49" charset="0"/>
              </a:rPr>
              <a:t>10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Column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mainAxisAlignment: </a:t>
            </a:r>
            <a:r>
              <a:rPr lang="id-ID" sz="700" b="0" dirty="0">
                <a:solidFill>
                  <a:srgbClr val="4EC9B0"/>
                </a:solidFill>
                <a:effectLst/>
                <a:latin typeface="Consolas" panose="020B0609020204030204" pitchFamily="49" charset="0"/>
              </a:rPr>
              <a:t>MainAxisAlignment</a:t>
            </a:r>
            <a:r>
              <a:rPr lang="id-ID" sz="700" b="0" dirty="0">
                <a:solidFill>
                  <a:srgbClr val="D4D4D4"/>
                </a:solidFill>
                <a:effectLst/>
                <a:latin typeface="Consolas" panose="020B0609020204030204" pitchFamily="49" charset="0"/>
              </a:rPr>
              <a:t>.center,</a:t>
            </a:r>
          </a:p>
          <a:p>
            <a:r>
              <a:rPr lang="id-ID" sz="700" b="0" dirty="0">
                <a:solidFill>
                  <a:srgbClr val="D4D4D4"/>
                </a:solidFill>
                <a:effectLst/>
                <a:latin typeface="Consolas" panose="020B0609020204030204" pitchFamily="49" charset="0"/>
              </a:rPr>
              <a:t>              children: &lt;</a:t>
            </a:r>
            <a:r>
              <a:rPr lang="id-ID" sz="700" b="0" dirty="0">
                <a:solidFill>
                  <a:srgbClr val="4EC9B0"/>
                </a:solidFill>
                <a:effectLst/>
                <a:latin typeface="Consolas" panose="020B0609020204030204" pitchFamily="49" charset="0"/>
              </a:rPr>
              <a:t>Widget</a:t>
            </a:r>
            <a:r>
              <a:rPr lang="id-ID" sz="700" b="0" dirty="0">
                <a:solidFill>
                  <a:srgbClr val="D4D4D4"/>
                </a:solidFill>
                <a:effectLst/>
                <a:latin typeface="Consolas" panose="020B0609020204030204" pitchFamily="49" charset="0"/>
              </a:rPr>
              <a:t>&gt;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RaisedButton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r>
              <a:rPr lang="id-ID" sz="700" b="0" dirty="0">
                <a:solidFill>
                  <a:srgbClr val="CE9178"/>
                </a:solidFill>
                <a:effectLst/>
                <a:latin typeface="Consolas" panose="020B0609020204030204" pitchFamily="49" charset="0"/>
              </a:rPr>
              <a:t>'Button 5'</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onPressed: ()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RaisedButton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r>
              <a:rPr lang="id-ID" sz="700" b="0" dirty="0">
                <a:solidFill>
                  <a:srgbClr val="CE9178"/>
                </a:solidFill>
                <a:effectLst/>
                <a:latin typeface="Consolas" panose="020B0609020204030204" pitchFamily="49" charset="0"/>
              </a:rPr>
              <a:t>'Button 6'</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onPressed: ()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7343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175E8F-E76E-4D51-85F0-C4745900525F}"/>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7" name="TextBox 6">
            <a:extLst>
              <a:ext uri="{FF2B5EF4-FFF2-40B4-BE49-F238E27FC236}">
                <a16:creationId xmlns:a16="http://schemas.microsoft.com/office/drawing/2014/main" id="{E886883F-F610-4831-B8A3-EE3372ECC5BA}"/>
              </a:ext>
            </a:extLst>
          </p:cNvPr>
          <p:cNvSpPr txBox="1"/>
          <p:nvPr/>
        </p:nvSpPr>
        <p:spPr>
          <a:xfrm>
            <a:off x="2209799" y="2566124"/>
            <a:ext cx="7315201" cy="1169551"/>
          </a:xfrm>
          <a:prstGeom prst="rect">
            <a:avLst/>
          </a:prstGeom>
          <a:solidFill>
            <a:schemeClr val="tx1"/>
          </a:solidFill>
        </p:spPr>
        <p:txBody>
          <a:bodyPr wrap="square">
            <a:spAutoFit/>
          </a:bodyPr>
          <a:lstStyle/>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To add assets to your application, add an assets section, like this:</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assets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images/perahu.jpg</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 images/a_dot_burr.jpeg</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 images/a_dot_ham.jpeg</a:t>
            </a:r>
            <a:endParaRPr lang="en-US" sz="1400" b="0" dirty="0">
              <a:solidFill>
                <a:srgbClr val="D4D4D4"/>
              </a:solidFill>
              <a:effectLst/>
              <a:latin typeface="Consolas" panose="020B0609020204030204" pitchFamily="49" charset="0"/>
            </a:endParaRPr>
          </a:p>
        </p:txBody>
      </p:sp>
      <p:sp>
        <p:nvSpPr>
          <p:cNvPr id="13" name="Title 1">
            <a:extLst>
              <a:ext uri="{FF2B5EF4-FFF2-40B4-BE49-F238E27FC236}">
                <a16:creationId xmlns:a16="http://schemas.microsoft.com/office/drawing/2014/main" id="{E77DE0F1-8DA7-4475-83F7-726A098BD853}"/>
              </a:ext>
            </a:extLst>
          </p:cNvPr>
          <p:cNvSpPr txBox="1">
            <a:spLocks/>
          </p:cNvSpPr>
          <p:nvPr/>
        </p:nvSpPr>
        <p:spPr>
          <a:xfrm>
            <a:off x="1848438" y="762000"/>
            <a:ext cx="4038600" cy="541911"/>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Custom Image</a:t>
            </a:r>
          </a:p>
        </p:txBody>
      </p:sp>
      <p:sp>
        <p:nvSpPr>
          <p:cNvPr id="15" name="TextBox 14">
            <a:extLst>
              <a:ext uri="{FF2B5EF4-FFF2-40B4-BE49-F238E27FC236}">
                <a16:creationId xmlns:a16="http://schemas.microsoft.com/office/drawing/2014/main" id="{CC89DC13-E81F-4A94-A097-5F1FB6ECA8EE}"/>
              </a:ext>
            </a:extLst>
          </p:cNvPr>
          <p:cNvSpPr txBox="1"/>
          <p:nvPr/>
        </p:nvSpPr>
        <p:spPr>
          <a:xfrm>
            <a:off x="1600202" y="1575524"/>
            <a:ext cx="7696200" cy="3693319"/>
          </a:xfrm>
          <a:prstGeom prst="rect">
            <a:avLst/>
          </a:prstGeom>
          <a:noFill/>
        </p:spPr>
        <p:txBody>
          <a:bodyPr wrap="square" rtlCol="0">
            <a:spAutoFit/>
          </a:bodyPr>
          <a:lstStyle/>
          <a:p>
            <a:pPr marL="342900" indent="-342900">
              <a:buFontTx/>
              <a:buAutoNum type="arabicPeriod"/>
            </a:pPr>
            <a:r>
              <a:rPr lang="id-ID" sz="1800" dirty="0">
                <a:latin typeface="+mn-lt"/>
              </a:rPr>
              <a:t>Letakkan file gambar misalnya ekstensi jpg di folder </a:t>
            </a:r>
            <a:r>
              <a:rPr lang="id-ID" sz="1800" dirty="0">
                <a:solidFill>
                  <a:srgbClr val="FF0000"/>
                </a:solidFill>
                <a:latin typeface="+mn-lt"/>
              </a:rPr>
              <a:t>/images</a:t>
            </a:r>
            <a:br>
              <a:rPr lang="id-ID" sz="1800" dirty="0">
                <a:latin typeface="+mn-lt"/>
              </a:rPr>
            </a:br>
            <a:r>
              <a:rPr lang="id-ID" sz="1800" dirty="0">
                <a:latin typeface="+mn-lt"/>
              </a:rPr>
              <a:t>misal: </a:t>
            </a:r>
            <a:r>
              <a:rPr lang="id-ID" sz="1800" dirty="0">
                <a:solidFill>
                  <a:srgbClr val="FF0000"/>
                </a:solidFill>
                <a:latin typeface="Consolas" panose="020B0609020204030204" pitchFamily="49" charset="0"/>
              </a:rPr>
              <a:t>images/perahu.jpg</a:t>
            </a:r>
            <a:endParaRPr lang="id-ID" sz="1800" dirty="0">
              <a:latin typeface="+mn-lt"/>
            </a:endParaRPr>
          </a:p>
          <a:p>
            <a:pPr marL="342900" indent="-342900">
              <a:buAutoNum type="arabicPeriod"/>
            </a:pPr>
            <a:r>
              <a:rPr lang="id-ID" sz="1800" dirty="0">
                <a:latin typeface="+mn-lt"/>
              </a:rPr>
              <a:t>Edit file </a:t>
            </a:r>
            <a:r>
              <a:rPr lang="id-ID" sz="1800" dirty="0">
                <a:latin typeface="Consolas" panose="020B0609020204030204" pitchFamily="49" charset="0"/>
              </a:rPr>
              <a:t>pubspec.yaml</a:t>
            </a:r>
            <a:br>
              <a:rPr lang="id-ID" sz="1800" dirty="0">
                <a:latin typeface="+mn-lt"/>
              </a:rPr>
            </a:br>
            <a:br>
              <a:rPr lang="id-ID" sz="1800" dirty="0">
                <a:latin typeface="+mn-lt"/>
              </a:rPr>
            </a:br>
            <a:br>
              <a:rPr lang="id-ID" sz="1800" dirty="0">
                <a:latin typeface="+mn-lt"/>
              </a:rPr>
            </a:br>
            <a:br>
              <a:rPr lang="id-ID" sz="1800" dirty="0">
                <a:latin typeface="+mn-lt"/>
              </a:rPr>
            </a:br>
            <a:br>
              <a:rPr lang="id-ID" sz="1800" dirty="0">
                <a:latin typeface="+mn-lt"/>
              </a:rPr>
            </a:br>
            <a:br>
              <a:rPr lang="id-ID" sz="1800" dirty="0">
                <a:latin typeface="+mn-lt"/>
              </a:rPr>
            </a:br>
            <a:endParaRPr lang="id-ID" sz="1800" dirty="0">
              <a:latin typeface="+mn-lt"/>
            </a:endParaRPr>
          </a:p>
          <a:p>
            <a:pPr marL="342900" indent="-342900">
              <a:buAutoNum type="arabicPeriod"/>
            </a:pPr>
            <a:r>
              <a:rPr lang="id-ID" sz="1800" dirty="0">
                <a:latin typeface="+mn-lt"/>
              </a:rPr>
              <a:t>Jalankan: </a:t>
            </a:r>
            <a:r>
              <a:rPr lang="id-ID" sz="1800" dirty="0">
                <a:solidFill>
                  <a:srgbClr val="FF0000"/>
                </a:solidFill>
                <a:latin typeface="Consolas" panose="020B0609020204030204" pitchFamily="49" charset="0"/>
              </a:rPr>
              <a:t>flutter pub get</a:t>
            </a:r>
          </a:p>
          <a:p>
            <a:br>
              <a:rPr lang="id-ID" sz="1800" dirty="0">
                <a:latin typeface="+mn-lt"/>
              </a:rPr>
            </a:br>
            <a:endParaRPr lang="id-ID" sz="1800" dirty="0">
              <a:latin typeface="+mn-lt"/>
            </a:endParaRPr>
          </a:p>
          <a:p>
            <a:pPr marL="342900" indent="-342900">
              <a:buAutoNum type="arabicPeriod"/>
            </a:pPr>
            <a:endParaRPr lang="id-ID" sz="1800" dirty="0">
              <a:latin typeface="+mn-lt"/>
            </a:endParaRPr>
          </a:p>
        </p:txBody>
      </p:sp>
    </p:spTree>
    <p:extLst>
      <p:ext uri="{BB962C8B-B14F-4D97-AF65-F5344CB8AC3E}">
        <p14:creationId xmlns:p14="http://schemas.microsoft.com/office/powerpoint/2010/main" val="218151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50931-1E66-478C-840B-C4DE396A0396}"/>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pic>
        <p:nvPicPr>
          <p:cNvPr id="6" name="Picture 5">
            <a:extLst>
              <a:ext uri="{FF2B5EF4-FFF2-40B4-BE49-F238E27FC236}">
                <a16:creationId xmlns:a16="http://schemas.microsoft.com/office/drawing/2014/main" id="{047E6869-A48F-45D6-9AE1-10247B58011E}"/>
              </a:ext>
            </a:extLst>
          </p:cNvPr>
          <p:cNvPicPr>
            <a:picLocks noChangeAspect="1"/>
          </p:cNvPicPr>
          <p:nvPr/>
        </p:nvPicPr>
        <p:blipFill>
          <a:blip r:embed="rId2"/>
          <a:stretch>
            <a:fillRect/>
          </a:stretch>
        </p:blipFill>
        <p:spPr>
          <a:xfrm>
            <a:off x="9342691" y="655781"/>
            <a:ext cx="2581636" cy="4592539"/>
          </a:xfrm>
          <a:prstGeom prst="rect">
            <a:avLst/>
          </a:prstGeom>
        </p:spPr>
      </p:pic>
      <p:sp>
        <p:nvSpPr>
          <p:cNvPr id="8" name="TextBox 7">
            <a:extLst>
              <a:ext uri="{FF2B5EF4-FFF2-40B4-BE49-F238E27FC236}">
                <a16:creationId xmlns:a16="http://schemas.microsoft.com/office/drawing/2014/main" id="{BAEC2C21-8450-4D13-AF47-345949FFD21E}"/>
              </a:ext>
            </a:extLst>
          </p:cNvPr>
          <p:cNvSpPr txBox="1"/>
          <p:nvPr/>
        </p:nvSpPr>
        <p:spPr>
          <a:xfrm>
            <a:off x="990600" y="609600"/>
            <a:ext cx="3962400" cy="6001643"/>
          </a:xfrm>
          <a:prstGeom prst="rect">
            <a:avLst/>
          </a:prstGeom>
          <a:solidFill>
            <a:schemeClr val="tx1"/>
          </a:solidFill>
        </p:spPr>
        <p:txBody>
          <a:bodyPr wrap="square">
            <a:spAutoFit/>
          </a:bodyPr>
          <a:lstStyle/>
          <a:p>
            <a:r>
              <a:rPr lang="id-ID" sz="800" b="0" dirty="0">
                <a:solidFill>
                  <a:srgbClr val="569CD6"/>
                </a:solidFill>
                <a:effectLst/>
                <a:latin typeface="Consolas" panose="020B0609020204030204" pitchFamily="49" charset="0"/>
              </a:rPr>
              <a:t>import</a:t>
            </a:r>
            <a:r>
              <a:rPr lang="id-ID" sz="800" b="0" dirty="0">
                <a:solidFill>
                  <a:srgbClr val="D4D4D4"/>
                </a:solidFill>
                <a:effectLst/>
                <a:latin typeface="Consolas" panose="020B0609020204030204" pitchFamily="49" charset="0"/>
              </a:rPr>
              <a:t> </a:t>
            </a:r>
            <a:r>
              <a:rPr lang="id-ID" sz="800" b="0" dirty="0">
                <a:solidFill>
                  <a:srgbClr val="CE9178"/>
                </a:solidFill>
                <a:effectLst/>
                <a:latin typeface="Consolas" panose="020B0609020204030204" pitchFamily="49" charset="0"/>
              </a:rPr>
              <a:t>'package:flutter/material.dart'</a:t>
            </a:r>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r>
              <a:rPr lang="id-ID" sz="800" b="0" dirty="0">
                <a:solidFill>
                  <a:srgbClr val="569CD6"/>
                </a:solidFill>
                <a:effectLst/>
                <a:latin typeface="Consolas" panose="020B0609020204030204" pitchFamily="49" charset="0"/>
              </a:rPr>
              <a:t>void</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main</a:t>
            </a:r>
            <a:r>
              <a:rPr lang="id-ID" sz="800" b="0" dirty="0">
                <a:solidFill>
                  <a:srgbClr val="D4D4D4"/>
                </a:solidFill>
                <a:effectLst/>
                <a:latin typeface="Consolas" panose="020B0609020204030204" pitchFamily="49" charset="0"/>
              </a:rPr>
              <a:t>() =&gt; </a:t>
            </a:r>
            <a:r>
              <a:rPr lang="id-ID" sz="800" b="0" dirty="0">
                <a:solidFill>
                  <a:srgbClr val="DCDCAA"/>
                </a:solidFill>
                <a:effectLst/>
                <a:latin typeface="Consolas" panose="020B0609020204030204" pitchFamily="49" charset="0"/>
              </a:rPr>
              <a:t>runApp</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MyApp</a:t>
            </a:r>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r>
              <a:rPr lang="id-ID" sz="800" b="0" dirty="0">
                <a:solidFill>
                  <a:srgbClr val="569CD6"/>
                </a:solidFill>
                <a:effectLst/>
                <a:latin typeface="Consolas" panose="020B0609020204030204" pitchFamily="49" charset="0"/>
              </a:rPr>
              <a:t>class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MyApp</a:t>
            </a:r>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extends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StatelessWidget</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@override</a:t>
            </a:r>
            <a:endParaRPr lang="id-ID" sz="800" b="0" dirty="0">
              <a:solidFill>
                <a:srgbClr val="D4D4D4"/>
              </a:solidFill>
              <a:effectLst/>
              <a:latin typeface="Consolas" panose="020B0609020204030204" pitchFamily="49" charset="0"/>
            </a:endParaRP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build</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BuildContext</a:t>
            </a:r>
            <a:r>
              <a:rPr lang="id-ID" sz="800" b="0" dirty="0">
                <a:solidFill>
                  <a:srgbClr val="D4D4D4"/>
                </a:solidFill>
                <a:effectLst/>
                <a:latin typeface="Consolas" panose="020B0609020204030204" pitchFamily="49" charset="0"/>
              </a:rPr>
              <a:t> context) {</a:t>
            </a:r>
          </a:p>
          <a:p>
            <a:r>
              <a:rPr lang="id-ID" sz="800" b="0" dirty="0">
                <a:solidFill>
                  <a:srgbClr val="D4D4D4"/>
                </a:solidFill>
                <a:effectLst/>
                <a:latin typeface="Consolas" panose="020B0609020204030204" pitchFamily="49" charset="0"/>
              </a:rPr>
              <a:t>    </a:t>
            </a:r>
            <a:r>
              <a:rPr lang="id-ID" sz="800" b="0" dirty="0">
                <a:solidFill>
                  <a:srgbClr val="C586C0"/>
                </a:solidFill>
                <a:effectLst/>
                <a:latin typeface="Consolas" panose="020B0609020204030204" pitchFamily="49" charset="0"/>
              </a:rPr>
              <a:t>return</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MaterialApp</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title: </a:t>
            </a:r>
            <a:r>
              <a:rPr lang="id-ID" sz="800" b="0" dirty="0">
                <a:solidFill>
                  <a:srgbClr val="CE9178"/>
                </a:solidFill>
                <a:effectLst/>
                <a:latin typeface="Consolas" panose="020B0609020204030204" pitchFamily="49" charset="0"/>
              </a:rPr>
              <a:t>'Demo Flutter'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theme: </a:t>
            </a:r>
            <a:r>
              <a:rPr lang="id-ID" sz="800" b="0" dirty="0">
                <a:solidFill>
                  <a:srgbClr val="4EC9B0"/>
                </a:solidFill>
                <a:effectLst/>
                <a:latin typeface="Consolas" panose="020B0609020204030204" pitchFamily="49" charset="0"/>
              </a:rPr>
              <a:t>ThemeData</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primarySwatch: </a:t>
            </a:r>
            <a:r>
              <a:rPr lang="id-ID" sz="800" b="0" dirty="0">
                <a:solidFill>
                  <a:srgbClr val="4EC9B0"/>
                </a:solidFill>
                <a:effectLst/>
                <a:latin typeface="Consolas" panose="020B0609020204030204" pitchFamily="49" charset="0"/>
              </a:rPr>
              <a:t>Colors</a:t>
            </a:r>
            <a:r>
              <a:rPr lang="id-ID" sz="800" b="0" dirty="0">
                <a:solidFill>
                  <a:srgbClr val="D4D4D4"/>
                </a:solidFill>
                <a:effectLst/>
                <a:latin typeface="Consolas" panose="020B0609020204030204" pitchFamily="49" charset="0"/>
              </a:rPr>
              <a:t>.blue,</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home: </a:t>
            </a:r>
            <a:r>
              <a:rPr lang="id-ID" sz="800" b="0" dirty="0">
                <a:solidFill>
                  <a:srgbClr val="4EC9B0"/>
                </a:solidFill>
                <a:effectLst/>
                <a:latin typeface="Consolas" panose="020B0609020204030204" pitchFamily="49" charset="0"/>
              </a:rPr>
              <a:t>Home</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r>
              <a:rPr lang="id-ID" sz="800" b="0" dirty="0">
                <a:solidFill>
                  <a:srgbClr val="569CD6"/>
                </a:solidFill>
                <a:effectLst/>
                <a:latin typeface="Consolas" panose="020B0609020204030204" pitchFamily="49" charset="0"/>
              </a:rPr>
              <a:t>class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Home</a:t>
            </a:r>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extends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StatelessWidget</a:t>
            </a:r>
            <a:r>
              <a:rPr lang="id-ID" sz="800" b="0" dirty="0">
                <a:solidFill>
                  <a:srgbClr val="D4D4D4"/>
                </a:solidFill>
                <a:effectLst/>
                <a:latin typeface="Consolas" panose="020B0609020204030204" pitchFamily="49" charset="0"/>
              </a:rPr>
              <a:t> {</a:t>
            </a:r>
          </a:p>
          <a:p>
            <a:br>
              <a:rPr lang="id-ID" sz="800" b="0" dirty="0">
                <a:solidFill>
                  <a:srgbClr val="D4D4D4"/>
                </a:solidFill>
                <a:effectLst/>
                <a:latin typeface="Consolas" panose="020B0609020204030204" pitchFamily="49" charset="0"/>
              </a:rPr>
            </a:br>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final</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String</a:t>
            </a:r>
            <a:r>
              <a:rPr lang="id-ID" sz="800" b="0" dirty="0">
                <a:solidFill>
                  <a:srgbClr val="D4D4D4"/>
                </a:solidFill>
                <a:effectLst/>
                <a:latin typeface="Consolas" panose="020B0609020204030204" pitchFamily="49" charset="0"/>
              </a:rPr>
              <a:t> title = </a:t>
            </a:r>
            <a:r>
              <a:rPr lang="id-ID" sz="800" b="0" dirty="0">
                <a:solidFill>
                  <a:srgbClr val="CE9178"/>
                </a:solidFill>
                <a:effectLst/>
                <a:latin typeface="Consolas" panose="020B0609020204030204" pitchFamily="49" charset="0"/>
              </a:rPr>
              <a:t>'Gili Labak'</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final</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String</a:t>
            </a:r>
            <a:r>
              <a:rPr lang="id-ID" sz="800" b="0" dirty="0">
                <a:solidFill>
                  <a:srgbClr val="D4D4D4"/>
                </a:solidFill>
                <a:effectLst/>
                <a:latin typeface="Consolas" panose="020B0609020204030204" pitchFamily="49" charset="0"/>
              </a:rPr>
              <a:t> location = </a:t>
            </a:r>
            <a:r>
              <a:rPr lang="id-ID" sz="800" b="0" dirty="0">
                <a:solidFill>
                  <a:srgbClr val="CE9178"/>
                </a:solidFill>
                <a:effectLst/>
                <a:latin typeface="Consolas" panose="020B0609020204030204" pitchFamily="49" charset="0"/>
              </a:rPr>
              <a:t>'Sumenep, Jawa Timur'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final</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String</a:t>
            </a:r>
            <a:r>
              <a:rPr lang="id-ID" sz="800" b="0" dirty="0">
                <a:solidFill>
                  <a:srgbClr val="D4D4D4"/>
                </a:solidFill>
                <a:effectLst/>
                <a:latin typeface="Consolas" panose="020B0609020204030204" pitchFamily="49" charset="0"/>
              </a:rPr>
              <a:t> description =</a:t>
            </a:r>
          </a:p>
          <a:p>
            <a:r>
              <a:rPr lang="id-ID" sz="800" b="0" dirty="0">
                <a:solidFill>
                  <a:srgbClr val="D4D4D4"/>
                </a:solidFill>
                <a:effectLst/>
                <a:latin typeface="Consolas" panose="020B0609020204030204" pitchFamily="49" charset="0"/>
              </a:rPr>
              <a:t>  </a:t>
            </a:r>
            <a:r>
              <a:rPr lang="id-ID" sz="800" b="0" dirty="0">
                <a:solidFill>
                  <a:srgbClr val="CE9178"/>
                </a:solidFill>
                <a:effectLst/>
                <a:latin typeface="Consolas" panose="020B0609020204030204" pitchFamily="49" charset="0"/>
              </a:rPr>
              <a:t>'''Gili labak dikenal memiliki biota laut yang beragam, Selain itu pulaunya dikelilingi oleh pasir putih bersih. Pengunjung akan disambut oleh taburan pasir putih, air laut yang jernih, serta parairan pinggir pantai yang tenang. Warga asli Gili Labak ramah terhadap wisatawan namun perlu diperhatikan pula bahwa kebanyakan dari mereka hanya bisa berbahasa Madura.</a:t>
            </a:r>
            <a:endParaRPr lang="id-ID" sz="800" b="0" dirty="0">
              <a:solidFill>
                <a:srgbClr val="D4D4D4"/>
              </a:solidFill>
              <a:effectLst/>
              <a:latin typeface="Consolas" panose="020B0609020204030204" pitchFamily="49" charset="0"/>
            </a:endParaRPr>
          </a:p>
          <a:p>
            <a:r>
              <a:rPr lang="id-ID" sz="800" b="0" dirty="0">
                <a:solidFill>
                  <a:srgbClr val="CE9178"/>
                </a:solidFill>
                <a:effectLst/>
                <a:latin typeface="Consolas" panose="020B0609020204030204" pitchFamily="49" charset="0"/>
              </a:rPr>
              <a:t>  '''</a:t>
            </a:r>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@override</a:t>
            </a:r>
            <a:endParaRPr lang="id-ID" sz="800" b="0" dirty="0">
              <a:solidFill>
                <a:srgbClr val="D4D4D4"/>
              </a:solidFill>
              <a:effectLst/>
              <a:latin typeface="Consolas" panose="020B0609020204030204" pitchFamily="49" charset="0"/>
            </a:endParaRP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build</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BuildContext</a:t>
            </a:r>
            <a:r>
              <a:rPr lang="id-ID" sz="800" b="0" dirty="0">
                <a:solidFill>
                  <a:srgbClr val="D4D4D4"/>
                </a:solidFill>
                <a:effectLst/>
                <a:latin typeface="Consolas" panose="020B0609020204030204" pitchFamily="49" charset="0"/>
              </a:rPr>
              <a:t> context) {</a:t>
            </a:r>
          </a:p>
          <a:p>
            <a:r>
              <a:rPr lang="id-ID" sz="800" b="0" dirty="0">
                <a:solidFill>
                  <a:srgbClr val="D4D4D4"/>
                </a:solidFill>
                <a:effectLst/>
                <a:latin typeface="Consolas" panose="020B0609020204030204" pitchFamily="49" charset="0"/>
              </a:rPr>
              <a:t>    </a:t>
            </a:r>
            <a:r>
              <a:rPr lang="id-ID" sz="800" b="0" dirty="0">
                <a:solidFill>
                  <a:srgbClr val="C586C0"/>
                </a:solidFill>
                <a:effectLst/>
                <a:latin typeface="Consolas" panose="020B0609020204030204" pitchFamily="49" charset="0"/>
              </a:rPr>
              <a:t>return</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Scaffold</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appBar: </a:t>
            </a:r>
            <a:r>
              <a:rPr lang="id-ID" sz="800" b="0" dirty="0">
                <a:solidFill>
                  <a:srgbClr val="4EC9B0"/>
                </a:solidFill>
                <a:effectLst/>
                <a:latin typeface="Consolas" panose="020B0609020204030204" pitchFamily="49" charset="0"/>
              </a:rPr>
              <a:t>AppBar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title: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r>
              <a:rPr lang="id-ID" sz="800" b="0" dirty="0">
                <a:solidFill>
                  <a:srgbClr val="CE9178"/>
                </a:solidFill>
                <a:effectLst/>
                <a:latin typeface="Consolas" panose="020B0609020204030204" pitchFamily="49" charset="0"/>
              </a:rPr>
              <a:t>'Objek Wisata'</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body: </a:t>
            </a:r>
            <a:r>
              <a:rPr lang="id-ID" sz="800" b="0" dirty="0">
                <a:solidFill>
                  <a:srgbClr val="4EC9B0"/>
                </a:solidFill>
                <a:effectLst/>
                <a:latin typeface="Consolas" panose="020B0609020204030204" pitchFamily="49" charset="0"/>
              </a:rPr>
              <a:t>Column</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mainAxisAlignment: </a:t>
            </a:r>
            <a:r>
              <a:rPr lang="id-ID" sz="800" b="0" dirty="0">
                <a:solidFill>
                  <a:srgbClr val="4EC9B0"/>
                </a:solidFill>
                <a:effectLst/>
                <a:latin typeface="Consolas" panose="020B0609020204030204" pitchFamily="49" charset="0"/>
              </a:rPr>
              <a:t>MainAxisAlignment</a:t>
            </a:r>
            <a:r>
              <a:rPr lang="id-ID" sz="800" b="0" dirty="0">
                <a:solidFill>
                  <a:srgbClr val="D4D4D4"/>
                </a:solidFill>
                <a:effectLst/>
                <a:latin typeface="Consolas" panose="020B0609020204030204" pitchFamily="49" charset="0"/>
              </a:rPr>
              <a:t>.start,</a:t>
            </a:r>
          </a:p>
          <a:p>
            <a:r>
              <a:rPr lang="id-ID" sz="800" b="0" dirty="0">
                <a:solidFill>
                  <a:srgbClr val="D4D4D4"/>
                </a:solidFill>
                <a:effectLst/>
                <a:latin typeface="Consolas" panose="020B0609020204030204" pitchFamily="49" charset="0"/>
              </a:rPr>
              <a:t>        children: &lt;</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&gt;[</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Image</a:t>
            </a:r>
            <a:r>
              <a:rPr lang="id-ID" sz="800" b="0" dirty="0">
                <a:solidFill>
                  <a:srgbClr val="D4D4D4"/>
                </a:solidFill>
                <a:effectLst/>
                <a:latin typeface="Consolas" panose="020B0609020204030204" pitchFamily="49" charset="0"/>
              </a:rPr>
              <a:t>.</a:t>
            </a:r>
            <a:r>
              <a:rPr lang="id-ID" sz="800" b="0" dirty="0">
                <a:solidFill>
                  <a:srgbClr val="DCDCAA"/>
                </a:solidFill>
                <a:effectLst/>
                <a:latin typeface="Consolas" panose="020B0609020204030204" pitchFamily="49" charset="0"/>
              </a:rPr>
              <a:t>asset</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r>
              <a:rPr lang="id-ID" sz="800" b="0" dirty="0">
                <a:solidFill>
                  <a:srgbClr val="CE9178"/>
                </a:solidFill>
                <a:effectLst/>
                <a:latin typeface="Consolas" panose="020B0609020204030204" pitchFamily="49" charset="0"/>
              </a:rPr>
              <a:t>'images/perahu.jpg'</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height: </a:t>
            </a:r>
            <a:r>
              <a:rPr lang="id-ID" sz="800" b="0" dirty="0">
                <a:solidFill>
                  <a:srgbClr val="B5CEA8"/>
                </a:solidFill>
                <a:effectLst/>
                <a:latin typeface="Consolas" panose="020B0609020204030204" pitchFamily="49" charset="0"/>
              </a:rPr>
              <a:t>250.0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width: </a:t>
            </a:r>
            <a:r>
              <a:rPr lang="id-ID" sz="800" b="0" dirty="0">
                <a:solidFill>
                  <a:srgbClr val="B5CEA8"/>
                </a:solidFill>
                <a:effectLst/>
                <a:latin typeface="Consolas" panose="020B0609020204030204" pitchFamily="49" charset="0"/>
              </a:rPr>
              <a:t>412.0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fit: </a:t>
            </a:r>
            <a:r>
              <a:rPr lang="id-ID" sz="800" b="0" dirty="0">
                <a:solidFill>
                  <a:srgbClr val="4EC9B0"/>
                </a:solidFill>
                <a:effectLst/>
                <a:latin typeface="Consolas" panose="020B0609020204030204" pitchFamily="49" charset="0"/>
              </a:rPr>
              <a:t>BoxFit</a:t>
            </a:r>
            <a:r>
              <a:rPr lang="id-ID" sz="800" b="0" dirty="0">
                <a:solidFill>
                  <a:srgbClr val="D4D4D4"/>
                </a:solidFill>
                <a:effectLst/>
                <a:latin typeface="Consolas" panose="020B0609020204030204" pitchFamily="49" charset="0"/>
              </a:rPr>
              <a:t>.fill,</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Container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height: </a:t>
            </a:r>
            <a:r>
              <a:rPr lang="id-ID" sz="800" b="0" dirty="0">
                <a:solidFill>
                  <a:srgbClr val="B5CEA8"/>
                </a:solidFill>
                <a:effectLst/>
                <a:latin typeface="Consolas" panose="020B0609020204030204" pitchFamily="49" charset="0"/>
              </a:rPr>
              <a:t>15.0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602D629C-1D54-4589-85D1-EDE52FA3FB43}"/>
              </a:ext>
            </a:extLst>
          </p:cNvPr>
          <p:cNvSpPr txBox="1"/>
          <p:nvPr/>
        </p:nvSpPr>
        <p:spPr>
          <a:xfrm>
            <a:off x="5280945" y="133675"/>
            <a:ext cx="3733800" cy="6447919"/>
          </a:xfrm>
          <a:prstGeom prst="rect">
            <a:avLst/>
          </a:prstGeom>
          <a:solidFill>
            <a:schemeClr val="tx1"/>
          </a:solidFill>
        </p:spPr>
        <p:txBody>
          <a:bodyPr wrap="square">
            <a:spAutoFit/>
          </a:bodyPr>
          <a:lstStyle/>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Row</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children: &lt;</a:t>
            </a:r>
            <a:r>
              <a:rPr lang="id-ID" sz="700" b="0" dirty="0">
                <a:solidFill>
                  <a:srgbClr val="4EC9B0"/>
                </a:solidFill>
                <a:effectLst/>
                <a:latin typeface="Consolas" panose="020B0609020204030204" pitchFamily="49" charset="0"/>
              </a:rPr>
              <a:t>Widget</a:t>
            </a:r>
            <a:r>
              <a:rPr lang="id-ID" sz="700" b="0" dirty="0">
                <a:solidFill>
                  <a:srgbClr val="D4D4D4"/>
                </a:solidFill>
                <a:effectLst/>
                <a:latin typeface="Consolas" panose="020B0609020204030204" pitchFamily="49" charset="0"/>
              </a:rPr>
              <a:t>&gt;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Container</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width: </a:t>
            </a:r>
            <a:r>
              <a:rPr lang="id-ID" sz="700" b="0" dirty="0">
                <a:solidFill>
                  <a:srgbClr val="B5CEA8"/>
                </a:solidFill>
                <a:effectLst/>
                <a:latin typeface="Consolas" panose="020B0609020204030204" pitchFamily="49" charset="0"/>
              </a:rPr>
              <a:t>15.0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Column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crossAxisAlignment: </a:t>
            </a:r>
            <a:r>
              <a:rPr lang="id-ID" sz="700" b="0" dirty="0">
                <a:solidFill>
                  <a:srgbClr val="4EC9B0"/>
                </a:solidFill>
                <a:effectLst/>
                <a:latin typeface="Consolas" panose="020B0609020204030204" pitchFamily="49" charset="0"/>
              </a:rPr>
              <a:t>CrossAxisAlignment</a:t>
            </a:r>
            <a:r>
              <a:rPr lang="id-ID" sz="700" b="0" dirty="0">
                <a:solidFill>
                  <a:srgbClr val="D4D4D4"/>
                </a:solidFill>
                <a:effectLst/>
                <a:latin typeface="Consolas" panose="020B0609020204030204" pitchFamily="49" charset="0"/>
              </a:rPr>
              <a:t>.start,                </a:t>
            </a:r>
          </a:p>
          <a:p>
            <a:r>
              <a:rPr lang="id-ID" sz="700" b="0" dirty="0">
                <a:solidFill>
                  <a:srgbClr val="D4D4D4"/>
                </a:solidFill>
                <a:effectLst/>
                <a:latin typeface="Consolas" panose="020B0609020204030204" pitchFamily="49" charset="0"/>
              </a:rPr>
              <a:t>                children: &lt;</a:t>
            </a:r>
            <a:r>
              <a:rPr lang="id-ID" sz="700" b="0" dirty="0">
                <a:solidFill>
                  <a:srgbClr val="4EC9B0"/>
                </a:solidFill>
                <a:effectLst/>
                <a:latin typeface="Consolas" panose="020B0609020204030204" pitchFamily="49" charset="0"/>
              </a:rPr>
              <a:t>Widget</a:t>
            </a:r>
            <a:r>
              <a:rPr lang="id-ID" sz="700" b="0" dirty="0">
                <a:solidFill>
                  <a:srgbClr val="D4D4D4"/>
                </a:solidFill>
                <a:effectLst/>
                <a:latin typeface="Consolas" panose="020B0609020204030204" pitchFamily="49" charset="0"/>
              </a:rPr>
              <a:t>&gt; [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r>
              <a:rPr lang="id-ID" sz="700" b="0" dirty="0">
                <a:solidFill>
                  <a:srgbClr val="569CD6"/>
                </a:solidFill>
                <a:effectLst/>
                <a:latin typeface="Consolas" panose="020B0609020204030204" pitchFamily="49" charset="0"/>
              </a:rPr>
              <a:t>this</a:t>
            </a:r>
            <a:r>
              <a:rPr lang="id-ID" sz="700" b="0" dirty="0">
                <a:solidFill>
                  <a:srgbClr val="D4D4D4"/>
                </a:solidFill>
                <a:effectLst/>
                <a:latin typeface="Consolas" panose="020B0609020204030204" pitchFamily="49" charset="0"/>
              </a:rPr>
              <a:t>.title,</a:t>
            </a:r>
          </a:p>
          <a:p>
            <a:r>
              <a:rPr lang="id-ID" sz="700" b="0" dirty="0">
                <a:solidFill>
                  <a:srgbClr val="D4D4D4"/>
                </a:solidFill>
                <a:effectLst/>
                <a:latin typeface="Consolas" panose="020B0609020204030204" pitchFamily="49" charset="0"/>
              </a:rPr>
              <a:t>                    style: </a:t>
            </a:r>
            <a:r>
              <a:rPr lang="id-ID" sz="700" b="0" dirty="0">
                <a:solidFill>
                  <a:srgbClr val="4EC9B0"/>
                </a:solidFill>
                <a:effectLst/>
                <a:latin typeface="Consolas" panose="020B0609020204030204" pitchFamily="49" charset="0"/>
              </a:rPr>
              <a:t>TextStyle</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fontSize: </a:t>
            </a:r>
            <a:r>
              <a:rPr lang="id-ID" sz="700" b="0" dirty="0">
                <a:solidFill>
                  <a:srgbClr val="B5CEA8"/>
                </a:solidFill>
                <a:effectLst/>
                <a:latin typeface="Consolas" panose="020B0609020204030204" pitchFamily="49" charset="0"/>
              </a:rPr>
              <a:t>25.0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fontWeight: </a:t>
            </a:r>
            <a:r>
              <a:rPr lang="id-ID" sz="700" b="0" dirty="0">
                <a:solidFill>
                  <a:srgbClr val="4EC9B0"/>
                </a:solidFill>
                <a:effectLst/>
                <a:latin typeface="Consolas" panose="020B0609020204030204" pitchFamily="49" charset="0"/>
              </a:rPr>
              <a:t>FontWeight</a:t>
            </a:r>
            <a:r>
              <a:rPr lang="id-ID" sz="700" b="0" dirty="0">
                <a:solidFill>
                  <a:srgbClr val="D4D4D4"/>
                </a:solidFill>
                <a:effectLst/>
                <a:latin typeface="Consolas" panose="020B0609020204030204" pitchFamily="49" charset="0"/>
              </a:rPr>
              <a:t>.bold</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r>
              <a:rPr lang="id-ID" sz="700" b="0" dirty="0">
                <a:solidFill>
                  <a:srgbClr val="569CD6"/>
                </a:solidFill>
                <a:effectLst/>
                <a:latin typeface="Consolas" panose="020B0609020204030204" pitchFamily="49" charset="0"/>
              </a:rPr>
              <a:t>this</a:t>
            </a:r>
            <a:r>
              <a:rPr lang="id-ID" sz="700" b="0" dirty="0">
                <a:solidFill>
                  <a:srgbClr val="D4D4D4"/>
                </a:solidFill>
                <a:effectLst/>
                <a:latin typeface="Consolas" panose="020B0609020204030204" pitchFamily="49" charset="0"/>
              </a:rPr>
              <a:t>.location,</a:t>
            </a:r>
          </a:p>
          <a:p>
            <a:r>
              <a:rPr lang="id-ID" sz="700" b="0" dirty="0">
                <a:solidFill>
                  <a:srgbClr val="D4D4D4"/>
                </a:solidFill>
                <a:effectLst/>
                <a:latin typeface="Consolas" panose="020B0609020204030204" pitchFamily="49" charset="0"/>
              </a:rPr>
              <a:t>                    style: </a:t>
            </a:r>
            <a:r>
              <a:rPr lang="id-ID" sz="700" b="0" dirty="0">
                <a:solidFill>
                  <a:srgbClr val="4EC9B0"/>
                </a:solidFill>
                <a:effectLst/>
                <a:latin typeface="Consolas" panose="020B0609020204030204" pitchFamily="49" charset="0"/>
              </a:rPr>
              <a:t>TextStyle</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color: </a:t>
            </a:r>
            <a:r>
              <a:rPr lang="id-ID" sz="700" b="0" dirty="0">
                <a:solidFill>
                  <a:srgbClr val="4EC9B0"/>
                </a:solidFill>
                <a:effectLst/>
                <a:latin typeface="Consolas" panose="020B0609020204030204" pitchFamily="49" charset="0"/>
              </a:rPr>
              <a:t>Colors</a:t>
            </a:r>
            <a:r>
              <a:rPr lang="id-ID" sz="700" b="0" dirty="0">
                <a:solidFill>
                  <a:srgbClr val="D4D4D4"/>
                </a:solidFill>
                <a:effectLst/>
                <a:latin typeface="Consolas" panose="020B0609020204030204" pitchFamily="49" charset="0"/>
              </a:rPr>
              <a:t>.grey,</a:t>
            </a:r>
          </a:p>
          <a:p>
            <a:r>
              <a:rPr lang="id-ID" sz="700" b="0" dirty="0">
                <a:solidFill>
                  <a:srgbClr val="D4D4D4"/>
                </a:solidFill>
                <a:effectLst/>
                <a:latin typeface="Consolas" panose="020B0609020204030204" pitchFamily="49" charset="0"/>
              </a:rPr>
              <a:t>                      fontSize: </a:t>
            </a:r>
            <a:r>
              <a:rPr lang="id-ID" sz="700" b="0" dirty="0">
                <a:solidFill>
                  <a:srgbClr val="B5CEA8"/>
                </a:solidFill>
                <a:effectLst/>
                <a:latin typeface="Consolas" panose="020B0609020204030204" pitchFamily="49" charset="0"/>
              </a:rPr>
              <a:t>20.0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Container</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width: </a:t>
            </a:r>
            <a:r>
              <a:rPr lang="id-ID" sz="700" b="0" dirty="0">
                <a:solidFill>
                  <a:srgbClr val="B5CEA8"/>
                </a:solidFill>
                <a:effectLst/>
                <a:latin typeface="Consolas" panose="020B0609020204030204" pitchFamily="49" charset="0"/>
              </a:rPr>
              <a:t>130.0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Icon</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Icons</a:t>
            </a:r>
            <a:r>
              <a:rPr lang="id-ID" sz="700" b="0" dirty="0">
                <a:solidFill>
                  <a:srgbClr val="D4D4D4"/>
                </a:solidFill>
                <a:effectLst/>
                <a:latin typeface="Consolas" panose="020B0609020204030204" pitchFamily="49" charset="0"/>
              </a:rPr>
              <a:t>.star,</a:t>
            </a:r>
          </a:p>
          <a:p>
            <a:r>
              <a:rPr lang="id-ID" sz="700" b="0" dirty="0">
                <a:solidFill>
                  <a:srgbClr val="D4D4D4"/>
                </a:solidFill>
                <a:effectLst/>
                <a:latin typeface="Consolas" panose="020B0609020204030204" pitchFamily="49" charset="0"/>
              </a:rPr>
              <a:t>                size: </a:t>
            </a:r>
            <a:r>
              <a:rPr lang="id-ID" sz="700" b="0" dirty="0">
                <a:solidFill>
                  <a:srgbClr val="B5CEA8"/>
                </a:solidFill>
                <a:effectLst/>
                <a:latin typeface="Consolas" panose="020B0609020204030204" pitchFamily="49" charset="0"/>
              </a:rPr>
              <a:t>32.0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color: </a:t>
            </a:r>
            <a:r>
              <a:rPr lang="id-ID" sz="700" b="0" dirty="0">
                <a:solidFill>
                  <a:srgbClr val="4EC9B0"/>
                </a:solidFill>
                <a:effectLst/>
                <a:latin typeface="Consolas" panose="020B0609020204030204" pitchFamily="49" charset="0"/>
              </a:rPr>
              <a:t>Colors</a:t>
            </a:r>
            <a:r>
              <a:rPr lang="id-ID" sz="700" b="0" dirty="0">
                <a:solidFill>
                  <a:srgbClr val="D4D4D4"/>
                </a:solidFill>
                <a:effectLst/>
                <a:latin typeface="Consolas" panose="020B0609020204030204" pitchFamily="49" charset="0"/>
              </a:rPr>
              <a:t>.red,</a:t>
            </a:r>
          </a:p>
          <a:p>
            <a:r>
              <a:rPr lang="id-ID" sz="700" b="0" dirty="0">
                <a:solidFill>
                  <a:srgbClr val="D4D4D4"/>
                </a:solidFill>
                <a:effectLst/>
                <a:latin typeface="Consolas" panose="020B0609020204030204" pitchFamily="49" charset="0"/>
              </a:rPr>
              <a:t>              ),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r>
              <a:rPr lang="id-ID" sz="700" b="0" dirty="0">
                <a:solidFill>
                  <a:srgbClr val="CE9178"/>
                </a:solidFill>
                <a:effectLst/>
                <a:latin typeface="Consolas" panose="020B0609020204030204" pitchFamily="49" charset="0"/>
              </a:rPr>
              <a:t>'5'</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style: </a:t>
            </a:r>
            <a:r>
              <a:rPr lang="id-ID" sz="700" b="0" dirty="0">
                <a:solidFill>
                  <a:srgbClr val="4EC9B0"/>
                </a:solidFill>
                <a:effectLst/>
                <a:latin typeface="Consolas" panose="020B0609020204030204" pitchFamily="49" charset="0"/>
              </a:rPr>
              <a:t>TextStyle</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fontSize: </a:t>
            </a:r>
            <a:r>
              <a:rPr lang="id-ID" sz="700" b="0" dirty="0">
                <a:solidFill>
                  <a:srgbClr val="B5CEA8"/>
                </a:solidFill>
                <a:effectLst/>
                <a:latin typeface="Consolas" panose="020B0609020204030204" pitchFamily="49" charset="0"/>
              </a:rPr>
              <a:t>18.0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          </a:t>
            </a:r>
          </a:p>
          <a:p>
            <a:r>
              <a:rPr lang="id-ID" sz="700" b="0" dirty="0">
                <a:solidFill>
                  <a:srgbClr val="D4D4D4"/>
                </a:solidFill>
                <a:effectLst/>
                <a:latin typeface="Consolas" panose="020B0609020204030204" pitchFamily="49" charset="0"/>
              </a:rPr>
              <a:t>          </a:t>
            </a:r>
            <a:r>
              <a:rPr lang="id-ID" sz="700" b="0" dirty="0">
                <a:solidFill>
                  <a:srgbClr val="4EC9B0"/>
                </a:solidFill>
                <a:effectLst/>
                <a:latin typeface="Consolas" panose="020B0609020204030204" pitchFamily="49" charset="0"/>
              </a:rPr>
              <a:t>Container</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padding: </a:t>
            </a:r>
            <a:r>
              <a:rPr lang="id-ID" sz="700" b="0" dirty="0">
                <a:solidFill>
                  <a:srgbClr val="4EC9B0"/>
                </a:solidFill>
                <a:effectLst/>
                <a:latin typeface="Consolas" panose="020B0609020204030204" pitchFamily="49" charset="0"/>
              </a:rPr>
              <a:t>EdgeInsets</a:t>
            </a:r>
            <a:r>
              <a:rPr lang="id-ID" sz="700" b="0" dirty="0">
                <a:solidFill>
                  <a:srgbClr val="D4D4D4"/>
                </a:solidFill>
                <a:effectLst/>
                <a:latin typeface="Consolas" panose="020B0609020204030204" pitchFamily="49" charset="0"/>
              </a:rPr>
              <a:t>.</a:t>
            </a:r>
            <a:r>
              <a:rPr lang="id-ID" sz="700" b="0" dirty="0">
                <a:solidFill>
                  <a:srgbClr val="DCDCAA"/>
                </a:solidFill>
                <a:effectLst/>
                <a:latin typeface="Consolas" panose="020B0609020204030204" pitchFamily="49" charset="0"/>
              </a:rPr>
              <a:t>all</a:t>
            </a:r>
            <a:r>
              <a:rPr lang="id-ID" sz="700" b="0" dirty="0">
                <a:solidFill>
                  <a:srgbClr val="D4D4D4"/>
                </a:solidFill>
                <a:effectLst/>
                <a:latin typeface="Consolas" panose="020B0609020204030204" pitchFamily="49" charset="0"/>
              </a:rPr>
              <a:t>(</a:t>
            </a:r>
            <a:r>
              <a:rPr lang="id-ID" sz="700" b="0" dirty="0">
                <a:solidFill>
                  <a:srgbClr val="B5CEA8"/>
                </a:solidFill>
                <a:effectLst/>
                <a:latin typeface="Consolas" panose="020B0609020204030204" pitchFamily="49" charset="0"/>
              </a:rPr>
              <a:t>15.0</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child: </a:t>
            </a:r>
            <a:r>
              <a:rPr lang="id-ID" sz="700" b="0" dirty="0">
                <a:solidFill>
                  <a:srgbClr val="4EC9B0"/>
                </a:solidFill>
                <a:effectLst/>
                <a:latin typeface="Consolas" panose="020B0609020204030204" pitchFamily="49" charset="0"/>
              </a:rPr>
              <a:t>Text</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r>
              <a:rPr lang="id-ID" sz="700" b="0" dirty="0">
                <a:solidFill>
                  <a:srgbClr val="569CD6"/>
                </a:solidFill>
                <a:effectLst/>
                <a:latin typeface="Consolas" panose="020B0609020204030204" pitchFamily="49" charset="0"/>
              </a:rPr>
              <a:t>this</a:t>
            </a:r>
            <a:r>
              <a:rPr lang="id-ID" sz="700" b="0" dirty="0">
                <a:solidFill>
                  <a:srgbClr val="D4D4D4"/>
                </a:solidFill>
                <a:effectLst/>
                <a:latin typeface="Consolas" panose="020B0609020204030204" pitchFamily="49" charset="0"/>
              </a:rPr>
              <a:t>.description,</a:t>
            </a:r>
          </a:p>
          <a:p>
            <a:r>
              <a:rPr lang="id-ID" sz="700" b="0" dirty="0">
                <a:solidFill>
                  <a:srgbClr val="D4D4D4"/>
                </a:solidFill>
                <a:effectLst/>
                <a:latin typeface="Consolas" panose="020B0609020204030204" pitchFamily="49" charset="0"/>
              </a:rPr>
              <a:t>              style: </a:t>
            </a:r>
            <a:r>
              <a:rPr lang="id-ID" sz="700" b="0" dirty="0">
                <a:solidFill>
                  <a:srgbClr val="4EC9B0"/>
                </a:solidFill>
                <a:effectLst/>
                <a:latin typeface="Consolas" panose="020B0609020204030204" pitchFamily="49" charset="0"/>
              </a:rPr>
              <a:t>TextStyle</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fontSize: </a:t>
            </a:r>
            <a:r>
              <a:rPr lang="id-ID" sz="700" b="0" dirty="0">
                <a:solidFill>
                  <a:srgbClr val="B5CEA8"/>
                </a:solidFill>
                <a:effectLst/>
                <a:latin typeface="Consolas" panose="020B0609020204030204" pitchFamily="49" charset="0"/>
              </a:rPr>
              <a:t>18.0</a:t>
            </a:r>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softWrap: </a:t>
            </a:r>
            <a:r>
              <a:rPr lang="id-ID" sz="700" b="0" dirty="0">
                <a:solidFill>
                  <a:srgbClr val="569CD6"/>
                </a:solidFill>
                <a:effectLst/>
                <a:latin typeface="Consolas" panose="020B0609020204030204" pitchFamily="49" charset="0"/>
              </a:rPr>
              <a:t>true</a:t>
            </a:r>
            <a:r>
              <a:rPr lang="id-ID" sz="700" b="0" dirty="0">
                <a:solidFill>
                  <a:srgbClr val="D4D4D4"/>
                </a:solidFill>
                <a:effectLst/>
                <a:latin typeface="Consolas" panose="020B0609020204030204" pitchFamily="49" charset="0"/>
              </a:rPr>
              <a:t>,</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  }</a:t>
            </a:r>
          </a:p>
          <a:p>
            <a:r>
              <a:rPr lang="id-ID" sz="700" b="0" dirty="0">
                <a:solidFill>
                  <a:srgbClr val="D4D4D4"/>
                </a:solidFill>
                <a:effectLst/>
                <a:latin typeface="Consolas" panose="020B0609020204030204" pitchFamily="49" charset="0"/>
              </a:rPr>
              <a:t>}</a:t>
            </a:r>
          </a:p>
          <a:p>
            <a:br>
              <a:rPr lang="id-ID" sz="700" b="0" dirty="0">
                <a:solidFill>
                  <a:srgbClr val="D4D4D4"/>
                </a:solidFill>
                <a:effectLst/>
                <a:latin typeface="Consolas" panose="020B0609020204030204" pitchFamily="49" charset="0"/>
              </a:rPr>
            </a:br>
            <a:endParaRPr lang="id-ID" sz="7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8444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001D57-E7FE-46DB-A01F-9B88946E6540}"/>
              </a:ext>
            </a:extLst>
          </p:cNvPr>
          <p:cNvSpPr/>
          <p:nvPr/>
        </p:nvSpPr>
        <p:spPr bwMode="auto">
          <a:xfrm>
            <a:off x="1644289" y="2133600"/>
            <a:ext cx="2971800" cy="146679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d-ID" sz="1600" b="0" i="0" u="none" strike="noStrike" cap="none" normalizeH="0" baseline="0" dirty="0">
                <a:ln>
                  <a:noFill/>
                </a:ln>
                <a:solidFill>
                  <a:schemeClr val="tx1"/>
                </a:solidFill>
                <a:effectLst/>
                <a:latin typeface="Arial "/>
              </a:rPr>
              <a:t>MARGIN</a:t>
            </a:r>
          </a:p>
        </p:txBody>
      </p:sp>
      <p:sp>
        <p:nvSpPr>
          <p:cNvPr id="6" name="Rectangle 5">
            <a:extLst>
              <a:ext uri="{FF2B5EF4-FFF2-40B4-BE49-F238E27FC236}">
                <a16:creationId xmlns:a16="http://schemas.microsoft.com/office/drawing/2014/main" id="{D8075F8F-6486-431A-BC2F-996C271609E1}"/>
              </a:ext>
            </a:extLst>
          </p:cNvPr>
          <p:cNvSpPr/>
          <p:nvPr/>
        </p:nvSpPr>
        <p:spPr bwMode="auto">
          <a:xfrm>
            <a:off x="2025289" y="2476500"/>
            <a:ext cx="2133600" cy="914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d-ID" sz="1400" b="0" i="0" u="none" strike="noStrike" cap="none" normalizeH="0" baseline="0" dirty="0">
                <a:ln>
                  <a:noFill/>
                </a:ln>
                <a:solidFill>
                  <a:schemeClr val="tx1"/>
                </a:solidFill>
                <a:effectLst/>
                <a:latin typeface="Arial "/>
              </a:rPr>
              <a:t>PADDING</a:t>
            </a:r>
          </a:p>
        </p:txBody>
      </p:sp>
      <p:sp>
        <p:nvSpPr>
          <p:cNvPr id="2" name="Title 1">
            <a:extLst>
              <a:ext uri="{FF2B5EF4-FFF2-40B4-BE49-F238E27FC236}">
                <a16:creationId xmlns:a16="http://schemas.microsoft.com/office/drawing/2014/main" id="{8478688D-8B6B-4844-9B0B-B2D19321A5DC}"/>
              </a:ext>
            </a:extLst>
          </p:cNvPr>
          <p:cNvSpPr txBox="1">
            <a:spLocks/>
          </p:cNvSpPr>
          <p:nvPr/>
        </p:nvSpPr>
        <p:spPr>
          <a:xfrm>
            <a:off x="1066800" y="609600"/>
            <a:ext cx="5874544" cy="369333"/>
          </a:xfrm>
          <a:prstGeom prst="rect">
            <a:avLst/>
          </a:prstGeom>
        </p:spPr>
        <p:txBody>
          <a:bodyPr vert="horz" lIns="91440" tIns="45720" rIns="91440" bIns="45720" rtlCol="0" anchor="ctr">
            <a:normAutofit fontScale="77500" lnSpcReduction="20000"/>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Mengatur Jarak Komponen</a:t>
            </a:r>
          </a:p>
        </p:txBody>
      </p:sp>
      <p:sp>
        <p:nvSpPr>
          <p:cNvPr id="4" name="TextBox 3">
            <a:extLst>
              <a:ext uri="{FF2B5EF4-FFF2-40B4-BE49-F238E27FC236}">
                <a16:creationId xmlns:a16="http://schemas.microsoft.com/office/drawing/2014/main" id="{AB1544A5-6526-4671-BA68-738B816EA9BA}"/>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3" name="TextBox 2">
            <a:extLst>
              <a:ext uri="{FF2B5EF4-FFF2-40B4-BE49-F238E27FC236}">
                <a16:creationId xmlns:a16="http://schemas.microsoft.com/office/drawing/2014/main" id="{2875E551-CDD7-4803-8A71-57902416BCD5}"/>
              </a:ext>
            </a:extLst>
          </p:cNvPr>
          <p:cNvSpPr txBox="1"/>
          <p:nvPr/>
        </p:nvSpPr>
        <p:spPr>
          <a:xfrm>
            <a:off x="1644289" y="1162648"/>
            <a:ext cx="8458200" cy="646331"/>
          </a:xfrm>
          <a:prstGeom prst="rect">
            <a:avLst/>
          </a:prstGeom>
          <a:noFill/>
        </p:spPr>
        <p:txBody>
          <a:bodyPr wrap="square" rtlCol="0">
            <a:spAutoFit/>
          </a:bodyPr>
          <a:lstStyle/>
          <a:p>
            <a:r>
              <a:rPr lang="id-ID" sz="1800" dirty="0">
                <a:latin typeface="+mn-lt"/>
              </a:rPr>
              <a:t>Selain property </a:t>
            </a:r>
            <a:r>
              <a:rPr lang="id-ID" sz="1800" dirty="0">
                <a:solidFill>
                  <a:srgbClr val="FF0000"/>
                </a:solidFill>
                <a:latin typeface="Consolas" panose="020B0609020204030204" pitchFamily="49" charset="0"/>
              </a:rPr>
              <a:t>width</a:t>
            </a:r>
            <a:r>
              <a:rPr lang="id-ID" sz="1800" dirty="0">
                <a:latin typeface="+mn-lt"/>
              </a:rPr>
              <a:t> dan </a:t>
            </a:r>
            <a:r>
              <a:rPr lang="id-ID" sz="1800" dirty="0">
                <a:solidFill>
                  <a:srgbClr val="FF0000"/>
                </a:solidFill>
                <a:latin typeface="Consolas" panose="020B0609020204030204" pitchFamily="49" charset="0"/>
              </a:rPr>
              <a:t>height</a:t>
            </a:r>
            <a:r>
              <a:rPr lang="id-ID" sz="1800" dirty="0">
                <a:latin typeface="+mn-lt"/>
              </a:rPr>
              <a:t> pada class </a:t>
            </a:r>
            <a:r>
              <a:rPr lang="id-ID" sz="1800" dirty="0">
                <a:solidFill>
                  <a:srgbClr val="FF0000"/>
                </a:solidFill>
                <a:latin typeface="Consolas" panose="020B0609020204030204" pitchFamily="49" charset="0"/>
              </a:rPr>
              <a:t>Container</a:t>
            </a:r>
            <a:r>
              <a:rPr lang="id-ID" sz="1800" dirty="0">
                <a:latin typeface="+mn-lt"/>
              </a:rPr>
              <a:t>, dua property yg sering digunakan adalah </a:t>
            </a:r>
            <a:r>
              <a:rPr lang="id-ID" sz="1800" dirty="0">
                <a:solidFill>
                  <a:srgbClr val="FF0000"/>
                </a:solidFill>
                <a:latin typeface="Consolas" panose="020B0609020204030204" pitchFamily="49" charset="0"/>
              </a:rPr>
              <a:t>margin</a:t>
            </a:r>
            <a:r>
              <a:rPr lang="id-ID" sz="1800" dirty="0">
                <a:latin typeface="+mn-lt"/>
              </a:rPr>
              <a:t> dan </a:t>
            </a:r>
            <a:r>
              <a:rPr lang="id-ID" sz="1800" dirty="0">
                <a:solidFill>
                  <a:srgbClr val="FF0000"/>
                </a:solidFill>
                <a:latin typeface="Consolas" panose="020B0609020204030204" pitchFamily="49" charset="0"/>
              </a:rPr>
              <a:t>padding </a:t>
            </a:r>
          </a:p>
        </p:txBody>
      </p:sp>
      <p:sp>
        <p:nvSpPr>
          <p:cNvPr id="5" name="Rectangle 4">
            <a:extLst>
              <a:ext uri="{FF2B5EF4-FFF2-40B4-BE49-F238E27FC236}">
                <a16:creationId xmlns:a16="http://schemas.microsoft.com/office/drawing/2014/main" id="{5254D696-152B-449F-B708-84E1B3D5892C}"/>
              </a:ext>
            </a:extLst>
          </p:cNvPr>
          <p:cNvSpPr/>
          <p:nvPr/>
        </p:nvSpPr>
        <p:spPr bwMode="auto">
          <a:xfrm>
            <a:off x="2482489" y="2781301"/>
            <a:ext cx="1295400" cy="304799"/>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d-ID" sz="1400" dirty="0">
                <a:latin typeface="+mn-lt"/>
              </a:rPr>
              <a:t>CONTENT</a:t>
            </a:r>
            <a:endParaRPr kumimoji="0" lang="id-ID" sz="1400" b="0" i="0" u="none" strike="noStrike" cap="none" normalizeH="0" baseline="0" dirty="0">
              <a:ln>
                <a:noFill/>
              </a:ln>
              <a:solidFill>
                <a:schemeClr val="tx1"/>
              </a:solidFill>
              <a:effectLst/>
              <a:latin typeface="+mn-lt"/>
            </a:endParaRPr>
          </a:p>
        </p:txBody>
      </p:sp>
      <p:cxnSp>
        <p:nvCxnSpPr>
          <p:cNvPr id="9" name="Straight Arrow Connector 8">
            <a:extLst>
              <a:ext uri="{FF2B5EF4-FFF2-40B4-BE49-F238E27FC236}">
                <a16:creationId xmlns:a16="http://schemas.microsoft.com/office/drawing/2014/main" id="{8BC7EAEE-D009-457C-ABB9-B2A8124614C0}"/>
              </a:ext>
            </a:extLst>
          </p:cNvPr>
          <p:cNvCxnSpPr/>
          <p:nvPr/>
        </p:nvCxnSpPr>
        <p:spPr bwMode="auto">
          <a:xfrm>
            <a:off x="2406289" y="3390900"/>
            <a:ext cx="0" cy="3429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DD8C5F1C-66B5-4B13-8D2B-BCC85A041809}"/>
              </a:ext>
            </a:extLst>
          </p:cNvPr>
          <p:cNvSpPr txBox="1"/>
          <p:nvPr/>
        </p:nvSpPr>
        <p:spPr>
          <a:xfrm>
            <a:off x="2059925" y="3600390"/>
            <a:ext cx="853119" cy="400110"/>
          </a:xfrm>
          <a:prstGeom prst="rect">
            <a:avLst/>
          </a:prstGeom>
          <a:noFill/>
        </p:spPr>
        <p:txBody>
          <a:bodyPr wrap="none" rtlCol="0">
            <a:spAutoFit/>
          </a:bodyPr>
          <a:lstStyle/>
          <a:p>
            <a:r>
              <a:rPr lang="id-ID" sz="2000" dirty="0">
                <a:solidFill>
                  <a:srgbClr val="FF0000"/>
                </a:solidFill>
              </a:rPr>
              <a:t>border</a:t>
            </a:r>
          </a:p>
        </p:txBody>
      </p:sp>
      <p:sp>
        <p:nvSpPr>
          <p:cNvPr id="13" name="TextBox 12">
            <a:extLst>
              <a:ext uri="{FF2B5EF4-FFF2-40B4-BE49-F238E27FC236}">
                <a16:creationId xmlns:a16="http://schemas.microsoft.com/office/drawing/2014/main" id="{64693242-6E3C-422A-BFDD-5D3F8F6ED174}"/>
              </a:ext>
            </a:extLst>
          </p:cNvPr>
          <p:cNvSpPr txBox="1"/>
          <p:nvPr/>
        </p:nvSpPr>
        <p:spPr>
          <a:xfrm>
            <a:off x="5301889" y="2133600"/>
            <a:ext cx="6172199" cy="369332"/>
          </a:xfrm>
          <a:prstGeom prst="rect">
            <a:avLst/>
          </a:prstGeom>
          <a:noFill/>
        </p:spPr>
        <p:txBody>
          <a:bodyPr wrap="square" rtlCol="0">
            <a:spAutoFit/>
          </a:bodyPr>
          <a:lstStyle/>
          <a:p>
            <a:r>
              <a:rPr lang="id-ID" sz="1800" dirty="0">
                <a:latin typeface="+mn-lt"/>
              </a:rPr>
              <a:t>Property </a:t>
            </a:r>
            <a:r>
              <a:rPr lang="id-ID" sz="1800" dirty="0">
                <a:solidFill>
                  <a:srgbClr val="FF0000"/>
                </a:solidFill>
                <a:latin typeface="Consolas" panose="020B0609020204030204" pitchFamily="49" charset="0"/>
              </a:rPr>
              <a:t>border</a:t>
            </a:r>
            <a:r>
              <a:rPr lang="id-ID" sz="1800" dirty="0">
                <a:latin typeface="+mn-lt"/>
              </a:rPr>
              <a:t> pada class </a:t>
            </a:r>
            <a:r>
              <a:rPr lang="id-ID" sz="1800" dirty="0">
                <a:solidFill>
                  <a:srgbClr val="FF0000"/>
                </a:solidFill>
                <a:latin typeface="Consolas" panose="020B0609020204030204" pitchFamily="49" charset="0"/>
              </a:rPr>
              <a:t>BoxDecoration</a:t>
            </a:r>
          </a:p>
        </p:txBody>
      </p:sp>
      <p:sp>
        <p:nvSpPr>
          <p:cNvPr id="17" name="TextBox 16">
            <a:extLst>
              <a:ext uri="{FF2B5EF4-FFF2-40B4-BE49-F238E27FC236}">
                <a16:creationId xmlns:a16="http://schemas.microsoft.com/office/drawing/2014/main" id="{97C20D9C-6028-4CEA-917E-A2FFBAC3E58C}"/>
              </a:ext>
            </a:extLst>
          </p:cNvPr>
          <p:cNvSpPr txBox="1"/>
          <p:nvPr/>
        </p:nvSpPr>
        <p:spPr>
          <a:xfrm>
            <a:off x="1327510" y="4514790"/>
            <a:ext cx="10407289" cy="646331"/>
          </a:xfrm>
          <a:prstGeom prst="rect">
            <a:avLst/>
          </a:prstGeom>
          <a:noFill/>
        </p:spPr>
        <p:txBody>
          <a:bodyPr wrap="square" rtlCol="0">
            <a:spAutoFit/>
          </a:bodyPr>
          <a:lstStyle/>
          <a:p>
            <a:r>
              <a:rPr lang="id-ID" sz="1800" dirty="0">
                <a:latin typeface="+mn-lt"/>
              </a:rPr>
              <a:t>Metode </a:t>
            </a:r>
            <a:r>
              <a:rPr lang="id-ID" sz="1800" dirty="0">
                <a:solidFill>
                  <a:srgbClr val="FF0000"/>
                </a:solidFill>
                <a:latin typeface="Consolas" panose="020B0609020204030204" pitchFamily="49" charset="0"/>
              </a:rPr>
              <a:t>EdgeInsets.all() </a:t>
            </a:r>
            <a:r>
              <a:rPr lang="id-ID" sz="1800" dirty="0">
                <a:latin typeface="+mn-lt"/>
              </a:rPr>
              <a:t>untuk mengatur </a:t>
            </a:r>
            <a:r>
              <a:rPr lang="id-ID" sz="1800" dirty="0">
                <a:solidFill>
                  <a:srgbClr val="FF0000"/>
                </a:solidFill>
                <a:latin typeface="Consolas" panose="020B0609020204030204" pitchFamily="49" charset="0"/>
              </a:rPr>
              <a:t>margin</a:t>
            </a:r>
            <a:r>
              <a:rPr lang="id-ID" sz="1800" dirty="0">
                <a:latin typeface="+mn-lt"/>
              </a:rPr>
              <a:t> dan </a:t>
            </a:r>
            <a:r>
              <a:rPr lang="id-ID" sz="1800" dirty="0">
                <a:solidFill>
                  <a:srgbClr val="FF0000"/>
                </a:solidFill>
                <a:latin typeface="Consolas" panose="020B0609020204030204" pitchFamily="49" charset="0"/>
              </a:rPr>
              <a:t>padding </a:t>
            </a:r>
            <a:r>
              <a:rPr lang="id-ID" sz="1800" dirty="0">
                <a:latin typeface="+mn-lt"/>
              </a:rPr>
              <a:t>di seluruh kontainer (atas, kanan, bawah, kiri).  </a:t>
            </a:r>
            <a:endParaRPr lang="id-ID" sz="1800" dirty="0">
              <a:latin typeface="Consolas" panose="020B0609020204030204" pitchFamily="49" charset="0"/>
            </a:endParaRPr>
          </a:p>
        </p:txBody>
      </p:sp>
    </p:spTree>
    <p:extLst>
      <p:ext uri="{BB962C8B-B14F-4D97-AF65-F5344CB8AC3E}">
        <p14:creationId xmlns:p14="http://schemas.microsoft.com/office/powerpoint/2010/main" val="271256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88D-8B6B-4844-9B0B-B2D19321A5DC}"/>
              </a:ext>
            </a:extLst>
          </p:cNvPr>
          <p:cNvSpPr txBox="1">
            <a:spLocks/>
          </p:cNvSpPr>
          <p:nvPr/>
        </p:nvSpPr>
        <p:spPr>
          <a:xfrm>
            <a:off x="1212056" y="453549"/>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EdgeInserts.all()</a:t>
            </a:r>
          </a:p>
        </p:txBody>
      </p:sp>
      <p:sp>
        <p:nvSpPr>
          <p:cNvPr id="4" name="TextBox 3">
            <a:extLst>
              <a:ext uri="{FF2B5EF4-FFF2-40B4-BE49-F238E27FC236}">
                <a16:creationId xmlns:a16="http://schemas.microsoft.com/office/drawing/2014/main" id="{AB1544A5-6526-4671-BA68-738B816EA9BA}"/>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3" name="TextBox 2">
            <a:extLst>
              <a:ext uri="{FF2B5EF4-FFF2-40B4-BE49-F238E27FC236}">
                <a16:creationId xmlns:a16="http://schemas.microsoft.com/office/drawing/2014/main" id="{8FE89DEC-C4E5-47F2-8A8B-20DD03ACF841}"/>
              </a:ext>
            </a:extLst>
          </p:cNvPr>
          <p:cNvSpPr txBox="1"/>
          <p:nvPr/>
        </p:nvSpPr>
        <p:spPr>
          <a:xfrm>
            <a:off x="1066800" y="1179954"/>
            <a:ext cx="2971800" cy="2308324"/>
          </a:xfrm>
          <a:prstGeom prst="rect">
            <a:avLst/>
          </a:prstGeom>
          <a:solidFill>
            <a:schemeClr val="tx1"/>
          </a:solidFill>
        </p:spPr>
        <p:txBody>
          <a:bodyPr wrap="square">
            <a:spAutoFit/>
          </a:bodyPr>
          <a:lstStyle/>
          <a:p>
            <a:r>
              <a:rPr lang="id-ID" sz="800" b="0" dirty="0">
                <a:solidFill>
                  <a:srgbClr val="569CD6"/>
                </a:solidFill>
                <a:effectLst/>
                <a:latin typeface="Consolas" panose="020B0609020204030204" pitchFamily="49" charset="0"/>
              </a:rPr>
              <a:t>import</a:t>
            </a:r>
            <a:r>
              <a:rPr lang="id-ID" sz="800" b="0" dirty="0">
                <a:solidFill>
                  <a:srgbClr val="D4D4D4"/>
                </a:solidFill>
                <a:effectLst/>
                <a:latin typeface="Consolas" panose="020B0609020204030204" pitchFamily="49" charset="0"/>
              </a:rPr>
              <a:t> </a:t>
            </a:r>
            <a:r>
              <a:rPr lang="id-ID" sz="800" b="0" dirty="0">
                <a:solidFill>
                  <a:srgbClr val="CE9178"/>
                </a:solidFill>
                <a:effectLst/>
                <a:latin typeface="Consolas" panose="020B0609020204030204" pitchFamily="49" charset="0"/>
              </a:rPr>
              <a:t>'package:flutter/material.dart'</a:t>
            </a:r>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r>
              <a:rPr lang="id-ID" sz="800" b="0" dirty="0">
                <a:solidFill>
                  <a:srgbClr val="569CD6"/>
                </a:solidFill>
                <a:effectLst/>
                <a:latin typeface="Consolas" panose="020B0609020204030204" pitchFamily="49" charset="0"/>
              </a:rPr>
              <a:t>void</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main</a:t>
            </a:r>
            <a:r>
              <a:rPr lang="id-ID" sz="800" b="0" dirty="0">
                <a:solidFill>
                  <a:srgbClr val="D4D4D4"/>
                </a:solidFill>
                <a:effectLst/>
                <a:latin typeface="Consolas" panose="020B0609020204030204" pitchFamily="49" charset="0"/>
              </a:rPr>
              <a:t>() =&gt; </a:t>
            </a:r>
            <a:r>
              <a:rPr lang="id-ID" sz="800" b="0" dirty="0">
                <a:solidFill>
                  <a:srgbClr val="DCDCAA"/>
                </a:solidFill>
                <a:effectLst/>
                <a:latin typeface="Consolas" panose="020B0609020204030204" pitchFamily="49" charset="0"/>
              </a:rPr>
              <a:t>runApp</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MyApp</a:t>
            </a:r>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r>
              <a:rPr lang="id-ID" sz="800" b="0" dirty="0">
                <a:solidFill>
                  <a:srgbClr val="569CD6"/>
                </a:solidFill>
                <a:effectLst/>
                <a:latin typeface="Consolas" panose="020B0609020204030204" pitchFamily="49" charset="0"/>
              </a:rPr>
              <a:t>class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MyApp</a:t>
            </a:r>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extends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StatelessWidget</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@override</a:t>
            </a:r>
            <a:endParaRPr lang="id-ID" sz="800" b="0" dirty="0">
              <a:solidFill>
                <a:srgbClr val="D4D4D4"/>
              </a:solidFill>
              <a:effectLst/>
              <a:latin typeface="Consolas" panose="020B0609020204030204" pitchFamily="49" charset="0"/>
            </a:endParaRP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build</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BuildContext</a:t>
            </a:r>
            <a:r>
              <a:rPr lang="id-ID" sz="800" b="0" dirty="0">
                <a:solidFill>
                  <a:srgbClr val="D4D4D4"/>
                </a:solidFill>
                <a:effectLst/>
                <a:latin typeface="Consolas" panose="020B0609020204030204" pitchFamily="49" charset="0"/>
              </a:rPr>
              <a:t> context) {</a:t>
            </a:r>
          </a:p>
          <a:p>
            <a:r>
              <a:rPr lang="id-ID" sz="800" b="0" dirty="0">
                <a:solidFill>
                  <a:srgbClr val="D4D4D4"/>
                </a:solidFill>
                <a:effectLst/>
                <a:latin typeface="Consolas" panose="020B0609020204030204" pitchFamily="49" charset="0"/>
              </a:rPr>
              <a:t>    </a:t>
            </a:r>
            <a:r>
              <a:rPr lang="id-ID" sz="800" b="0" dirty="0">
                <a:solidFill>
                  <a:srgbClr val="C586C0"/>
                </a:solidFill>
                <a:effectLst/>
                <a:latin typeface="Consolas" panose="020B0609020204030204" pitchFamily="49" charset="0"/>
              </a:rPr>
              <a:t>return</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MaterialApp</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title: </a:t>
            </a:r>
            <a:r>
              <a:rPr lang="id-ID" sz="800" b="0" dirty="0">
                <a:solidFill>
                  <a:srgbClr val="CE9178"/>
                </a:solidFill>
                <a:effectLst/>
                <a:latin typeface="Consolas" panose="020B0609020204030204" pitchFamily="49" charset="0"/>
              </a:rPr>
              <a:t>'Demo Flutter'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theme: </a:t>
            </a:r>
            <a:r>
              <a:rPr lang="id-ID" sz="800" b="0" dirty="0">
                <a:solidFill>
                  <a:srgbClr val="4EC9B0"/>
                </a:solidFill>
                <a:effectLst/>
                <a:latin typeface="Consolas" panose="020B0609020204030204" pitchFamily="49" charset="0"/>
              </a:rPr>
              <a:t>ThemeData</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primarySwatch: </a:t>
            </a:r>
            <a:r>
              <a:rPr lang="id-ID" sz="800" b="0" dirty="0">
                <a:solidFill>
                  <a:srgbClr val="4EC9B0"/>
                </a:solidFill>
                <a:effectLst/>
                <a:latin typeface="Consolas" panose="020B0609020204030204" pitchFamily="49" charset="0"/>
              </a:rPr>
              <a:t>Colors</a:t>
            </a:r>
            <a:r>
              <a:rPr lang="id-ID" sz="800" b="0" dirty="0">
                <a:solidFill>
                  <a:srgbClr val="D4D4D4"/>
                </a:solidFill>
                <a:effectLst/>
                <a:latin typeface="Consolas" panose="020B0609020204030204" pitchFamily="49" charset="0"/>
              </a:rPr>
              <a:t>.blue,</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home: </a:t>
            </a:r>
            <a:r>
              <a:rPr lang="id-ID" sz="800" b="0" dirty="0">
                <a:solidFill>
                  <a:srgbClr val="4EC9B0"/>
                </a:solidFill>
                <a:effectLst/>
                <a:latin typeface="Consolas" panose="020B0609020204030204" pitchFamily="49" charset="0"/>
              </a:rPr>
              <a:t>Home</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a:t>
            </a:r>
          </a:p>
          <a:p>
            <a:br>
              <a:rPr lang="id-ID" sz="800" b="0" dirty="0">
                <a:solidFill>
                  <a:srgbClr val="D4D4D4"/>
                </a:solidFill>
                <a:effectLst/>
                <a:latin typeface="Consolas" panose="020B0609020204030204" pitchFamily="49" charset="0"/>
              </a:rPr>
            </a:br>
            <a:endParaRPr lang="id-ID" sz="8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7977217E-548B-4BC6-A40E-81CCAD828055}"/>
              </a:ext>
            </a:extLst>
          </p:cNvPr>
          <p:cNvSpPr txBox="1"/>
          <p:nvPr/>
        </p:nvSpPr>
        <p:spPr>
          <a:xfrm>
            <a:off x="4520773" y="644177"/>
            <a:ext cx="3577546" cy="5934423"/>
          </a:xfrm>
          <a:prstGeom prst="rect">
            <a:avLst/>
          </a:prstGeom>
          <a:solidFill>
            <a:schemeClr val="tx1"/>
          </a:solidFill>
        </p:spPr>
        <p:txBody>
          <a:bodyPr wrap="square">
            <a:spAutoFit/>
          </a:bodyPr>
          <a:lstStyle/>
          <a:p>
            <a:r>
              <a:rPr lang="id-ID" sz="800" b="0" dirty="0">
                <a:solidFill>
                  <a:srgbClr val="569CD6"/>
                </a:solidFill>
                <a:effectLst/>
                <a:latin typeface="Consolas" panose="020B0609020204030204" pitchFamily="49" charset="0"/>
              </a:rPr>
              <a:t>class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Home</a:t>
            </a:r>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extends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StatelessWidget</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@override</a:t>
            </a:r>
            <a:endParaRPr lang="id-ID" sz="800" b="0" dirty="0">
              <a:solidFill>
                <a:srgbClr val="D4D4D4"/>
              </a:solidFill>
              <a:effectLst/>
              <a:latin typeface="Consolas" panose="020B0609020204030204" pitchFamily="49" charset="0"/>
            </a:endParaRP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build</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BuildContext</a:t>
            </a:r>
            <a:r>
              <a:rPr lang="id-ID" sz="800" b="0" dirty="0">
                <a:solidFill>
                  <a:srgbClr val="D4D4D4"/>
                </a:solidFill>
                <a:effectLst/>
                <a:latin typeface="Consolas" panose="020B0609020204030204" pitchFamily="49" charset="0"/>
              </a:rPr>
              <a:t> context) {</a:t>
            </a:r>
          </a:p>
          <a:p>
            <a:r>
              <a:rPr lang="id-ID" sz="800" b="0" dirty="0">
                <a:solidFill>
                  <a:srgbClr val="D4D4D4"/>
                </a:solidFill>
                <a:effectLst/>
                <a:latin typeface="Consolas" panose="020B0609020204030204" pitchFamily="49" charset="0"/>
              </a:rPr>
              <a:t>    </a:t>
            </a:r>
            <a:r>
              <a:rPr lang="id-ID" sz="800" b="0" dirty="0">
                <a:solidFill>
                  <a:srgbClr val="C586C0"/>
                </a:solidFill>
                <a:effectLst/>
                <a:latin typeface="Consolas" panose="020B0609020204030204" pitchFamily="49" charset="0"/>
              </a:rPr>
              <a:t>return</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Scaffold</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appBar: </a:t>
            </a:r>
            <a:r>
              <a:rPr lang="id-ID" sz="800" b="0" dirty="0">
                <a:solidFill>
                  <a:srgbClr val="4EC9B0"/>
                </a:solidFill>
                <a:effectLst/>
                <a:latin typeface="Consolas" panose="020B0609020204030204" pitchFamily="49" charset="0"/>
              </a:rPr>
              <a:t>AppBar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title: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r>
              <a:rPr lang="id-ID" sz="800" b="0" dirty="0">
                <a:solidFill>
                  <a:srgbClr val="CE9178"/>
                </a:solidFill>
                <a:effectLst/>
                <a:latin typeface="Consolas" panose="020B0609020204030204" pitchFamily="49" charset="0"/>
              </a:rPr>
              <a:t>'Demo EdgeInsets.all()'</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body: </a:t>
            </a:r>
            <a:r>
              <a:rPr lang="id-ID" sz="800" b="0" dirty="0">
                <a:solidFill>
                  <a:srgbClr val="4EC9B0"/>
                </a:solidFill>
                <a:effectLst/>
                <a:latin typeface="Consolas" panose="020B0609020204030204" pitchFamily="49" charset="0"/>
              </a:rPr>
              <a:t>Row</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children: &lt;</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&gt; [ </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Container</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color: </a:t>
            </a:r>
            <a:r>
              <a:rPr lang="id-ID" sz="800" b="0" dirty="0">
                <a:solidFill>
                  <a:srgbClr val="4EC9B0"/>
                </a:solidFill>
                <a:effectLst/>
                <a:latin typeface="Consolas" panose="020B0609020204030204" pitchFamily="49" charset="0"/>
              </a:rPr>
              <a:t>Colors</a:t>
            </a:r>
            <a:r>
              <a:rPr lang="id-ID" sz="800" b="0" dirty="0">
                <a:solidFill>
                  <a:srgbClr val="D4D4D4"/>
                </a:solidFill>
                <a:effectLst/>
                <a:latin typeface="Consolas" panose="020B0609020204030204" pitchFamily="49" charset="0"/>
              </a:rPr>
              <a:t>.lightBlue,</a:t>
            </a:r>
          </a:p>
          <a:p>
            <a:r>
              <a:rPr lang="id-ID" sz="800" b="0" dirty="0">
                <a:solidFill>
                  <a:srgbClr val="D4D4D4"/>
                </a:solidFill>
                <a:effectLst/>
                <a:latin typeface="Consolas" panose="020B0609020204030204" pitchFamily="49" charset="0"/>
              </a:rPr>
              <a:t>            margin: </a:t>
            </a:r>
            <a:r>
              <a:rPr lang="id-ID" sz="800" b="0" dirty="0">
                <a:solidFill>
                  <a:srgbClr val="569CD6"/>
                </a:solidFill>
                <a:effectLst/>
                <a:latin typeface="Consolas" panose="020B0609020204030204" pitchFamily="49" charset="0"/>
              </a:rPr>
              <a:t>const</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EdgeInsets</a:t>
            </a:r>
            <a:r>
              <a:rPr lang="id-ID" sz="800" b="0" dirty="0">
                <a:solidFill>
                  <a:srgbClr val="D4D4D4"/>
                </a:solidFill>
                <a:effectLst/>
                <a:latin typeface="Consolas" panose="020B0609020204030204" pitchFamily="49" charset="0"/>
              </a:rPr>
              <a:t>.</a:t>
            </a:r>
            <a:r>
              <a:rPr lang="id-ID" sz="800" b="0" dirty="0">
                <a:solidFill>
                  <a:srgbClr val="DCDCAA"/>
                </a:solidFill>
                <a:effectLst/>
                <a:latin typeface="Consolas" panose="020B0609020204030204" pitchFamily="49" charset="0"/>
              </a:rPr>
              <a:t>all</a:t>
            </a:r>
            <a:r>
              <a:rPr lang="id-ID" sz="800" b="0" dirty="0">
                <a:solidFill>
                  <a:srgbClr val="D4D4D4"/>
                </a:solidFill>
                <a:effectLst/>
                <a:latin typeface="Consolas" panose="020B0609020204030204" pitchFamily="49" charset="0"/>
              </a:rPr>
              <a:t>(</a:t>
            </a:r>
            <a:r>
              <a:rPr lang="id-ID" sz="800" b="0" dirty="0">
                <a:solidFill>
                  <a:srgbClr val="B5CEA8"/>
                </a:solidFill>
                <a:effectLst/>
                <a:latin typeface="Consolas" panose="020B0609020204030204" pitchFamily="49" charset="0"/>
              </a:rPr>
              <a:t>20.0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padding: </a:t>
            </a:r>
            <a:r>
              <a:rPr lang="id-ID" sz="800" b="0" dirty="0">
                <a:solidFill>
                  <a:srgbClr val="569CD6"/>
                </a:solidFill>
                <a:effectLst/>
                <a:latin typeface="Consolas" panose="020B0609020204030204" pitchFamily="49" charset="0"/>
              </a:rPr>
              <a:t>const</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EdgeInsets</a:t>
            </a:r>
            <a:r>
              <a:rPr lang="id-ID" sz="800" b="0" dirty="0">
                <a:solidFill>
                  <a:srgbClr val="D4D4D4"/>
                </a:solidFill>
                <a:effectLst/>
                <a:latin typeface="Consolas" panose="020B0609020204030204" pitchFamily="49" charset="0"/>
              </a:rPr>
              <a:t>.</a:t>
            </a:r>
            <a:r>
              <a:rPr lang="id-ID" sz="800" b="0" dirty="0">
                <a:solidFill>
                  <a:srgbClr val="DCDCAA"/>
                </a:solidFill>
                <a:effectLst/>
                <a:latin typeface="Consolas" panose="020B0609020204030204" pitchFamily="49" charset="0"/>
              </a:rPr>
              <a:t>all</a:t>
            </a:r>
            <a:r>
              <a:rPr lang="id-ID" sz="800" b="0" dirty="0">
                <a:solidFill>
                  <a:srgbClr val="D4D4D4"/>
                </a:solidFill>
                <a:effectLst/>
                <a:latin typeface="Consolas" panose="020B0609020204030204" pitchFamily="49" charset="0"/>
              </a:rPr>
              <a:t>(</a:t>
            </a:r>
            <a:r>
              <a:rPr lang="id-ID" sz="800" b="0" dirty="0">
                <a:solidFill>
                  <a:srgbClr val="B5CEA8"/>
                </a:solidFill>
                <a:effectLst/>
                <a:latin typeface="Consolas" panose="020B0609020204030204" pitchFamily="49" charset="0"/>
              </a:rPr>
              <a:t>5.0</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RaisedButton</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r>
              <a:rPr lang="id-ID" sz="800" b="0" dirty="0">
                <a:solidFill>
                  <a:srgbClr val="CE9178"/>
                </a:solidFill>
                <a:effectLst/>
                <a:latin typeface="Consolas" panose="020B0609020204030204" pitchFamily="49" charset="0"/>
              </a:rPr>
              <a:t>'Button 1'</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onPressed: ()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Container</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margin: </a:t>
            </a:r>
            <a:r>
              <a:rPr lang="id-ID" sz="800" b="0" dirty="0">
                <a:solidFill>
                  <a:srgbClr val="569CD6"/>
                </a:solidFill>
                <a:effectLst/>
                <a:latin typeface="Consolas" panose="020B0609020204030204" pitchFamily="49" charset="0"/>
              </a:rPr>
              <a:t>const</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EdgeInsets</a:t>
            </a:r>
            <a:r>
              <a:rPr lang="id-ID" sz="800" b="0" dirty="0">
                <a:solidFill>
                  <a:srgbClr val="D4D4D4"/>
                </a:solidFill>
                <a:effectLst/>
                <a:latin typeface="Consolas" panose="020B0609020204030204" pitchFamily="49" charset="0"/>
              </a:rPr>
              <a:t>.</a:t>
            </a:r>
            <a:r>
              <a:rPr lang="id-ID" sz="800" b="0" dirty="0">
                <a:solidFill>
                  <a:srgbClr val="DCDCAA"/>
                </a:solidFill>
                <a:effectLst/>
                <a:latin typeface="Consolas" panose="020B0609020204030204" pitchFamily="49" charset="0"/>
              </a:rPr>
              <a:t>all</a:t>
            </a:r>
            <a:r>
              <a:rPr lang="id-ID" sz="800" b="0" dirty="0">
                <a:solidFill>
                  <a:srgbClr val="D4D4D4"/>
                </a:solidFill>
                <a:effectLst/>
                <a:latin typeface="Consolas" panose="020B0609020204030204" pitchFamily="49" charset="0"/>
              </a:rPr>
              <a:t>(</a:t>
            </a:r>
            <a:r>
              <a:rPr lang="id-ID" sz="800" b="0" dirty="0">
                <a:solidFill>
                  <a:srgbClr val="B5CEA8"/>
                </a:solidFill>
                <a:effectLst/>
                <a:latin typeface="Consolas" panose="020B0609020204030204" pitchFamily="49" charset="0"/>
              </a:rPr>
              <a:t>5.0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padding: </a:t>
            </a:r>
            <a:r>
              <a:rPr lang="id-ID" sz="800" b="0" dirty="0">
                <a:solidFill>
                  <a:srgbClr val="569CD6"/>
                </a:solidFill>
                <a:effectLst/>
                <a:latin typeface="Consolas" panose="020B0609020204030204" pitchFamily="49" charset="0"/>
              </a:rPr>
              <a:t>const</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EdgeInsets</a:t>
            </a:r>
            <a:r>
              <a:rPr lang="id-ID" sz="800" b="0" dirty="0">
                <a:solidFill>
                  <a:srgbClr val="D4D4D4"/>
                </a:solidFill>
                <a:effectLst/>
                <a:latin typeface="Consolas" panose="020B0609020204030204" pitchFamily="49" charset="0"/>
              </a:rPr>
              <a:t>.</a:t>
            </a:r>
            <a:r>
              <a:rPr lang="id-ID" sz="800" b="0" dirty="0">
                <a:solidFill>
                  <a:srgbClr val="DCDCAA"/>
                </a:solidFill>
                <a:effectLst/>
                <a:latin typeface="Consolas" panose="020B0609020204030204" pitchFamily="49" charset="0"/>
              </a:rPr>
              <a:t>all</a:t>
            </a:r>
            <a:r>
              <a:rPr lang="id-ID" sz="800" b="0" dirty="0">
                <a:solidFill>
                  <a:srgbClr val="D4D4D4"/>
                </a:solidFill>
                <a:effectLst/>
                <a:latin typeface="Consolas" panose="020B0609020204030204" pitchFamily="49" charset="0"/>
              </a:rPr>
              <a:t>(</a:t>
            </a:r>
            <a:r>
              <a:rPr lang="id-ID" sz="800" b="0" dirty="0">
                <a:solidFill>
                  <a:srgbClr val="B5CEA8"/>
                </a:solidFill>
                <a:effectLst/>
                <a:latin typeface="Consolas" panose="020B0609020204030204" pitchFamily="49" charset="0"/>
              </a:rPr>
              <a:t>10.0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decoration: </a:t>
            </a:r>
            <a:r>
              <a:rPr lang="id-ID" sz="800" b="0" dirty="0">
                <a:solidFill>
                  <a:srgbClr val="4EC9B0"/>
                </a:solidFill>
                <a:effectLst/>
                <a:latin typeface="Consolas" panose="020B0609020204030204" pitchFamily="49" charset="0"/>
              </a:rPr>
              <a:t>BoxDecoration</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border: </a:t>
            </a:r>
            <a:r>
              <a:rPr lang="id-ID" sz="800" b="0" dirty="0">
                <a:solidFill>
                  <a:srgbClr val="4EC9B0"/>
                </a:solidFill>
                <a:effectLst/>
                <a:latin typeface="Consolas" panose="020B0609020204030204" pitchFamily="49" charset="0"/>
              </a:rPr>
              <a:t>Border</a:t>
            </a:r>
            <a:r>
              <a:rPr lang="id-ID" sz="800" b="0" dirty="0">
                <a:solidFill>
                  <a:srgbClr val="D4D4D4"/>
                </a:solidFill>
                <a:effectLst/>
                <a:latin typeface="Consolas" panose="020B0609020204030204" pitchFamily="49" charset="0"/>
              </a:rPr>
              <a:t>.</a:t>
            </a:r>
            <a:r>
              <a:rPr lang="id-ID" sz="800" b="0" dirty="0">
                <a:solidFill>
                  <a:srgbClr val="DCDCAA"/>
                </a:solidFill>
                <a:effectLst/>
                <a:latin typeface="Consolas" panose="020B0609020204030204" pitchFamily="49" charset="0"/>
              </a:rPr>
              <a:t>all</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width: </a:t>
            </a:r>
            <a:r>
              <a:rPr lang="id-ID" sz="800" b="0" dirty="0">
                <a:solidFill>
                  <a:srgbClr val="B5CEA8"/>
                </a:solidFill>
                <a:effectLst/>
                <a:latin typeface="Consolas" panose="020B0609020204030204" pitchFamily="49" charset="0"/>
              </a:rPr>
              <a:t>5.0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color: </a:t>
            </a:r>
            <a:r>
              <a:rPr lang="id-ID" sz="800" b="0" dirty="0">
                <a:solidFill>
                  <a:srgbClr val="4EC9B0"/>
                </a:solidFill>
                <a:effectLst/>
                <a:latin typeface="Consolas" panose="020B0609020204030204" pitchFamily="49" charset="0"/>
              </a:rPr>
              <a:t>Colors</a:t>
            </a:r>
            <a:r>
              <a:rPr lang="id-ID" sz="800" b="0" dirty="0">
                <a:solidFill>
                  <a:srgbClr val="D4D4D4"/>
                </a:solidFill>
                <a:effectLst/>
                <a:latin typeface="Consolas" panose="020B0609020204030204" pitchFamily="49" charset="0"/>
              </a:rPr>
              <a:t>.red,</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            </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RaisedButton</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r>
              <a:rPr lang="id-ID" sz="800" b="0" dirty="0">
                <a:solidFill>
                  <a:srgbClr val="CE9178"/>
                </a:solidFill>
                <a:effectLst/>
                <a:latin typeface="Consolas" panose="020B0609020204030204" pitchFamily="49" charset="0"/>
              </a:rPr>
              <a:t>'Button 2'</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onPressed: ()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Container</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color: </a:t>
            </a:r>
            <a:r>
              <a:rPr lang="id-ID" sz="800" b="0" dirty="0">
                <a:solidFill>
                  <a:srgbClr val="4EC9B0"/>
                </a:solidFill>
                <a:effectLst/>
                <a:latin typeface="Consolas" panose="020B0609020204030204" pitchFamily="49" charset="0"/>
              </a:rPr>
              <a:t>Colors</a:t>
            </a:r>
            <a:r>
              <a:rPr lang="id-ID" sz="800" b="0" dirty="0">
                <a:solidFill>
                  <a:srgbClr val="D4D4D4"/>
                </a:solidFill>
                <a:effectLst/>
                <a:latin typeface="Consolas" panose="020B0609020204030204" pitchFamily="49" charset="0"/>
              </a:rPr>
              <a:t>.lightBlue,</a:t>
            </a:r>
          </a:p>
          <a:p>
            <a:r>
              <a:rPr lang="id-ID" sz="800" b="0" dirty="0">
                <a:solidFill>
                  <a:srgbClr val="D4D4D4"/>
                </a:solidFill>
                <a:effectLst/>
                <a:latin typeface="Consolas" panose="020B0609020204030204" pitchFamily="49" charset="0"/>
              </a:rPr>
              <a:t>            margin: </a:t>
            </a:r>
            <a:r>
              <a:rPr lang="id-ID" sz="800" b="0" dirty="0">
                <a:solidFill>
                  <a:srgbClr val="569CD6"/>
                </a:solidFill>
                <a:effectLst/>
                <a:latin typeface="Consolas" panose="020B0609020204030204" pitchFamily="49" charset="0"/>
              </a:rPr>
              <a:t>const</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EdgeInsets</a:t>
            </a:r>
            <a:r>
              <a:rPr lang="id-ID" sz="800" b="0" dirty="0">
                <a:solidFill>
                  <a:srgbClr val="D4D4D4"/>
                </a:solidFill>
                <a:effectLst/>
                <a:latin typeface="Consolas" panose="020B0609020204030204" pitchFamily="49" charset="0"/>
              </a:rPr>
              <a:t>.</a:t>
            </a:r>
            <a:r>
              <a:rPr lang="id-ID" sz="800" b="0" dirty="0">
                <a:solidFill>
                  <a:srgbClr val="DCDCAA"/>
                </a:solidFill>
                <a:effectLst/>
                <a:latin typeface="Consolas" panose="020B0609020204030204" pitchFamily="49" charset="0"/>
              </a:rPr>
              <a:t>all</a:t>
            </a:r>
            <a:r>
              <a:rPr lang="id-ID" sz="800" b="0" dirty="0">
                <a:solidFill>
                  <a:srgbClr val="D4D4D4"/>
                </a:solidFill>
                <a:effectLst/>
                <a:latin typeface="Consolas" panose="020B0609020204030204" pitchFamily="49" charset="0"/>
              </a:rPr>
              <a:t>(</a:t>
            </a:r>
            <a:r>
              <a:rPr lang="id-ID" sz="800" b="0" dirty="0">
                <a:solidFill>
                  <a:srgbClr val="B5CEA8"/>
                </a:solidFill>
                <a:effectLst/>
                <a:latin typeface="Consolas" panose="020B0609020204030204" pitchFamily="49" charset="0"/>
              </a:rPr>
              <a:t>20.0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padding: </a:t>
            </a:r>
            <a:r>
              <a:rPr lang="id-ID" sz="800" b="0" dirty="0">
                <a:solidFill>
                  <a:srgbClr val="569CD6"/>
                </a:solidFill>
                <a:effectLst/>
                <a:latin typeface="Consolas" panose="020B0609020204030204" pitchFamily="49" charset="0"/>
              </a:rPr>
              <a:t>const</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EdgeInsets</a:t>
            </a:r>
            <a:r>
              <a:rPr lang="id-ID" sz="800" b="0" dirty="0">
                <a:solidFill>
                  <a:srgbClr val="D4D4D4"/>
                </a:solidFill>
                <a:effectLst/>
                <a:latin typeface="Consolas" panose="020B0609020204030204" pitchFamily="49" charset="0"/>
              </a:rPr>
              <a:t>.</a:t>
            </a:r>
            <a:r>
              <a:rPr lang="id-ID" sz="800" b="0" dirty="0">
                <a:solidFill>
                  <a:srgbClr val="DCDCAA"/>
                </a:solidFill>
                <a:effectLst/>
                <a:latin typeface="Consolas" panose="020B0609020204030204" pitchFamily="49" charset="0"/>
              </a:rPr>
              <a:t>all</a:t>
            </a:r>
            <a:r>
              <a:rPr lang="id-ID" sz="800" b="0" dirty="0">
                <a:solidFill>
                  <a:srgbClr val="D4D4D4"/>
                </a:solidFill>
                <a:effectLst/>
                <a:latin typeface="Consolas" panose="020B0609020204030204" pitchFamily="49" charset="0"/>
              </a:rPr>
              <a:t>(</a:t>
            </a:r>
            <a:r>
              <a:rPr lang="id-ID" sz="800" b="0" dirty="0">
                <a:solidFill>
                  <a:srgbClr val="B5CEA8"/>
                </a:solidFill>
                <a:effectLst/>
                <a:latin typeface="Consolas" panose="020B0609020204030204" pitchFamily="49" charset="0"/>
              </a:rPr>
              <a:t>5.0</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RaisedButton</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r>
              <a:rPr lang="id-ID" sz="800" b="0" dirty="0">
                <a:solidFill>
                  <a:srgbClr val="CE9178"/>
                </a:solidFill>
                <a:effectLst/>
                <a:latin typeface="Consolas" panose="020B0609020204030204" pitchFamily="49" charset="0"/>
              </a:rPr>
              <a:t>'Button 3'</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onPressed: ()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a:t>
            </a:r>
          </a:p>
        </p:txBody>
      </p:sp>
      <p:pic>
        <p:nvPicPr>
          <p:cNvPr id="11" name="Picture 10">
            <a:extLst>
              <a:ext uri="{FF2B5EF4-FFF2-40B4-BE49-F238E27FC236}">
                <a16:creationId xmlns:a16="http://schemas.microsoft.com/office/drawing/2014/main" id="{BD3D782E-AE10-4610-AB8F-50395AFE1CD3}"/>
              </a:ext>
            </a:extLst>
          </p:cNvPr>
          <p:cNvPicPr>
            <a:picLocks noChangeAspect="1"/>
          </p:cNvPicPr>
          <p:nvPr/>
        </p:nvPicPr>
        <p:blipFill>
          <a:blip r:embed="rId2"/>
          <a:stretch>
            <a:fillRect/>
          </a:stretch>
        </p:blipFill>
        <p:spPr>
          <a:xfrm>
            <a:off x="8534400" y="1180740"/>
            <a:ext cx="3232109" cy="2057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018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88D-8B6B-4844-9B0B-B2D19321A5DC}"/>
              </a:ext>
            </a:extLst>
          </p:cNvPr>
          <p:cNvSpPr txBox="1">
            <a:spLocks/>
          </p:cNvSpPr>
          <p:nvPr/>
        </p:nvSpPr>
        <p:spPr>
          <a:xfrm>
            <a:off x="914400" y="558257"/>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EdgeInserts.only()</a:t>
            </a:r>
          </a:p>
        </p:txBody>
      </p:sp>
      <p:sp>
        <p:nvSpPr>
          <p:cNvPr id="4" name="TextBox 3">
            <a:extLst>
              <a:ext uri="{FF2B5EF4-FFF2-40B4-BE49-F238E27FC236}">
                <a16:creationId xmlns:a16="http://schemas.microsoft.com/office/drawing/2014/main" id="{AB1544A5-6526-4671-BA68-738B816EA9BA}"/>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3" name="TextBox 2">
            <a:extLst>
              <a:ext uri="{FF2B5EF4-FFF2-40B4-BE49-F238E27FC236}">
                <a16:creationId xmlns:a16="http://schemas.microsoft.com/office/drawing/2014/main" id="{8FE89DEC-C4E5-47F2-8A8B-20DD03ACF841}"/>
              </a:ext>
            </a:extLst>
          </p:cNvPr>
          <p:cNvSpPr txBox="1"/>
          <p:nvPr/>
        </p:nvSpPr>
        <p:spPr>
          <a:xfrm>
            <a:off x="876800" y="1447800"/>
            <a:ext cx="3695199" cy="2308324"/>
          </a:xfrm>
          <a:prstGeom prst="rect">
            <a:avLst/>
          </a:prstGeom>
          <a:solidFill>
            <a:schemeClr val="tx1"/>
          </a:solidFill>
        </p:spPr>
        <p:txBody>
          <a:bodyPr wrap="square">
            <a:spAutoFit/>
          </a:bodyPr>
          <a:lstStyle/>
          <a:p>
            <a:r>
              <a:rPr lang="id-ID" sz="900" b="0" dirty="0">
                <a:solidFill>
                  <a:srgbClr val="569CD6"/>
                </a:solidFill>
                <a:effectLst/>
                <a:latin typeface="Consolas" panose="020B0609020204030204" pitchFamily="49" charset="0"/>
              </a:rPr>
              <a:t>import</a:t>
            </a:r>
            <a:r>
              <a:rPr lang="id-ID" sz="900" b="0" dirty="0">
                <a:solidFill>
                  <a:srgbClr val="D4D4D4"/>
                </a:solidFill>
                <a:effectLst/>
                <a:latin typeface="Consolas" panose="020B0609020204030204" pitchFamily="49" charset="0"/>
              </a:rPr>
              <a:t> </a:t>
            </a:r>
            <a:r>
              <a:rPr lang="id-ID" sz="900" b="0" dirty="0">
                <a:solidFill>
                  <a:srgbClr val="CE9178"/>
                </a:solidFill>
                <a:effectLst/>
                <a:latin typeface="Consolas" panose="020B0609020204030204" pitchFamily="49" charset="0"/>
              </a:rPr>
              <a:t>'package:flutter/material.dart'</a:t>
            </a:r>
            <a:r>
              <a:rPr lang="id-ID" sz="900" b="0" dirty="0">
                <a:solidFill>
                  <a:srgbClr val="D4D4D4"/>
                </a:solidFill>
                <a:effectLst/>
                <a:latin typeface="Consolas" panose="020B0609020204030204" pitchFamily="49" charset="0"/>
              </a:rPr>
              <a:t>;</a:t>
            </a:r>
          </a:p>
          <a:p>
            <a:br>
              <a:rPr lang="id-ID" sz="900" b="0" dirty="0">
                <a:solidFill>
                  <a:srgbClr val="D4D4D4"/>
                </a:solidFill>
                <a:effectLst/>
                <a:latin typeface="Consolas" panose="020B0609020204030204" pitchFamily="49" charset="0"/>
              </a:rPr>
            </a:br>
            <a:r>
              <a:rPr lang="id-ID" sz="900" b="0" dirty="0">
                <a:solidFill>
                  <a:srgbClr val="569CD6"/>
                </a:solidFill>
                <a:effectLst/>
                <a:latin typeface="Consolas" panose="020B0609020204030204" pitchFamily="49" charset="0"/>
              </a:rPr>
              <a:t>void</a:t>
            </a:r>
            <a:r>
              <a:rPr lang="id-ID" sz="900" b="0" dirty="0">
                <a:solidFill>
                  <a:srgbClr val="D4D4D4"/>
                </a:solidFill>
                <a:effectLst/>
                <a:latin typeface="Consolas" panose="020B0609020204030204" pitchFamily="49" charset="0"/>
              </a:rPr>
              <a:t> </a:t>
            </a:r>
            <a:r>
              <a:rPr lang="id-ID" sz="900" b="0" dirty="0">
                <a:solidFill>
                  <a:srgbClr val="DCDCAA"/>
                </a:solidFill>
                <a:effectLst/>
                <a:latin typeface="Consolas" panose="020B0609020204030204" pitchFamily="49" charset="0"/>
              </a:rPr>
              <a:t>main</a:t>
            </a:r>
            <a:r>
              <a:rPr lang="id-ID" sz="900" b="0" dirty="0">
                <a:solidFill>
                  <a:srgbClr val="D4D4D4"/>
                </a:solidFill>
                <a:effectLst/>
                <a:latin typeface="Consolas" panose="020B0609020204030204" pitchFamily="49" charset="0"/>
              </a:rPr>
              <a:t>() =&gt; </a:t>
            </a:r>
            <a:r>
              <a:rPr lang="id-ID" sz="900" b="0" dirty="0">
                <a:solidFill>
                  <a:srgbClr val="DCDCAA"/>
                </a:solidFill>
                <a:effectLst/>
                <a:latin typeface="Consolas" panose="020B0609020204030204" pitchFamily="49" charset="0"/>
              </a:rPr>
              <a:t>runApp</a:t>
            </a:r>
            <a:r>
              <a:rPr lang="id-ID" sz="900" b="0" dirty="0">
                <a:solidFill>
                  <a:srgbClr val="D4D4D4"/>
                </a:solidFill>
                <a:effectLst/>
                <a:latin typeface="Consolas" panose="020B0609020204030204" pitchFamily="49" charset="0"/>
              </a:rPr>
              <a:t>(</a:t>
            </a:r>
            <a:r>
              <a:rPr lang="id-ID" sz="900" b="0" dirty="0">
                <a:solidFill>
                  <a:srgbClr val="4EC9B0"/>
                </a:solidFill>
                <a:effectLst/>
                <a:latin typeface="Consolas" panose="020B0609020204030204" pitchFamily="49" charset="0"/>
              </a:rPr>
              <a:t>MyApp</a:t>
            </a:r>
            <a:r>
              <a:rPr lang="id-ID" sz="900" b="0" dirty="0">
                <a:solidFill>
                  <a:srgbClr val="D4D4D4"/>
                </a:solidFill>
                <a:effectLst/>
                <a:latin typeface="Consolas" panose="020B0609020204030204" pitchFamily="49" charset="0"/>
              </a:rPr>
              <a:t>());</a:t>
            </a:r>
          </a:p>
          <a:p>
            <a:br>
              <a:rPr lang="id-ID" sz="900" b="0" dirty="0">
                <a:solidFill>
                  <a:srgbClr val="D4D4D4"/>
                </a:solidFill>
                <a:effectLst/>
                <a:latin typeface="Consolas" panose="020B0609020204030204" pitchFamily="49" charset="0"/>
              </a:rPr>
            </a:br>
            <a:r>
              <a:rPr lang="id-ID" sz="900" b="0" dirty="0">
                <a:solidFill>
                  <a:srgbClr val="569CD6"/>
                </a:solidFill>
                <a:effectLst/>
                <a:latin typeface="Consolas" panose="020B0609020204030204" pitchFamily="49" charset="0"/>
              </a:rPr>
              <a:t>class</a:t>
            </a:r>
            <a:r>
              <a:rPr lang="id-ID" sz="900" b="0" dirty="0">
                <a:solidFill>
                  <a:srgbClr val="D4D4D4"/>
                </a:solidFill>
                <a:effectLst/>
                <a:latin typeface="Consolas" panose="020B0609020204030204" pitchFamily="49" charset="0"/>
              </a:rPr>
              <a:t> </a:t>
            </a:r>
            <a:r>
              <a:rPr lang="id-ID" sz="900" b="0" dirty="0">
                <a:solidFill>
                  <a:srgbClr val="4EC9B0"/>
                </a:solidFill>
                <a:effectLst/>
                <a:latin typeface="Consolas" panose="020B0609020204030204" pitchFamily="49" charset="0"/>
              </a:rPr>
              <a:t>MyApp</a:t>
            </a:r>
            <a:r>
              <a:rPr lang="id-ID" sz="900" b="0" dirty="0">
                <a:solidFill>
                  <a:srgbClr val="D4D4D4"/>
                </a:solidFill>
                <a:effectLst/>
                <a:latin typeface="Consolas" panose="020B0609020204030204" pitchFamily="49" charset="0"/>
              </a:rPr>
              <a:t> </a:t>
            </a:r>
            <a:r>
              <a:rPr lang="id-ID" sz="900" b="0" dirty="0">
                <a:solidFill>
                  <a:srgbClr val="569CD6"/>
                </a:solidFill>
                <a:effectLst/>
                <a:latin typeface="Consolas" panose="020B0609020204030204" pitchFamily="49" charset="0"/>
              </a:rPr>
              <a:t>extends</a:t>
            </a:r>
            <a:r>
              <a:rPr lang="id-ID" sz="900" b="0" dirty="0">
                <a:solidFill>
                  <a:srgbClr val="D4D4D4"/>
                </a:solidFill>
                <a:effectLst/>
                <a:latin typeface="Consolas" panose="020B0609020204030204" pitchFamily="49" charset="0"/>
              </a:rPr>
              <a:t> </a:t>
            </a:r>
            <a:r>
              <a:rPr lang="id-ID" sz="900" b="0" dirty="0">
                <a:solidFill>
                  <a:srgbClr val="4EC9B0"/>
                </a:solidFill>
                <a:effectLst/>
                <a:latin typeface="Consolas" panose="020B0609020204030204" pitchFamily="49" charset="0"/>
              </a:rPr>
              <a:t>StatelessWidget</a:t>
            </a:r>
            <a:r>
              <a:rPr lang="id-ID" sz="900" b="0" dirty="0">
                <a:solidFill>
                  <a:srgbClr val="D4D4D4"/>
                </a:solidFill>
                <a:effectLst/>
                <a:latin typeface="Consolas" panose="020B0609020204030204" pitchFamily="49" charset="0"/>
              </a:rPr>
              <a:t> {</a:t>
            </a:r>
          </a:p>
          <a:p>
            <a:r>
              <a:rPr lang="id-ID" sz="900" b="0" dirty="0">
                <a:solidFill>
                  <a:srgbClr val="D4D4D4"/>
                </a:solidFill>
                <a:effectLst/>
                <a:latin typeface="Consolas" panose="020B0609020204030204" pitchFamily="49" charset="0"/>
              </a:rPr>
              <a:t>  </a:t>
            </a:r>
            <a:r>
              <a:rPr lang="id-ID" sz="900" b="0" dirty="0">
                <a:solidFill>
                  <a:srgbClr val="569CD6"/>
                </a:solidFill>
                <a:effectLst/>
                <a:latin typeface="Consolas" panose="020B0609020204030204" pitchFamily="49" charset="0"/>
              </a:rPr>
              <a:t>@override</a:t>
            </a:r>
            <a:endParaRPr lang="id-ID" sz="900" b="0" dirty="0">
              <a:solidFill>
                <a:srgbClr val="D4D4D4"/>
              </a:solidFill>
              <a:effectLst/>
              <a:latin typeface="Consolas" panose="020B0609020204030204" pitchFamily="49" charset="0"/>
            </a:endParaRPr>
          </a:p>
          <a:p>
            <a:r>
              <a:rPr lang="id-ID" sz="900" b="0" dirty="0">
                <a:solidFill>
                  <a:srgbClr val="D4D4D4"/>
                </a:solidFill>
                <a:effectLst/>
                <a:latin typeface="Consolas" panose="020B0609020204030204" pitchFamily="49" charset="0"/>
              </a:rPr>
              <a:t>  </a:t>
            </a:r>
            <a:r>
              <a:rPr lang="id-ID" sz="900" b="0" dirty="0">
                <a:solidFill>
                  <a:srgbClr val="4EC9B0"/>
                </a:solidFill>
                <a:effectLst/>
                <a:latin typeface="Consolas" panose="020B0609020204030204" pitchFamily="49" charset="0"/>
              </a:rPr>
              <a:t>Widget</a:t>
            </a:r>
            <a:r>
              <a:rPr lang="id-ID" sz="900" b="0" dirty="0">
                <a:solidFill>
                  <a:srgbClr val="D4D4D4"/>
                </a:solidFill>
                <a:effectLst/>
                <a:latin typeface="Consolas" panose="020B0609020204030204" pitchFamily="49" charset="0"/>
              </a:rPr>
              <a:t> </a:t>
            </a:r>
            <a:r>
              <a:rPr lang="id-ID" sz="900" b="0" dirty="0">
                <a:solidFill>
                  <a:srgbClr val="DCDCAA"/>
                </a:solidFill>
                <a:effectLst/>
                <a:latin typeface="Consolas" panose="020B0609020204030204" pitchFamily="49" charset="0"/>
              </a:rPr>
              <a:t>build</a:t>
            </a:r>
            <a:r>
              <a:rPr lang="id-ID" sz="900" b="0" dirty="0">
                <a:solidFill>
                  <a:srgbClr val="D4D4D4"/>
                </a:solidFill>
                <a:effectLst/>
                <a:latin typeface="Consolas" panose="020B0609020204030204" pitchFamily="49" charset="0"/>
              </a:rPr>
              <a:t>(</a:t>
            </a:r>
            <a:r>
              <a:rPr lang="id-ID" sz="900" b="0" dirty="0">
                <a:solidFill>
                  <a:srgbClr val="4EC9B0"/>
                </a:solidFill>
                <a:effectLst/>
                <a:latin typeface="Consolas" panose="020B0609020204030204" pitchFamily="49" charset="0"/>
              </a:rPr>
              <a:t>BuildContext</a:t>
            </a:r>
            <a:r>
              <a:rPr lang="id-ID" sz="900" b="0" dirty="0">
                <a:solidFill>
                  <a:srgbClr val="D4D4D4"/>
                </a:solidFill>
                <a:effectLst/>
                <a:latin typeface="Consolas" panose="020B0609020204030204" pitchFamily="49" charset="0"/>
              </a:rPr>
              <a:t> context) {</a:t>
            </a:r>
          </a:p>
          <a:p>
            <a:r>
              <a:rPr lang="id-ID" sz="900" b="0" dirty="0">
                <a:solidFill>
                  <a:srgbClr val="D4D4D4"/>
                </a:solidFill>
                <a:effectLst/>
                <a:latin typeface="Consolas" panose="020B0609020204030204" pitchFamily="49" charset="0"/>
              </a:rPr>
              <a:t>    </a:t>
            </a:r>
            <a:r>
              <a:rPr lang="id-ID" sz="900" b="0" dirty="0">
                <a:solidFill>
                  <a:srgbClr val="C586C0"/>
                </a:solidFill>
                <a:effectLst/>
                <a:latin typeface="Consolas" panose="020B0609020204030204" pitchFamily="49" charset="0"/>
              </a:rPr>
              <a:t>return</a:t>
            </a:r>
            <a:r>
              <a:rPr lang="id-ID" sz="900" b="0" dirty="0">
                <a:solidFill>
                  <a:srgbClr val="D4D4D4"/>
                </a:solidFill>
                <a:effectLst/>
                <a:latin typeface="Consolas" panose="020B0609020204030204" pitchFamily="49" charset="0"/>
              </a:rPr>
              <a:t> </a:t>
            </a:r>
            <a:r>
              <a:rPr lang="id-ID" sz="900" b="0" dirty="0">
                <a:solidFill>
                  <a:srgbClr val="4EC9B0"/>
                </a:solidFill>
                <a:effectLst/>
                <a:latin typeface="Consolas" panose="020B0609020204030204" pitchFamily="49" charset="0"/>
              </a:rPr>
              <a:t>MaterialApp</a:t>
            </a:r>
            <a:r>
              <a:rPr lang="id-ID" sz="900" b="0" dirty="0">
                <a:solidFill>
                  <a:srgbClr val="D4D4D4"/>
                </a:solidFill>
                <a:effectLst/>
                <a:latin typeface="Consolas" panose="020B0609020204030204" pitchFamily="49" charset="0"/>
              </a:rPr>
              <a:t>(</a:t>
            </a:r>
          </a:p>
          <a:p>
            <a:r>
              <a:rPr lang="id-ID" sz="900" b="0" dirty="0">
                <a:solidFill>
                  <a:srgbClr val="D4D4D4"/>
                </a:solidFill>
                <a:effectLst/>
                <a:latin typeface="Consolas" panose="020B0609020204030204" pitchFamily="49" charset="0"/>
              </a:rPr>
              <a:t>      title: </a:t>
            </a:r>
            <a:r>
              <a:rPr lang="id-ID" sz="900" b="0" dirty="0">
                <a:solidFill>
                  <a:srgbClr val="CE9178"/>
                </a:solidFill>
                <a:effectLst/>
                <a:latin typeface="Consolas" panose="020B0609020204030204" pitchFamily="49" charset="0"/>
              </a:rPr>
              <a:t>'Demo Flutter'</a:t>
            </a:r>
            <a:r>
              <a:rPr lang="id-ID" sz="900" b="0" dirty="0">
                <a:solidFill>
                  <a:srgbClr val="D4D4D4"/>
                </a:solidFill>
                <a:effectLst/>
                <a:latin typeface="Consolas" panose="020B0609020204030204" pitchFamily="49" charset="0"/>
              </a:rPr>
              <a:t>,</a:t>
            </a:r>
          </a:p>
          <a:p>
            <a:r>
              <a:rPr lang="id-ID" sz="900" b="0" dirty="0">
                <a:solidFill>
                  <a:srgbClr val="D4D4D4"/>
                </a:solidFill>
                <a:effectLst/>
                <a:latin typeface="Consolas" panose="020B0609020204030204" pitchFamily="49" charset="0"/>
              </a:rPr>
              <a:t>      theme: </a:t>
            </a:r>
            <a:r>
              <a:rPr lang="id-ID" sz="900" b="0" dirty="0">
                <a:solidFill>
                  <a:srgbClr val="4EC9B0"/>
                </a:solidFill>
                <a:effectLst/>
                <a:latin typeface="Consolas" panose="020B0609020204030204" pitchFamily="49" charset="0"/>
              </a:rPr>
              <a:t>ThemeData</a:t>
            </a:r>
            <a:r>
              <a:rPr lang="id-ID" sz="900" b="0" dirty="0">
                <a:solidFill>
                  <a:srgbClr val="D4D4D4"/>
                </a:solidFill>
                <a:effectLst/>
                <a:latin typeface="Consolas" panose="020B0609020204030204" pitchFamily="49" charset="0"/>
              </a:rPr>
              <a:t>(</a:t>
            </a:r>
          </a:p>
          <a:p>
            <a:r>
              <a:rPr lang="id-ID" sz="900" b="0" dirty="0">
                <a:solidFill>
                  <a:srgbClr val="D4D4D4"/>
                </a:solidFill>
                <a:effectLst/>
                <a:latin typeface="Consolas" panose="020B0609020204030204" pitchFamily="49" charset="0"/>
              </a:rPr>
              <a:t>        primarySwatch: </a:t>
            </a:r>
            <a:r>
              <a:rPr lang="id-ID" sz="900" b="0" dirty="0">
                <a:solidFill>
                  <a:srgbClr val="4EC9B0"/>
                </a:solidFill>
                <a:effectLst/>
                <a:latin typeface="Consolas" panose="020B0609020204030204" pitchFamily="49" charset="0"/>
              </a:rPr>
              <a:t>Colors</a:t>
            </a:r>
            <a:r>
              <a:rPr lang="id-ID" sz="900" b="0" dirty="0">
                <a:solidFill>
                  <a:srgbClr val="D4D4D4"/>
                </a:solidFill>
                <a:effectLst/>
                <a:latin typeface="Consolas" panose="020B0609020204030204" pitchFamily="49" charset="0"/>
              </a:rPr>
              <a:t>.blue,</a:t>
            </a:r>
          </a:p>
          <a:p>
            <a:r>
              <a:rPr lang="id-ID" sz="900" b="0" dirty="0">
                <a:solidFill>
                  <a:srgbClr val="D4D4D4"/>
                </a:solidFill>
                <a:effectLst/>
                <a:latin typeface="Consolas" panose="020B0609020204030204" pitchFamily="49" charset="0"/>
              </a:rPr>
              <a:t>      ),</a:t>
            </a:r>
          </a:p>
          <a:p>
            <a:r>
              <a:rPr lang="id-ID" sz="900" b="0" dirty="0">
                <a:solidFill>
                  <a:srgbClr val="D4D4D4"/>
                </a:solidFill>
                <a:effectLst/>
                <a:latin typeface="Consolas" panose="020B0609020204030204" pitchFamily="49" charset="0"/>
              </a:rPr>
              <a:t>      home: </a:t>
            </a:r>
            <a:r>
              <a:rPr lang="id-ID" sz="900" b="0" dirty="0">
                <a:solidFill>
                  <a:srgbClr val="4EC9B0"/>
                </a:solidFill>
                <a:effectLst/>
                <a:latin typeface="Consolas" panose="020B0609020204030204" pitchFamily="49" charset="0"/>
              </a:rPr>
              <a:t>Home</a:t>
            </a:r>
            <a:r>
              <a:rPr lang="id-ID" sz="900" b="0" dirty="0">
                <a:solidFill>
                  <a:srgbClr val="D4D4D4"/>
                </a:solidFill>
                <a:effectLst/>
                <a:latin typeface="Consolas" panose="020B0609020204030204" pitchFamily="49" charset="0"/>
              </a:rPr>
              <a:t>(),</a:t>
            </a:r>
          </a:p>
          <a:p>
            <a:r>
              <a:rPr lang="id-ID" sz="900" b="0" dirty="0">
                <a:solidFill>
                  <a:srgbClr val="D4D4D4"/>
                </a:solidFill>
                <a:effectLst/>
                <a:latin typeface="Consolas" panose="020B0609020204030204" pitchFamily="49" charset="0"/>
              </a:rPr>
              <a:t>    );</a:t>
            </a:r>
          </a:p>
          <a:p>
            <a:r>
              <a:rPr lang="id-ID" sz="900" b="0" dirty="0">
                <a:solidFill>
                  <a:srgbClr val="D4D4D4"/>
                </a:solidFill>
                <a:effectLst/>
                <a:latin typeface="Consolas" panose="020B0609020204030204" pitchFamily="49" charset="0"/>
              </a:rPr>
              <a:t>  }</a:t>
            </a:r>
          </a:p>
          <a:p>
            <a:r>
              <a:rPr lang="id-ID" sz="900" b="0"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664C3A9B-C109-4D6E-93B2-88532178CC2E}"/>
              </a:ext>
            </a:extLst>
          </p:cNvPr>
          <p:cNvPicPr>
            <a:picLocks noChangeAspect="1"/>
          </p:cNvPicPr>
          <p:nvPr/>
        </p:nvPicPr>
        <p:blipFill>
          <a:blip r:embed="rId2"/>
          <a:stretch>
            <a:fillRect/>
          </a:stretch>
        </p:blipFill>
        <p:spPr>
          <a:xfrm>
            <a:off x="7391400" y="4800600"/>
            <a:ext cx="3013869" cy="171425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390349BD-0952-4F70-9933-92AB16735270}"/>
              </a:ext>
            </a:extLst>
          </p:cNvPr>
          <p:cNvSpPr txBox="1"/>
          <p:nvPr/>
        </p:nvSpPr>
        <p:spPr>
          <a:xfrm>
            <a:off x="4953000" y="594698"/>
            <a:ext cx="5257800" cy="4093428"/>
          </a:xfrm>
          <a:prstGeom prst="rect">
            <a:avLst/>
          </a:prstGeom>
          <a:solidFill>
            <a:schemeClr val="tx1"/>
          </a:solidFill>
        </p:spPr>
        <p:txBody>
          <a:bodyPr wrap="square">
            <a:spAutoFit/>
          </a:bodyPr>
          <a:lstStyle/>
          <a:p>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Home</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Scaffold</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appBar: </a:t>
            </a:r>
            <a:r>
              <a:rPr lang="id-ID" sz="1000" b="0" dirty="0">
                <a:solidFill>
                  <a:srgbClr val="4EC9B0"/>
                </a:solidFill>
                <a:effectLst/>
                <a:latin typeface="Consolas" panose="020B0609020204030204" pitchFamily="49" charset="0"/>
              </a:rPr>
              <a:t>AppBar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'Demo EdgeInsets.only()'</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body: </a:t>
            </a:r>
            <a:r>
              <a:rPr lang="id-ID" sz="1000" b="0" dirty="0">
                <a:solidFill>
                  <a:srgbClr val="4EC9B0"/>
                </a:solidFill>
                <a:effectLst/>
                <a:latin typeface="Consolas" panose="020B0609020204030204" pitchFamily="49" charset="0"/>
              </a:rPr>
              <a:t>Row</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children: &lt;</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&gt; [ </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Expanded</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Container</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color: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.lightBlue,</a:t>
            </a:r>
          </a:p>
          <a:p>
            <a:r>
              <a:rPr lang="id-ID" sz="1000" b="0" dirty="0">
                <a:solidFill>
                  <a:srgbClr val="D4D4D4"/>
                </a:solidFill>
                <a:effectLst/>
                <a:latin typeface="Consolas" panose="020B0609020204030204" pitchFamily="49" charset="0"/>
              </a:rPr>
              <a:t>              margin: </a:t>
            </a:r>
            <a:r>
              <a:rPr lang="id-ID" sz="1000" b="0" dirty="0">
                <a:solidFill>
                  <a:srgbClr val="569CD6"/>
                </a:solidFill>
                <a:effectLst/>
                <a:latin typeface="Consolas" panose="020B0609020204030204" pitchFamily="49" charset="0"/>
              </a:rPr>
              <a:t>const</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EdgeInsets</a:t>
            </a:r>
            <a:r>
              <a:rPr lang="id-ID" sz="1000" b="0" dirty="0">
                <a:solidFill>
                  <a:srgbClr val="D4D4D4"/>
                </a:solidFill>
                <a:effectLst/>
                <a:latin typeface="Consolas" panose="020B0609020204030204" pitchFamily="49" charset="0"/>
              </a:rPr>
              <a:t>.</a:t>
            </a:r>
            <a:r>
              <a:rPr lang="id-ID" sz="1000" b="0" dirty="0">
                <a:solidFill>
                  <a:srgbClr val="DCDCAA"/>
                </a:solidFill>
                <a:effectLst/>
                <a:latin typeface="Consolas" panose="020B0609020204030204" pitchFamily="49" charset="0"/>
              </a:rPr>
              <a:t>only</a:t>
            </a:r>
            <a:r>
              <a:rPr lang="id-ID" sz="1000" b="0" dirty="0">
                <a:solidFill>
                  <a:srgbClr val="D4D4D4"/>
                </a:solidFill>
                <a:effectLst/>
                <a:latin typeface="Consolas" panose="020B0609020204030204" pitchFamily="49" charset="0"/>
              </a:rPr>
              <a:t>(top: </a:t>
            </a:r>
            <a:r>
              <a:rPr lang="id-ID" sz="1000" b="0" dirty="0">
                <a:solidFill>
                  <a:srgbClr val="B5CEA8"/>
                </a:solidFill>
                <a:effectLst/>
                <a:latin typeface="Consolas" panose="020B0609020204030204" pitchFamily="49" charset="0"/>
              </a:rPr>
              <a:t>50.0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padding: </a:t>
            </a:r>
            <a:r>
              <a:rPr lang="id-ID" sz="1000" b="0" dirty="0">
                <a:solidFill>
                  <a:srgbClr val="569CD6"/>
                </a:solidFill>
                <a:effectLst/>
                <a:latin typeface="Consolas" panose="020B0609020204030204" pitchFamily="49" charset="0"/>
              </a:rPr>
              <a:t>const</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EdgeInsets</a:t>
            </a:r>
            <a:r>
              <a:rPr lang="id-ID" sz="1000" b="0" dirty="0">
                <a:solidFill>
                  <a:srgbClr val="D4D4D4"/>
                </a:solidFill>
                <a:effectLst/>
                <a:latin typeface="Consolas" panose="020B0609020204030204" pitchFamily="49" charset="0"/>
              </a:rPr>
              <a:t>.</a:t>
            </a:r>
            <a:r>
              <a:rPr lang="id-ID" sz="1000" b="0" dirty="0">
                <a:solidFill>
                  <a:srgbClr val="DCDCAA"/>
                </a:solidFill>
                <a:effectLst/>
                <a:latin typeface="Consolas" panose="020B0609020204030204" pitchFamily="49" charset="0"/>
              </a:rPr>
              <a:t>only</a:t>
            </a:r>
            <a:r>
              <a:rPr lang="id-ID" sz="1000" b="0" dirty="0">
                <a:solidFill>
                  <a:srgbClr val="D4D4D4"/>
                </a:solidFill>
                <a:effectLst/>
                <a:latin typeface="Consolas" panose="020B0609020204030204" pitchFamily="49" charset="0"/>
              </a:rPr>
              <a:t>(left: </a:t>
            </a:r>
            <a:r>
              <a:rPr lang="id-ID" sz="1000" b="0" dirty="0">
                <a:solidFill>
                  <a:srgbClr val="B5CEA8"/>
                </a:solidFill>
                <a:effectLst/>
                <a:latin typeface="Consolas" panose="020B0609020204030204" pitchFamily="49" charset="0"/>
              </a:rPr>
              <a:t>70.0</a:t>
            </a:r>
            <a:r>
              <a:rPr lang="id-ID" sz="1000" b="0" dirty="0">
                <a:solidFill>
                  <a:srgbClr val="D4D4D4"/>
                </a:solidFill>
                <a:effectLst/>
                <a:latin typeface="Consolas" panose="020B0609020204030204" pitchFamily="49" charset="0"/>
              </a:rPr>
              <a:t>, right: </a:t>
            </a:r>
            <a:r>
              <a:rPr lang="id-ID" sz="1000" b="0" dirty="0">
                <a:solidFill>
                  <a:srgbClr val="B5CEA8"/>
                </a:solidFill>
                <a:effectLst/>
                <a:latin typeface="Consolas" panose="020B0609020204030204" pitchFamily="49" charset="0"/>
              </a:rPr>
              <a:t>10.0</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070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88D-8B6B-4844-9B0B-B2D19321A5DC}"/>
              </a:ext>
            </a:extLst>
          </p:cNvPr>
          <p:cNvSpPr txBox="1">
            <a:spLocks/>
          </p:cNvSpPr>
          <p:nvPr/>
        </p:nvSpPr>
        <p:spPr>
          <a:xfrm>
            <a:off x="1066800" y="914400"/>
            <a:ext cx="5706196" cy="365173"/>
          </a:xfrm>
          <a:prstGeom prst="rect">
            <a:avLst/>
          </a:prstGeom>
        </p:spPr>
        <p:txBody>
          <a:bodyPr vert="horz" lIns="91440" tIns="45720" rIns="91440" bIns="45720" rtlCol="0" anchor="ctr">
            <a:normAutofit fontScale="70000" lnSpcReduction="20000"/>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Struktur Aplikasi</a:t>
            </a:r>
          </a:p>
        </p:txBody>
      </p:sp>
      <p:sp>
        <p:nvSpPr>
          <p:cNvPr id="3" name="TextBox 2">
            <a:extLst>
              <a:ext uri="{FF2B5EF4-FFF2-40B4-BE49-F238E27FC236}">
                <a16:creationId xmlns:a16="http://schemas.microsoft.com/office/drawing/2014/main" id="{47A0B8CF-27E9-4FFD-88EE-CDCE0B1DBF85}"/>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6" name="TextBox 5">
            <a:extLst>
              <a:ext uri="{FF2B5EF4-FFF2-40B4-BE49-F238E27FC236}">
                <a16:creationId xmlns:a16="http://schemas.microsoft.com/office/drawing/2014/main" id="{D99CE307-4FDF-4A13-82D8-CA9F120377AB}"/>
              </a:ext>
            </a:extLst>
          </p:cNvPr>
          <p:cNvSpPr txBox="1"/>
          <p:nvPr/>
        </p:nvSpPr>
        <p:spPr>
          <a:xfrm>
            <a:off x="1143000" y="2784090"/>
            <a:ext cx="10744200" cy="1323439"/>
          </a:xfrm>
          <a:prstGeom prst="rect">
            <a:avLst/>
          </a:prstGeom>
          <a:noFill/>
        </p:spPr>
        <p:txBody>
          <a:bodyPr wrap="square" rtlCol="0">
            <a:spAutoFit/>
          </a:bodyPr>
          <a:lstStyle/>
          <a:p>
            <a:r>
              <a:rPr lang="id-ID" sz="2000" b="1" dirty="0">
                <a:latin typeface="+mn-lt"/>
              </a:rPr>
              <a:t>Kelas </a:t>
            </a:r>
            <a:r>
              <a:rPr lang="id-ID" sz="2000" b="1" dirty="0">
                <a:solidFill>
                  <a:srgbClr val="FF0000"/>
                </a:solidFill>
                <a:latin typeface="Consolas" panose="020B0609020204030204" pitchFamily="49" charset="0"/>
              </a:rPr>
              <a:t>MaterialApp </a:t>
            </a:r>
            <a:endParaRPr lang="id-ID" sz="2000" b="1" dirty="0">
              <a:latin typeface="+mn-lt"/>
            </a:endParaRPr>
          </a:p>
          <a:p>
            <a:r>
              <a:rPr lang="id-ID" sz="2000" dirty="0">
                <a:latin typeface="+mn-lt"/>
              </a:rPr>
              <a:t>Kelas ini menyatakan bahwa aplikasi dibuat menggunakan komponen </a:t>
            </a:r>
            <a:r>
              <a:rPr lang="id-ID" sz="2000" b="1" dirty="0">
                <a:latin typeface="+mn-lt"/>
              </a:rPr>
              <a:t>Material Design </a:t>
            </a:r>
            <a:r>
              <a:rPr lang="id-ID" sz="2000" dirty="0">
                <a:latin typeface="+mn-lt"/>
              </a:rPr>
              <a:t>dan digunakan sebagai kontainer utama di dalam layar. </a:t>
            </a:r>
          </a:p>
          <a:p>
            <a:r>
              <a:rPr lang="id-ID" sz="2000" dirty="0">
                <a:latin typeface="+mn-lt"/>
              </a:rPr>
              <a:t>Tiga </a:t>
            </a:r>
            <a:r>
              <a:rPr lang="id-ID" sz="2000" i="1" dirty="0">
                <a:latin typeface="+mn-lt"/>
              </a:rPr>
              <a:t>property</a:t>
            </a:r>
            <a:r>
              <a:rPr lang="id-ID" sz="2000" dirty="0">
                <a:latin typeface="+mn-lt"/>
              </a:rPr>
              <a:t> yang sering digunakan adalah </a:t>
            </a:r>
            <a:r>
              <a:rPr lang="id-ID" sz="2000" dirty="0">
                <a:solidFill>
                  <a:srgbClr val="FF0000"/>
                </a:solidFill>
                <a:latin typeface="Consolas" panose="020B0609020204030204" pitchFamily="49" charset="0"/>
              </a:rPr>
              <a:t>title</a:t>
            </a:r>
            <a:r>
              <a:rPr lang="id-ID" sz="2000" dirty="0">
                <a:latin typeface="Consolas" panose="020B0609020204030204" pitchFamily="49" charset="0"/>
              </a:rPr>
              <a:t>,</a:t>
            </a:r>
            <a:r>
              <a:rPr lang="id-ID" sz="2000" dirty="0">
                <a:solidFill>
                  <a:srgbClr val="FF0000"/>
                </a:solidFill>
                <a:latin typeface="Consolas" panose="020B0609020204030204" pitchFamily="49" charset="0"/>
              </a:rPr>
              <a:t> theme</a:t>
            </a:r>
            <a:r>
              <a:rPr lang="id-ID" sz="2000" dirty="0">
                <a:latin typeface="Consolas" panose="020B0609020204030204" pitchFamily="49" charset="0"/>
              </a:rPr>
              <a:t>, dan </a:t>
            </a:r>
            <a:r>
              <a:rPr lang="id-ID" sz="2000" dirty="0">
                <a:solidFill>
                  <a:srgbClr val="FF0000"/>
                </a:solidFill>
                <a:latin typeface="Consolas" panose="020B0609020204030204" pitchFamily="49" charset="0"/>
              </a:rPr>
              <a:t>home</a:t>
            </a:r>
            <a:r>
              <a:rPr lang="id-ID" sz="2000" dirty="0">
                <a:latin typeface="Consolas" panose="020B0609020204030204" pitchFamily="49" charset="0"/>
              </a:rPr>
              <a:t>.</a:t>
            </a:r>
          </a:p>
        </p:txBody>
      </p:sp>
      <p:sp>
        <p:nvSpPr>
          <p:cNvPr id="10" name="TextBox 9">
            <a:extLst>
              <a:ext uri="{FF2B5EF4-FFF2-40B4-BE49-F238E27FC236}">
                <a16:creationId xmlns:a16="http://schemas.microsoft.com/office/drawing/2014/main" id="{9A70029C-5131-4C76-A22E-9F7F6DE8DF31}"/>
              </a:ext>
            </a:extLst>
          </p:cNvPr>
          <p:cNvSpPr txBox="1"/>
          <p:nvPr/>
        </p:nvSpPr>
        <p:spPr>
          <a:xfrm>
            <a:off x="1143000" y="1524000"/>
            <a:ext cx="10210800" cy="1015663"/>
          </a:xfrm>
          <a:prstGeom prst="rect">
            <a:avLst/>
          </a:prstGeom>
          <a:noFill/>
        </p:spPr>
        <p:txBody>
          <a:bodyPr wrap="square" rtlCol="0">
            <a:spAutoFit/>
          </a:bodyPr>
          <a:lstStyle/>
          <a:p>
            <a:r>
              <a:rPr lang="id-ID" sz="2000" dirty="0">
                <a:latin typeface="+mn-lt"/>
              </a:rPr>
              <a:t>Dalam pembuatan aplikasi menggunakan Flutter, diperlukan beberapa komponen dasar untuk membentuk struktur aplikasi, yaitu </a:t>
            </a:r>
            <a:r>
              <a:rPr lang="id-ID" sz="2000" dirty="0">
                <a:solidFill>
                  <a:srgbClr val="FF0000"/>
                </a:solidFill>
                <a:latin typeface="Consolas" panose="020B0609020204030204" pitchFamily="49" charset="0"/>
              </a:rPr>
              <a:t>MaterialApp</a:t>
            </a:r>
            <a:r>
              <a:rPr lang="id-ID" sz="2000" dirty="0">
                <a:latin typeface="Consolas" panose="020B0609020204030204" pitchFamily="49" charset="0"/>
              </a:rPr>
              <a:t>,</a:t>
            </a:r>
            <a:r>
              <a:rPr lang="id-ID" sz="2000" dirty="0">
                <a:solidFill>
                  <a:srgbClr val="FF0000"/>
                </a:solidFill>
                <a:latin typeface="Consolas" panose="020B0609020204030204" pitchFamily="49" charset="0"/>
              </a:rPr>
              <a:t> Scaffold</a:t>
            </a:r>
            <a:r>
              <a:rPr lang="id-ID" sz="2000" dirty="0">
                <a:latin typeface="Consolas" panose="020B0609020204030204" pitchFamily="49" charset="0"/>
              </a:rPr>
              <a:t>,</a:t>
            </a:r>
            <a:r>
              <a:rPr lang="id-ID" sz="2000" dirty="0">
                <a:solidFill>
                  <a:srgbClr val="FF0000"/>
                </a:solidFill>
                <a:latin typeface="Consolas" panose="020B0609020204030204" pitchFamily="49" charset="0"/>
              </a:rPr>
              <a:t> AppBar</a:t>
            </a:r>
            <a:r>
              <a:rPr lang="id-ID" sz="2000" dirty="0">
                <a:latin typeface="Consolas" panose="020B0609020204030204" pitchFamily="49" charset="0"/>
              </a:rPr>
              <a:t>, dan </a:t>
            </a:r>
            <a:r>
              <a:rPr lang="id-ID" sz="2000" dirty="0">
                <a:solidFill>
                  <a:srgbClr val="FF0000"/>
                </a:solidFill>
                <a:latin typeface="Consolas" panose="020B0609020204030204" pitchFamily="49" charset="0"/>
              </a:rPr>
              <a:t>Material</a:t>
            </a:r>
          </a:p>
        </p:txBody>
      </p:sp>
      <p:sp>
        <p:nvSpPr>
          <p:cNvPr id="4" name="TextBox 3">
            <a:extLst>
              <a:ext uri="{FF2B5EF4-FFF2-40B4-BE49-F238E27FC236}">
                <a16:creationId xmlns:a16="http://schemas.microsoft.com/office/drawing/2014/main" id="{1C4F53E6-9138-46C6-91EC-DDC62AE8468B}"/>
              </a:ext>
            </a:extLst>
          </p:cNvPr>
          <p:cNvSpPr txBox="1"/>
          <p:nvPr/>
        </p:nvSpPr>
        <p:spPr>
          <a:xfrm>
            <a:off x="2667000" y="4179838"/>
            <a:ext cx="3695199" cy="2169825"/>
          </a:xfrm>
          <a:prstGeom prst="rect">
            <a:avLst/>
          </a:prstGeom>
          <a:solidFill>
            <a:schemeClr val="tx1"/>
          </a:solidFill>
        </p:spPr>
        <p:txBody>
          <a:bodyPr wrap="square">
            <a:spAutoFit/>
          </a:bodyPr>
          <a:lstStyle/>
          <a:p>
            <a:r>
              <a:rPr lang="id-ID" sz="900" b="0" dirty="0">
                <a:solidFill>
                  <a:srgbClr val="569CD6"/>
                </a:solidFill>
                <a:effectLst/>
                <a:latin typeface="Consolas" panose="020B0609020204030204" pitchFamily="49" charset="0"/>
              </a:rPr>
              <a:t>import</a:t>
            </a:r>
            <a:r>
              <a:rPr lang="id-ID" sz="900" b="0" dirty="0">
                <a:solidFill>
                  <a:srgbClr val="D4D4D4"/>
                </a:solidFill>
                <a:effectLst/>
                <a:latin typeface="Consolas" panose="020B0609020204030204" pitchFamily="49" charset="0"/>
              </a:rPr>
              <a:t> </a:t>
            </a:r>
            <a:r>
              <a:rPr lang="id-ID" sz="900" b="0" dirty="0">
                <a:solidFill>
                  <a:srgbClr val="CE9178"/>
                </a:solidFill>
                <a:effectLst/>
                <a:latin typeface="Consolas" panose="020B0609020204030204" pitchFamily="49" charset="0"/>
              </a:rPr>
              <a:t>'package:flutter/material.dart'</a:t>
            </a:r>
            <a:r>
              <a:rPr lang="id-ID" sz="900" b="0" dirty="0">
                <a:solidFill>
                  <a:srgbClr val="D4D4D4"/>
                </a:solidFill>
                <a:effectLst/>
                <a:latin typeface="Consolas" panose="020B0609020204030204" pitchFamily="49" charset="0"/>
              </a:rPr>
              <a:t>;</a:t>
            </a:r>
          </a:p>
          <a:p>
            <a:r>
              <a:rPr lang="id-ID" sz="900" b="0" dirty="0">
                <a:solidFill>
                  <a:srgbClr val="569CD6"/>
                </a:solidFill>
                <a:effectLst/>
                <a:latin typeface="Consolas" panose="020B0609020204030204" pitchFamily="49" charset="0"/>
              </a:rPr>
              <a:t>void</a:t>
            </a:r>
            <a:r>
              <a:rPr lang="id-ID" sz="900" b="0" dirty="0">
                <a:solidFill>
                  <a:srgbClr val="D4D4D4"/>
                </a:solidFill>
                <a:effectLst/>
                <a:latin typeface="Consolas" panose="020B0609020204030204" pitchFamily="49" charset="0"/>
              </a:rPr>
              <a:t> </a:t>
            </a:r>
            <a:r>
              <a:rPr lang="id-ID" sz="900" b="0" dirty="0">
                <a:solidFill>
                  <a:srgbClr val="DCDCAA"/>
                </a:solidFill>
                <a:effectLst/>
                <a:latin typeface="Consolas" panose="020B0609020204030204" pitchFamily="49" charset="0"/>
              </a:rPr>
              <a:t>main</a:t>
            </a:r>
            <a:r>
              <a:rPr lang="id-ID" sz="900" b="0" dirty="0">
                <a:solidFill>
                  <a:srgbClr val="D4D4D4"/>
                </a:solidFill>
                <a:effectLst/>
                <a:latin typeface="Consolas" panose="020B0609020204030204" pitchFamily="49" charset="0"/>
              </a:rPr>
              <a:t>() =&gt; </a:t>
            </a:r>
            <a:r>
              <a:rPr lang="id-ID" sz="900" b="0" dirty="0">
                <a:solidFill>
                  <a:srgbClr val="DCDCAA"/>
                </a:solidFill>
                <a:effectLst/>
                <a:latin typeface="Consolas" panose="020B0609020204030204" pitchFamily="49" charset="0"/>
              </a:rPr>
              <a:t>runApp</a:t>
            </a:r>
            <a:r>
              <a:rPr lang="id-ID" sz="900" b="0" dirty="0">
                <a:solidFill>
                  <a:srgbClr val="D4D4D4"/>
                </a:solidFill>
                <a:effectLst/>
                <a:latin typeface="Consolas" panose="020B0609020204030204" pitchFamily="49" charset="0"/>
              </a:rPr>
              <a:t>(</a:t>
            </a:r>
            <a:r>
              <a:rPr lang="id-ID" sz="900" b="0" dirty="0">
                <a:solidFill>
                  <a:srgbClr val="4EC9B0"/>
                </a:solidFill>
                <a:effectLst/>
                <a:latin typeface="Consolas" panose="020B0609020204030204" pitchFamily="49" charset="0"/>
              </a:rPr>
              <a:t>MyApp</a:t>
            </a:r>
            <a:r>
              <a:rPr lang="id-ID" sz="900" b="0" dirty="0">
                <a:solidFill>
                  <a:srgbClr val="D4D4D4"/>
                </a:solidFill>
                <a:effectLst/>
                <a:latin typeface="Consolas" panose="020B0609020204030204" pitchFamily="49" charset="0"/>
              </a:rPr>
              <a:t>());</a:t>
            </a:r>
          </a:p>
          <a:p>
            <a:br>
              <a:rPr lang="id-ID" sz="900" b="0" dirty="0">
                <a:solidFill>
                  <a:srgbClr val="D4D4D4"/>
                </a:solidFill>
                <a:effectLst/>
                <a:latin typeface="Consolas" panose="020B0609020204030204" pitchFamily="49" charset="0"/>
              </a:rPr>
            </a:br>
            <a:r>
              <a:rPr lang="id-ID" sz="900" b="0" dirty="0">
                <a:solidFill>
                  <a:srgbClr val="569CD6"/>
                </a:solidFill>
                <a:effectLst/>
                <a:latin typeface="Consolas" panose="020B0609020204030204" pitchFamily="49" charset="0"/>
              </a:rPr>
              <a:t>class</a:t>
            </a:r>
            <a:r>
              <a:rPr lang="id-ID" sz="900" b="0" dirty="0">
                <a:solidFill>
                  <a:srgbClr val="D4D4D4"/>
                </a:solidFill>
                <a:effectLst/>
                <a:latin typeface="Consolas" panose="020B0609020204030204" pitchFamily="49" charset="0"/>
              </a:rPr>
              <a:t> </a:t>
            </a:r>
            <a:r>
              <a:rPr lang="id-ID" sz="900" b="0" dirty="0">
                <a:solidFill>
                  <a:srgbClr val="4EC9B0"/>
                </a:solidFill>
                <a:effectLst/>
                <a:latin typeface="Consolas" panose="020B0609020204030204" pitchFamily="49" charset="0"/>
              </a:rPr>
              <a:t>MyApp</a:t>
            </a:r>
            <a:r>
              <a:rPr lang="id-ID" sz="900" b="0" dirty="0">
                <a:solidFill>
                  <a:srgbClr val="D4D4D4"/>
                </a:solidFill>
                <a:effectLst/>
                <a:latin typeface="Consolas" panose="020B0609020204030204" pitchFamily="49" charset="0"/>
              </a:rPr>
              <a:t> </a:t>
            </a:r>
            <a:r>
              <a:rPr lang="id-ID" sz="900" b="0" dirty="0">
                <a:solidFill>
                  <a:srgbClr val="569CD6"/>
                </a:solidFill>
                <a:effectLst/>
                <a:latin typeface="Consolas" panose="020B0609020204030204" pitchFamily="49" charset="0"/>
              </a:rPr>
              <a:t>extends</a:t>
            </a:r>
            <a:r>
              <a:rPr lang="id-ID" sz="900" b="0" dirty="0">
                <a:solidFill>
                  <a:srgbClr val="D4D4D4"/>
                </a:solidFill>
                <a:effectLst/>
                <a:latin typeface="Consolas" panose="020B0609020204030204" pitchFamily="49" charset="0"/>
              </a:rPr>
              <a:t> </a:t>
            </a:r>
            <a:r>
              <a:rPr lang="id-ID" sz="900" b="0" dirty="0">
                <a:solidFill>
                  <a:srgbClr val="4EC9B0"/>
                </a:solidFill>
                <a:effectLst/>
                <a:latin typeface="Consolas" panose="020B0609020204030204" pitchFamily="49" charset="0"/>
              </a:rPr>
              <a:t>StatelessWidget</a:t>
            </a:r>
            <a:r>
              <a:rPr lang="id-ID" sz="900" b="0" dirty="0">
                <a:solidFill>
                  <a:srgbClr val="D4D4D4"/>
                </a:solidFill>
                <a:effectLst/>
                <a:latin typeface="Consolas" panose="020B0609020204030204" pitchFamily="49" charset="0"/>
              </a:rPr>
              <a:t> {</a:t>
            </a:r>
          </a:p>
          <a:p>
            <a:r>
              <a:rPr lang="id-ID" sz="900" b="0" dirty="0">
                <a:solidFill>
                  <a:srgbClr val="D4D4D4"/>
                </a:solidFill>
                <a:effectLst/>
                <a:latin typeface="Consolas" panose="020B0609020204030204" pitchFamily="49" charset="0"/>
              </a:rPr>
              <a:t>  </a:t>
            </a:r>
            <a:r>
              <a:rPr lang="id-ID" sz="900" b="0" dirty="0">
                <a:solidFill>
                  <a:srgbClr val="569CD6"/>
                </a:solidFill>
                <a:effectLst/>
                <a:latin typeface="Consolas" panose="020B0609020204030204" pitchFamily="49" charset="0"/>
              </a:rPr>
              <a:t>@override</a:t>
            </a:r>
            <a:endParaRPr lang="id-ID" sz="900" b="0" dirty="0">
              <a:solidFill>
                <a:srgbClr val="D4D4D4"/>
              </a:solidFill>
              <a:effectLst/>
              <a:latin typeface="Consolas" panose="020B0609020204030204" pitchFamily="49" charset="0"/>
            </a:endParaRPr>
          </a:p>
          <a:p>
            <a:r>
              <a:rPr lang="id-ID" sz="900" b="0" dirty="0">
                <a:solidFill>
                  <a:srgbClr val="D4D4D4"/>
                </a:solidFill>
                <a:effectLst/>
                <a:latin typeface="Consolas" panose="020B0609020204030204" pitchFamily="49" charset="0"/>
              </a:rPr>
              <a:t>  </a:t>
            </a:r>
            <a:r>
              <a:rPr lang="id-ID" sz="900" b="0" dirty="0">
                <a:solidFill>
                  <a:srgbClr val="4EC9B0"/>
                </a:solidFill>
                <a:effectLst/>
                <a:latin typeface="Consolas" panose="020B0609020204030204" pitchFamily="49" charset="0"/>
              </a:rPr>
              <a:t>Widget</a:t>
            </a:r>
            <a:r>
              <a:rPr lang="id-ID" sz="900" b="0" dirty="0">
                <a:solidFill>
                  <a:srgbClr val="D4D4D4"/>
                </a:solidFill>
                <a:effectLst/>
                <a:latin typeface="Consolas" panose="020B0609020204030204" pitchFamily="49" charset="0"/>
              </a:rPr>
              <a:t> </a:t>
            </a:r>
            <a:r>
              <a:rPr lang="id-ID" sz="900" b="0" dirty="0">
                <a:solidFill>
                  <a:srgbClr val="DCDCAA"/>
                </a:solidFill>
                <a:effectLst/>
                <a:latin typeface="Consolas" panose="020B0609020204030204" pitchFamily="49" charset="0"/>
              </a:rPr>
              <a:t>build</a:t>
            </a:r>
            <a:r>
              <a:rPr lang="id-ID" sz="900" b="0" dirty="0">
                <a:solidFill>
                  <a:srgbClr val="D4D4D4"/>
                </a:solidFill>
                <a:effectLst/>
                <a:latin typeface="Consolas" panose="020B0609020204030204" pitchFamily="49" charset="0"/>
              </a:rPr>
              <a:t>(</a:t>
            </a:r>
            <a:r>
              <a:rPr lang="id-ID" sz="900" b="0" dirty="0">
                <a:solidFill>
                  <a:srgbClr val="4EC9B0"/>
                </a:solidFill>
                <a:effectLst/>
                <a:latin typeface="Consolas" panose="020B0609020204030204" pitchFamily="49" charset="0"/>
              </a:rPr>
              <a:t>BuildContext</a:t>
            </a:r>
            <a:r>
              <a:rPr lang="id-ID" sz="900" b="0" dirty="0">
                <a:solidFill>
                  <a:srgbClr val="D4D4D4"/>
                </a:solidFill>
                <a:effectLst/>
                <a:latin typeface="Consolas" panose="020B0609020204030204" pitchFamily="49" charset="0"/>
              </a:rPr>
              <a:t> context) {</a:t>
            </a:r>
          </a:p>
          <a:p>
            <a:r>
              <a:rPr lang="id-ID" sz="900" b="0" dirty="0">
                <a:solidFill>
                  <a:srgbClr val="D4D4D4"/>
                </a:solidFill>
                <a:effectLst/>
                <a:latin typeface="Consolas" panose="020B0609020204030204" pitchFamily="49" charset="0"/>
              </a:rPr>
              <a:t>    </a:t>
            </a:r>
            <a:r>
              <a:rPr lang="id-ID" sz="900" b="0" dirty="0">
                <a:solidFill>
                  <a:srgbClr val="C586C0"/>
                </a:solidFill>
                <a:effectLst/>
                <a:latin typeface="Consolas" panose="020B0609020204030204" pitchFamily="49" charset="0"/>
              </a:rPr>
              <a:t>return</a:t>
            </a:r>
            <a:r>
              <a:rPr lang="id-ID" sz="900" b="0" dirty="0">
                <a:solidFill>
                  <a:srgbClr val="D4D4D4"/>
                </a:solidFill>
                <a:effectLst/>
                <a:latin typeface="Consolas" panose="020B0609020204030204" pitchFamily="49" charset="0"/>
              </a:rPr>
              <a:t> </a:t>
            </a:r>
            <a:r>
              <a:rPr lang="id-ID" sz="900" b="0" dirty="0">
                <a:solidFill>
                  <a:srgbClr val="4EC9B0"/>
                </a:solidFill>
                <a:effectLst/>
                <a:latin typeface="Consolas" panose="020B0609020204030204" pitchFamily="49" charset="0"/>
              </a:rPr>
              <a:t>MaterialApp</a:t>
            </a:r>
            <a:r>
              <a:rPr lang="id-ID" sz="900" b="0" dirty="0">
                <a:solidFill>
                  <a:srgbClr val="D4D4D4"/>
                </a:solidFill>
                <a:effectLst/>
                <a:latin typeface="Consolas" panose="020B0609020204030204" pitchFamily="49" charset="0"/>
              </a:rPr>
              <a:t>(</a:t>
            </a:r>
          </a:p>
          <a:p>
            <a:r>
              <a:rPr lang="id-ID" sz="900" b="0" dirty="0">
                <a:solidFill>
                  <a:srgbClr val="D4D4D4"/>
                </a:solidFill>
                <a:effectLst/>
                <a:latin typeface="Consolas" panose="020B0609020204030204" pitchFamily="49" charset="0"/>
              </a:rPr>
              <a:t>      title: </a:t>
            </a:r>
            <a:r>
              <a:rPr lang="id-ID" sz="900" b="0" dirty="0">
                <a:solidFill>
                  <a:srgbClr val="CE9178"/>
                </a:solidFill>
                <a:effectLst/>
                <a:latin typeface="Consolas" panose="020B0609020204030204" pitchFamily="49" charset="0"/>
              </a:rPr>
              <a:t>'Demo Flutter'</a:t>
            </a:r>
            <a:r>
              <a:rPr lang="id-ID" sz="900" b="0" dirty="0">
                <a:solidFill>
                  <a:srgbClr val="D4D4D4"/>
                </a:solidFill>
                <a:effectLst/>
                <a:latin typeface="Consolas" panose="020B0609020204030204" pitchFamily="49" charset="0"/>
              </a:rPr>
              <a:t>,</a:t>
            </a:r>
          </a:p>
          <a:p>
            <a:r>
              <a:rPr lang="id-ID" sz="900" b="0" dirty="0">
                <a:solidFill>
                  <a:srgbClr val="D4D4D4"/>
                </a:solidFill>
                <a:effectLst/>
                <a:latin typeface="Consolas" panose="020B0609020204030204" pitchFamily="49" charset="0"/>
              </a:rPr>
              <a:t>      theme: </a:t>
            </a:r>
            <a:r>
              <a:rPr lang="id-ID" sz="900" b="0" dirty="0">
                <a:solidFill>
                  <a:srgbClr val="4EC9B0"/>
                </a:solidFill>
                <a:effectLst/>
                <a:latin typeface="Consolas" panose="020B0609020204030204" pitchFamily="49" charset="0"/>
              </a:rPr>
              <a:t>ThemeData</a:t>
            </a:r>
            <a:r>
              <a:rPr lang="id-ID" sz="900" b="0" dirty="0">
                <a:solidFill>
                  <a:srgbClr val="D4D4D4"/>
                </a:solidFill>
                <a:effectLst/>
                <a:latin typeface="Consolas" panose="020B0609020204030204" pitchFamily="49" charset="0"/>
              </a:rPr>
              <a:t>(</a:t>
            </a:r>
          </a:p>
          <a:p>
            <a:r>
              <a:rPr lang="id-ID" sz="900" b="0" dirty="0">
                <a:solidFill>
                  <a:srgbClr val="D4D4D4"/>
                </a:solidFill>
                <a:effectLst/>
                <a:latin typeface="Consolas" panose="020B0609020204030204" pitchFamily="49" charset="0"/>
              </a:rPr>
              <a:t>        primarySwatch: </a:t>
            </a:r>
            <a:r>
              <a:rPr lang="id-ID" sz="900" b="0" dirty="0">
                <a:solidFill>
                  <a:srgbClr val="4EC9B0"/>
                </a:solidFill>
                <a:effectLst/>
                <a:latin typeface="Consolas" panose="020B0609020204030204" pitchFamily="49" charset="0"/>
              </a:rPr>
              <a:t>Colors</a:t>
            </a:r>
            <a:r>
              <a:rPr lang="id-ID" sz="900" b="0" dirty="0">
                <a:solidFill>
                  <a:srgbClr val="D4D4D4"/>
                </a:solidFill>
                <a:effectLst/>
                <a:latin typeface="Consolas" panose="020B0609020204030204" pitchFamily="49" charset="0"/>
              </a:rPr>
              <a:t>.blue,</a:t>
            </a:r>
          </a:p>
          <a:p>
            <a:r>
              <a:rPr lang="id-ID" sz="900" b="0" dirty="0">
                <a:solidFill>
                  <a:srgbClr val="D4D4D4"/>
                </a:solidFill>
                <a:effectLst/>
                <a:latin typeface="Consolas" panose="020B0609020204030204" pitchFamily="49" charset="0"/>
              </a:rPr>
              <a:t>      ),</a:t>
            </a:r>
          </a:p>
          <a:p>
            <a:r>
              <a:rPr lang="id-ID" sz="900" b="0" dirty="0">
                <a:solidFill>
                  <a:srgbClr val="D4D4D4"/>
                </a:solidFill>
                <a:effectLst/>
                <a:latin typeface="Consolas" panose="020B0609020204030204" pitchFamily="49" charset="0"/>
              </a:rPr>
              <a:t>      home: </a:t>
            </a:r>
            <a:r>
              <a:rPr lang="id-ID" sz="900" b="0" dirty="0">
                <a:solidFill>
                  <a:srgbClr val="4EC9B0"/>
                </a:solidFill>
                <a:effectLst/>
                <a:latin typeface="Consolas" panose="020B0609020204030204" pitchFamily="49" charset="0"/>
              </a:rPr>
              <a:t>Home</a:t>
            </a:r>
            <a:r>
              <a:rPr lang="id-ID" sz="900" b="0" dirty="0">
                <a:solidFill>
                  <a:srgbClr val="D4D4D4"/>
                </a:solidFill>
                <a:effectLst/>
                <a:latin typeface="Consolas" panose="020B0609020204030204" pitchFamily="49" charset="0"/>
              </a:rPr>
              <a:t>(),</a:t>
            </a:r>
          </a:p>
          <a:p>
            <a:r>
              <a:rPr lang="id-ID" sz="900" b="0" dirty="0">
                <a:solidFill>
                  <a:srgbClr val="D4D4D4"/>
                </a:solidFill>
                <a:effectLst/>
                <a:latin typeface="Consolas" panose="020B0609020204030204" pitchFamily="49" charset="0"/>
              </a:rPr>
              <a:t>    );</a:t>
            </a:r>
          </a:p>
          <a:p>
            <a:r>
              <a:rPr lang="id-ID" sz="900" b="0" dirty="0">
                <a:solidFill>
                  <a:srgbClr val="D4D4D4"/>
                </a:solidFill>
                <a:effectLst/>
                <a:latin typeface="Consolas" panose="020B0609020204030204" pitchFamily="49" charset="0"/>
              </a:rPr>
              <a:t>  }</a:t>
            </a:r>
          </a:p>
          <a:p>
            <a:r>
              <a:rPr lang="id-ID" sz="9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2656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B8CF-27E9-4FFD-88EE-CDCE0B1DBF85}"/>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6" name="TextBox 5">
            <a:extLst>
              <a:ext uri="{FF2B5EF4-FFF2-40B4-BE49-F238E27FC236}">
                <a16:creationId xmlns:a16="http://schemas.microsoft.com/office/drawing/2014/main" id="{D99CE307-4FDF-4A13-82D8-CA9F120377AB}"/>
              </a:ext>
            </a:extLst>
          </p:cNvPr>
          <p:cNvSpPr txBox="1"/>
          <p:nvPr/>
        </p:nvSpPr>
        <p:spPr>
          <a:xfrm>
            <a:off x="990099" y="838200"/>
            <a:ext cx="10744200" cy="2246769"/>
          </a:xfrm>
          <a:prstGeom prst="rect">
            <a:avLst/>
          </a:prstGeom>
          <a:noFill/>
        </p:spPr>
        <p:txBody>
          <a:bodyPr wrap="square" rtlCol="0">
            <a:spAutoFit/>
          </a:bodyPr>
          <a:lstStyle/>
          <a:p>
            <a:r>
              <a:rPr lang="id-ID" sz="2000" b="1" dirty="0">
                <a:latin typeface="+mn-lt"/>
              </a:rPr>
              <a:t>Kelas </a:t>
            </a:r>
            <a:r>
              <a:rPr lang="id-ID" sz="2000" b="1" dirty="0">
                <a:solidFill>
                  <a:srgbClr val="FF0000"/>
                </a:solidFill>
                <a:latin typeface="Consolas" panose="020B0609020204030204" pitchFamily="49" charset="0"/>
              </a:rPr>
              <a:t>Scaffold </a:t>
            </a:r>
            <a:endParaRPr lang="id-ID" sz="2000" b="1" dirty="0">
              <a:latin typeface="+mn-lt"/>
            </a:endParaRPr>
          </a:p>
          <a:p>
            <a:r>
              <a:rPr lang="id-ID" sz="2000" dirty="0">
                <a:latin typeface="+mn-lt"/>
              </a:rPr>
              <a:t>Berfungsi untuk membentuk struktur tampilan yang terdiri dari </a:t>
            </a:r>
            <a:r>
              <a:rPr lang="id-ID" sz="2000" i="1" dirty="0">
                <a:latin typeface="+mn-lt"/>
              </a:rPr>
              <a:t>application bar </a:t>
            </a:r>
            <a:r>
              <a:rPr lang="id-ID" sz="2000" dirty="0">
                <a:latin typeface="+mn-lt"/>
              </a:rPr>
              <a:t>(bagian </a:t>
            </a:r>
            <a:r>
              <a:rPr lang="id-ID" sz="2000" i="1" dirty="0">
                <a:latin typeface="+mn-lt"/>
              </a:rPr>
              <a:t>header</a:t>
            </a:r>
            <a:r>
              <a:rPr lang="id-ID" sz="2000" dirty="0">
                <a:latin typeface="+mn-lt"/>
              </a:rPr>
              <a:t>) dan </a:t>
            </a:r>
            <a:r>
              <a:rPr lang="id-ID" sz="2000" i="1" dirty="0">
                <a:latin typeface="+mn-lt"/>
              </a:rPr>
              <a:t>body.</a:t>
            </a:r>
          </a:p>
          <a:p>
            <a:endParaRPr lang="id-ID" sz="2000" i="1" dirty="0">
              <a:latin typeface="+mn-lt"/>
            </a:endParaRPr>
          </a:p>
          <a:p>
            <a:r>
              <a:rPr lang="id-ID" sz="2000" dirty="0">
                <a:latin typeface="+mn-lt"/>
              </a:rPr>
              <a:t>Untuk membuat </a:t>
            </a:r>
            <a:r>
              <a:rPr lang="id-ID" sz="2000" i="1" dirty="0">
                <a:latin typeface="+mn-lt"/>
              </a:rPr>
              <a:t>application bar</a:t>
            </a:r>
            <a:r>
              <a:rPr lang="id-ID" sz="2000" dirty="0">
                <a:latin typeface="+mn-lt"/>
              </a:rPr>
              <a:t>, perlu mengisi nilai ke dalam properti </a:t>
            </a:r>
            <a:r>
              <a:rPr lang="id-ID" sz="2000" dirty="0">
                <a:solidFill>
                  <a:srgbClr val="FF0000"/>
                </a:solidFill>
                <a:latin typeface="Consolas" panose="020B0609020204030204" pitchFamily="49" charset="0"/>
              </a:rPr>
              <a:t>AppBar</a:t>
            </a:r>
            <a:r>
              <a:rPr lang="id-ID" sz="2000" dirty="0">
                <a:latin typeface="+mn-lt"/>
              </a:rPr>
              <a:t> pada kelas </a:t>
            </a:r>
            <a:r>
              <a:rPr lang="id-ID" sz="2000" dirty="0">
                <a:solidFill>
                  <a:srgbClr val="FF0000"/>
                </a:solidFill>
                <a:latin typeface="Consolas" panose="020B0609020204030204" pitchFamily="49" charset="0"/>
              </a:rPr>
              <a:t>Scaffold</a:t>
            </a:r>
            <a:r>
              <a:rPr lang="id-ID" sz="2000" dirty="0">
                <a:latin typeface="+mn-lt"/>
              </a:rPr>
              <a:t>.</a:t>
            </a:r>
          </a:p>
          <a:p>
            <a:r>
              <a:rPr lang="id-ID" sz="2000" dirty="0">
                <a:latin typeface="+mn-lt"/>
              </a:rPr>
              <a:t>Bagian </a:t>
            </a:r>
            <a:r>
              <a:rPr lang="id-ID" sz="2000" i="1" dirty="0">
                <a:latin typeface="+mn-lt"/>
              </a:rPr>
              <a:t>body</a:t>
            </a:r>
            <a:r>
              <a:rPr lang="id-ID" sz="2000" dirty="0">
                <a:latin typeface="+mn-lt"/>
              </a:rPr>
              <a:t> dibuat dengan mengisi property </a:t>
            </a:r>
            <a:r>
              <a:rPr lang="id-ID" sz="2000" dirty="0">
                <a:solidFill>
                  <a:srgbClr val="FF0000"/>
                </a:solidFill>
                <a:latin typeface="Consolas" panose="020B0609020204030204" pitchFamily="49" charset="0"/>
              </a:rPr>
              <a:t>body</a:t>
            </a:r>
            <a:r>
              <a:rPr lang="id-ID" sz="2000" dirty="0">
                <a:latin typeface="+mn-lt"/>
              </a:rPr>
              <a:t>.</a:t>
            </a:r>
          </a:p>
        </p:txBody>
      </p:sp>
      <p:sp>
        <p:nvSpPr>
          <p:cNvPr id="8" name="TextBox 7">
            <a:extLst>
              <a:ext uri="{FF2B5EF4-FFF2-40B4-BE49-F238E27FC236}">
                <a16:creationId xmlns:a16="http://schemas.microsoft.com/office/drawing/2014/main" id="{62B1108E-8B8F-468D-91CF-6A9C96782270}"/>
              </a:ext>
            </a:extLst>
          </p:cNvPr>
          <p:cNvSpPr txBox="1"/>
          <p:nvPr/>
        </p:nvSpPr>
        <p:spPr>
          <a:xfrm>
            <a:off x="1219200" y="3581400"/>
            <a:ext cx="5334000" cy="769441"/>
          </a:xfrm>
          <a:prstGeom prst="rect">
            <a:avLst/>
          </a:prstGeom>
          <a:solidFill>
            <a:schemeClr val="tx1"/>
          </a:solidFill>
        </p:spPr>
        <p:txBody>
          <a:bodyPr wrap="square">
            <a:spAutoFit/>
          </a:bodyPr>
          <a:lstStyle/>
          <a:p>
            <a:r>
              <a:rPr lang="id-ID" sz="1100" b="0" dirty="0">
                <a:solidFill>
                  <a:srgbClr val="4EC9B0"/>
                </a:solidFill>
                <a:effectLst/>
                <a:latin typeface="Consolas" panose="020B0609020204030204" pitchFamily="49" charset="0"/>
              </a:rPr>
              <a:t>Scaffold</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appBar: </a:t>
            </a:r>
            <a:r>
              <a:rPr lang="id-ID" sz="1100" b="0" dirty="0">
                <a:solidFill>
                  <a:srgbClr val="4EC9B0"/>
                </a:solidFill>
                <a:effectLst/>
                <a:latin typeface="Consolas" panose="020B0609020204030204" pitchFamily="49" charset="0"/>
              </a:rPr>
              <a:t> // objek dari kelas AppBar</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body: </a:t>
            </a:r>
            <a:r>
              <a:rPr lang="id-ID" sz="1100" b="0" dirty="0">
                <a:solidFill>
                  <a:srgbClr val="4EC9B0"/>
                </a:solidFill>
                <a:effectLst/>
                <a:latin typeface="Consolas" panose="020B0609020204030204" pitchFamily="49" charset="0"/>
              </a:rPr>
              <a:t>// komponen yg disusun menggunakan komponen tertentu</a:t>
            </a:r>
            <a:endParaRPr lang="id-ID" sz="1100" b="0" dirty="0">
              <a:solidFill>
                <a:srgbClr val="D4D4D4"/>
              </a:solidFill>
              <a:effectLst/>
              <a:latin typeface="Consolas" panose="020B0609020204030204" pitchFamily="49" charset="0"/>
            </a:endParaRPr>
          </a:p>
          <a:p>
            <a:r>
              <a:rPr lang="id-ID" sz="1100" b="0" dirty="0">
                <a:solidFill>
                  <a:srgbClr val="D4D4D4"/>
                </a:solidFill>
                <a:effectLst/>
                <a:latin typeface="Consolas" panose="020B0609020204030204" pitchFamily="49" charset="0"/>
              </a:rPr>
              <a:t>)</a:t>
            </a:r>
          </a:p>
        </p:txBody>
      </p:sp>
      <p:sp>
        <p:nvSpPr>
          <p:cNvPr id="13" name="Right Brace 12">
            <a:extLst>
              <a:ext uri="{FF2B5EF4-FFF2-40B4-BE49-F238E27FC236}">
                <a16:creationId xmlns:a16="http://schemas.microsoft.com/office/drawing/2014/main" id="{886529D2-1D6C-403B-A07F-B7D10EF3294F}"/>
              </a:ext>
            </a:extLst>
          </p:cNvPr>
          <p:cNvSpPr/>
          <p:nvPr/>
        </p:nvSpPr>
        <p:spPr bwMode="auto">
          <a:xfrm>
            <a:off x="10266678" y="2965153"/>
            <a:ext cx="228600" cy="304800"/>
          </a:xfrm>
          <a:prstGeom prst="rightBrac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a:ln>
                <a:noFill/>
              </a:ln>
              <a:solidFill>
                <a:schemeClr val="tx1"/>
              </a:solidFill>
              <a:effectLst/>
              <a:latin typeface="Times New Roman" pitchFamily="18" charset="0"/>
            </a:endParaRPr>
          </a:p>
        </p:txBody>
      </p:sp>
      <p:sp>
        <p:nvSpPr>
          <p:cNvPr id="15" name="Right Brace 14">
            <a:extLst>
              <a:ext uri="{FF2B5EF4-FFF2-40B4-BE49-F238E27FC236}">
                <a16:creationId xmlns:a16="http://schemas.microsoft.com/office/drawing/2014/main" id="{567D10C1-8E40-4951-8A23-78135278C0D1}"/>
              </a:ext>
            </a:extLst>
          </p:cNvPr>
          <p:cNvSpPr/>
          <p:nvPr/>
        </p:nvSpPr>
        <p:spPr bwMode="auto">
          <a:xfrm>
            <a:off x="10279605" y="3289527"/>
            <a:ext cx="291873" cy="3009996"/>
          </a:xfrm>
          <a:prstGeom prst="rightBrac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a:ln>
                <a:noFill/>
              </a:ln>
              <a:solidFill>
                <a:schemeClr val="tx1"/>
              </a:solidFill>
              <a:effectLst/>
              <a:latin typeface="Times New Roman" pitchFamily="18" charset="0"/>
            </a:endParaRPr>
          </a:p>
        </p:txBody>
      </p:sp>
      <p:sp>
        <p:nvSpPr>
          <p:cNvPr id="17" name="TextBox 16">
            <a:extLst>
              <a:ext uri="{FF2B5EF4-FFF2-40B4-BE49-F238E27FC236}">
                <a16:creationId xmlns:a16="http://schemas.microsoft.com/office/drawing/2014/main" id="{B1AB1739-C119-4BBF-A501-8C853A4D42DA}"/>
              </a:ext>
            </a:extLst>
          </p:cNvPr>
          <p:cNvSpPr txBox="1"/>
          <p:nvPr/>
        </p:nvSpPr>
        <p:spPr>
          <a:xfrm>
            <a:off x="10673533" y="4594470"/>
            <a:ext cx="964745" cy="400110"/>
          </a:xfrm>
          <a:prstGeom prst="rect">
            <a:avLst/>
          </a:prstGeom>
          <a:noFill/>
        </p:spPr>
        <p:txBody>
          <a:bodyPr wrap="square">
            <a:spAutoFit/>
          </a:bodyPr>
          <a:lstStyle/>
          <a:p>
            <a:r>
              <a:rPr lang="id-ID" sz="2000" dirty="0">
                <a:solidFill>
                  <a:srgbClr val="FF0000"/>
                </a:solidFill>
                <a:latin typeface="Consolas" panose="020B0609020204030204" pitchFamily="49" charset="0"/>
              </a:rPr>
              <a:t>body</a:t>
            </a:r>
            <a:endParaRPr lang="id-ID" sz="2000" dirty="0"/>
          </a:p>
        </p:txBody>
      </p:sp>
      <p:sp>
        <p:nvSpPr>
          <p:cNvPr id="19" name="TextBox 18">
            <a:extLst>
              <a:ext uri="{FF2B5EF4-FFF2-40B4-BE49-F238E27FC236}">
                <a16:creationId xmlns:a16="http://schemas.microsoft.com/office/drawing/2014/main" id="{0A327781-F036-491B-ACB9-A3E425E59BCA}"/>
              </a:ext>
            </a:extLst>
          </p:cNvPr>
          <p:cNvSpPr txBox="1"/>
          <p:nvPr/>
        </p:nvSpPr>
        <p:spPr>
          <a:xfrm>
            <a:off x="10491072" y="2860028"/>
            <a:ext cx="1138817" cy="400110"/>
          </a:xfrm>
          <a:prstGeom prst="rect">
            <a:avLst/>
          </a:prstGeom>
          <a:noFill/>
        </p:spPr>
        <p:txBody>
          <a:bodyPr wrap="square">
            <a:spAutoFit/>
          </a:bodyPr>
          <a:lstStyle/>
          <a:p>
            <a:r>
              <a:rPr lang="id-ID" sz="2000" dirty="0">
                <a:solidFill>
                  <a:srgbClr val="FF0000"/>
                </a:solidFill>
                <a:latin typeface="Consolas" panose="020B0609020204030204" pitchFamily="49" charset="0"/>
              </a:rPr>
              <a:t>appBar</a:t>
            </a:r>
            <a:endParaRPr lang="id-ID" sz="2000" dirty="0"/>
          </a:p>
        </p:txBody>
      </p:sp>
      <p:pic>
        <p:nvPicPr>
          <p:cNvPr id="4" name="Picture 3">
            <a:extLst>
              <a:ext uri="{FF2B5EF4-FFF2-40B4-BE49-F238E27FC236}">
                <a16:creationId xmlns:a16="http://schemas.microsoft.com/office/drawing/2014/main" id="{618B613B-8037-4F25-A3F2-4F65C965368B}"/>
              </a:ext>
            </a:extLst>
          </p:cNvPr>
          <p:cNvPicPr>
            <a:picLocks noChangeAspect="1"/>
          </p:cNvPicPr>
          <p:nvPr/>
        </p:nvPicPr>
        <p:blipFill>
          <a:blip r:embed="rId2"/>
          <a:stretch>
            <a:fillRect/>
          </a:stretch>
        </p:blipFill>
        <p:spPr>
          <a:xfrm>
            <a:off x="7980679" y="2777192"/>
            <a:ext cx="2168216" cy="3777750"/>
          </a:xfrm>
          <a:prstGeom prst="rect">
            <a:avLst/>
          </a:prstGeom>
        </p:spPr>
      </p:pic>
      <p:sp>
        <p:nvSpPr>
          <p:cNvPr id="7" name="Left Brace 6">
            <a:extLst>
              <a:ext uri="{FF2B5EF4-FFF2-40B4-BE49-F238E27FC236}">
                <a16:creationId xmlns:a16="http://schemas.microsoft.com/office/drawing/2014/main" id="{5E22498E-1045-4E6E-9A7A-F6990B4EA9FF}"/>
              </a:ext>
            </a:extLst>
          </p:cNvPr>
          <p:cNvSpPr/>
          <p:nvPr/>
        </p:nvSpPr>
        <p:spPr bwMode="auto">
          <a:xfrm>
            <a:off x="7652984" y="2965153"/>
            <a:ext cx="225640" cy="3589789"/>
          </a:xfrm>
          <a:prstGeom prst="lef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a:ln>
                <a:noFill/>
              </a:ln>
              <a:solidFill>
                <a:schemeClr val="tx1"/>
              </a:solidFill>
              <a:effectLst/>
              <a:latin typeface="Times New Roman" pitchFamily="18" charset="0"/>
            </a:endParaRPr>
          </a:p>
        </p:txBody>
      </p:sp>
      <p:sp>
        <p:nvSpPr>
          <p:cNvPr id="14" name="TextBox 13">
            <a:extLst>
              <a:ext uri="{FF2B5EF4-FFF2-40B4-BE49-F238E27FC236}">
                <a16:creationId xmlns:a16="http://schemas.microsoft.com/office/drawing/2014/main" id="{57266C2F-8BE3-40EF-B19E-8C3602531141}"/>
              </a:ext>
            </a:extLst>
          </p:cNvPr>
          <p:cNvSpPr txBox="1"/>
          <p:nvPr/>
        </p:nvSpPr>
        <p:spPr>
          <a:xfrm>
            <a:off x="6354509" y="4594470"/>
            <a:ext cx="1423537" cy="369332"/>
          </a:xfrm>
          <a:prstGeom prst="rect">
            <a:avLst/>
          </a:prstGeom>
          <a:noFill/>
        </p:spPr>
        <p:txBody>
          <a:bodyPr wrap="square">
            <a:spAutoFit/>
          </a:bodyPr>
          <a:lstStyle/>
          <a:p>
            <a:r>
              <a:rPr lang="id-ID" sz="1800" dirty="0">
                <a:solidFill>
                  <a:srgbClr val="FF0000"/>
                </a:solidFill>
                <a:latin typeface="Consolas" panose="020B0609020204030204" pitchFamily="49" charset="0"/>
              </a:rPr>
              <a:t>Scaffold</a:t>
            </a:r>
            <a:endParaRPr lang="id-ID" sz="1800" dirty="0"/>
          </a:p>
        </p:txBody>
      </p:sp>
    </p:spTree>
    <p:extLst>
      <p:ext uri="{BB962C8B-B14F-4D97-AF65-F5344CB8AC3E}">
        <p14:creationId xmlns:p14="http://schemas.microsoft.com/office/powerpoint/2010/main" val="210115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7" grpId="0"/>
      <p:bldP spid="1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B8CF-27E9-4FFD-88EE-CDCE0B1DBF85}"/>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6" name="TextBox 5">
            <a:extLst>
              <a:ext uri="{FF2B5EF4-FFF2-40B4-BE49-F238E27FC236}">
                <a16:creationId xmlns:a16="http://schemas.microsoft.com/office/drawing/2014/main" id="{D99CE307-4FDF-4A13-82D8-CA9F120377AB}"/>
              </a:ext>
            </a:extLst>
          </p:cNvPr>
          <p:cNvSpPr txBox="1"/>
          <p:nvPr/>
        </p:nvSpPr>
        <p:spPr>
          <a:xfrm>
            <a:off x="990600" y="763985"/>
            <a:ext cx="10744200" cy="2554545"/>
          </a:xfrm>
          <a:prstGeom prst="rect">
            <a:avLst/>
          </a:prstGeom>
          <a:noFill/>
        </p:spPr>
        <p:txBody>
          <a:bodyPr wrap="square" rtlCol="0">
            <a:spAutoFit/>
          </a:bodyPr>
          <a:lstStyle/>
          <a:p>
            <a:r>
              <a:rPr lang="id-ID" sz="2000" b="1" dirty="0">
                <a:latin typeface="+mn-lt"/>
              </a:rPr>
              <a:t>Kelas </a:t>
            </a:r>
            <a:r>
              <a:rPr lang="id-ID" sz="2000" b="1" dirty="0">
                <a:solidFill>
                  <a:srgbClr val="FF0000"/>
                </a:solidFill>
                <a:latin typeface="Consolas" panose="020B0609020204030204" pitchFamily="49" charset="0"/>
              </a:rPr>
              <a:t>AppBar </a:t>
            </a:r>
            <a:endParaRPr lang="id-ID" sz="2000" b="1" dirty="0">
              <a:latin typeface="+mn-lt"/>
            </a:endParaRPr>
          </a:p>
          <a:p>
            <a:r>
              <a:rPr lang="id-ID" sz="2000" dirty="0">
                <a:latin typeface="+mn-lt"/>
              </a:rPr>
              <a:t>Berfungsi untuk membentuk </a:t>
            </a:r>
            <a:r>
              <a:rPr lang="id-ID" sz="2000" i="1" dirty="0">
                <a:latin typeface="+mn-lt"/>
              </a:rPr>
              <a:t>application bar</a:t>
            </a:r>
            <a:r>
              <a:rPr lang="id-ID" sz="2000" dirty="0">
                <a:latin typeface="+mn-lt"/>
              </a:rPr>
              <a:t>, yang nantinya diisi ke dalam ke dalam </a:t>
            </a:r>
            <a:r>
              <a:rPr lang="id-ID" sz="2000" i="1" dirty="0">
                <a:latin typeface="+mn-lt"/>
              </a:rPr>
              <a:t>property</a:t>
            </a:r>
            <a:r>
              <a:rPr lang="id-ID" sz="2000" dirty="0">
                <a:latin typeface="+mn-lt"/>
              </a:rPr>
              <a:t> </a:t>
            </a:r>
            <a:r>
              <a:rPr lang="id-ID" sz="2000" dirty="0">
                <a:solidFill>
                  <a:srgbClr val="FF0000"/>
                </a:solidFill>
                <a:latin typeface="Consolas" panose="020B0609020204030204" pitchFamily="49" charset="0"/>
              </a:rPr>
              <a:t>appBar</a:t>
            </a:r>
            <a:r>
              <a:rPr lang="id-ID" sz="2000" dirty="0">
                <a:latin typeface="+mn-lt"/>
              </a:rPr>
              <a:t>.</a:t>
            </a:r>
          </a:p>
          <a:p>
            <a:r>
              <a:rPr lang="id-ID" sz="2000" i="1" dirty="0">
                <a:latin typeface="+mn-lt"/>
              </a:rPr>
              <a:t>Property</a:t>
            </a:r>
            <a:r>
              <a:rPr lang="id-ID" sz="2000" dirty="0">
                <a:latin typeface="+mn-lt"/>
              </a:rPr>
              <a:t> yang sering digunakan dalam kelas </a:t>
            </a:r>
            <a:r>
              <a:rPr lang="id-ID" sz="2000" dirty="0">
                <a:solidFill>
                  <a:srgbClr val="FF0000"/>
                </a:solidFill>
                <a:latin typeface="Consolas" panose="020B0609020204030204" pitchFamily="49" charset="0"/>
              </a:rPr>
              <a:t>AppBar </a:t>
            </a:r>
            <a:r>
              <a:rPr lang="id-ID" sz="2000" dirty="0">
                <a:latin typeface="+mn-lt"/>
              </a:rPr>
              <a:t>adalah </a:t>
            </a:r>
            <a:r>
              <a:rPr lang="id-ID" sz="2000" dirty="0">
                <a:solidFill>
                  <a:srgbClr val="FF0000"/>
                </a:solidFill>
                <a:latin typeface="Consolas" panose="020B0609020204030204" pitchFamily="49" charset="0"/>
              </a:rPr>
              <a:t>title</a:t>
            </a:r>
            <a:r>
              <a:rPr lang="id-ID" sz="2000" dirty="0"/>
              <a:t> </a:t>
            </a:r>
            <a:r>
              <a:rPr lang="id-ID" sz="2000" dirty="0">
                <a:latin typeface="+mn-lt"/>
              </a:rPr>
              <a:t>,yang perlu diisi dengan objek dari kelas </a:t>
            </a:r>
            <a:r>
              <a:rPr lang="id-ID" sz="2000" dirty="0">
                <a:solidFill>
                  <a:srgbClr val="FF0000"/>
                </a:solidFill>
                <a:latin typeface="Consolas" panose="020B0609020204030204" pitchFamily="49" charset="0"/>
              </a:rPr>
              <a:t>Text</a:t>
            </a:r>
            <a:r>
              <a:rPr lang="id-ID" sz="2000" dirty="0">
                <a:latin typeface="+mn-lt"/>
              </a:rPr>
              <a:t>.</a:t>
            </a:r>
          </a:p>
          <a:p>
            <a:endParaRPr lang="id-ID" sz="2000" dirty="0">
              <a:latin typeface="+mn-lt"/>
            </a:endParaRPr>
          </a:p>
          <a:p>
            <a:r>
              <a:rPr lang="id-ID" sz="2000" i="1" dirty="0">
                <a:latin typeface="+mn-lt"/>
              </a:rPr>
              <a:t>Application bar</a:t>
            </a:r>
            <a:r>
              <a:rPr lang="id-ID" sz="2000" dirty="0">
                <a:latin typeface="+mn-lt"/>
              </a:rPr>
              <a:t> juga kadang disertai dengan tombol-tombol aksi tertentu. Untuk menempatkan daftar aksi ke dalam application bar, gunakan properti </a:t>
            </a:r>
            <a:r>
              <a:rPr lang="id-ID" sz="2000" i="1" dirty="0">
                <a:latin typeface="+mn-lt"/>
              </a:rPr>
              <a:t>actions</a:t>
            </a:r>
            <a:r>
              <a:rPr lang="id-ID" sz="2000" dirty="0">
                <a:latin typeface="+mn-lt"/>
              </a:rPr>
              <a:t>.</a:t>
            </a:r>
          </a:p>
        </p:txBody>
      </p:sp>
      <p:sp>
        <p:nvSpPr>
          <p:cNvPr id="5" name="TextBox 4">
            <a:extLst>
              <a:ext uri="{FF2B5EF4-FFF2-40B4-BE49-F238E27FC236}">
                <a16:creationId xmlns:a16="http://schemas.microsoft.com/office/drawing/2014/main" id="{1F71A937-F1DD-4079-8B14-25263D26E28F}"/>
              </a:ext>
            </a:extLst>
          </p:cNvPr>
          <p:cNvSpPr txBox="1"/>
          <p:nvPr/>
        </p:nvSpPr>
        <p:spPr>
          <a:xfrm>
            <a:off x="2286000" y="4583370"/>
            <a:ext cx="3886200" cy="1954381"/>
          </a:xfrm>
          <a:prstGeom prst="rect">
            <a:avLst/>
          </a:prstGeom>
          <a:solidFill>
            <a:schemeClr val="tx1"/>
          </a:solidFill>
        </p:spPr>
        <p:txBody>
          <a:bodyPr wrap="square">
            <a:spAutoFit/>
          </a:bodyPr>
          <a:lstStyle/>
          <a:p>
            <a:r>
              <a:rPr lang="id-ID" sz="1100" b="0" dirty="0">
                <a:solidFill>
                  <a:srgbClr val="4EC9B0"/>
                </a:solidFill>
                <a:effectLst/>
                <a:latin typeface="Consolas" panose="020B0609020204030204" pitchFamily="49" charset="0"/>
              </a:rPr>
              <a:t>Scaffold</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appBar: </a:t>
            </a:r>
            <a:r>
              <a:rPr lang="id-ID" sz="1100" b="0" dirty="0">
                <a:solidFill>
                  <a:srgbClr val="4EC9B0"/>
                </a:solidFill>
                <a:effectLst/>
                <a:latin typeface="Consolas" panose="020B0609020204030204" pitchFamily="49" charset="0"/>
              </a:rPr>
              <a:t>AppBar</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title: </a:t>
            </a:r>
            <a:r>
              <a:rPr lang="id-ID" sz="1100" b="0" dirty="0">
                <a:solidFill>
                  <a:srgbClr val="4EC9B0"/>
                </a:solidFill>
                <a:effectLst/>
                <a:latin typeface="Consolas" panose="020B0609020204030204" pitchFamily="49" charset="0"/>
              </a:rPr>
              <a:t>Text</a:t>
            </a:r>
            <a:r>
              <a:rPr lang="id-ID" sz="1100" b="0" dirty="0">
                <a:solidFill>
                  <a:srgbClr val="D4D4D4"/>
                </a:solidFill>
                <a:effectLst/>
                <a:latin typeface="Consolas" panose="020B0609020204030204" pitchFamily="49" charset="0"/>
              </a:rPr>
              <a:t> (</a:t>
            </a:r>
            <a:r>
              <a:rPr lang="id-ID" sz="1100" b="0" dirty="0">
                <a:solidFill>
                  <a:srgbClr val="CE9178"/>
                </a:solidFill>
                <a:effectLst/>
                <a:latin typeface="Consolas" panose="020B0609020204030204" pitchFamily="49" charset="0"/>
              </a:rPr>
              <a:t>'Belajar Scaffold'</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a:t>
            </a:r>
          </a:p>
          <a:p>
            <a:r>
              <a:rPr lang="id-ID" sz="1100" b="0" dirty="0">
                <a:solidFill>
                  <a:srgbClr val="D4D4D4"/>
                </a:solidFill>
                <a:effectLst/>
                <a:latin typeface="Consolas" panose="020B0609020204030204" pitchFamily="49" charset="0"/>
              </a:rPr>
              <a:t>        body: </a:t>
            </a:r>
            <a:r>
              <a:rPr lang="id-ID" sz="1100" b="0" dirty="0">
                <a:solidFill>
                  <a:srgbClr val="4EC9B0"/>
                </a:solidFill>
                <a:effectLst/>
                <a:latin typeface="Consolas" panose="020B0609020204030204" pitchFamily="49" charset="0"/>
              </a:rPr>
              <a:t>Center</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child: </a:t>
            </a:r>
            <a:r>
              <a:rPr lang="id-ID" sz="1100" b="0" dirty="0">
                <a:solidFill>
                  <a:srgbClr val="4EC9B0"/>
                </a:solidFill>
                <a:effectLst/>
                <a:latin typeface="Consolas" panose="020B0609020204030204" pitchFamily="49" charset="0"/>
              </a:rPr>
              <a:t>Text</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a:t>
            </a:r>
            <a:r>
              <a:rPr lang="id-ID" sz="1100" b="0" dirty="0">
                <a:solidFill>
                  <a:srgbClr val="CE9178"/>
                </a:solidFill>
                <a:effectLst/>
                <a:latin typeface="Consolas" panose="020B0609020204030204" pitchFamily="49" charset="0"/>
              </a:rPr>
              <a:t>'Halo Gaes - Scaffold OK'</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textDirection:  </a:t>
            </a:r>
            <a:r>
              <a:rPr lang="id-ID" sz="1100" b="0" dirty="0">
                <a:solidFill>
                  <a:srgbClr val="4EC9B0"/>
                </a:solidFill>
                <a:effectLst/>
                <a:latin typeface="Consolas" panose="020B0609020204030204" pitchFamily="49" charset="0"/>
              </a:rPr>
              <a:t>TextDirection</a:t>
            </a:r>
            <a:r>
              <a:rPr lang="id-ID" sz="1100" b="0" dirty="0">
                <a:solidFill>
                  <a:srgbClr val="D4D4D4"/>
                </a:solidFill>
                <a:effectLst/>
                <a:latin typeface="Consolas" panose="020B0609020204030204" pitchFamily="49" charset="0"/>
              </a:rPr>
              <a:t>.ltr,</a:t>
            </a:r>
          </a:p>
          <a:p>
            <a:r>
              <a:rPr lang="id-ID" sz="1100" b="0" dirty="0">
                <a:solidFill>
                  <a:srgbClr val="D4D4D4"/>
                </a:solidFill>
                <a:effectLst/>
                <a:latin typeface="Consolas" panose="020B0609020204030204" pitchFamily="49" charset="0"/>
              </a:rPr>
              <a:t>            ) </a:t>
            </a:r>
          </a:p>
          <a:p>
            <a:r>
              <a:rPr lang="id-ID" sz="1100" b="0" dirty="0">
                <a:solidFill>
                  <a:srgbClr val="D4D4D4"/>
                </a:solidFill>
                <a:effectLst/>
                <a:latin typeface="Consolas" panose="020B0609020204030204" pitchFamily="49" charset="0"/>
              </a:rPr>
              <a:t>        )</a:t>
            </a:r>
          </a:p>
          <a:p>
            <a:r>
              <a:rPr lang="id-ID" sz="1100" b="0" dirty="0">
                <a:solidFill>
                  <a:srgbClr val="D4D4D4"/>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62B1108E-8B8F-468D-91CF-6A9C96782270}"/>
              </a:ext>
            </a:extLst>
          </p:cNvPr>
          <p:cNvSpPr txBox="1"/>
          <p:nvPr/>
        </p:nvSpPr>
        <p:spPr>
          <a:xfrm>
            <a:off x="1371600" y="3347734"/>
            <a:ext cx="5334000" cy="938719"/>
          </a:xfrm>
          <a:prstGeom prst="rect">
            <a:avLst/>
          </a:prstGeom>
          <a:solidFill>
            <a:schemeClr val="tx1"/>
          </a:solidFill>
        </p:spPr>
        <p:txBody>
          <a:bodyPr wrap="square">
            <a:spAutoFit/>
          </a:bodyPr>
          <a:lstStyle/>
          <a:p>
            <a:r>
              <a:rPr lang="id-ID" sz="1100" b="0" dirty="0">
                <a:solidFill>
                  <a:srgbClr val="4EC9B0"/>
                </a:solidFill>
                <a:effectLst/>
                <a:latin typeface="Consolas" panose="020B0609020204030204" pitchFamily="49" charset="0"/>
              </a:rPr>
              <a:t>Scaffold</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appBar: </a:t>
            </a:r>
            <a:r>
              <a:rPr lang="id-ID" sz="1100" b="0" dirty="0">
                <a:solidFill>
                  <a:srgbClr val="4EC9B0"/>
                </a:solidFill>
                <a:effectLst/>
                <a:latin typeface="Consolas" panose="020B0609020204030204" pitchFamily="49" charset="0"/>
              </a:rPr>
              <a:t> // objek dari kelas AppBar</a:t>
            </a:r>
            <a:r>
              <a:rPr lang="id-ID" sz="1100" b="0" dirty="0">
                <a:solidFill>
                  <a:srgbClr val="D4D4D4"/>
                </a:solidFill>
                <a:effectLst/>
                <a:latin typeface="Consolas" panose="020B0609020204030204" pitchFamily="49" charset="0"/>
              </a:rPr>
              <a:t>,</a:t>
            </a:r>
          </a:p>
          <a:p>
            <a:r>
              <a:rPr lang="id-ID" sz="1100" b="0" dirty="0">
                <a:solidFill>
                  <a:srgbClr val="D4D4D4"/>
                </a:solidFill>
                <a:effectLst/>
                <a:latin typeface="Consolas" panose="020B0609020204030204" pitchFamily="49" charset="0"/>
              </a:rPr>
              <a:t> body: </a:t>
            </a:r>
            <a:r>
              <a:rPr lang="id-ID" sz="1100" b="0" dirty="0">
                <a:solidFill>
                  <a:srgbClr val="4EC9B0"/>
                </a:solidFill>
                <a:effectLst/>
                <a:latin typeface="Consolas" panose="020B0609020204030204" pitchFamily="49" charset="0"/>
              </a:rPr>
              <a:t>// komponen yg disusun menggunakan komponen tertentu</a:t>
            </a:r>
          </a:p>
          <a:p>
            <a:r>
              <a:rPr lang="id-ID" sz="1100" dirty="0">
                <a:solidFill>
                  <a:srgbClr val="D4D4D4"/>
                </a:solidFill>
                <a:latin typeface="Consolas" panose="020B0609020204030204" pitchFamily="49" charset="0"/>
              </a:rPr>
              <a:t> actions: </a:t>
            </a:r>
            <a:r>
              <a:rPr lang="id-ID" sz="1100" dirty="0">
                <a:solidFill>
                  <a:srgbClr val="4EC9B0"/>
                </a:solidFill>
                <a:latin typeface="Consolas" panose="020B0609020204030204" pitchFamily="49" charset="0"/>
              </a:rPr>
              <a:t>// daftar aksi </a:t>
            </a:r>
            <a:endParaRPr lang="id-ID" sz="1100" b="0" dirty="0">
              <a:solidFill>
                <a:srgbClr val="D4D4D4"/>
              </a:solidFill>
              <a:effectLst/>
              <a:latin typeface="Consolas" panose="020B0609020204030204" pitchFamily="49" charset="0"/>
            </a:endParaRPr>
          </a:p>
          <a:p>
            <a:r>
              <a:rPr lang="id-ID" sz="1100" b="0" dirty="0">
                <a:solidFill>
                  <a:srgbClr val="D4D4D4"/>
                </a:solidFill>
                <a:effectLst/>
                <a:latin typeface="Consolas" panose="020B0609020204030204" pitchFamily="49" charset="0"/>
              </a:rPr>
              <a:t>)</a:t>
            </a:r>
          </a:p>
        </p:txBody>
      </p:sp>
      <p:pic>
        <p:nvPicPr>
          <p:cNvPr id="12" name="Picture 11">
            <a:extLst>
              <a:ext uri="{FF2B5EF4-FFF2-40B4-BE49-F238E27FC236}">
                <a16:creationId xmlns:a16="http://schemas.microsoft.com/office/drawing/2014/main" id="{96FC90A3-CCB8-4EC8-BAB7-2E0F35FC0F63}"/>
              </a:ext>
            </a:extLst>
          </p:cNvPr>
          <p:cNvPicPr>
            <a:picLocks noChangeAspect="1"/>
          </p:cNvPicPr>
          <p:nvPr/>
        </p:nvPicPr>
        <p:blipFill>
          <a:blip r:embed="rId2"/>
          <a:stretch>
            <a:fillRect/>
          </a:stretch>
        </p:blipFill>
        <p:spPr>
          <a:xfrm>
            <a:off x="8473672" y="3735241"/>
            <a:ext cx="1683579" cy="2927417"/>
          </a:xfrm>
          <a:prstGeom prst="rect">
            <a:avLst/>
          </a:prstGeom>
        </p:spPr>
      </p:pic>
      <p:sp>
        <p:nvSpPr>
          <p:cNvPr id="13" name="Right Brace 12">
            <a:extLst>
              <a:ext uri="{FF2B5EF4-FFF2-40B4-BE49-F238E27FC236}">
                <a16:creationId xmlns:a16="http://schemas.microsoft.com/office/drawing/2014/main" id="{886529D2-1D6C-403B-A07F-B7D10EF3294F}"/>
              </a:ext>
            </a:extLst>
          </p:cNvPr>
          <p:cNvSpPr/>
          <p:nvPr/>
        </p:nvSpPr>
        <p:spPr bwMode="auto">
          <a:xfrm>
            <a:off x="10228819" y="3852001"/>
            <a:ext cx="178224" cy="237632"/>
          </a:xfrm>
          <a:prstGeom prst="rightBrac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a:ln>
                <a:noFill/>
              </a:ln>
              <a:solidFill>
                <a:schemeClr val="tx1"/>
              </a:solidFill>
              <a:effectLst/>
              <a:latin typeface="Times New Roman" pitchFamily="18" charset="0"/>
            </a:endParaRPr>
          </a:p>
        </p:txBody>
      </p:sp>
      <p:sp>
        <p:nvSpPr>
          <p:cNvPr id="15" name="Right Brace 14">
            <a:extLst>
              <a:ext uri="{FF2B5EF4-FFF2-40B4-BE49-F238E27FC236}">
                <a16:creationId xmlns:a16="http://schemas.microsoft.com/office/drawing/2014/main" id="{567D10C1-8E40-4951-8A23-78135278C0D1}"/>
              </a:ext>
            </a:extLst>
          </p:cNvPr>
          <p:cNvSpPr/>
          <p:nvPr/>
        </p:nvSpPr>
        <p:spPr bwMode="auto">
          <a:xfrm>
            <a:off x="10226656" y="4114800"/>
            <a:ext cx="227553" cy="2346687"/>
          </a:xfrm>
          <a:prstGeom prst="rightBrac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a:ln>
                <a:noFill/>
              </a:ln>
              <a:solidFill>
                <a:schemeClr val="tx1"/>
              </a:solidFill>
              <a:effectLst/>
              <a:latin typeface="Times New Roman" pitchFamily="18" charset="0"/>
            </a:endParaRPr>
          </a:p>
        </p:txBody>
      </p:sp>
      <p:sp>
        <p:nvSpPr>
          <p:cNvPr id="17" name="TextBox 16">
            <a:extLst>
              <a:ext uri="{FF2B5EF4-FFF2-40B4-BE49-F238E27FC236}">
                <a16:creationId xmlns:a16="http://schemas.microsoft.com/office/drawing/2014/main" id="{B1AB1739-C119-4BBF-A501-8C853A4D42DA}"/>
              </a:ext>
            </a:extLst>
          </p:cNvPr>
          <p:cNvSpPr txBox="1"/>
          <p:nvPr/>
        </p:nvSpPr>
        <p:spPr>
          <a:xfrm>
            <a:off x="10531609" y="5109136"/>
            <a:ext cx="752145" cy="338554"/>
          </a:xfrm>
          <a:prstGeom prst="rect">
            <a:avLst/>
          </a:prstGeom>
          <a:noFill/>
        </p:spPr>
        <p:txBody>
          <a:bodyPr wrap="square">
            <a:spAutoFit/>
          </a:bodyPr>
          <a:lstStyle/>
          <a:p>
            <a:r>
              <a:rPr lang="id-ID" sz="1600" dirty="0">
                <a:solidFill>
                  <a:srgbClr val="FF0000"/>
                </a:solidFill>
                <a:latin typeface="Consolas" panose="020B0609020204030204" pitchFamily="49" charset="0"/>
              </a:rPr>
              <a:t>body</a:t>
            </a:r>
            <a:endParaRPr lang="id-ID" sz="1600" dirty="0"/>
          </a:p>
        </p:txBody>
      </p:sp>
      <p:sp>
        <p:nvSpPr>
          <p:cNvPr id="19" name="TextBox 18">
            <a:extLst>
              <a:ext uri="{FF2B5EF4-FFF2-40B4-BE49-F238E27FC236}">
                <a16:creationId xmlns:a16="http://schemas.microsoft.com/office/drawing/2014/main" id="{0A327781-F036-491B-ACB9-A3E425E59BCA}"/>
              </a:ext>
            </a:extLst>
          </p:cNvPr>
          <p:cNvSpPr txBox="1"/>
          <p:nvPr/>
        </p:nvSpPr>
        <p:spPr>
          <a:xfrm>
            <a:off x="10395897" y="3776246"/>
            <a:ext cx="887857" cy="338554"/>
          </a:xfrm>
          <a:prstGeom prst="rect">
            <a:avLst/>
          </a:prstGeom>
          <a:noFill/>
        </p:spPr>
        <p:txBody>
          <a:bodyPr wrap="square">
            <a:spAutoFit/>
          </a:bodyPr>
          <a:lstStyle/>
          <a:p>
            <a:r>
              <a:rPr lang="id-ID" sz="1600" dirty="0">
                <a:solidFill>
                  <a:srgbClr val="FF0000"/>
                </a:solidFill>
                <a:latin typeface="Consolas" panose="020B0609020204030204" pitchFamily="49" charset="0"/>
              </a:rPr>
              <a:t>appBar</a:t>
            </a:r>
            <a:endParaRPr lang="id-ID" sz="1600" dirty="0"/>
          </a:p>
        </p:txBody>
      </p:sp>
    </p:spTree>
    <p:extLst>
      <p:ext uri="{BB962C8B-B14F-4D97-AF65-F5344CB8AC3E}">
        <p14:creationId xmlns:p14="http://schemas.microsoft.com/office/powerpoint/2010/main" val="230844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animBg="1"/>
      <p:bldP spid="15" grpId="0" animBg="1"/>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B8CF-27E9-4FFD-88EE-CDCE0B1DBF85}"/>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6" name="TextBox 5">
            <a:extLst>
              <a:ext uri="{FF2B5EF4-FFF2-40B4-BE49-F238E27FC236}">
                <a16:creationId xmlns:a16="http://schemas.microsoft.com/office/drawing/2014/main" id="{D99CE307-4FDF-4A13-82D8-CA9F120377AB}"/>
              </a:ext>
            </a:extLst>
          </p:cNvPr>
          <p:cNvSpPr txBox="1"/>
          <p:nvPr/>
        </p:nvSpPr>
        <p:spPr>
          <a:xfrm>
            <a:off x="1066800" y="838485"/>
            <a:ext cx="10744200" cy="1323439"/>
          </a:xfrm>
          <a:prstGeom prst="rect">
            <a:avLst/>
          </a:prstGeom>
          <a:noFill/>
        </p:spPr>
        <p:txBody>
          <a:bodyPr wrap="square" rtlCol="0">
            <a:spAutoFit/>
          </a:bodyPr>
          <a:lstStyle/>
          <a:p>
            <a:r>
              <a:rPr lang="id-ID" sz="2000" b="1" dirty="0">
                <a:latin typeface="+mn-lt"/>
              </a:rPr>
              <a:t>Kelas </a:t>
            </a:r>
            <a:r>
              <a:rPr lang="id-ID" sz="2000" b="1" dirty="0">
                <a:solidFill>
                  <a:srgbClr val="FF0000"/>
                </a:solidFill>
                <a:latin typeface="Consolas" panose="020B0609020204030204" pitchFamily="49" charset="0"/>
              </a:rPr>
              <a:t>Material </a:t>
            </a:r>
            <a:endParaRPr lang="id-ID" sz="2000" b="1" dirty="0">
              <a:latin typeface="+mn-lt"/>
            </a:endParaRPr>
          </a:p>
          <a:p>
            <a:r>
              <a:rPr lang="id-ID" sz="2000" dirty="0">
                <a:latin typeface="+mn-lt"/>
              </a:rPr>
              <a:t>Kelas </a:t>
            </a:r>
            <a:r>
              <a:rPr lang="id-ID" sz="2000" dirty="0">
                <a:solidFill>
                  <a:srgbClr val="FF0000"/>
                </a:solidFill>
                <a:latin typeface="Consolas" panose="020B0609020204030204" pitchFamily="49" charset="0"/>
              </a:rPr>
              <a:t>Material</a:t>
            </a:r>
            <a:r>
              <a:rPr lang="id-ID" sz="2000" dirty="0">
                <a:latin typeface="+mn-lt"/>
              </a:rPr>
              <a:t>, adalah kelas opsional yang dapat digunakan untuk mengisi </a:t>
            </a:r>
            <a:r>
              <a:rPr lang="id-ID" sz="2000" i="1" dirty="0">
                <a:latin typeface="+mn-lt"/>
              </a:rPr>
              <a:t>property</a:t>
            </a:r>
            <a:r>
              <a:rPr lang="id-ID" sz="2000" dirty="0">
                <a:latin typeface="+mn-lt"/>
              </a:rPr>
              <a:t> body pada saat membuat objek dari kelas </a:t>
            </a:r>
            <a:r>
              <a:rPr lang="id-ID" sz="2000" dirty="0">
                <a:solidFill>
                  <a:srgbClr val="FF0000"/>
                </a:solidFill>
                <a:latin typeface="Consolas" panose="020B0609020204030204" pitchFamily="49" charset="0"/>
              </a:rPr>
              <a:t>Scaffold</a:t>
            </a:r>
            <a:r>
              <a:rPr lang="id-ID" sz="2000" dirty="0">
                <a:latin typeface="+mn-lt"/>
              </a:rPr>
              <a:t>.</a:t>
            </a:r>
          </a:p>
          <a:p>
            <a:endParaRPr lang="id-ID" sz="2000" dirty="0">
              <a:latin typeface="+mn-lt"/>
            </a:endParaRPr>
          </a:p>
        </p:txBody>
      </p:sp>
      <p:pic>
        <p:nvPicPr>
          <p:cNvPr id="9" name="Picture 8">
            <a:extLst>
              <a:ext uri="{FF2B5EF4-FFF2-40B4-BE49-F238E27FC236}">
                <a16:creationId xmlns:a16="http://schemas.microsoft.com/office/drawing/2014/main" id="{80374883-9716-4D23-ACAC-8AC05E7FD52E}"/>
              </a:ext>
            </a:extLst>
          </p:cNvPr>
          <p:cNvPicPr>
            <a:picLocks noChangeAspect="1"/>
          </p:cNvPicPr>
          <p:nvPr/>
        </p:nvPicPr>
        <p:blipFill>
          <a:blip r:embed="rId2"/>
          <a:stretch>
            <a:fillRect/>
          </a:stretch>
        </p:blipFill>
        <p:spPr>
          <a:xfrm>
            <a:off x="8839200" y="2353047"/>
            <a:ext cx="2707049" cy="2895600"/>
          </a:xfrm>
          <a:prstGeom prst="rect">
            <a:avLst/>
          </a:prstGeom>
        </p:spPr>
      </p:pic>
      <p:sp>
        <p:nvSpPr>
          <p:cNvPr id="10" name="TextBox 9">
            <a:extLst>
              <a:ext uri="{FF2B5EF4-FFF2-40B4-BE49-F238E27FC236}">
                <a16:creationId xmlns:a16="http://schemas.microsoft.com/office/drawing/2014/main" id="{EA7AF4F4-3F94-4D8C-889F-52C5580D46F1}"/>
              </a:ext>
            </a:extLst>
          </p:cNvPr>
          <p:cNvSpPr txBox="1"/>
          <p:nvPr/>
        </p:nvSpPr>
        <p:spPr>
          <a:xfrm>
            <a:off x="990601" y="2006030"/>
            <a:ext cx="2362200" cy="1323439"/>
          </a:xfrm>
          <a:prstGeom prst="rect">
            <a:avLst/>
          </a:prstGeom>
          <a:solidFill>
            <a:schemeClr val="tx1"/>
          </a:solidFill>
        </p:spPr>
        <p:txBody>
          <a:bodyPr wrap="square">
            <a:spAutoFit/>
          </a:bodyPr>
          <a:lstStyle/>
          <a:p>
            <a:r>
              <a:rPr lang="id-ID" sz="1000" b="0" dirty="0">
                <a:solidFill>
                  <a:srgbClr val="4EC9B0"/>
                </a:solidFill>
                <a:effectLst/>
                <a:latin typeface="Consolas" panose="020B0609020204030204" pitchFamily="49" charset="0"/>
              </a:rPr>
              <a:t>Scaffold</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appBar: </a:t>
            </a:r>
            <a:r>
              <a:rPr lang="id-ID" sz="1000" b="0" dirty="0">
                <a:solidFill>
                  <a:srgbClr val="4EC9B0"/>
                </a:solidFill>
                <a:effectLst/>
                <a:latin typeface="Consolas" panose="020B0609020204030204" pitchFamily="49" charset="0"/>
              </a:rPr>
              <a:t>AppBar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body: </a:t>
            </a:r>
            <a:r>
              <a:rPr lang="id-ID" sz="1000" b="0" dirty="0">
                <a:solidFill>
                  <a:srgbClr val="4EC9B0"/>
                </a:solidFill>
                <a:effectLst/>
                <a:latin typeface="Consolas" panose="020B0609020204030204" pitchFamily="49" charset="0"/>
              </a:rPr>
              <a:t>Material</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dirty="0">
                <a:solidFill>
                  <a:srgbClr val="4EC9B0"/>
                </a:solidFill>
                <a:latin typeface="Consolas" panose="020B0609020204030204" pitchFamily="49" charset="0"/>
              </a:rPr>
              <a:t>// komponen anak </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E6B135F4-A762-4CF8-87B2-1E3AD4321D53}"/>
              </a:ext>
            </a:extLst>
          </p:cNvPr>
          <p:cNvSpPr txBox="1"/>
          <p:nvPr/>
        </p:nvSpPr>
        <p:spPr>
          <a:xfrm>
            <a:off x="3886200" y="2161924"/>
            <a:ext cx="4038600" cy="3323987"/>
          </a:xfrm>
          <a:prstGeom prst="rect">
            <a:avLst/>
          </a:prstGeom>
          <a:solidFill>
            <a:schemeClr val="tx1"/>
          </a:solidFill>
        </p:spPr>
        <p:txBody>
          <a:bodyPr wrap="square">
            <a:spAutoFit/>
          </a:bodyPr>
          <a:lstStyle/>
          <a:p>
            <a:r>
              <a:rPr lang="id-ID" sz="1000" b="0" dirty="0">
                <a:solidFill>
                  <a:srgbClr val="4EC9B0"/>
                </a:solidFill>
                <a:effectLst/>
                <a:latin typeface="Consolas" panose="020B0609020204030204" pitchFamily="49" charset="0"/>
              </a:rPr>
              <a:t>Scaffold</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appBar: </a:t>
            </a:r>
            <a:r>
              <a:rPr lang="id-ID" sz="1000" b="0" dirty="0">
                <a:solidFill>
                  <a:srgbClr val="4EC9B0"/>
                </a:solidFill>
                <a:effectLst/>
                <a:latin typeface="Consolas" panose="020B0609020204030204" pitchFamily="49" charset="0"/>
              </a:rPr>
              <a:t>AppBar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'Background Color'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body: </a:t>
            </a:r>
            <a:r>
              <a:rPr lang="id-ID" sz="1000" b="0" dirty="0">
                <a:solidFill>
                  <a:srgbClr val="4EC9B0"/>
                </a:solidFill>
                <a:effectLst/>
                <a:latin typeface="Consolas" panose="020B0609020204030204" pitchFamily="49" charset="0"/>
              </a:rPr>
              <a:t>Material</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color: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.cyan[</a:t>
            </a:r>
            <a:r>
              <a:rPr lang="id-ID" sz="1000" b="0" dirty="0">
                <a:solidFill>
                  <a:srgbClr val="B5CEA8"/>
                </a:solidFill>
                <a:effectLst/>
                <a:latin typeface="Consolas" panose="020B0609020204030204" pitchFamily="49" charset="0"/>
              </a:rPr>
              <a:t>100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Center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CE9178"/>
                </a:solidFill>
                <a:effectLst/>
                <a:latin typeface="Consolas" panose="020B0609020204030204" pitchFamily="49" charset="0"/>
              </a:rPr>
              <a:t>'Belajar Flutter'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textDirection: </a:t>
            </a:r>
            <a:r>
              <a:rPr lang="id-ID" sz="1000" b="0" dirty="0">
                <a:solidFill>
                  <a:srgbClr val="4EC9B0"/>
                </a:solidFill>
                <a:effectLst/>
                <a:latin typeface="Consolas" panose="020B0609020204030204" pitchFamily="49" charset="0"/>
              </a:rPr>
              <a:t>TextDirection</a:t>
            </a:r>
            <a:r>
              <a:rPr lang="id-ID" sz="1000" b="0" dirty="0">
                <a:solidFill>
                  <a:srgbClr val="D4D4D4"/>
                </a:solidFill>
                <a:effectLst/>
                <a:latin typeface="Consolas" panose="020B0609020204030204" pitchFamily="49" charset="0"/>
              </a:rPr>
              <a:t>.ltr,</a:t>
            </a:r>
          </a:p>
          <a:p>
            <a:r>
              <a:rPr lang="id-ID" sz="1000" b="0" dirty="0">
                <a:solidFill>
                  <a:srgbClr val="D4D4D4"/>
                </a:solidFill>
                <a:effectLst/>
                <a:latin typeface="Consolas" panose="020B0609020204030204" pitchFamily="49" charset="0"/>
              </a:rPr>
              <a:t>                style: </a:t>
            </a:r>
            <a:r>
              <a:rPr lang="id-ID" sz="1000" b="0" dirty="0">
                <a:solidFill>
                  <a:srgbClr val="4EC9B0"/>
                </a:solidFill>
                <a:effectLst/>
                <a:latin typeface="Consolas" panose="020B0609020204030204" pitchFamily="49" charset="0"/>
              </a:rPr>
              <a:t>TextStyle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fontSize: </a:t>
            </a:r>
            <a:r>
              <a:rPr lang="id-ID" sz="1000" b="0" dirty="0">
                <a:solidFill>
                  <a:srgbClr val="B5CEA8"/>
                </a:solidFill>
                <a:effectLst/>
                <a:latin typeface="Consolas" panose="020B0609020204030204" pitchFamily="49" charset="0"/>
              </a:rPr>
              <a:t>30.0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color: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.purple,</a:t>
            </a:r>
          </a:p>
          <a:p>
            <a:r>
              <a:rPr lang="id-ID" sz="1000" b="0" dirty="0">
                <a:solidFill>
                  <a:srgbClr val="D4D4D4"/>
                </a:solidFill>
                <a:effectLst/>
                <a:latin typeface="Consolas" panose="020B0609020204030204" pitchFamily="49" charset="0"/>
              </a:rPr>
              <a:t>                    decoration: </a:t>
            </a:r>
            <a:r>
              <a:rPr lang="id-ID" sz="1000" b="0" dirty="0">
                <a:solidFill>
                  <a:srgbClr val="4EC9B0"/>
                </a:solidFill>
                <a:effectLst/>
                <a:latin typeface="Consolas" panose="020B0609020204030204" pitchFamily="49" charset="0"/>
              </a:rPr>
              <a:t>TextDecoration</a:t>
            </a:r>
            <a:r>
              <a:rPr lang="id-ID" sz="1000" b="0" dirty="0">
                <a:solidFill>
                  <a:srgbClr val="D4D4D4"/>
                </a:solidFill>
                <a:effectLst/>
                <a:latin typeface="Consolas" panose="020B0609020204030204" pitchFamily="49" charset="0"/>
              </a:rPr>
              <a:t>.none,</a:t>
            </a:r>
          </a:p>
          <a:p>
            <a:r>
              <a:rPr lang="id-ID" sz="1000" b="0" dirty="0">
                <a:solidFill>
                  <a:srgbClr val="D4D4D4"/>
                </a:solidFill>
                <a:effectLst/>
                <a:latin typeface="Consolas" panose="020B0609020204030204" pitchFamily="49" charset="0"/>
              </a:rPr>
              <a:t>                    fontFamily: </a:t>
            </a:r>
            <a:r>
              <a:rPr lang="id-ID" sz="1000" b="0" dirty="0">
                <a:solidFill>
                  <a:srgbClr val="CE9178"/>
                </a:solidFill>
                <a:effectLst/>
                <a:latin typeface="Consolas" panose="020B0609020204030204" pitchFamily="49" charset="0"/>
              </a:rPr>
              <a:t>'IndieFlower'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fontWeight: </a:t>
            </a:r>
            <a:r>
              <a:rPr lang="id-ID" sz="1000" b="0" dirty="0">
                <a:solidFill>
                  <a:srgbClr val="4EC9B0"/>
                </a:solidFill>
                <a:effectLst/>
                <a:latin typeface="Consolas" panose="020B0609020204030204" pitchFamily="49" charset="0"/>
              </a:rPr>
              <a:t>FontWeight</a:t>
            </a:r>
            <a:r>
              <a:rPr lang="id-ID" sz="1000" b="0" dirty="0">
                <a:solidFill>
                  <a:srgbClr val="D4D4D4"/>
                </a:solidFill>
                <a:effectLst/>
                <a:latin typeface="Consolas" panose="020B0609020204030204" pitchFamily="49" charset="0"/>
              </a:rPr>
              <a:t>.w700,</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99408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88D-8B6B-4844-9B0B-B2D19321A5DC}"/>
              </a:ext>
            </a:extLst>
          </p:cNvPr>
          <p:cNvSpPr txBox="1">
            <a:spLocks/>
          </p:cNvSpPr>
          <p:nvPr/>
        </p:nvSpPr>
        <p:spPr>
          <a:xfrm>
            <a:off x="1066800" y="914400"/>
            <a:ext cx="5706196" cy="365173"/>
          </a:xfrm>
          <a:prstGeom prst="rect">
            <a:avLst/>
          </a:prstGeom>
        </p:spPr>
        <p:txBody>
          <a:bodyPr vert="horz" lIns="91440" tIns="45720" rIns="91440" bIns="45720" rtlCol="0" anchor="ctr">
            <a:normAutofit fontScale="70000" lnSpcReduction="20000"/>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Komponen dalam Flutter</a:t>
            </a:r>
          </a:p>
        </p:txBody>
      </p:sp>
      <p:sp>
        <p:nvSpPr>
          <p:cNvPr id="3" name="TextBox 2">
            <a:extLst>
              <a:ext uri="{FF2B5EF4-FFF2-40B4-BE49-F238E27FC236}">
                <a16:creationId xmlns:a16="http://schemas.microsoft.com/office/drawing/2014/main" id="{47A0B8CF-27E9-4FFD-88EE-CDCE0B1DBF85}"/>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
        <p:nvSpPr>
          <p:cNvPr id="6" name="TextBox 5">
            <a:extLst>
              <a:ext uri="{FF2B5EF4-FFF2-40B4-BE49-F238E27FC236}">
                <a16:creationId xmlns:a16="http://schemas.microsoft.com/office/drawing/2014/main" id="{D99CE307-4FDF-4A13-82D8-CA9F120377AB}"/>
              </a:ext>
            </a:extLst>
          </p:cNvPr>
          <p:cNvSpPr txBox="1"/>
          <p:nvPr/>
        </p:nvSpPr>
        <p:spPr>
          <a:xfrm>
            <a:off x="1143000" y="2784090"/>
            <a:ext cx="10744200" cy="3170099"/>
          </a:xfrm>
          <a:prstGeom prst="rect">
            <a:avLst/>
          </a:prstGeom>
          <a:noFill/>
        </p:spPr>
        <p:txBody>
          <a:bodyPr wrap="square" rtlCol="0">
            <a:spAutoFit/>
          </a:bodyPr>
          <a:lstStyle/>
          <a:p>
            <a:r>
              <a:rPr lang="id-ID" sz="2000" b="1" dirty="0">
                <a:latin typeface="+mn-lt"/>
              </a:rPr>
              <a:t>Komponen di Flutter:</a:t>
            </a:r>
          </a:p>
          <a:p>
            <a:pPr marL="342900" indent="-342900">
              <a:buFontTx/>
              <a:buAutoNum type="arabicPeriod"/>
            </a:pPr>
            <a:r>
              <a:rPr lang="id-ID" sz="2000" i="1" dirty="0">
                <a:latin typeface="+mn-lt"/>
              </a:rPr>
              <a:t>Stateless</a:t>
            </a:r>
            <a:r>
              <a:rPr lang="id-ID" sz="2000" dirty="0">
                <a:latin typeface="+mn-lt"/>
              </a:rPr>
              <a:t>, diturunkan dari class </a:t>
            </a:r>
            <a:r>
              <a:rPr lang="id-ID" sz="2000" dirty="0">
                <a:solidFill>
                  <a:srgbClr val="FF0000"/>
                </a:solidFill>
                <a:latin typeface="Consolas" panose="020B0609020204030204" pitchFamily="49" charset="0"/>
              </a:rPr>
              <a:t>StatelessWidget</a:t>
            </a:r>
            <a:br>
              <a:rPr lang="id-ID" sz="2000" dirty="0">
                <a:solidFill>
                  <a:srgbClr val="FF0000"/>
                </a:solidFill>
                <a:latin typeface="Consolas" panose="020B0609020204030204" pitchFamily="49" charset="0"/>
              </a:rPr>
            </a:br>
            <a:r>
              <a:rPr lang="id-ID" sz="2000" dirty="0">
                <a:latin typeface="+mn-lt"/>
              </a:rPr>
              <a:t>komponen yang tidak punya </a:t>
            </a:r>
            <a:r>
              <a:rPr lang="id-ID" sz="2000" i="1" dirty="0">
                <a:latin typeface="+mn-lt"/>
              </a:rPr>
              <a:t>state</a:t>
            </a:r>
            <a:r>
              <a:rPr lang="id-ID" sz="2000" dirty="0">
                <a:latin typeface="+mn-lt"/>
              </a:rPr>
              <a:t> &amp; digunakan untuk membuat tampilan statis</a:t>
            </a:r>
            <a:br>
              <a:rPr lang="id-ID" sz="2000" dirty="0">
                <a:latin typeface="+mn-lt"/>
              </a:rPr>
            </a:br>
            <a:r>
              <a:rPr lang="id-ID" sz="2000" dirty="0">
                <a:latin typeface="+mn-lt"/>
              </a:rPr>
              <a:t>Contoh: </a:t>
            </a:r>
            <a:r>
              <a:rPr lang="id-ID" sz="2000" dirty="0">
                <a:solidFill>
                  <a:srgbClr val="FF0000"/>
                </a:solidFill>
                <a:latin typeface="Consolas" panose="020B0609020204030204" pitchFamily="49" charset="0"/>
              </a:rPr>
              <a:t>Text, RaisedButton</a:t>
            </a:r>
            <a:r>
              <a:rPr lang="id-ID" sz="2000" dirty="0">
                <a:latin typeface="+mn-lt"/>
              </a:rPr>
              <a:t>, dan </a:t>
            </a:r>
            <a:r>
              <a:rPr lang="id-ID" sz="2000" dirty="0">
                <a:solidFill>
                  <a:srgbClr val="FF0000"/>
                </a:solidFill>
                <a:latin typeface="Consolas" panose="020B0609020204030204" pitchFamily="49" charset="0"/>
              </a:rPr>
              <a:t>Icon</a:t>
            </a:r>
            <a:br>
              <a:rPr lang="id-ID" sz="2000" dirty="0">
                <a:latin typeface="+mn-lt"/>
              </a:rPr>
            </a:br>
            <a:r>
              <a:rPr lang="id-ID" sz="2000" dirty="0">
                <a:latin typeface="+mn-lt"/>
              </a:rPr>
              <a:t> </a:t>
            </a:r>
            <a:endParaRPr lang="id-ID" sz="2000" dirty="0">
              <a:latin typeface="Consolas" panose="020B0609020204030204" pitchFamily="49" charset="0"/>
            </a:endParaRPr>
          </a:p>
          <a:p>
            <a:pPr marL="342900" indent="-342900">
              <a:buFontTx/>
              <a:buAutoNum type="arabicPeriod"/>
            </a:pPr>
            <a:r>
              <a:rPr lang="id-ID" sz="2000" i="1" dirty="0">
                <a:latin typeface="+mn-lt"/>
              </a:rPr>
              <a:t>Stateful</a:t>
            </a:r>
            <a:r>
              <a:rPr lang="id-ID" sz="2000" dirty="0">
                <a:latin typeface="+mn-lt"/>
              </a:rPr>
              <a:t> , diturunkan dari class </a:t>
            </a:r>
            <a:r>
              <a:rPr lang="id-ID" sz="2000" dirty="0">
                <a:solidFill>
                  <a:srgbClr val="FF0000"/>
                </a:solidFill>
                <a:latin typeface="Consolas" panose="020B0609020204030204" pitchFamily="49" charset="0"/>
              </a:rPr>
              <a:t>StatefulWidget</a:t>
            </a:r>
            <a:br>
              <a:rPr lang="id-ID" sz="2000" dirty="0">
                <a:solidFill>
                  <a:srgbClr val="FF0000"/>
                </a:solidFill>
                <a:latin typeface="Consolas" panose="020B0609020204030204" pitchFamily="49" charset="0"/>
              </a:rPr>
            </a:br>
            <a:r>
              <a:rPr lang="id-ID" sz="2000" dirty="0">
                <a:latin typeface="+mn-lt"/>
              </a:rPr>
              <a:t>komponen yang dilengkapi dengan </a:t>
            </a:r>
            <a:r>
              <a:rPr lang="id-ID" sz="2000" i="1" dirty="0">
                <a:latin typeface="+mn-lt"/>
              </a:rPr>
              <a:t>state</a:t>
            </a:r>
            <a:r>
              <a:rPr lang="id-ID" sz="2000" dirty="0">
                <a:latin typeface="+mn-lt"/>
              </a:rPr>
              <a:t> &amp; digunakan untuk membuat tampilan yang dapat menampung masukan dari pengguna aplikasi.</a:t>
            </a:r>
            <a:br>
              <a:rPr lang="id-ID" sz="2000" dirty="0">
                <a:latin typeface="+mn-lt"/>
              </a:rPr>
            </a:br>
            <a:r>
              <a:rPr lang="id-ID" sz="2000" dirty="0">
                <a:latin typeface="+mn-lt"/>
              </a:rPr>
              <a:t>Contoh: </a:t>
            </a:r>
            <a:r>
              <a:rPr lang="id-ID" sz="2000" dirty="0">
                <a:solidFill>
                  <a:srgbClr val="FF0000"/>
                </a:solidFill>
                <a:latin typeface="Consolas" panose="020B0609020204030204" pitchFamily="49" charset="0"/>
              </a:rPr>
              <a:t>Checkbox, Radio, TextField</a:t>
            </a:r>
            <a:r>
              <a:rPr lang="id-ID" sz="2000" dirty="0">
                <a:latin typeface="+mn-lt"/>
              </a:rPr>
              <a:t>, dan </a:t>
            </a:r>
            <a:r>
              <a:rPr lang="id-ID" sz="2000" dirty="0">
                <a:solidFill>
                  <a:srgbClr val="FF0000"/>
                </a:solidFill>
                <a:latin typeface="Consolas" panose="020B0609020204030204" pitchFamily="49" charset="0"/>
              </a:rPr>
              <a:t>Slider</a:t>
            </a:r>
            <a:br>
              <a:rPr lang="id-ID" sz="2000" dirty="0">
                <a:latin typeface="+mn-lt"/>
              </a:rPr>
            </a:br>
            <a:r>
              <a:rPr lang="id-ID" sz="2000" dirty="0">
                <a:latin typeface="+mn-lt"/>
              </a:rPr>
              <a:t> </a:t>
            </a:r>
            <a:endParaRPr lang="id-ID" sz="2000" dirty="0">
              <a:latin typeface="Consolas" panose="020B0609020204030204" pitchFamily="49" charset="0"/>
            </a:endParaRPr>
          </a:p>
        </p:txBody>
      </p:sp>
      <p:sp>
        <p:nvSpPr>
          <p:cNvPr id="10" name="TextBox 9">
            <a:extLst>
              <a:ext uri="{FF2B5EF4-FFF2-40B4-BE49-F238E27FC236}">
                <a16:creationId xmlns:a16="http://schemas.microsoft.com/office/drawing/2014/main" id="{9A70029C-5131-4C76-A22E-9F7F6DE8DF31}"/>
              </a:ext>
            </a:extLst>
          </p:cNvPr>
          <p:cNvSpPr txBox="1"/>
          <p:nvPr/>
        </p:nvSpPr>
        <p:spPr>
          <a:xfrm>
            <a:off x="1143000" y="1524000"/>
            <a:ext cx="10210800" cy="1015663"/>
          </a:xfrm>
          <a:prstGeom prst="rect">
            <a:avLst/>
          </a:prstGeom>
          <a:noFill/>
        </p:spPr>
        <p:txBody>
          <a:bodyPr wrap="square" rtlCol="0">
            <a:spAutoFit/>
          </a:bodyPr>
          <a:lstStyle/>
          <a:p>
            <a:r>
              <a:rPr lang="id-ID" sz="2000" b="1" i="1" dirty="0">
                <a:solidFill>
                  <a:srgbClr val="FF0000"/>
                </a:solidFill>
                <a:latin typeface="+mn-lt"/>
              </a:rPr>
              <a:t>State </a:t>
            </a:r>
            <a:r>
              <a:rPr lang="id-ID" sz="2000" dirty="0">
                <a:latin typeface="+mn-lt"/>
              </a:rPr>
              <a:t>dinyatakan sebagai informasi yang dapat dibaca ketika suatu komponen dibuat dan mungkin akan mengalami perubahan keadaan selama komponen tersebut tampil di layar.</a:t>
            </a:r>
            <a:endParaRPr lang="id-ID" sz="20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91903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88D-8B6B-4844-9B0B-B2D19321A5DC}"/>
              </a:ext>
            </a:extLst>
          </p:cNvPr>
          <p:cNvSpPr txBox="1">
            <a:spLocks/>
          </p:cNvSpPr>
          <p:nvPr/>
        </p:nvSpPr>
        <p:spPr>
          <a:xfrm>
            <a:off x="1068374" y="926812"/>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StatefulWidget()</a:t>
            </a:r>
          </a:p>
        </p:txBody>
      </p:sp>
      <p:sp>
        <p:nvSpPr>
          <p:cNvPr id="8" name="TextBox 7">
            <a:extLst>
              <a:ext uri="{FF2B5EF4-FFF2-40B4-BE49-F238E27FC236}">
                <a16:creationId xmlns:a16="http://schemas.microsoft.com/office/drawing/2014/main" id="{4BFC4723-A175-4567-A011-061DDD1E4BD0}"/>
              </a:ext>
            </a:extLst>
          </p:cNvPr>
          <p:cNvSpPr txBox="1"/>
          <p:nvPr/>
        </p:nvSpPr>
        <p:spPr>
          <a:xfrm>
            <a:off x="1311568" y="1905000"/>
            <a:ext cx="2971800" cy="3323987"/>
          </a:xfrm>
          <a:prstGeom prst="rect">
            <a:avLst/>
          </a:prstGeom>
          <a:solidFill>
            <a:schemeClr val="tx1"/>
          </a:solidFill>
        </p:spPr>
        <p:txBody>
          <a:bodyPr wrap="square">
            <a:spAutoFit/>
          </a:bodyPr>
          <a:lstStyle/>
          <a:p>
            <a:r>
              <a:rPr lang="id-ID" sz="1000" b="0" dirty="0">
                <a:solidFill>
                  <a:srgbClr val="569CD6"/>
                </a:solidFill>
                <a:effectLst/>
                <a:latin typeface="Consolas" panose="020B0609020204030204" pitchFamily="49" charset="0"/>
              </a:rPr>
              <a:t>import</a:t>
            </a:r>
            <a:r>
              <a:rPr lang="id-ID" sz="1000" b="0" dirty="0">
                <a:solidFill>
                  <a:srgbClr val="D4D4D4"/>
                </a:solidFill>
                <a:effectLst/>
                <a:latin typeface="Consolas" panose="020B0609020204030204" pitchFamily="49" charset="0"/>
              </a:rPr>
              <a:t> </a:t>
            </a:r>
            <a:r>
              <a:rPr lang="id-ID" sz="1000" b="0" dirty="0">
                <a:solidFill>
                  <a:srgbClr val="CE9178"/>
                </a:solidFill>
                <a:effectLst/>
                <a:latin typeface="Consolas" panose="020B0609020204030204" pitchFamily="49" charset="0"/>
              </a:rPr>
              <a:t>'package:flutter/material.dart'</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void</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main</a:t>
            </a:r>
            <a:r>
              <a:rPr lang="id-ID" sz="1000" b="0" dirty="0">
                <a:solidFill>
                  <a:srgbClr val="D4D4D4"/>
                </a:solidFill>
                <a:effectLst/>
                <a:latin typeface="Consolas" panose="020B0609020204030204" pitchFamily="49" charset="0"/>
              </a:rPr>
              <a:t>() =&gt; </a:t>
            </a:r>
            <a:r>
              <a:rPr lang="id-ID" sz="1000" b="0" dirty="0">
                <a:solidFill>
                  <a:srgbClr val="DCDCAA"/>
                </a:solidFill>
                <a:effectLst/>
                <a:latin typeface="Consolas" panose="020B0609020204030204" pitchFamily="49" charset="0"/>
              </a:rPr>
              <a:t>runApp</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MyApp</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MyApp</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MaterialApp</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CE9178"/>
                </a:solidFill>
                <a:effectLst/>
                <a:latin typeface="Consolas" panose="020B0609020204030204" pitchFamily="49" charset="0"/>
              </a:rPr>
              <a:t>'Flutter UI'</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theme: </a:t>
            </a:r>
            <a:r>
              <a:rPr lang="id-ID" sz="1000" b="0" dirty="0">
                <a:solidFill>
                  <a:srgbClr val="4EC9B0"/>
                </a:solidFill>
                <a:effectLst/>
                <a:latin typeface="Consolas" panose="020B0609020204030204" pitchFamily="49" charset="0"/>
              </a:rPr>
              <a:t>ThemeData</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primarySwatch: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.blue,</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home: </a:t>
            </a:r>
            <a:r>
              <a:rPr lang="id-ID" sz="1000" b="0" dirty="0">
                <a:solidFill>
                  <a:srgbClr val="4EC9B0"/>
                </a:solidFill>
                <a:effectLst/>
                <a:latin typeface="Consolas" panose="020B0609020204030204" pitchFamily="49" charset="0"/>
              </a:rPr>
              <a:t>Home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Home</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StatefulWidget</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HomeState</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createState</a:t>
            </a:r>
            <a:r>
              <a:rPr lang="id-ID" sz="1000" b="0" dirty="0">
                <a:solidFill>
                  <a:srgbClr val="D4D4D4"/>
                </a:solidFill>
                <a:effectLst/>
                <a:latin typeface="Consolas" panose="020B0609020204030204" pitchFamily="49" charset="0"/>
              </a:rPr>
              <a:t>()=&gt;</a:t>
            </a:r>
            <a:r>
              <a:rPr lang="id-ID" sz="1000" b="0" dirty="0">
                <a:solidFill>
                  <a:srgbClr val="4EC9B0"/>
                </a:solidFill>
                <a:effectLst/>
                <a:latin typeface="Consolas" panose="020B0609020204030204" pitchFamily="49" charset="0"/>
              </a:rPr>
              <a:t>HomeState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955470C-0AA2-44AB-982A-A86E1FF07AB8}"/>
              </a:ext>
            </a:extLst>
          </p:cNvPr>
          <p:cNvSpPr txBox="1"/>
          <p:nvPr/>
        </p:nvSpPr>
        <p:spPr>
          <a:xfrm>
            <a:off x="4878066" y="652238"/>
            <a:ext cx="3595036" cy="6001643"/>
          </a:xfrm>
          <a:prstGeom prst="rect">
            <a:avLst/>
          </a:prstGeom>
          <a:solidFill>
            <a:schemeClr val="tx1"/>
          </a:solidFill>
        </p:spPr>
        <p:txBody>
          <a:bodyPr wrap="square">
            <a:spAutoFit/>
          </a:bodyPr>
          <a:lstStyle/>
          <a:p>
            <a:r>
              <a:rPr lang="id-ID" sz="800" b="0" dirty="0">
                <a:solidFill>
                  <a:srgbClr val="569CD6"/>
                </a:solidFill>
                <a:effectLst/>
                <a:latin typeface="Consolas" panose="020B0609020204030204" pitchFamily="49" charset="0"/>
              </a:rPr>
              <a:t>class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HomeState</a:t>
            </a:r>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extends</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State</a:t>
            </a:r>
            <a:r>
              <a:rPr lang="id-ID" sz="800" b="0" dirty="0">
                <a:solidFill>
                  <a:srgbClr val="D4D4D4"/>
                </a:solidFill>
                <a:effectLst/>
                <a:latin typeface="Consolas" panose="020B0609020204030204" pitchFamily="49" charset="0"/>
              </a:rPr>
              <a:t>&lt;</a:t>
            </a:r>
            <a:r>
              <a:rPr lang="id-ID" sz="800" b="0" dirty="0">
                <a:solidFill>
                  <a:srgbClr val="4EC9B0"/>
                </a:solidFill>
                <a:effectLst/>
                <a:latin typeface="Consolas" panose="020B0609020204030204" pitchFamily="49" charset="0"/>
              </a:rPr>
              <a:t>Home</a:t>
            </a:r>
            <a:r>
              <a:rPr lang="id-ID" sz="800" b="0" dirty="0">
                <a:solidFill>
                  <a:srgbClr val="D4D4D4"/>
                </a:solidFill>
                <a:effectLst/>
                <a:latin typeface="Consolas" panose="020B0609020204030204" pitchFamily="49" charset="0"/>
              </a:rPr>
              <a:t>&gt; {</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int</a:t>
            </a:r>
            <a:r>
              <a:rPr lang="id-ID" sz="800" b="0" dirty="0">
                <a:solidFill>
                  <a:srgbClr val="D4D4D4"/>
                </a:solidFill>
                <a:effectLst/>
                <a:latin typeface="Consolas" panose="020B0609020204030204" pitchFamily="49" charset="0"/>
              </a:rPr>
              <a:t> counter=</a:t>
            </a:r>
            <a:r>
              <a:rPr lang="id-ID" sz="800" b="0" dirty="0">
                <a:solidFill>
                  <a:srgbClr val="B5CEA8"/>
                </a:solidFill>
                <a:effectLst/>
                <a:latin typeface="Consolas" panose="020B0609020204030204" pitchFamily="49" charset="0"/>
              </a:rPr>
              <a:t>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void</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incCounter</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setState</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counter++;</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void</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decCounter</a:t>
            </a:r>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setState</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counter--;</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569CD6"/>
                </a:solidFill>
                <a:effectLst/>
                <a:latin typeface="Consolas" panose="020B0609020204030204" pitchFamily="49" charset="0"/>
              </a:rPr>
              <a:t>@override</a:t>
            </a:r>
            <a:endParaRPr lang="id-ID" sz="800" b="0" dirty="0">
              <a:solidFill>
                <a:srgbClr val="D4D4D4"/>
              </a:solidFill>
              <a:effectLst/>
              <a:latin typeface="Consolas" panose="020B0609020204030204" pitchFamily="49" charset="0"/>
            </a:endParaRP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 </a:t>
            </a:r>
            <a:r>
              <a:rPr lang="id-ID" sz="800" b="0" dirty="0">
                <a:solidFill>
                  <a:srgbClr val="DCDCAA"/>
                </a:solidFill>
                <a:effectLst/>
                <a:latin typeface="Consolas" panose="020B0609020204030204" pitchFamily="49" charset="0"/>
              </a:rPr>
              <a:t>build</a:t>
            </a:r>
            <a:r>
              <a:rPr lang="id-ID" sz="800" b="0" dirty="0">
                <a:solidFill>
                  <a:srgbClr val="D4D4D4"/>
                </a:solidFill>
                <a:effectLst/>
                <a:latin typeface="Consolas" panose="020B0609020204030204" pitchFamily="49" charset="0"/>
              </a:rPr>
              <a:t>(</a:t>
            </a:r>
            <a:r>
              <a:rPr lang="id-ID" sz="800" b="0" dirty="0">
                <a:solidFill>
                  <a:srgbClr val="4EC9B0"/>
                </a:solidFill>
                <a:effectLst/>
                <a:latin typeface="Consolas" panose="020B0609020204030204" pitchFamily="49" charset="0"/>
              </a:rPr>
              <a:t>BuildContext</a:t>
            </a:r>
            <a:r>
              <a:rPr lang="id-ID" sz="800" b="0" dirty="0">
                <a:solidFill>
                  <a:srgbClr val="D4D4D4"/>
                </a:solidFill>
                <a:effectLst/>
                <a:latin typeface="Consolas" panose="020B0609020204030204" pitchFamily="49" charset="0"/>
              </a:rPr>
              <a:t> context) {</a:t>
            </a:r>
          </a:p>
          <a:p>
            <a:r>
              <a:rPr lang="id-ID" sz="800" b="0" dirty="0">
                <a:solidFill>
                  <a:srgbClr val="D4D4D4"/>
                </a:solidFill>
                <a:effectLst/>
                <a:latin typeface="Consolas" panose="020B0609020204030204" pitchFamily="49" charset="0"/>
              </a:rPr>
              <a:t>    </a:t>
            </a:r>
            <a:r>
              <a:rPr lang="id-ID" sz="800" b="0" dirty="0">
                <a:solidFill>
                  <a:srgbClr val="C586C0"/>
                </a:solidFill>
                <a:effectLst/>
                <a:latin typeface="Consolas" panose="020B0609020204030204" pitchFamily="49" charset="0"/>
              </a:rPr>
              <a:t>return</a:t>
            </a:r>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Scaffold</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appBar: </a:t>
            </a:r>
            <a:r>
              <a:rPr lang="id-ID" sz="800" b="0" dirty="0">
                <a:solidFill>
                  <a:srgbClr val="4EC9B0"/>
                </a:solidFill>
                <a:effectLst/>
                <a:latin typeface="Consolas" panose="020B0609020204030204" pitchFamily="49" charset="0"/>
              </a:rPr>
              <a:t>AppBar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title: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r>
              <a:rPr lang="id-ID" sz="800" b="0" dirty="0">
                <a:solidFill>
                  <a:srgbClr val="CE9178"/>
                </a:solidFill>
                <a:effectLst/>
                <a:latin typeface="Consolas" panose="020B0609020204030204" pitchFamily="49" charset="0"/>
              </a:rPr>
              <a:t>'Belajar StatefulWidget'</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body: </a:t>
            </a:r>
            <a:r>
              <a:rPr lang="id-ID" sz="800" b="0" dirty="0">
                <a:solidFill>
                  <a:srgbClr val="4EC9B0"/>
                </a:solidFill>
                <a:effectLst/>
                <a:latin typeface="Consolas" panose="020B0609020204030204" pitchFamily="49" charset="0"/>
              </a:rPr>
              <a:t>Center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Column</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mainAxisAlignment: </a:t>
            </a:r>
            <a:r>
              <a:rPr lang="id-ID" sz="800" b="0" dirty="0">
                <a:solidFill>
                  <a:srgbClr val="4EC9B0"/>
                </a:solidFill>
                <a:effectLst/>
                <a:latin typeface="Consolas" panose="020B0609020204030204" pitchFamily="49" charset="0"/>
              </a:rPr>
              <a:t>MainAxisAlignment</a:t>
            </a:r>
            <a:r>
              <a:rPr lang="id-ID" sz="800" b="0" dirty="0">
                <a:solidFill>
                  <a:srgbClr val="D4D4D4"/>
                </a:solidFill>
                <a:effectLst/>
                <a:latin typeface="Consolas" panose="020B0609020204030204" pitchFamily="49" charset="0"/>
              </a:rPr>
              <a:t>.center,</a:t>
            </a:r>
          </a:p>
          <a:p>
            <a:r>
              <a:rPr lang="id-ID" sz="800" b="0" dirty="0">
                <a:solidFill>
                  <a:srgbClr val="D4D4D4"/>
                </a:solidFill>
                <a:effectLst/>
                <a:latin typeface="Consolas" panose="020B0609020204030204" pitchFamily="49" charset="0"/>
              </a:rPr>
              <a:t>          children: &lt;</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&gt;[</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r>
              <a:rPr lang="id-ID" sz="800" b="0" dirty="0">
                <a:solidFill>
                  <a:srgbClr val="CE9178"/>
                </a:solidFill>
                <a:effectLst/>
                <a:latin typeface="Consolas" panose="020B0609020204030204" pitchFamily="49" charset="0"/>
              </a:rPr>
              <a:t>'Nilai counter: $</a:t>
            </a:r>
            <a:r>
              <a:rPr lang="id-ID" sz="800" b="0" dirty="0">
                <a:solidFill>
                  <a:srgbClr val="9CDCFE"/>
                </a:solidFill>
                <a:effectLst/>
                <a:latin typeface="Consolas" panose="020B0609020204030204" pitchFamily="49" charset="0"/>
              </a:rPr>
              <a:t>counter</a:t>
            </a:r>
            <a:r>
              <a:rPr lang="id-ID" sz="800" b="0" dirty="0">
                <a:solidFill>
                  <a:srgbClr val="CE9178"/>
                </a:solidFill>
                <a:effectLst/>
                <a:latin typeface="Consolas" panose="020B0609020204030204" pitchFamily="49" charset="0"/>
              </a:rPr>
              <a:t>'</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style: </a:t>
            </a:r>
            <a:r>
              <a:rPr lang="id-ID" sz="800" b="0" dirty="0">
                <a:solidFill>
                  <a:srgbClr val="4EC9B0"/>
                </a:solidFill>
                <a:effectLst/>
                <a:latin typeface="Consolas" panose="020B0609020204030204" pitchFamily="49" charset="0"/>
              </a:rPr>
              <a:t>TextStyle</a:t>
            </a:r>
            <a:r>
              <a:rPr lang="id-ID" sz="800" b="0" dirty="0">
                <a:solidFill>
                  <a:srgbClr val="D4D4D4"/>
                </a:solidFill>
                <a:effectLst/>
                <a:latin typeface="Consolas" panose="020B0609020204030204" pitchFamily="49" charset="0"/>
              </a:rPr>
              <a:t>(fontSize: </a:t>
            </a:r>
            <a:r>
              <a:rPr lang="id-ID" sz="800" b="0" dirty="0">
                <a:solidFill>
                  <a:srgbClr val="B5CEA8"/>
                </a:solidFill>
                <a:effectLst/>
                <a:latin typeface="Consolas" panose="020B0609020204030204" pitchFamily="49" charset="0"/>
              </a:rPr>
              <a:t>30.0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Row</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mainAxisAlignment: </a:t>
            </a:r>
            <a:r>
              <a:rPr lang="id-ID" sz="800" b="0" dirty="0">
                <a:solidFill>
                  <a:srgbClr val="4EC9B0"/>
                </a:solidFill>
                <a:effectLst/>
                <a:latin typeface="Consolas" panose="020B0609020204030204" pitchFamily="49" charset="0"/>
              </a:rPr>
              <a:t>MainAxisAlignment</a:t>
            </a:r>
            <a:r>
              <a:rPr lang="id-ID" sz="800" b="0" dirty="0">
                <a:solidFill>
                  <a:srgbClr val="D4D4D4"/>
                </a:solidFill>
                <a:effectLst/>
                <a:latin typeface="Consolas" panose="020B0609020204030204" pitchFamily="49" charset="0"/>
              </a:rPr>
              <a:t>.center,</a:t>
            </a:r>
          </a:p>
          <a:p>
            <a:r>
              <a:rPr lang="id-ID" sz="800" b="0" dirty="0">
                <a:solidFill>
                  <a:srgbClr val="D4D4D4"/>
                </a:solidFill>
                <a:effectLst/>
                <a:latin typeface="Consolas" panose="020B0609020204030204" pitchFamily="49" charset="0"/>
              </a:rPr>
              <a:t>              children: &lt;</a:t>
            </a:r>
            <a:r>
              <a:rPr lang="id-ID" sz="800" b="0" dirty="0">
                <a:solidFill>
                  <a:srgbClr val="4EC9B0"/>
                </a:solidFill>
                <a:effectLst/>
                <a:latin typeface="Consolas" panose="020B0609020204030204" pitchFamily="49" charset="0"/>
              </a:rPr>
              <a:t>Widget</a:t>
            </a:r>
            <a:r>
              <a:rPr lang="id-ID" sz="800" b="0" dirty="0">
                <a:solidFill>
                  <a:srgbClr val="D4D4D4"/>
                </a:solidFill>
                <a:effectLst/>
                <a:latin typeface="Consolas" panose="020B0609020204030204" pitchFamily="49" charset="0"/>
              </a:rPr>
              <a:t>&gt;[</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RaisedButton</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r>
              <a:rPr lang="id-ID" sz="800" b="0" dirty="0">
                <a:solidFill>
                  <a:srgbClr val="CE9178"/>
                </a:solidFill>
                <a:effectLst/>
                <a:latin typeface="Consolas" panose="020B0609020204030204" pitchFamily="49" charset="0"/>
              </a:rPr>
              <a:t>'&lt;&lt;'</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onPressed: decCounter,</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Container</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width: </a:t>
            </a:r>
            <a:r>
              <a:rPr lang="id-ID" sz="800" b="0" dirty="0">
                <a:solidFill>
                  <a:srgbClr val="B5CEA8"/>
                </a:solidFill>
                <a:effectLst/>
                <a:latin typeface="Consolas" panose="020B0609020204030204" pitchFamily="49" charset="0"/>
              </a:rPr>
              <a:t>10.0</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r>
              <a:rPr lang="id-ID" sz="800" b="0" dirty="0">
                <a:solidFill>
                  <a:srgbClr val="4EC9B0"/>
                </a:solidFill>
                <a:effectLst/>
                <a:latin typeface="Consolas" panose="020B0609020204030204" pitchFamily="49" charset="0"/>
              </a:rPr>
              <a:t>RaisedButton</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child: </a:t>
            </a:r>
            <a:r>
              <a:rPr lang="id-ID" sz="800" b="0" dirty="0">
                <a:solidFill>
                  <a:srgbClr val="4EC9B0"/>
                </a:solidFill>
                <a:effectLst/>
                <a:latin typeface="Consolas" panose="020B0609020204030204" pitchFamily="49" charset="0"/>
              </a:rPr>
              <a:t>Text</a:t>
            </a:r>
            <a:r>
              <a:rPr lang="id-ID" sz="800" b="0" dirty="0">
                <a:solidFill>
                  <a:srgbClr val="D4D4D4"/>
                </a:solidFill>
                <a:effectLst/>
                <a:latin typeface="Consolas" panose="020B0609020204030204" pitchFamily="49" charset="0"/>
              </a:rPr>
              <a:t>(</a:t>
            </a:r>
            <a:r>
              <a:rPr lang="id-ID" sz="800" b="0" dirty="0">
                <a:solidFill>
                  <a:srgbClr val="CE9178"/>
                </a:solidFill>
                <a:effectLst/>
                <a:latin typeface="Consolas" panose="020B0609020204030204" pitchFamily="49" charset="0"/>
              </a:rPr>
              <a:t>'&gt;&gt;'</a:t>
            </a:r>
            <a:r>
              <a:rPr lang="id-ID" sz="800" b="0" dirty="0">
                <a:solidFill>
                  <a:srgbClr val="D4D4D4"/>
                </a:solidFill>
                <a:effectLst/>
                <a:latin typeface="Consolas" panose="020B0609020204030204" pitchFamily="49" charset="0"/>
              </a:rPr>
              <a:t>),</a:t>
            </a:r>
          </a:p>
          <a:p>
            <a:r>
              <a:rPr lang="id-ID" sz="800" b="0" dirty="0">
                <a:solidFill>
                  <a:srgbClr val="D4D4D4"/>
                </a:solidFill>
                <a:effectLst/>
                <a:latin typeface="Consolas" panose="020B0609020204030204" pitchFamily="49" charset="0"/>
              </a:rPr>
              <a:t>                  onPressed: incCounter,</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  }</a:t>
            </a:r>
          </a:p>
          <a:p>
            <a:r>
              <a:rPr lang="id-ID" sz="800" b="0" dirty="0">
                <a:solidFill>
                  <a:srgbClr val="D4D4D4"/>
                </a:solidFill>
                <a:effectLst/>
                <a:latin typeface="Consolas" panose="020B0609020204030204" pitchFamily="49" charset="0"/>
              </a:rPr>
              <a:t>}</a:t>
            </a:r>
          </a:p>
        </p:txBody>
      </p:sp>
      <p:pic>
        <p:nvPicPr>
          <p:cNvPr id="11" name="Picture 10">
            <a:extLst>
              <a:ext uri="{FF2B5EF4-FFF2-40B4-BE49-F238E27FC236}">
                <a16:creationId xmlns:a16="http://schemas.microsoft.com/office/drawing/2014/main" id="{2D8CB1D5-6B58-4DC2-BE64-DFDAB2F8B83A}"/>
              </a:ext>
            </a:extLst>
          </p:cNvPr>
          <p:cNvPicPr>
            <a:picLocks noChangeAspect="1"/>
          </p:cNvPicPr>
          <p:nvPr/>
        </p:nvPicPr>
        <p:blipFill>
          <a:blip r:embed="rId2"/>
          <a:stretch>
            <a:fillRect/>
          </a:stretch>
        </p:blipFill>
        <p:spPr>
          <a:xfrm>
            <a:off x="9067800" y="1219200"/>
            <a:ext cx="2742697" cy="486772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5BE1621-37DC-49A0-BC63-735EF30D7C4E}"/>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spTree>
    <p:extLst>
      <p:ext uri="{BB962C8B-B14F-4D97-AF65-F5344CB8AC3E}">
        <p14:creationId xmlns:p14="http://schemas.microsoft.com/office/powerpoint/2010/main" val="255449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88D-8B6B-4844-9B0B-B2D19321A5DC}"/>
              </a:ext>
            </a:extLst>
          </p:cNvPr>
          <p:cNvSpPr txBox="1">
            <a:spLocks/>
          </p:cNvSpPr>
          <p:nvPr/>
        </p:nvSpPr>
        <p:spPr>
          <a:xfrm>
            <a:off x="990600" y="533400"/>
            <a:ext cx="7474746" cy="8893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1800" dirty="0"/>
              <a:t>Mengatur </a:t>
            </a:r>
          </a:p>
          <a:p>
            <a:r>
              <a:rPr lang="id-ID" altLang="en-US" sz="1800" dirty="0"/>
              <a:t>Tata Letak Komponen</a:t>
            </a:r>
          </a:p>
        </p:txBody>
      </p:sp>
      <p:sp>
        <p:nvSpPr>
          <p:cNvPr id="4" name="TextBox 3">
            <a:extLst>
              <a:ext uri="{FF2B5EF4-FFF2-40B4-BE49-F238E27FC236}">
                <a16:creationId xmlns:a16="http://schemas.microsoft.com/office/drawing/2014/main" id="{882AC1A2-F2BF-4F3D-96ED-79E1319E6F0B}"/>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pic>
        <p:nvPicPr>
          <p:cNvPr id="6" name="Picture 5">
            <a:extLst>
              <a:ext uri="{FF2B5EF4-FFF2-40B4-BE49-F238E27FC236}">
                <a16:creationId xmlns:a16="http://schemas.microsoft.com/office/drawing/2014/main" id="{0CFDBB6C-526D-4317-931D-593743FD74C6}"/>
              </a:ext>
            </a:extLst>
          </p:cNvPr>
          <p:cNvPicPr>
            <a:picLocks noChangeAspect="1"/>
          </p:cNvPicPr>
          <p:nvPr/>
        </p:nvPicPr>
        <p:blipFill>
          <a:blip r:embed="rId2"/>
          <a:stretch>
            <a:fillRect/>
          </a:stretch>
        </p:blipFill>
        <p:spPr>
          <a:xfrm>
            <a:off x="9520382" y="1752600"/>
            <a:ext cx="2455771" cy="4387848"/>
          </a:xfrm>
          <a:prstGeom prst="rect">
            <a:avLst/>
          </a:prstGeom>
        </p:spPr>
      </p:pic>
      <p:sp>
        <p:nvSpPr>
          <p:cNvPr id="8" name="TextBox 7">
            <a:extLst>
              <a:ext uri="{FF2B5EF4-FFF2-40B4-BE49-F238E27FC236}">
                <a16:creationId xmlns:a16="http://schemas.microsoft.com/office/drawing/2014/main" id="{7F805024-FFB5-4B16-A714-83BDA9CF7FE3}"/>
              </a:ext>
            </a:extLst>
          </p:cNvPr>
          <p:cNvSpPr txBox="1"/>
          <p:nvPr/>
        </p:nvSpPr>
        <p:spPr>
          <a:xfrm>
            <a:off x="1143000" y="3793645"/>
            <a:ext cx="3276600" cy="2554545"/>
          </a:xfrm>
          <a:prstGeom prst="rect">
            <a:avLst/>
          </a:prstGeom>
          <a:solidFill>
            <a:schemeClr val="tx1"/>
          </a:solidFill>
        </p:spPr>
        <p:txBody>
          <a:bodyPr wrap="square">
            <a:spAutoFit/>
          </a:bodyPr>
          <a:lstStyle/>
          <a:p>
            <a:r>
              <a:rPr lang="id-ID" sz="1000" b="0" dirty="0">
                <a:solidFill>
                  <a:srgbClr val="569CD6"/>
                </a:solidFill>
                <a:effectLst/>
                <a:latin typeface="Consolas" panose="020B0609020204030204" pitchFamily="49" charset="0"/>
              </a:rPr>
              <a:t>import</a:t>
            </a:r>
            <a:r>
              <a:rPr lang="id-ID" sz="1000" b="0" dirty="0">
                <a:solidFill>
                  <a:srgbClr val="D4D4D4"/>
                </a:solidFill>
                <a:effectLst/>
                <a:latin typeface="Consolas" panose="020B0609020204030204" pitchFamily="49" charset="0"/>
              </a:rPr>
              <a:t> </a:t>
            </a:r>
            <a:r>
              <a:rPr lang="id-ID" sz="1000" b="0" dirty="0">
                <a:solidFill>
                  <a:srgbClr val="CE9178"/>
                </a:solidFill>
                <a:effectLst/>
                <a:latin typeface="Consolas" panose="020B0609020204030204" pitchFamily="49" charset="0"/>
              </a:rPr>
              <a:t>'package:flutter/material.dart'</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void</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main</a:t>
            </a:r>
            <a:r>
              <a:rPr lang="id-ID" sz="1000" b="0" dirty="0">
                <a:solidFill>
                  <a:srgbClr val="D4D4D4"/>
                </a:solidFill>
                <a:effectLst/>
                <a:latin typeface="Consolas" panose="020B0609020204030204" pitchFamily="49" charset="0"/>
              </a:rPr>
              <a:t>() =&gt; </a:t>
            </a:r>
            <a:r>
              <a:rPr lang="id-ID" sz="1000" b="0" dirty="0">
                <a:solidFill>
                  <a:srgbClr val="DCDCAA"/>
                </a:solidFill>
                <a:effectLst/>
                <a:latin typeface="Consolas" panose="020B0609020204030204" pitchFamily="49" charset="0"/>
              </a:rPr>
              <a:t>runApp</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MyApp</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MyApp</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MaterialApp</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CE9178"/>
                </a:solidFill>
                <a:effectLst/>
                <a:latin typeface="Consolas" panose="020B0609020204030204" pitchFamily="49" charset="0"/>
              </a:rPr>
              <a:t>'Demo Flutter'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theme: </a:t>
            </a:r>
            <a:r>
              <a:rPr lang="id-ID" sz="1000" b="0" dirty="0">
                <a:solidFill>
                  <a:srgbClr val="4EC9B0"/>
                </a:solidFill>
                <a:effectLst/>
                <a:latin typeface="Consolas" panose="020B0609020204030204" pitchFamily="49" charset="0"/>
              </a:rPr>
              <a:t>ThemeData</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primarySwatch: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.blue,</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home: </a:t>
            </a:r>
            <a:r>
              <a:rPr lang="id-ID" sz="1000" b="0" dirty="0">
                <a:solidFill>
                  <a:srgbClr val="4EC9B0"/>
                </a:solidFill>
                <a:effectLst/>
                <a:latin typeface="Consolas" panose="020B0609020204030204" pitchFamily="49" charset="0"/>
              </a:rPr>
              <a:t>Home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59B4721F-DFCC-472B-B2F4-0E5D14CD61ED}"/>
              </a:ext>
            </a:extLst>
          </p:cNvPr>
          <p:cNvSpPr txBox="1"/>
          <p:nvPr/>
        </p:nvSpPr>
        <p:spPr>
          <a:xfrm>
            <a:off x="5049115" y="685800"/>
            <a:ext cx="4267200" cy="5786199"/>
          </a:xfrm>
          <a:prstGeom prst="rect">
            <a:avLst/>
          </a:prstGeom>
          <a:solidFill>
            <a:schemeClr val="tx1"/>
          </a:solidFill>
        </p:spPr>
        <p:txBody>
          <a:bodyPr wrap="square">
            <a:spAutoFit/>
          </a:bodyPr>
          <a:lstStyle/>
          <a:p>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Home</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Scaffold</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appBar: </a:t>
            </a:r>
            <a:r>
              <a:rPr lang="id-ID" sz="1000" b="0" dirty="0">
                <a:solidFill>
                  <a:srgbClr val="4EC9B0"/>
                </a:solidFill>
                <a:effectLst/>
                <a:latin typeface="Consolas" panose="020B0609020204030204" pitchFamily="49" charset="0"/>
              </a:rPr>
              <a:t>AppBar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'Demo Row'</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body: </a:t>
            </a:r>
            <a:r>
              <a:rPr lang="id-ID" sz="1000" b="0" dirty="0">
                <a:solidFill>
                  <a:srgbClr val="4EC9B0"/>
                </a:solidFill>
                <a:effectLst/>
                <a:latin typeface="Consolas" panose="020B0609020204030204" pitchFamily="49" charset="0"/>
              </a:rPr>
              <a:t>Center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Row</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mainAxisAlignment: </a:t>
            </a:r>
            <a:r>
              <a:rPr lang="id-ID" sz="1000" b="0" dirty="0">
                <a:solidFill>
                  <a:srgbClr val="4EC9B0"/>
                </a:solidFill>
                <a:effectLst/>
                <a:latin typeface="Consolas" panose="020B0609020204030204" pitchFamily="49" charset="0"/>
              </a:rPr>
              <a:t>MainAxisAlignment</a:t>
            </a:r>
            <a:r>
              <a:rPr lang="id-ID" sz="1000" b="0" dirty="0">
                <a:solidFill>
                  <a:srgbClr val="D4D4D4"/>
                </a:solidFill>
                <a:effectLst/>
                <a:latin typeface="Consolas" panose="020B0609020204030204" pitchFamily="49" charset="0"/>
              </a:rPr>
              <a:t>.center,</a:t>
            </a:r>
          </a:p>
          <a:p>
            <a:r>
              <a:rPr lang="id-ID" sz="1000" b="0" dirty="0">
                <a:solidFill>
                  <a:srgbClr val="D4D4D4"/>
                </a:solidFill>
                <a:effectLst/>
                <a:latin typeface="Consolas" panose="020B0609020204030204" pitchFamily="49" charset="0"/>
              </a:rPr>
              <a:t>          children: &lt;</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&gt;[</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 1'</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Container</a:t>
            </a:r>
            <a:r>
              <a:rPr lang="id-ID" sz="1000" b="0" dirty="0">
                <a:solidFill>
                  <a:srgbClr val="D4D4D4"/>
                </a:solidFill>
                <a:effectLst/>
                <a:latin typeface="Consolas" panose="020B0609020204030204" pitchFamily="49" charset="0"/>
              </a:rPr>
              <a:t>(width: </a:t>
            </a:r>
            <a:r>
              <a:rPr lang="id-ID" sz="1000" b="0" dirty="0">
                <a:solidFill>
                  <a:srgbClr val="B5CEA8"/>
                </a:solidFill>
                <a:effectLst/>
                <a:latin typeface="Consolas" panose="020B0609020204030204" pitchFamily="49" charset="0"/>
              </a:rPr>
              <a:t>10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 2'</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Container</a:t>
            </a:r>
            <a:r>
              <a:rPr lang="id-ID" sz="1000" b="0" dirty="0">
                <a:solidFill>
                  <a:srgbClr val="D4D4D4"/>
                </a:solidFill>
                <a:effectLst/>
                <a:latin typeface="Consolas" panose="020B0609020204030204" pitchFamily="49" charset="0"/>
              </a:rPr>
              <a:t>(width: </a:t>
            </a:r>
            <a:r>
              <a:rPr lang="id-ID" sz="1000" b="0" dirty="0">
                <a:solidFill>
                  <a:srgbClr val="B5CEA8"/>
                </a:solidFill>
                <a:effectLst/>
                <a:latin typeface="Consolas" panose="020B0609020204030204" pitchFamily="49" charset="0"/>
              </a:rPr>
              <a:t>10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 3'</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Container</a:t>
            </a:r>
            <a:r>
              <a:rPr lang="id-ID" sz="1000" b="0" dirty="0">
                <a:solidFill>
                  <a:srgbClr val="D4D4D4"/>
                </a:solidFill>
                <a:effectLst/>
                <a:latin typeface="Consolas" panose="020B0609020204030204" pitchFamily="49" charset="0"/>
              </a:rPr>
              <a:t>(width: </a:t>
            </a:r>
            <a:r>
              <a:rPr lang="id-ID" sz="1000" b="0" dirty="0">
                <a:solidFill>
                  <a:srgbClr val="B5CEA8"/>
                </a:solidFill>
                <a:effectLst/>
                <a:latin typeface="Consolas" panose="020B0609020204030204" pitchFamily="49" charset="0"/>
              </a:rPr>
              <a:t>10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 4'</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6AF67B7-90D1-45CB-8E1E-37B91209D97E}"/>
              </a:ext>
            </a:extLst>
          </p:cNvPr>
          <p:cNvSpPr txBox="1"/>
          <p:nvPr/>
        </p:nvSpPr>
        <p:spPr>
          <a:xfrm>
            <a:off x="740641" y="1524000"/>
            <a:ext cx="4081318" cy="2308324"/>
          </a:xfrm>
          <a:prstGeom prst="rect">
            <a:avLst/>
          </a:prstGeom>
          <a:noFill/>
        </p:spPr>
        <p:txBody>
          <a:bodyPr wrap="square" rtlCol="0">
            <a:spAutoFit/>
          </a:bodyPr>
          <a:lstStyle/>
          <a:p>
            <a:r>
              <a:rPr lang="id-ID" sz="1600" dirty="0">
                <a:latin typeface="+mn-lt"/>
              </a:rPr>
              <a:t>Flutter menyediakan class yang dapat dijadikan container dan berfungsi untuk mengatur tata letak (layout) atau menyusun komponen yang terdapat pada layar.</a:t>
            </a:r>
          </a:p>
          <a:p>
            <a:br>
              <a:rPr lang="id-ID" sz="1600" dirty="0">
                <a:latin typeface="+mn-lt"/>
              </a:rPr>
            </a:br>
            <a:r>
              <a:rPr lang="id-ID" sz="1600" dirty="0">
                <a:latin typeface="+mn-lt"/>
              </a:rPr>
              <a:t>Contoh: </a:t>
            </a:r>
            <a:r>
              <a:rPr lang="id-ID" sz="1600" dirty="0">
                <a:solidFill>
                  <a:srgbClr val="FF0000"/>
                </a:solidFill>
                <a:latin typeface="Consolas" panose="020B0609020204030204" pitchFamily="49" charset="0"/>
              </a:rPr>
              <a:t>Row, Column, ListView, </a:t>
            </a:r>
            <a:r>
              <a:rPr lang="id-ID" sz="1600" dirty="0">
                <a:latin typeface="+mn-lt"/>
              </a:rPr>
              <a:t>dan </a:t>
            </a:r>
            <a:r>
              <a:rPr lang="id-ID" sz="1600" dirty="0">
                <a:solidFill>
                  <a:srgbClr val="FF0000"/>
                </a:solidFill>
                <a:latin typeface="Consolas" panose="020B0609020204030204" pitchFamily="49" charset="0"/>
              </a:rPr>
              <a:t>GridView</a:t>
            </a:r>
            <a:br>
              <a:rPr lang="id-ID" sz="1600" dirty="0">
                <a:latin typeface="+mn-lt"/>
              </a:rPr>
            </a:br>
            <a:endParaRPr lang="id-ID" sz="1600" dirty="0">
              <a:latin typeface="Consolas" panose="020B0609020204030204" pitchFamily="49" charset="0"/>
            </a:endParaRPr>
          </a:p>
        </p:txBody>
      </p:sp>
    </p:spTree>
    <p:extLst>
      <p:ext uri="{BB962C8B-B14F-4D97-AF65-F5344CB8AC3E}">
        <p14:creationId xmlns:p14="http://schemas.microsoft.com/office/powerpoint/2010/main" val="396652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88D-8B6B-4844-9B0B-B2D19321A5DC}"/>
              </a:ext>
            </a:extLst>
          </p:cNvPr>
          <p:cNvSpPr txBox="1">
            <a:spLocks/>
          </p:cNvSpPr>
          <p:nvPr/>
        </p:nvSpPr>
        <p:spPr>
          <a:xfrm>
            <a:off x="1219200" y="609600"/>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Column</a:t>
            </a:r>
          </a:p>
        </p:txBody>
      </p:sp>
      <p:sp>
        <p:nvSpPr>
          <p:cNvPr id="4" name="TextBox 3">
            <a:extLst>
              <a:ext uri="{FF2B5EF4-FFF2-40B4-BE49-F238E27FC236}">
                <a16:creationId xmlns:a16="http://schemas.microsoft.com/office/drawing/2014/main" id="{48510CCB-F32E-4316-ABAD-163D49DBDCA4}"/>
              </a:ext>
            </a:extLst>
          </p:cNvPr>
          <p:cNvSpPr txBox="1"/>
          <p:nvPr/>
        </p:nvSpPr>
        <p:spPr>
          <a:xfrm>
            <a:off x="9525000" y="112893"/>
            <a:ext cx="3013869" cy="369332"/>
          </a:xfrm>
          <a:prstGeom prst="rect">
            <a:avLst/>
          </a:prstGeom>
          <a:noFill/>
        </p:spPr>
        <p:txBody>
          <a:bodyPr wrap="square" rtlCol="0">
            <a:spAutoFit/>
          </a:bodyPr>
          <a:lstStyle/>
          <a:p>
            <a:r>
              <a:rPr lang="id-ID" sz="1800" dirty="0"/>
              <a:t>Flutter: User Interface</a:t>
            </a:r>
          </a:p>
        </p:txBody>
      </p:sp>
      <p:pic>
        <p:nvPicPr>
          <p:cNvPr id="6" name="Picture 5">
            <a:extLst>
              <a:ext uri="{FF2B5EF4-FFF2-40B4-BE49-F238E27FC236}">
                <a16:creationId xmlns:a16="http://schemas.microsoft.com/office/drawing/2014/main" id="{753FB4FF-E73F-4213-8533-B48091948D1B}"/>
              </a:ext>
            </a:extLst>
          </p:cNvPr>
          <p:cNvPicPr>
            <a:picLocks noChangeAspect="1"/>
          </p:cNvPicPr>
          <p:nvPr/>
        </p:nvPicPr>
        <p:blipFill>
          <a:blip r:embed="rId2"/>
          <a:stretch>
            <a:fillRect/>
          </a:stretch>
        </p:blipFill>
        <p:spPr>
          <a:xfrm>
            <a:off x="8839200" y="1143000"/>
            <a:ext cx="2904486" cy="5165536"/>
          </a:xfrm>
          <a:prstGeom prst="rect">
            <a:avLst/>
          </a:prstGeom>
        </p:spPr>
      </p:pic>
      <p:sp>
        <p:nvSpPr>
          <p:cNvPr id="8" name="TextBox 7">
            <a:extLst>
              <a:ext uri="{FF2B5EF4-FFF2-40B4-BE49-F238E27FC236}">
                <a16:creationId xmlns:a16="http://schemas.microsoft.com/office/drawing/2014/main" id="{87EA2FBB-BC5C-4B8C-8994-45EDE3B6EA3C}"/>
              </a:ext>
            </a:extLst>
          </p:cNvPr>
          <p:cNvSpPr txBox="1"/>
          <p:nvPr/>
        </p:nvSpPr>
        <p:spPr>
          <a:xfrm>
            <a:off x="762000" y="1620017"/>
            <a:ext cx="2971800" cy="2862322"/>
          </a:xfrm>
          <a:prstGeom prst="rect">
            <a:avLst/>
          </a:prstGeom>
          <a:solidFill>
            <a:schemeClr val="tx1"/>
          </a:solidFill>
        </p:spPr>
        <p:txBody>
          <a:bodyPr wrap="square">
            <a:spAutoFit/>
          </a:bodyPr>
          <a:lstStyle/>
          <a:p>
            <a:r>
              <a:rPr lang="id-ID" sz="1000" b="0" dirty="0">
                <a:solidFill>
                  <a:srgbClr val="569CD6"/>
                </a:solidFill>
                <a:effectLst/>
                <a:latin typeface="Consolas" panose="020B0609020204030204" pitchFamily="49" charset="0"/>
              </a:rPr>
              <a:t>import</a:t>
            </a:r>
            <a:r>
              <a:rPr lang="id-ID" sz="1000" b="0" dirty="0">
                <a:solidFill>
                  <a:srgbClr val="D4D4D4"/>
                </a:solidFill>
                <a:effectLst/>
                <a:latin typeface="Consolas" panose="020B0609020204030204" pitchFamily="49" charset="0"/>
              </a:rPr>
              <a:t> </a:t>
            </a:r>
            <a:r>
              <a:rPr lang="id-ID" sz="1000" b="0" dirty="0">
                <a:solidFill>
                  <a:srgbClr val="CE9178"/>
                </a:solidFill>
                <a:effectLst/>
                <a:latin typeface="Consolas" panose="020B0609020204030204" pitchFamily="49" charset="0"/>
              </a:rPr>
              <a:t>'package:flutter/material.dart'</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void</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main</a:t>
            </a:r>
            <a:r>
              <a:rPr lang="id-ID" sz="1000" b="0" dirty="0">
                <a:solidFill>
                  <a:srgbClr val="D4D4D4"/>
                </a:solidFill>
                <a:effectLst/>
                <a:latin typeface="Consolas" panose="020B0609020204030204" pitchFamily="49" charset="0"/>
              </a:rPr>
              <a:t>() =&gt; </a:t>
            </a:r>
            <a:r>
              <a:rPr lang="id-ID" sz="1000" b="0" dirty="0">
                <a:solidFill>
                  <a:srgbClr val="DCDCAA"/>
                </a:solidFill>
                <a:effectLst/>
                <a:latin typeface="Consolas" panose="020B0609020204030204" pitchFamily="49" charset="0"/>
              </a:rPr>
              <a:t>runApp</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MyApp</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MyApp</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MaterialApp</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CE9178"/>
                </a:solidFill>
                <a:effectLst/>
                <a:latin typeface="Consolas" panose="020B0609020204030204" pitchFamily="49" charset="0"/>
              </a:rPr>
              <a:t>'Demo Flutter'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theme: </a:t>
            </a:r>
            <a:r>
              <a:rPr lang="id-ID" sz="1000" b="0" dirty="0">
                <a:solidFill>
                  <a:srgbClr val="4EC9B0"/>
                </a:solidFill>
                <a:effectLst/>
                <a:latin typeface="Consolas" panose="020B0609020204030204" pitchFamily="49" charset="0"/>
              </a:rPr>
              <a:t>ThemeData</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primarySwatch: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.blue,</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home: </a:t>
            </a:r>
            <a:r>
              <a:rPr lang="id-ID" sz="1000" b="0" dirty="0">
                <a:solidFill>
                  <a:srgbClr val="4EC9B0"/>
                </a:solidFill>
                <a:effectLst/>
                <a:latin typeface="Consolas" panose="020B0609020204030204" pitchFamily="49" charset="0"/>
              </a:rPr>
              <a:t>Home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endParaRPr lang="id-ID" sz="10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4DA387C4-E4C4-4FDD-90F5-5F7CA86B6934}"/>
              </a:ext>
            </a:extLst>
          </p:cNvPr>
          <p:cNvSpPr txBox="1"/>
          <p:nvPr/>
        </p:nvSpPr>
        <p:spPr>
          <a:xfrm>
            <a:off x="3886200" y="609600"/>
            <a:ext cx="4038600" cy="5940088"/>
          </a:xfrm>
          <a:prstGeom prst="rect">
            <a:avLst/>
          </a:prstGeom>
          <a:solidFill>
            <a:schemeClr val="tx1"/>
          </a:solidFill>
        </p:spPr>
        <p:txBody>
          <a:bodyPr wrap="square">
            <a:spAutoFit/>
          </a:bodyPr>
          <a:lstStyle/>
          <a:p>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Home</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Scaffold</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appBar: </a:t>
            </a:r>
            <a:r>
              <a:rPr lang="id-ID" sz="1000" b="0" dirty="0">
                <a:solidFill>
                  <a:srgbClr val="4EC9B0"/>
                </a:solidFill>
                <a:effectLst/>
                <a:latin typeface="Consolas" panose="020B0609020204030204" pitchFamily="49" charset="0"/>
              </a:rPr>
              <a:t>AppBar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'Demo Column'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body: </a:t>
            </a:r>
            <a:r>
              <a:rPr lang="id-ID" sz="1000" b="0" dirty="0">
                <a:solidFill>
                  <a:srgbClr val="4EC9B0"/>
                </a:solidFill>
                <a:effectLst/>
                <a:latin typeface="Consolas" panose="020B0609020204030204" pitchFamily="49" charset="0"/>
              </a:rPr>
              <a:t>Center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Column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mainAxisAlignment: </a:t>
            </a:r>
            <a:r>
              <a:rPr lang="id-ID" sz="1000" b="0" dirty="0">
                <a:solidFill>
                  <a:srgbClr val="4EC9B0"/>
                </a:solidFill>
                <a:effectLst/>
                <a:latin typeface="Consolas" panose="020B0609020204030204" pitchFamily="49" charset="0"/>
              </a:rPr>
              <a:t>MainAxisAlignment</a:t>
            </a:r>
            <a:r>
              <a:rPr lang="id-ID" sz="1000" b="0" dirty="0">
                <a:solidFill>
                  <a:srgbClr val="D4D4D4"/>
                </a:solidFill>
                <a:effectLst/>
                <a:latin typeface="Consolas" panose="020B0609020204030204" pitchFamily="49" charset="0"/>
              </a:rPr>
              <a:t>.center,</a:t>
            </a:r>
          </a:p>
          <a:p>
            <a:r>
              <a:rPr lang="id-ID" sz="1000" b="0" dirty="0">
                <a:solidFill>
                  <a:srgbClr val="D4D4D4"/>
                </a:solidFill>
                <a:effectLst/>
                <a:latin typeface="Consolas" panose="020B0609020204030204" pitchFamily="49" charset="0"/>
              </a:rPr>
              <a:t>          children: &lt;</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&gt;[</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 1'</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Container</a:t>
            </a:r>
            <a:r>
              <a:rPr lang="id-ID" sz="1000" b="0" dirty="0">
                <a:solidFill>
                  <a:srgbClr val="D4D4D4"/>
                </a:solidFill>
                <a:effectLst/>
                <a:latin typeface="Consolas" panose="020B0609020204030204" pitchFamily="49" charset="0"/>
              </a:rPr>
              <a:t>(width: </a:t>
            </a:r>
            <a:r>
              <a:rPr lang="id-ID" sz="1000" b="0" dirty="0">
                <a:solidFill>
                  <a:srgbClr val="B5CEA8"/>
                </a:solidFill>
                <a:effectLst/>
                <a:latin typeface="Consolas" panose="020B0609020204030204" pitchFamily="49" charset="0"/>
              </a:rPr>
              <a:t>10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 2'</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Container</a:t>
            </a:r>
            <a:r>
              <a:rPr lang="id-ID" sz="1000" b="0" dirty="0">
                <a:solidFill>
                  <a:srgbClr val="D4D4D4"/>
                </a:solidFill>
                <a:effectLst/>
                <a:latin typeface="Consolas" panose="020B0609020204030204" pitchFamily="49" charset="0"/>
              </a:rPr>
              <a:t>(width: </a:t>
            </a:r>
            <a:r>
              <a:rPr lang="id-ID" sz="1000" b="0" dirty="0">
                <a:solidFill>
                  <a:srgbClr val="B5CEA8"/>
                </a:solidFill>
                <a:effectLst/>
                <a:latin typeface="Consolas" panose="020B0609020204030204" pitchFamily="49" charset="0"/>
              </a:rPr>
              <a:t>10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 3'</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Container</a:t>
            </a:r>
            <a:r>
              <a:rPr lang="id-ID" sz="1000" b="0" dirty="0">
                <a:solidFill>
                  <a:srgbClr val="D4D4D4"/>
                </a:solidFill>
                <a:effectLst/>
                <a:latin typeface="Consolas" panose="020B0609020204030204" pitchFamily="49" charset="0"/>
              </a:rPr>
              <a:t>(width: </a:t>
            </a:r>
            <a:r>
              <a:rPr lang="id-ID" sz="1000" b="0" dirty="0">
                <a:solidFill>
                  <a:srgbClr val="B5CEA8"/>
                </a:solidFill>
                <a:effectLst/>
                <a:latin typeface="Consolas" panose="020B0609020204030204" pitchFamily="49" charset="0"/>
              </a:rPr>
              <a:t>10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RaisedButton</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'Button 4'</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onPressed: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25367127"/>
      </p:ext>
    </p:extLst>
  </p:cSld>
  <p:clrMapOvr>
    <a:masterClrMapping/>
  </p:clrMapOvr>
</p:sld>
</file>

<file path=ppt/theme/theme1.xml><?xml version="1.0" encoding="utf-8"?>
<a:theme xmlns:a="http://schemas.openxmlformats.org/drawingml/2006/main" name="Bamboo">
  <a:themeElements>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fontScheme name="Bambo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amboo 1">
        <a:dk1>
          <a:srgbClr val="000000"/>
        </a:dk1>
        <a:lt1>
          <a:srgbClr val="FFFFFF"/>
        </a:lt1>
        <a:dk2>
          <a:srgbClr val="396F39"/>
        </a:dk2>
        <a:lt2>
          <a:srgbClr val="FFCC00"/>
        </a:lt2>
        <a:accent1>
          <a:srgbClr val="009900"/>
        </a:accent1>
        <a:accent2>
          <a:srgbClr val="CC9900"/>
        </a:accent2>
        <a:accent3>
          <a:srgbClr val="AEBBAE"/>
        </a:accent3>
        <a:accent4>
          <a:srgbClr val="DADADA"/>
        </a:accent4>
        <a:accent5>
          <a:srgbClr val="AACAAA"/>
        </a:accent5>
        <a:accent6>
          <a:srgbClr val="B98A00"/>
        </a:accent6>
        <a:hlink>
          <a:srgbClr val="FF3300"/>
        </a:hlink>
        <a:folHlink>
          <a:srgbClr val="663300"/>
        </a:folHlink>
      </a:clrScheme>
      <a:clrMap bg1="dk2" tx1="lt1" bg2="dk1" tx2="lt2" accent1="accent1" accent2="accent2" accent3="accent3" accent4="accent4" accent5="accent5" accent6="accent6" hlink="hlink" folHlink="folHlink"/>
    </a:extraClrScheme>
    <a:extraClrScheme>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clrMap bg1="lt1" tx1="dk1" bg2="lt2" tx2="dk2" accent1="accent1" accent2="accent2" accent3="accent3" accent4="accent4" accent5="accent5" accent6="accent6" hlink="hlink" folHlink="folHlink"/>
    </a:extraClrScheme>
    <a:extraClrScheme>
      <a:clrScheme name="Bambo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Bamboo 4">
        <a:dk1>
          <a:srgbClr val="000000"/>
        </a:dk1>
        <a:lt1>
          <a:srgbClr val="FFFFFF"/>
        </a:lt1>
        <a:dk2>
          <a:srgbClr val="FF0000"/>
        </a:dk2>
        <a:lt2>
          <a:srgbClr val="800000"/>
        </a:lt2>
        <a:accent1>
          <a:srgbClr val="008000"/>
        </a:accent1>
        <a:accent2>
          <a:srgbClr val="FF9900"/>
        </a:accent2>
        <a:accent3>
          <a:srgbClr val="FFFFFF"/>
        </a:accent3>
        <a:accent4>
          <a:srgbClr val="000000"/>
        </a:accent4>
        <a:accent5>
          <a:srgbClr val="AAC0AA"/>
        </a:accent5>
        <a:accent6>
          <a:srgbClr val="E78A00"/>
        </a:accent6>
        <a:hlink>
          <a:srgbClr val="CC3300"/>
        </a:hlink>
        <a:folHlink>
          <a:srgbClr val="66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4257</TotalTime>
  <Words>6691</Words>
  <Application>Microsoft Office PowerPoint</Application>
  <PresentationFormat>Widescreen</PresentationFormat>
  <Paragraphs>571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vt:lpstr>
      <vt:lpstr>Arial Black</vt:lpstr>
      <vt:lpstr>Consolas</vt:lpstr>
      <vt:lpstr>Times New Roman</vt:lpstr>
      <vt:lpstr>Wingdings</vt:lpstr>
      <vt:lpstr>Bamboo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STIKOM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SIMANMG1</dc:title>
  <dc:creator>arya</dc:creator>
  <cp:lastModifiedBy>Zona Editor</cp:lastModifiedBy>
  <cp:revision>458</cp:revision>
  <cp:lastPrinted>1601-01-01T00:00:00Z</cp:lastPrinted>
  <dcterms:created xsi:type="dcterms:W3CDTF">2006-07-07T07:53:10Z</dcterms:created>
  <dcterms:modified xsi:type="dcterms:W3CDTF">2020-11-12T00:30:19Z</dcterms:modified>
</cp:coreProperties>
</file>