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7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18" r:id="rId11"/>
    <p:sldId id="267" r:id="rId12"/>
    <p:sldId id="326" r:id="rId13"/>
    <p:sldId id="271" r:id="rId14"/>
    <p:sldId id="270" r:id="rId15"/>
    <p:sldId id="327" r:id="rId16"/>
    <p:sldId id="272" r:id="rId17"/>
    <p:sldId id="273" r:id="rId18"/>
    <p:sldId id="276" r:id="rId19"/>
    <p:sldId id="277" r:id="rId20"/>
    <p:sldId id="319" r:id="rId21"/>
    <p:sldId id="320" r:id="rId22"/>
    <p:sldId id="321" r:id="rId23"/>
    <p:sldId id="322" r:id="rId24"/>
    <p:sldId id="274" r:id="rId25"/>
    <p:sldId id="275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23" r:id="rId62"/>
    <p:sldId id="324" r:id="rId63"/>
    <p:sldId id="325" r:id="rId64"/>
    <p:sldId id="313" r:id="rId65"/>
    <p:sldId id="314" r:id="rId66"/>
    <p:sldId id="315" r:id="rId67"/>
    <p:sldId id="316" r:id="rId68"/>
    <p:sldId id="317" r:id="rId6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" Type="http://schemas.openxmlformats.org/officeDocument/2006/relationships/slide" Target="slides/slide6.xml" /><Relationship Id="rId71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viewProps" Target="view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5366-AF72-4507-9E10-6C3A2CCF9F8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22D37-D9A0-4A5E-B068-D172517D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465380-C8B9-415E-9ADC-79537117049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922AA7-2337-45D0-B3A4-46BEFAE0027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C073E5-3550-433A-BB59-0BC5C438A55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AE5B3-E1B6-4DCF-B1CF-235BD7BA7E7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6D0A9-C8C7-49AB-AC3F-0FAB2728C02C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4853E8-B8C1-419A-BD10-7E45C23B418E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3559DE-3D5E-4C7B-8219-AF616E6CE91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2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2556387"/>
            <a:ext cx="8096860" cy="19566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8" y="4852220"/>
            <a:ext cx="7766107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71299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573162"/>
            <a:ext cx="8229600" cy="47588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581378"/>
            <a:ext cx="6555934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612488"/>
            <a:ext cx="6526162" cy="4678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4" y="185210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1070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40572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1070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40572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0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8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8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8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8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8.xml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8.xm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5281" y="2362200"/>
            <a:ext cx="8096860" cy="1956620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421" y="222580"/>
            <a:ext cx="8592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Struktur </a:t>
            </a:r>
            <a:r>
              <a:rPr spc="-20" dirty="0"/>
              <a:t>Sistem </a:t>
            </a:r>
            <a:r>
              <a:rPr spc="-35" dirty="0"/>
              <a:t>Pakar </a:t>
            </a:r>
            <a:r>
              <a:rPr dirty="0"/>
              <a:t>Berbasis</a:t>
            </a:r>
            <a:r>
              <a:rPr spc="35" dirty="0"/>
              <a:t> </a:t>
            </a:r>
            <a:r>
              <a:rPr spc="-35" dirty="0"/>
              <a:t>Aturan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9304"/>
            <a:ext cx="7348528" cy="58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1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362" y="10465"/>
            <a:ext cx="406124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Struktur </a:t>
            </a:r>
            <a:r>
              <a:rPr spc="-20" dirty="0"/>
              <a:t>Sistem </a:t>
            </a:r>
            <a:r>
              <a:rPr spc="-35" dirty="0"/>
              <a:t>Pakar </a:t>
            </a:r>
            <a:r>
              <a:rPr dirty="0"/>
              <a:t>Berbasis</a:t>
            </a:r>
            <a:r>
              <a:rPr spc="35" dirty="0"/>
              <a:t> </a:t>
            </a:r>
            <a:r>
              <a:rPr spc="-35" dirty="0"/>
              <a:t>Aturan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5751" y="1445223"/>
            <a:ext cx="4628249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200" b="1" i="1" spc="-10" dirty="0">
                <a:solidFill>
                  <a:srgbClr val="FF0000"/>
                </a:solidFill>
                <a:latin typeface="Carlito"/>
                <a:cs typeface="Carlito"/>
              </a:rPr>
              <a:t>Knowledge </a:t>
            </a:r>
            <a:r>
              <a:rPr lang="en-US" sz="2200" b="1" i="1" spc="-5" dirty="0">
                <a:solidFill>
                  <a:srgbClr val="FF0000"/>
                </a:solidFill>
                <a:latin typeface="Carlito"/>
                <a:cs typeface="Carlito"/>
              </a:rPr>
              <a:t>acquisition </a:t>
            </a:r>
            <a:r>
              <a:rPr lang="en-US" sz="2200" b="1" i="1" spc="-15" dirty="0">
                <a:solidFill>
                  <a:srgbClr val="FF0000"/>
                </a:solidFill>
                <a:latin typeface="Carlito"/>
                <a:cs typeface="Carlito"/>
              </a:rPr>
              <a:t>subsystem</a:t>
            </a:r>
            <a:r>
              <a:rPr lang="en-US" sz="2200" spc="-15" dirty="0">
                <a:latin typeface="Carlito"/>
                <a:cs typeface="Carlito"/>
              </a:rPr>
              <a:t>: </a:t>
            </a:r>
            <a:r>
              <a:rPr lang="en-US" sz="2200" spc="-5" dirty="0" err="1">
                <a:latin typeface="Carlito"/>
                <a:cs typeface="Carlito"/>
              </a:rPr>
              <a:t>Memeriksa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dan</a:t>
            </a:r>
            <a:r>
              <a:rPr lang="en-US" sz="2200" spc="-5" dirty="0">
                <a:latin typeface="Carlito"/>
                <a:cs typeface="Carlito"/>
              </a:rPr>
              <a:t>  </a:t>
            </a:r>
            <a:r>
              <a:rPr lang="en-US" sz="2200" spc="-5" dirty="0" err="1">
                <a:latin typeface="Carlito"/>
                <a:cs typeface="Carlito"/>
              </a:rPr>
              <a:t>mengupdate</a:t>
            </a:r>
            <a:r>
              <a:rPr lang="en-US" sz="2200" spc="-5" dirty="0">
                <a:latin typeface="Carlito"/>
                <a:cs typeface="Carlito"/>
              </a:rPr>
              <a:t> basis </a:t>
            </a:r>
            <a:r>
              <a:rPr lang="en-US" sz="2200" spc="-10" dirty="0" err="1">
                <a:latin typeface="Carlito"/>
                <a:cs typeface="Carlito"/>
              </a:rPr>
              <a:t>pengetahuan</a:t>
            </a:r>
            <a:r>
              <a:rPr lang="en-US" sz="2200" spc="-10" dirty="0">
                <a:latin typeface="Carlito"/>
                <a:cs typeface="Carlito"/>
              </a:rPr>
              <a:t> (yang </a:t>
            </a:r>
            <a:r>
              <a:rPr lang="en-US" sz="2200" spc="-5" dirty="0" err="1">
                <a:latin typeface="Carlito"/>
                <a:cs typeface="Carlito"/>
              </a:rPr>
              <a:t>terus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dirty="0" err="1">
                <a:latin typeface="Carlito"/>
                <a:cs typeface="Carlito"/>
              </a:rPr>
              <a:t>tumbuh</a:t>
            </a:r>
            <a:r>
              <a:rPr lang="en-US" sz="2200" dirty="0">
                <a:latin typeface="Carlito"/>
                <a:cs typeface="Carlito"/>
              </a:rPr>
              <a:t>) ,  </a:t>
            </a:r>
            <a:r>
              <a:rPr lang="en-US" sz="2200" dirty="0" err="1">
                <a:latin typeface="Carlito"/>
                <a:cs typeface="Carlito"/>
              </a:rPr>
              <a:t>mungkin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lang="en-US" sz="2200" dirty="0" err="1">
                <a:latin typeface="Carlito"/>
                <a:cs typeface="Carlito"/>
              </a:rPr>
              <a:t>ada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lang="en-US" sz="2200" spc="-10" dirty="0" err="1">
                <a:latin typeface="Carlito"/>
                <a:cs typeface="Carlito"/>
              </a:rPr>
              <a:t>informasi</a:t>
            </a:r>
            <a:r>
              <a:rPr lang="en-US" sz="2200" spc="-10" dirty="0">
                <a:latin typeface="Carlito"/>
                <a:cs typeface="Carlito"/>
              </a:rPr>
              <a:t> yang </a:t>
            </a:r>
            <a:r>
              <a:rPr lang="en-US" sz="2200" spc="-15" dirty="0" err="1">
                <a:latin typeface="Carlito"/>
                <a:cs typeface="Carlito"/>
              </a:rPr>
              <a:t>tak-konsisten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dan</a:t>
            </a:r>
            <a:r>
              <a:rPr lang="en-US" sz="2200" spc="-120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tak-lengkap</a:t>
            </a:r>
            <a:r>
              <a:rPr lang="en-US" sz="2200" spc="-5" dirty="0">
                <a:latin typeface="Carlito"/>
                <a:cs typeface="Carlito"/>
              </a:rPr>
              <a:t>.</a:t>
            </a:r>
            <a:endParaRPr lang="en-US" sz="2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6" y="-15875"/>
            <a:ext cx="4833938" cy="34194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8576" y="3693031"/>
            <a:ext cx="9006790" cy="316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651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200" b="1" i="1" dirty="0">
                <a:solidFill>
                  <a:srgbClr val="FF0000"/>
                </a:solidFill>
                <a:latin typeface="Carlito"/>
                <a:cs typeface="Carlito"/>
              </a:rPr>
              <a:t>User </a:t>
            </a:r>
            <a:r>
              <a:rPr lang="en-US" sz="2200" b="1" i="1" spc="-15" dirty="0">
                <a:solidFill>
                  <a:srgbClr val="FF0000"/>
                </a:solidFill>
                <a:latin typeface="Carlito"/>
                <a:cs typeface="Carlito"/>
              </a:rPr>
              <a:t>interface</a:t>
            </a:r>
            <a:r>
              <a:rPr lang="en-US" sz="2200" spc="-15" dirty="0">
                <a:latin typeface="Carlito"/>
                <a:cs typeface="Carlito"/>
              </a:rPr>
              <a:t>: </a:t>
            </a:r>
            <a:r>
              <a:rPr lang="en-US" sz="2200" spc="-15" dirty="0" err="1">
                <a:latin typeface="Carlito"/>
                <a:cs typeface="Carlito"/>
              </a:rPr>
              <a:t>komunikasi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lang="en-US" sz="2200" spc="-20" dirty="0" err="1">
                <a:latin typeface="Carlito"/>
                <a:cs typeface="Carlito"/>
              </a:rPr>
              <a:t>antara</a:t>
            </a:r>
            <a:r>
              <a:rPr lang="en-US" sz="2200" spc="-20" dirty="0">
                <a:latin typeface="Carlito"/>
                <a:cs typeface="Carlito"/>
              </a:rPr>
              <a:t> </a:t>
            </a:r>
            <a:r>
              <a:rPr lang="en-US" sz="2200" dirty="0" err="1">
                <a:latin typeface="Carlito"/>
                <a:cs typeface="Carlito"/>
              </a:rPr>
              <a:t>pengguna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lang="en-US" sz="2200" spc="-10" dirty="0">
                <a:latin typeface="Carlito"/>
                <a:cs typeface="Carlito"/>
              </a:rPr>
              <a:t>yang </a:t>
            </a:r>
            <a:r>
              <a:rPr lang="en-US" sz="2200" spc="-5" dirty="0" err="1">
                <a:latin typeface="Carlito"/>
                <a:cs typeface="Carlito"/>
              </a:rPr>
              <a:t>mencari</a:t>
            </a:r>
            <a:r>
              <a:rPr lang="en-US" sz="2200" spc="-5" dirty="0">
                <a:latin typeface="Carlito"/>
                <a:cs typeface="Carlito"/>
              </a:rPr>
              <a:t>  </a:t>
            </a:r>
            <a:r>
              <a:rPr lang="en-US" sz="2200" spc="-5" dirty="0" err="1">
                <a:latin typeface="Carlito"/>
                <a:cs typeface="Carlito"/>
              </a:rPr>
              <a:t>solusi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dan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10" dirty="0" err="1">
                <a:latin typeface="Carlito"/>
                <a:cs typeface="Carlito"/>
              </a:rPr>
              <a:t>sistem</a:t>
            </a:r>
            <a:r>
              <a:rPr lang="en-US" sz="2200" spc="-10" dirty="0">
                <a:latin typeface="Carlito"/>
                <a:cs typeface="Carlito"/>
              </a:rPr>
              <a:t> </a:t>
            </a:r>
            <a:r>
              <a:rPr lang="en-US" sz="2200" spc="-50" dirty="0" err="1">
                <a:latin typeface="Carlito"/>
                <a:cs typeface="Carlito"/>
              </a:rPr>
              <a:t>pakar</a:t>
            </a:r>
            <a:r>
              <a:rPr lang="en-US" sz="2200" spc="-50" dirty="0">
                <a:latin typeface="Carlito"/>
                <a:cs typeface="Carlito"/>
              </a:rPr>
              <a:t>. </a:t>
            </a:r>
            <a:r>
              <a:rPr lang="en-US" sz="2200" spc="-40" dirty="0" err="1">
                <a:latin typeface="Carlito"/>
                <a:cs typeface="Carlito"/>
              </a:rPr>
              <a:t>Terdiri</a:t>
            </a:r>
            <a:r>
              <a:rPr lang="en-US" sz="2200" spc="-40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dari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10" dirty="0" err="1">
                <a:latin typeface="Carlito"/>
                <a:cs typeface="Carlito"/>
              </a:rPr>
              <a:t>beberapa</a:t>
            </a:r>
            <a:r>
              <a:rPr lang="en-US" sz="2200" spc="-10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jenis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10" dirty="0" err="1">
                <a:latin typeface="Carlito"/>
                <a:cs typeface="Carlito"/>
              </a:rPr>
              <a:t>sistem</a:t>
            </a:r>
            <a:r>
              <a:rPr lang="en-US" sz="2200" spc="-10" dirty="0">
                <a:latin typeface="Carlito"/>
                <a:cs typeface="Carlito"/>
              </a:rPr>
              <a:t>  </a:t>
            </a:r>
            <a:r>
              <a:rPr lang="en-US" sz="2200" spc="-10" dirty="0" err="1">
                <a:latin typeface="Carlito"/>
                <a:cs typeface="Carlito"/>
              </a:rPr>
              <a:t>pengolahan</a:t>
            </a:r>
            <a:r>
              <a:rPr lang="en-US" sz="2200" spc="-10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bahasa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dirty="0" err="1">
                <a:latin typeface="Carlito"/>
                <a:cs typeface="Carlito"/>
              </a:rPr>
              <a:t>alami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lang="en-US" sz="2200" spc="-15" dirty="0" err="1">
                <a:latin typeface="Carlito"/>
                <a:cs typeface="Carlito"/>
              </a:rPr>
              <a:t>atau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lang="en-US" sz="2200" i="1" spc="-5" dirty="0">
                <a:latin typeface="Carlito"/>
                <a:cs typeface="Carlito"/>
              </a:rPr>
              <a:t>graphical user </a:t>
            </a:r>
            <a:r>
              <a:rPr lang="en-US" sz="2200" i="1" spc="-10" dirty="0">
                <a:latin typeface="Carlito"/>
                <a:cs typeface="Carlito"/>
              </a:rPr>
              <a:t>interfaces </a:t>
            </a:r>
            <a:r>
              <a:rPr lang="en-US" sz="2200" spc="-5" dirty="0">
                <a:latin typeface="Carlito"/>
                <a:cs typeface="Carlito"/>
              </a:rPr>
              <a:t>(GUI)  </a:t>
            </a:r>
            <a:r>
              <a:rPr lang="en-US" sz="2200" dirty="0" err="1">
                <a:latin typeface="Carlito"/>
                <a:cs typeface="Carlito"/>
              </a:rPr>
              <a:t>bermenu</a:t>
            </a:r>
            <a:r>
              <a:rPr lang="en-US" sz="2200" dirty="0">
                <a:latin typeface="Carlito"/>
                <a:cs typeface="Carlito"/>
              </a:rPr>
              <a:t>.</a:t>
            </a:r>
            <a:r>
              <a:rPr lang="en-US" sz="2200" b="1" i="1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</a:p>
          <a:p>
            <a:pPr marL="355600" marR="1651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200" b="1" i="1" dirty="0">
                <a:solidFill>
                  <a:srgbClr val="FF0000"/>
                </a:solidFill>
                <a:latin typeface="Carlito"/>
                <a:cs typeface="Carlito"/>
              </a:rPr>
              <a:t>Explanation </a:t>
            </a:r>
            <a:r>
              <a:rPr lang="en-US" sz="2200" b="1" i="1" spc="-15" dirty="0">
                <a:solidFill>
                  <a:srgbClr val="FF0000"/>
                </a:solidFill>
                <a:latin typeface="Carlito"/>
                <a:cs typeface="Carlito"/>
              </a:rPr>
              <a:t>subsystem</a:t>
            </a:r>
            <a:r>
              <a:rPr lang="en-US" sz="2200" spc="-15" dirty="0">
                <a:latin typeface="Carlito"/>
                <a:cs typeface="Carlito"/>
              </a:rPr>
              <a:t>: </a:t>
            </a:r>
            <a:r>
              <a:rPr lang="en-US" sz="2200" spc="-5" dirty="0" err="1">
                <a:latin typeface="Carlito"/>
                <a:cs typeface="Carlito"/>
              </a:rPr>
              <a:t>menganalisis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struktur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10" dirty="0" err="1">
                <a:latin typeface="Carlito"/>
                <a:cs typeface="Carlito"/>
              </a:rPr>
              <a:t>penalaran</a:t>
            </a:r>
            <a:r>
              <a:rPr lang="en-US" sz="2200" spc="-95" dirty="0">
                <a:latin typeface="Carlito"/>
                <a:cs typeface="Carlito"/>
              </a:rPr>
              <a:t> </a:t>
            </a:r>
            <a:r>
              <a:rPr lang="en-US" sz="2200" spc="-10" dirty="0">
                <a:latin typeface="Carlito"/>
                <a:cs typeface="Carlito"/>
              </a:rPr>
              <a:t>yang  </a:t>
            </a:r>
            <a:r>
              <a:rPr lang="en-US" sz="2200" spc="-15" dirty="0" err="1">
                <a:latin typeface="Carlito"/>
                <a:cs typeface="Carlito"/>
              </a:rPr>
              <a:t>dikerjakan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oleh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15" dirty="0" err="1">
                <a:latin typeface="Carlito"/>
                <a:cs typeface="Carlito"/>
              </a:rPr>
              <a:t>sistem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dan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menjelaskan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dirty="0" err="1">
                <a:latin typeface="Carlito"/>
                <a:cs typeface="Carlito"/>
              </a:rPr>
              <a:t>itu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kepada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pengguna</a:t>
            </a:r>
            <a:r>
              <a:rPr lang="en-US" sz="2200" spc="-5" dirty="0">
                <a:latin typeface="Carlito"/>
                <a:cs typeface="Carlito"/>
              </a:rPr>
              <a:t>,  </a:t>
            </a:r>
            <a:r>
              <a:rPr lang="en-US" sz="2200" spc="-5" dirty="0" err="1">
                <a:latin typeface="Carlito"/>
                <a:cs typeface="Carlito"/>
              </a:rPr>
              <a:t>memberikan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dirty="0" err="1">
                <a:latin typeface="Carlito"/>
                <a:cs typeface="Carlito"/>
              </a:rPr>
              <a:t>pengguna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peluang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10" dirty="0" err="1">
                <a:latin typeface="Carlito"/>
                <a:cs typeface="Carlito"/>
              </a:rPr>
              <a:t>untuk</a:t>
            </a:r>
            <a:r>
              <a:rPr lang="en-US" sz="2200" spc="-10" dirty="0">
                <a:latin typeface="Carlito"/>
                <a:cs typeface="Carlito"/>
              </a:rPr>
              <a:t> </a:t>
            </a:r>
            <a:r>
              <a:rPr lang="en-US" sz="2200" spc="-15" dirty="0" err="1">
                <a:latin typeface="Carlito"/>
                <a:cs typeface="Carlito"/>
              </a:rPr>
              <a:t>menanyakan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lang="en-US" sz="2200" spc="-15" dirty="0" err="1">
                <a:latin typeface="Carlito"/>
                <a:cs typeface="Carlito"/>
              </a:rPr>
              <a:t>sistem</a:t>
            </a:r>
            <a:r>
              <a:rPr lang="en-US" sz="2200" spc="-15" dirty="0">
                <a:latin typeface="Carlito"/>
                <a:cs typeface="Carlito"/>
              </a:rPr>
              <a:t>  </a:t>
            </a:r>
            <a:r>
              <a:rPr lang="en-US" sz="2200" spc="-5" dirty="0" err="1">
                <a:latin typeface="Carlito"/>
                <a:cs typeface="Carlito"/>
              </a:rPr>
              <a:t>mengenai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20" dirty="0" err="1">
                <a:latin typeface="Carlito"/>
                <a:cs typeface="Carlito"/>
              </a:rPr>
              <a:t>cara</a:t>
            </a:r>
            <a:r>
              <a:rPr lang="en-US" sz="2200" spc="-20" dirty="0">
                <a:latin typeface="Carlito"/>
                <a:cs typeface="Carlito"/>
              </a:rPr>
              <a:t> </a:t>
            </a:r>
            <a:r>
              <a:rPr lang="en-US" sz="2200" spc="-10" dirty="0" err="1">
                <a:latin typeface="Carlito"/>
                <a:cs typeface="Carlito"/>
              </a:rPr>
              <a:t>kesimpulan</a:t>
            </a:r>
            <a:r>
              <a:rPr lang="en-US" sz="2200" spc="-10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dicapai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15" dirty="0" err="1">
                <a:latin typeface="Carlito"/>
                <a:cs typeface="Carlito"/>
              </a:rPr>
              <a:t>atau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lang="en-US" sz="2200" spc="-5" dirty="0" err="1">
                <a:latin typeface="Carlito"/>
                <a:cs typeface="Carlito"/>
              </a:rPr>
              <a:t>mengenai</a:t>
            </a:r>
            <a:r>
              <a:rPr lang="en-US" sz="2200" spc="-5" dirty="0">
                <a:latin typeface="Carlito"/>
                <a:cs typeface="Carlito"/>
              </a:rPr>
              <a:t> </a:t>
            </a:r>
            <a:r>
              <a:rPr lang="en-US" sz="2200" spc="-20" dirty="0" err="1">
                <a:latin typeface="Carlito"/>
                <a:cs typeface="Carlito"/>
              </a:rPr>
              <a:t>fakta</a:t>
            </a:r>
            <a:r>
              <a:rPr lang="en-US" sz="2200" spc="-20" dirty="0">
                <a:latin typeface="Carlito"/>
                <a:cs typeface="Carlito"/>
              </a:rPr>
              <a:t> </a:t>
            </a:r>
            <a:r>
              <a:rPr lang="en-US" sz="2200" spc="-10" dirty="0">
                <a:latin typeface="Carlito"/>
                <a:cs typeface="Carlito"/>
              </a:rPr>
              <a:t>yang  </a:t>
            </a:r>
            <a:r>
              <a:rPr lang="en-US" sz="2200" spc="-10" dirty="0" err="1">
                <a:latin typeface="Carlito"/>
                <a:cs typeface="Carlito"/>
              </a:rPr>
              <a:t>digunakan</a:t>
            </a:r>
            <a:r>
              <a:rPr lang="en-US" sz="2200" spc="-10" dirty="0">
                <a:latin typeface="Carlito"/>
                <a:cs typeface="Carlito"/>
              </a:rPr>
              <a:t>.</a:t>
            </a:r>
            <a:endParaRPr lang="en-US" sz="2200" dirty="0">
              <a:latin typeface="Carlito"/>
              <a:cs typeface="Carlito"/>
            </a:endParaRPr>
          </a:p>
          <a:p>
            <a:pPr marL="355600" marR="165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10465"/>
            <a:ext cx="4066006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Struktur </a:t>
            </a:r>
            <a:r>
              <a:rPr spc="-20" dirty="0"/>
              <a:t>Sistem </a:t>
            </a:r>
            <a:r>
              <a:rPr spc="-35" dirty="0"/>
              <a:t>Pakar </a:t>
            </a:r>
            <a:r>
              <a:rPr dirty="0"/>
              <a:t>Berbasis</a:t>
            </a:r>
            <a:r>
              <a:rPr spc="35" dirty="0"/>
              <a:t> </a:t>
            </a:r>
            <a:r>
              <a:rPr spc="-35" dirty="0"/>
              <a:t>Aturan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8" y="0"/>
            <a:ext cx="4833938" cy="34194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8576" y="3124200"/>
            <a:ext cx="91725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701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b="1" i="1" spc="-5" dirty="0">
                <a:solidFill>
                  <a:srgbClr val="FF0000"/>
                </a:solidFill>
                <a:latin typeface="Carlito"/>
                <a:cs typeface="Carlito"/>
              </a:rPr>
              <a:t>Database</a:t>
            </a:r>
            <a:r>
              <a:rPr lang="en-US" sz="2400" spc="-5" dirty="0">
                <a:latin typeface="Carlito"/>
                <a:cs typeface="Carlito"/>
              </a:rPr>
              <a:t>: </a:t>
            </a:r>
            <a:r>
              <a:rPr lang="en-US" sz="2400" spc="-20" dirty="0" err="1">
                <a:latin typeface="Carlito"/>
                <a:cs typeface="Carlito"/>
              </a:rPr>
              <a:t>fakta</a:t>
            </a:r>
            <a:r>
              <a:rPr lang="en-US" sz="2400" spc="-20" dirty="0">
                <a:latin typeface="Carlito"/>
                <a:cs typeface="Carlito"/>
              </a:rPr>
              <a:t> </a:t>
            </a:r>
            <a:r>
              <a:rPr lang="en-US" sz="2400" spc="-15" dirty="0" err="1">
                <a:latin typeface="Carlito"/>
                <a:cs typeface="Carlito"/>
              </a:rPr>
              <a:t>kalkulus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lang="en-US" sz="2400" spc="-15" dirty="0" err="1">
                <a:latin typeface="Carlito"/>
                <a:cs typeface="Carlito"/>
              </a:rPr>
              <a:t>predikat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yang </a:t>
            </a:r>
            <a:r>
              <a:rPr lang="en-US" sz="2400" spc="-5" dirty="0" err="1">
                <a:latin typeface="Carlito"/>
                <a:cs typeface="Carlito"/>
              </a:rPr>
              <a:t>sesuai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15" dirty="0" err="1">
                <a:latin typeface="Carlito"/>
                <a:cs typeface="Carlito"/>
              </a:rPr>
              <a:t>dengan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lang="en-US" sz="2400" spc="-5" dirty="0" err="1">
                <a:latin typeface="Carlito"/>
                <a:cs typeface="Carlito"/>
              </a:rPr>
              <a:t>bagian</a:t>
            </a:r>
            <a:r>
              <a:rPr lang="en-US" sz="2400" spc="-5" dirty="0">
                <a:latin typeface="Carlito"/>
                <a:cs typeface="Carlito"/>
              </a:rPr>
              <a:t>  </a:t>
            </a:r>
            <a:r>
              <a:rPr lang="en-US" sz="2400" dirty="0">
                <a:latin typeface="Carlito"/>
                <a:cs typeface="Carlito"/>
              </a:rPr>
              <a:t>IF </a:t>
            </a:r>
            <a:r>
              <a:rPr lang="en-US" sz="2400" spc="-5" dirty="0" err="1">
                <a:latin typeface="Carlito"/>
                <a:cs typeface="Carlito"/>
              </a:rPr>
              <a:t>dari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15" dirty="0" err="1">
                <a:latin typeface="Carlito"/>
                <a:cs typeface="Carlito"/>
              </a:rPr>
              <a:t>aturan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lang="en-US" sz="2400" spc="-5" dirty="0" err="1">
                <a:latin typeface="Carlito"/>
                <a:cs typeface="Carlito"/>
              </a:rPr>
              <a:t>dalam</a:t>
            </a:r>
            <a:r>
              <a:rPr lang="en-US" sz="2400" spc="-5" dirty="0">
                <a:latin typeface="Carlito"/>
                <a:cs typeface="Carlito"/>
              </a:rPr>
              <a:t> basis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pengetahuan</a:t>
            </a:r>
            <a:r>
              <a:rPr lang="en-US" sz="2400" spc="-10" dirty="0">
                <a:latin typeface="Carlito"/>
                <a:cs typeface="Carlito"/>
              </a:rPr>
              <a:t>.</a:t>
            </a:r>
          </a:p>
          <a:p>
            <a:pPr marL="355600" marR="31940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Inference Engine</a:t>
            </a:r>
            <a:r>
              <a:rPr lang="en-US" sz="2400" spc="-10" dirty="0">
                <a:latin typeface="Carlito"/>
                <a:cs typeface="Carlito"/>
              </a:rPr>
              <a:t>: </a:t>
            </a:r>
            <a:r>
              <a:rPr lang="en-US" sz="2400" spc="-5" dirty="0" err="1">
                <a:latin typeface="Carlito"/>
                <a:cs typeface="Carlito"/>
              </a:rPr>
              <a:t>semua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proses yang </a:t>
            </a:r>
            <a:r>
              <a:rPr lang="en-US" sz="2400" spc="-10" dirty="0" err="1">
                <a:latin typeface="Carlito"/>
                <a:cs typeface="Carlito"/>
              </a:rPr>
              <a:t>memanfaatkan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basis  </a:t>
            </a:r>
            <a:r>
              <a:rPr lang="en-US" sz="2400" spc="-10" dirty="0" err="1">
                <a:latin typeface="Carlito"/>
                <a:cs typeface="Carlito"/>
              </a:rPr>
              <a:t>pengetahuan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untuk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menyimpulkan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dirty="0" err="1">
                <a:latin typeface="Carlito"/>
                <a:cs typeface="Carlito"/>
              </a:rPr>
              <a:t>apa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yang </a:t>
            </a:r>
            <a:r>
              <a:rPr lang="en-US" sz="2400" spc="-10" dirty="0" err="1">
                <a:latin typeface="Carlito"/>
                <a:cs typeface="Carlito"/>
              </a:rPr>
              <a:t>diminta</a:t>
            </a:r>
            <a:r>
              <a:rPr lang="en-US" sz="2400" spc="-10" dirty="0">
                <a:latin typeface="Carlito"/>
                <a:cs typeface="Carlito"/>
              </a:rPr>
              <a:t>  </a:t>
            </a:r>
            <a:r>
              <a:rPr lang="en-US" sz="2400" dirty="0" err="1">
                <a:latin typeface="Carlito"/>
                <a:cs typeface="Carlito"/>
              </a:rPr>
              <a:t>pengguna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US" sz="2400" spc="-5" dirty="0" err="1">
                <a:latin typeface="Carlito"/>
                <a:cs typeface="Carlito"/>
              </a:rPr>
              <a:t>dan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menyusun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penalaran</a:t>
            </a:r>
            <a:r>
              <a:rPr lang="en-US" sz="2400" spc="-10" dirty="0">
                <a:latin typeface="Carlito"/>
                <a:cs typeface="Carlito"/>
              </a:rPr>
              <a:t> yang </a:t>
            </a:r>
            <a:r>
              <a:rPr lang="en-US" sz="2400" spc="-10" dirty="0" err="1">
                <a:latin typeface="Carlito"/>
                <a:cs typeface="Carlito"/>
              </a:rPr>
              <a:t>diperlukan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15" dirty="0" err="1">
                <a:latin typeface="Carlito"/>
                <a:cs typeface="Carlito"/>
              </a:rPr>
              <a:t>sistem</a:t>
            </a:r>
            <a:r>
              <a:rPr lang="en-US" sz="2400" spc="-15" dirty="0">
                <a:latin typeface="Carlito"/>
                <a:cs typeface="Carlito"/>
              </a:rPr>
              <a:t>  </a:t>
            </a:r>
            <a:r>
              <a:rPr lang="en-US" sz="2400" spc="-10" dirty="0" err="1">
                <a:latin typeface="Carlito"/>
                <a:cs typeface="Carlito"/>
              </a:rPr>
              <a:t>untuk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5" dirty="0" err="1">
                <a:latin typeface="Carlito"/>
                <a:cs typeface="Carlito"/>
              </a:rPr>
              <a:t>mencapai</a:t>
            </a:r>
            <a:r>
              <a:rPr lang="en-US" sz="2400" spc="-20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solusi</a:t>
            </a:r>
            <a:endParaRPr lang="en-US" sz="2400" spc="-10" dirty="0">
              <a:latin typeface="Carlito"/>
              <a:cs typeface="Carlito"/>
            </a:endParaRPr>
          </a:p>
          <a:p>
            <a:pPr marL="355600" marR="319405" indent="-342900"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Knowledge </a:t>
            </a:r>
            <a:r>
              <a:rPr lang="en-US" sz="2400" b="1" i="1" spc="-5" dirty="0">
                <a:solidFill>
                  <a:srgbClr val="FF0000"/>
                </a:solidFill>
                <a:latin typeface="Carlito"/>
                <a:cs typeface="Carlito"/>
              </a:rPr>
              <a:t>engineer</a:t>
            </a:r>
            <a:r>
              <a:rPr lang="en-US" sz="2400" spc="-5" dirty="0">
                <a:latin typeface="Carlito"/>
                <a:cs typeface="Carlito"/>
              </a:rPr>
              <a:t>: </a:t>
            </a:r>
            <a:r>
              <a:rPr lang="en-US" sz="2400" spc="-5" dirty="0" err="1">
                <a:latin typeface="Carlito"/>
                <a:cs typeface="Carlito"/>
              </a:rPr>
              <a:t>ilmuwan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20" dirty="0" err="1">
                <a:latin typeface="Carlito"/>
                <a:cs typeface="Carlito"/>
              </a:rPr>
              <a:t>komputer</a:t>
            </a:r>
            <a:r>
              <a:rPr lang="en-US" sz="2400" spc="-2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yang </a:t>
            </a:r>
            <a:r>
              <a:rPr lang="en-US" sz="2400" spc="-10" dirty="0" err="1">
                <a:latin typeface="Carlito"/>
                <a:cs typeface="Carlito"/>
              </a:rPr>
              <a:t>menyediakan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pengetahuan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15" dirty="0" err="1">
                <a:latin typeface="Carlito"/>
                <a:cs typeface="Carlito"/>
              </a:rPr>
              <a:t>relevan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lang="en-US" sz="2400" spc="-5" dirty="0" err="1">
                <a:latin typeface="Carlito"/>
                <a:cs typeface="Carlito"/>
              </a:rPr>
              <a:t>dari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pakar</a:t>
            </a:r>
            <a:r>
              <a:rPr lang="en-US" sz="2400" spc="-10" dirty="0">
                <a:latin typeface="Carlito"/>
                <a:cs typeface="Carlito"/>
              </a:rPr>
              <a:t>  </a:t>
            </a:r>
            <a:r>
              <a:rPr lang="en-US" sz="2400" spc="-5" dirty="0" err="1">
                <a:latin typeface="Carlito"/>
                <a:cs typeface="Carlito"/>
              </a:rPr>
              <a:t>dalam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bentuk</a:t>
            </a:r>
            <a:r>
              <a:rPr lang="en-US" sz="2400" spc="-10" dirty="0">
                <a:latin typeface="Carlito"/>
                <a:cs typeface="Carlito"/>
              </a:rPr>
              <a:t> yang </a:t>
            </a:r>
            <a:r>
              <a:rPr lang="en-US" sz="2400" spc="-10" dirty="0" err="1">
                <a:latin typeface="Carlito"/>
                <a:cs typeface="Carlito"/>
              </a:rPr>
              <a:t>dapat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dimasukkan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40" dirty="0" err="1">
                <a:latin typeface="Carlito"/>
                <a:cs typeface="Carlito"/>
              </a:rPr>
              <a:t>ke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lang="en-US" sz="2400" spc="-5" dirty="0" err="1">
                <a:latin typeface="Carlito"/>
                <a:cs typeface="Carlito"/>
              </a:rPr>
              <a:t>dalam</a:t>
            </a:r>
            <a:r>
              <a:rPr lang="en-US" sz="2400" spc="-5" dirty="0">
                <a:latin typeface="Carlito"/>
                <a:cs typeface="Carlito"/>
              </a:rPr>
              <a:t> basis  </a:t>
            </a:r>
            <a:r>
              <a:rPr lang="en-US" sz="2400" spc="-10" dirty="0" err="1">
                <a:latin typeface="Carlito"/>
                <a:cs typeface="Carlito"/>
              </a:rPr>
              <a:t>pengetahuan</a:t>
            </a:r>
            <a:r>
              <a:rPr lang="en-US" sz="2400" spc="-10" dirty="0">
                <a:latin typeface="Carlito"/>
                <a:cs typeface="Carlito"/>
              </a:rPr>
              <a:t>.</a:t>
            </a:r>
            <a:endParaRPr lang="en-US" sz="2400" dirty="0">
              <a:latin typeface="Carlito"/>
              <a:cs typeface="Carlito"/>
            </a:endParaRPr>
          </a:p>
          <a:p>
            <a:pPr marL="355600" marR="31940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10" dirty="0">
              <a:latin typeface="Carlito"/>
              <a:cs typeface="Carlito"/>
            </a:endParaRPr>
          </a:p>
          <a:p>
            <a:pPr marL="355600" marR="31940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latin typeface="Carlito"/>
              <a:cs typeface="Carli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231900"/>
            <a:ext cx="5638800" cy="1582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9613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635885" algn="l"/>
              </a:tabLst>
            </a:pPr>
            <a:r>
              <a:rPr lang="en-US"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Knowledge</a:t>
            </a:r>
            <a:r>
              <a:rPr lang="en-US" sz="2400" b="1" i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Carlito"/>
                <a:cs typeface="Carlito"/>
              </a:rPr>
              <a:t>base</a:t>
            </a:r>
            <a:r>
              <a:rPr lang="en-US" sz="2400" dirty="0">
                <a:latin typeface="Carlito"/>
                <a:cs typeface="Carlito"/>
              </a:rPr>
              <a:t>:</a:t>
            </a:r>
          </a:p>
          <a:p>
            <a:pPr marL="469900" marR="961390" lvl="1">
              <a:spcBef>
                <a:spcPts val="100"/>
              </a:spcBef>
              <a:tabLst>
                <a:tab pos="354965" algn="l"/>
                <a:tab pos="355600" algn="l"/>
                <a:tab pos="2635885" algn="l"/>
              </a:tabLst>
            </a:pPr>
            <a:r>
              <a:rPr lang="en-US" sz="2400" spc="-5" dirty="0" err="1">
                <a:latin typeface="Carlito"/>
                <a:cs typeface="Carlito"/>
              </a:rPr>
              <a:t>mengandung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5" dirty="0" err="1">
                <a:latin typeface="Carlito"/>
                <a:cs typeface="Carlito"/>
              </a:rPr>
              <a:t>p</a:t>
            </a:r>
            <a:r>
              <a:rPr lang="en-US" sz="2400" spc="-10" dirty="0" err="1">
                <a:latin typeface="Carlito"/>
                <a:cs typeface="Carlito"/>
              </a:rPr>
              <a:t>engetahuan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domain, </a:t>
            </a:r>
            <a:r>
              <a:rPr lang="en-US" sz="2400" spc="-5" dirty="0" err="1">
                <a:latin typeface="Carlito"/>
                <a:cs typeface="Carlito"/>
              </a:rPr>
              <a:t>berbentuk</a:t>
            </a:r>
            <a:r>
              <a:rPr lang="en-US" sz="2400" spc="-25" dirty="0">
                <a:latin typeface="Carlito"/>
                <a:cs typeface="Carlito"/>
              </a:rPr>
              <a:t> </a:t>
            </a:r>
            <a:r>
              <a:rPr lang="en-US" sz="2400" spc="-10" dirty="0" err="1">
                <a:latin typeface="Carlito"/>
                <a:cs typeface="Carlito"/>
              </a:rPr>
              <a:t>aturan</a:t>
            </a:r>
            <a:r>
              <a:rPr lang="en-US" sz="2400" spc="-10" dirty="0">
                <a:latin typeface="Carlito"/>
                <a:cs typeface="Carlito"/>
              </a:rPr>
              <a:t> </a:t>
            </a:r>
          </a:p>
          <a:p>
            <a:pPr marL="469900" marR="961390" lvl="1">
              <a:spcBef>
                <a:spcPts val="100"/>
              </a:spcBef>
              <a:tabLst>
                <a:tab pos="354965" algn="l"/>
                <a:tab pos="355600" algn="l"/>
                <a:tab pos="2635885" algn="l"/>
              </a:tabLst>
            </a:pPr>
            <a:r>
              <a:rPr lang="en-US" sz="2400" spc="-10" dirty="0">
                <a:latin typeface="Carlito"/>
                <a:cs typeface="Carlito"/>
              </a:rPr>
              <a:t>IF-THEN</a:t>
            </a:r>
          </a:p>
        </p:txBody>
      </p:sp>
    </p:spTree>
    <p:extLst>
      <p:ext uri="{BB962C8B-B14F-4D97-AF65-F5344CB8AC3E}">
        <p14:creationId xmlns:p14="http://schemas.microsoft.com/office/powerpoint/2010/main" val="102591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222580"/>
            <a:ext cx="5095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Penalaran</a:t>
            </a:r>
            <a:r>
              <a:rPr spc="-55" dirty="0"/>
              <a:t> </a:t>
            </a:r>
            <a:r>
              <a:rPr spc="-10" dirty="0"/>
              <a:t>(</a:t>
            </a:r>
            <a:r>
              <a:rPr i="1" spc="-10" dirty="0">
                <a:latin typeface="Carlito"/>
                <a:cs typeface="Carlito"/>
              </a:rPr>
              <a:t>Reasoning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087" y="2514600"/>
            <a:ext cx="8839200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75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Adalah </a:t>
            </a:r>
            <a:r>
              <a:rPr sz="2400" spc="-20" dirty="0">
                <a:latin typeface="Carlito"/>
                <a:cs typeface="Carlito"/>
              </a:rPr>
              <a:t>cara </a:t>
            </a:r>
            <a:r>
              <a:rPr sz="2400" dirty="0">
                <a:latin typeface="Carlito"/>
                <a:cs typeface="Carlito"/>
              </a:rPr>
              <a:t>rules </a:t>
            </a:r>
            <a:r>
              <a:rPr sz="2400" spc="-15" dirty="0">
                <a:latin typeface="Carlito"/>
                <a:cs typeface="Carlito"/>
              </a:rPr>
              <a:t>dikombinasikan </a:t>
            </a:r>
            <a:r>
              <a:rPr sz="2400" spc="-10" dirty="0">
                <a:latin typeface="Carlito"/>
                <a:cs typeface="Carlito"/>
              </a:rPr>
              <a:t>untuk </a:t>
            </a:r>
            <a:r>
              <a:rPr sz="2400" spc="-5" dirty="0">
                <a:latin typeface="Carlito"/>
                <a:cs typeface="Carlito"/>
              </a:rPr>
              <a:t>menurunkan  </a:t>
            </a:r>
            <a:r>
              <a:rPr sz="2400" spc="-10" dirty="0">
                <a:latin typeface="Carlito"/>
                <a:cs typeface="Carlito"/>
              </a:rPr>
              <a:t>pengetahuan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baru</a:t>
            </a:r>
            <a:r>
              <a:rPr sz="2400" spc="-5" dirty="0">
                <a:latin typeface="Carlito"/>
                <a:cs typeface="Carlito"/>
              </a:rPr>
              <a:t>.</a:t>
            </a:r>
            <a:endParaRPr lang="en-US" sz="2400" spc="-5" dirty="0">
              <a:latin typeface="Carlito"/>
              <a:cs typeface="Carlito"/>
            </a:endParaRPr>
          </a:p>
          <a:p>
            <a:pPr marL="355600" marR="5975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Adalah </a:t>
            </a:r>
            <a:r>
              <a:rPr sz="2400" spc="-10" dirty="0">
                <a:latin typeface="Carlito"/>
                <a:cs typeface="Carlito"/>
              </a:rPr>
              <a:t>bagaimana </a:t>
            </a:r>
            <a:r>
              <a:rPr sz="2400" dirty="0">
                <a:latin typeface="Carlito"/>
                <a:cs typeface="Carlito"/>
              </a:rPr>
              <a:t>manusia </a:t>
            </a:r>
            <a:r>
              <a:rPr sz="2400" spc="-15" dirty="0">
                <a:latin typeface="Carlito"/>
                <a:cs typeface="Carlito"/>
              </a:rPr>
              <a:t>bekerja dengan </a:t>
            </a:r>
            <a:r>
              <a:rPr sz="2400" spc="-10" dirty="0">
                <a:latin typeface="Carlito"/>
                <a:cs typeface="Carlito"/>
              </a:rPr>
              <a:t>pengetahuan,  </a:t>
            </a:r>
            <a:r>
              <a:rPr sz="2400" spc="-20" dirty="0">
                <a:latin typeface="Carlito"/>
                <a:cs typeface="Carlito"/>
              </a:rPr>
              <a:t>fakta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20" dirty="0">
                <a:latin typeface="Carlito"/>
                <a:cs typeface="Carlito"/>
              </a:rPr>
              <a:t>strategi </a:t>
            </a:r>
            <a:r>
              <a:rPr sz="2400" spc="-10" dirty="0">
                <a:latin typeface="Carlito"/>
                <a:cs typeface="Carlito"/>
              </a:rPr>
              <a:t>penyelesaian </a:t>
            </a:r>
            <a:r>
              <a:rPr sz="2400" dirty="0">
                <a:latin typeface="Carlito"/>
                <a:cs typeface="Carlito"/>
              </a:rPr>
              <a:t>masalah </a:t>
            </a:r>
            <a:r>
              <a:rPr sz="2400" spc="-10" dirty="0">
                <a:latin typeface="Carlito"/>
                <a:cs typeface="Carlito"/>
              </a:rPr>
              <a:t>untuk </a:t>
            </a:r>
            <a:r>
              <a:rPr sz="2400" dirty="0">
                <a:latin typeface="Carlito"/>
                <a:cs typeface="Carlito"/>
              </a:rPr>
              <a:t>menarik  </a:t>
            </a:r>
            <a:r>
              <a:rPr sz="2400" spc="-10" dirty="0" err="1">
                <a:latin typeface="Carlito"/>
                <a:cs typeface="Carlito"/>
              </a:rPr>
              <a:t>kesimpulan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752" y="222580"/>
            <a:ext cx="4720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Cara Kerja</a:t>
            </a:r>
            <a:r>
              <a:rPr spc="-45" dirty="0"/>
              <a:t> </a:t>
            </a:r>
            <a:r>
              <a:rPr spc="-15" dirty="0"/>
              <a:t>Penalaran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19304"/>
            <a:ext cx="8915400" cy="51943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06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Dimulai </a:t>
            </a:r>
            <a:r>
              <a:rPr sz="2000" spc="-10" dirty="0">
                <a:latin typeface="Carlito"/>
                <a:cs typeface="Carlito"/>
              </a:rPr>
              <a:t>dengan suatu </a:t>
            </a:r>
            <a:r>
              <a:rPr sz="2000" i="1" spc="-5" dirty="0">
                <a:latin typeface="Carlito"/>
                <a:cs typeface="Carlito"/>
              </a:rPr>
              <a:t>rule-base </a:t>
            </a:r>
            <a:r>
              <a:rPr sz="2000" spc="-5" dirty="0">
                <a:latin typeface="Carlito"/>
                <a:cs typeface="Carlito"/>
              </a:rPr>
              <a:t>(basis aturan), mengandung semua  pengetahuan </a:t>
            </a:r>
            <a:r>
              <a:rPr sz="2000" spc="-10" dirty="0">
                <a:latin typeface="Carlito"/>
                <a:cs typeface="Carlito"/>
              </a:rPr>
              <a:t>yang </a:t>
            </a:r>
            <a:r>
              <a:rPr sz="2000" dirty="0">
                <a:latin typeface="Carlito"/>
                <a:cs typeface="Carlito"/>
              </a:rPr>
              <a:t>di-encode </a:t>
            </a:r>
            <a:r>
              <a:rPr sz="2000" spc="-30" dirty="0">
                <a:latin typeface="Carlito"/>
                <a:cs typeface="Carlito"/>
              </a:rPr>
              <a:t>ke </a:t>
            </a:r>
            <a:r>
              <a:rPr sz="2000" spc="-5" dirty="0">
                <a:latin typeface="Carlito"/>
                <a:cs typeface="Carlito"/>
              </a:rPr>
              <a:t>dalam </a:t>
            </a:r>
            <a:r>
              <a:rPr sz="2000" dirty="0">
                <a:latin typeface="Carlito"/>
                <a:cs typeface="Carlito"/>
              </a:rPr>
              <a:t>rule </a:t>
            </a:r>
            <a:r>
              <a:rPr sz="2000" spc="-5" dirty="0">
                <a:latin typeface="Carlito"/>
                <a:cs typeface="Carlito"/>
              </a:rPr>
              <a:t>IF-THEN dan </a:t>
            </a:r>
            <a:r>
              <a:rPr sz="2000" spc="-10" dirty="0">
                <a:latin typeface="Carlito"/>
                <a:cs typeface="Carlito"/>
              </a:rPr>
              <a:t>suatu </a:t>
            </a:r>
            <a:r>
              <a:rPr sz="2000" i="1" spc="-5" dirty="0">
                <a:latin typeface="Carlito"/>
                <a:cs typeface="Carlito"/>
              </a:rPr>
              <a:t>working  </a:t>
            </a:r>
            <a:r>
              <a:rPr sz="2000" i="1" dirty="0">
                <a:latin typeface="Carlito"/>
                <a:cs typeface="Carlito"/>
              </a:rPr>
              <a:t>memory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dapat berisi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awal atau </a:t>
            </a:r>
            <a:r>
              <a:rPr sz="2000" dirty="0">
                <a:latin typeface="Carlito"/>
                <a:cs typeface="Carlito"/>
              </a:rPr>
              <a:t>tidak, </a:t>
            </a:r>
            <a:r>
              <a:rPr sz="2000" spc="-10" dirty="0" err="1">
                <a:latin typeface="Carlito"/>
                <a:cs typeface="Carlito"/>
              </a:rPr>
              <a:t>informasi</a:t>
            </a:r>
            <a:r>
              <a:rPr sz="2000" spc="-10" dirty="0">
                <a:latin typeface="Carlito"/>
                <a:cs typeface="Carlito"/>
              </a:rPr>
              <a:t> yang  </a:t>
            </a:r>
            <a:r>
              <a:rPr sz="2000" spc="-15" dirty="0">
                <a:latin typeface="Carlito"/>
                <a:cs typeface="Carlito"/>
              </a:rPr>
              <a:t>diketahui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awalnya.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Sistem </a:t>
            </a:r>
            <a:r>
              <a:rPr sz="2000" spc="-5" dirty="0">
                <a:latin typeface="Carlito"/>
                <a:cs typeface="Carlito"/>
              </a:rPr>
              <a:t>memeriksa (menguji) semua </a:t>
            </a:r>
            <a:r>
              <a:rPr sz="2000" spc="-15" dirty="0">
                <a:latin typeface="Carlito"/>
                <a:cs typeface="Carlito"/>
              </a:rPr>
              <a:t>kondisi </a:t>
            </a:r>
            <a:r>
              <a:rPr sz="2000" spc="-5" dirty="0">
                <a:latin typeface="Carlito"/>
                <a:cs typeface="Carlito"/>
              </a:rPr>
              <a:t>rule </a:t>
            </a:r>
            <a:r>
              <a:rPr sz="2000" dirty="0">
                <a:latin typeface="Carlito"/>
                <a:cs typeface="Carlito"/>
              </a:rPr>
              <a:t>(IF) </a:t>
            </a:r>
            <a:r>
              <a:rPr sz="2000" spc="-5" dirty="0">
                <a:latin typeface="Carlito"/>
                <a:cs typeface="Carlito"/>
              </a:rPr>
              <a:t>dan </a:t>
            </a:r>
            <a:r>
              <a:rPr sz="2000" spc="-10" dirty="0">
                <a:latin typeface="Carlito"/>
                <a:cs typeface="Carlito"/>
              </a:rPr>
              <a:t>menetapkan suatu  </a:t>
            </a:r>
            <a:r>
              <a:rPr sz="2000" spc="-5" dirty="0">
                <a:latin typeface="Carlito"/>
                <a:cs typeface="Carlito"/>
              </a:rPr>
              <a:t>subset, himpunan </a:t>
            </a:r>
            <a:r>
              <a:rPr sz="2000" spc="-15" dirty="0">
                <a:latin typeface="Carlito"/>
                <a:cs typeface="Carlito"/>
              </a:rPr>
              <a:t>konflik, </a:t>
            </a:r>
            <a:r>
              <a:rPr sz="2000" spc="-5" dirty="0">
                <a:latin typeface="Carlito"/>
                <a:cs typeface="Carlito"/>
              </a:rPr>
              <a:t>berisi rules </a:t>
            </a:r>
            <a:r>
              <a:rPr sz="2000" spc="-10" dirty="0">
                <a:latin typeface="Carlito"/>
                <a:cs typeface="Carlito"/>
              </a:rPr>
              <a:t>yang </a:t>
            </a:r>
            <a:r>
              <a:rPr sz="2000" spc="-15" dirty="0">
                <a:latin typeface="Carlito"/>
                <a:cs typeface="Carlito"/>
              </a:rPr>
              <a:t>kondisinya </a:t>
            </a:r>
            <a:r>
              <a:rPr sz="2000" spc="-5" dirty="0">
                <a:latin typeface="Carlito"/>
                <a:cs typeface="Carlito"/>
              </a:rPr>
              <a:t>terpenuhi </a:t>
            </a:r>
            <a:r>
              <a:rPr sz="2000" spc="-10" dirty="0">
                <a:latin typeface="Carlito"/>
                <a:cs typeface="Carlito"/>
              </a:rPr>
              <a:t>berdasarkan  </a:t>
            </a:r>
            <a:r>
              <a:rPr sz="2000" dirty="0">
                <a:latin typeface="Carlito"/>
                <a:cs typeface="Carlito"/>
              </a:rPr>
              <a:t>pada </a:t>
            </a:r>
            <a:r>
              <a:rPr sz="2000" i="1" spc="-5" dirty="0">
                <a:latin typeface="Carlito"/>
                <a:cs typeface="Carlito"/>
              </a:rPr>
              <a:t>working</a:t>
            </a:r>
            <a:r>
              <a:rPr sz="2000" i="1" spc="-4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memory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Dari himpunan </a:t>
            </a:r>
            <a:r>
              <a:rPr sz="2000" spc="-15" dirty="0">
                <a:latin typeface="Carlito"/>
                <a:cs typeface="Carlito"/>
              </a:rPr>
              <a:t>konflik </a:t>
            </a:r>
            <a:r>
              <a:rPr sz="2000" dirty="0">
                <a:latin typeface="Carlito"/>
                <a:cs typeface="Carlito"/>
              </a:rPr>
              <a:t>ini, </a:t>
            </a:r>
            <a:r>
              <a:rPr sz="2000" spc="-5" dirty="0">
                <a:latin typeface="Carlito"/>
                <a:cs typeface="Carlito"/>
              </a:rPr>
              <a:t>salah </a:t>
            </a:r>
            <a:r>
              <a:rPr sz="2000" spc="-10" dirty="0">
                <a:latin typeface="Carlito"/>
                <a:cs typeface="Carlito"/>
              </a:rPr>
              <a:t>satu </a:t>
            </a:r>
            <a:r>
              <a:rPr sz="2000" dirty="0">
                <a:latin typeface="Carlito"/>
                <a:cs typeface="Carlito"/>
              </a:rPr>
              <a:t>rule </a:t>
            </a:r>
            <a:r>
              <a:rPr sz="2000" spc="-5" dirty="0">
                <a:latin typeface="Carlito"/>
                <a:cs typeface="Carlito"/>
              </a:rPr>
              <a:t>dipicu (dijalankan). </a:t>
            </a:r>
            <a:r>
              <a:rPr sz="2000" dirty="0">
                <a:latin typeface="Carlito"/>
                <a:cs typeface="Carlito"/>
              </a:rPr>
              <a:t>Mana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yang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terpilih </a:t>
            </a:r>
            <a:r>
              <a:rPr sz="2000" spc="-10" dirty="0">
                <a:latin typeface="Carlito"/>
                <a:cs typeface="Carlito"/>
              </a:rPr>
              <a:t>didasarkan </a:t>
            </a:r>
            <a:r>
              <a:rPr sz="2000" dirty="0">
                <a:latin typeface="Carlito"/>
                <a:cs typeface="Carlito"/>
              </a:rPr>
              <a:t>pada </a:t>
            </a:r>
            <a:r>
              <a:rPr sz="2000" spc="-15" dirty="0">
                <a:latin typeface="Carlito"/>
                <a:cs typeface="Carlito"/>
              </a:rPr>
              <a:t>strategi </a:t>
            </a:r>
            <a:r>
              <a:rPr sz="2000" spc="-5" dirty="0">
                <a:latin typeface="Carlito"/>
                <a:cs typeface="Carlito"/>
              </a:rPr>
              <a:t>resolusi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konflik.</a:t>
            </a:r>
            <a:endParaRPr sz="2000" dirty="0">
              <a:latin typeface="Carlito"/>
              <a:cs typeface="Carlito"/>
            </a:endParaRPr>
          </a:p>
          <a:p>
            <a:pPr marL="355600" marR="5969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Ketika </a:t>
            </a:r>
            <a:r>
              <a:rPr sz="2000" dirty="0">
                <a:latin typeface="Carlito"/>
                <a:cs typeface="Carlito"/>
              </a:rPr>
              <a:t>rule </a:t>
            </a:r>
            <a:r>
              <a:rPr sz="2000" spc="-10" dirty="0">
                <a:latin typeface="Carlito"/>
                <a:cs typeface="Carlito"/>
              </a:rPr>
              <a:t>diekskusi, </a:t>
            </a:r>
            <a:r>
              <a:rPr sz="2000" dirty="0">
                <a:latin typeface="Carlito"/>
                <a:cs typeface="Carlito"/>
              </a:rPr>
              <a:t>action </a:t>
            </a:r>
            <a:r>
              <a:rPr sz="2000" spc="-10" dirty="0">
                <a:latin typeface="Carlito"/>
                <a:cs typeface="Carlito"/>
              </a:rPr>
              <a:t>yang ditentukan </a:t>
            </a:r>
            <a:r>
              <a:rPr sz="2000" spc="-5" dirty="0">
                <a:latin typeface="Carlito"/>
                <a:cs typeface="Carlito"/>
              </a:rPr>
              <a:t>dalam </a:t>
            </a:r>
            <a:r>
              <a:rPr sz="2000" dirty="0">
                <a:latin typeface="Carlito"/>
                <a:cs typeface="Carlito"/>
              </a:rPr>
              <a:t>klausa </a:t>
            </a:r>
            <a:r>
              <a:rPr sz="2000" spc="-10" dirty="0">
                <a:latin typeface="Carlito"/>
                <a:cs typeface="Carlito"/>
              </a:rPr>
              <a:t>THEN-nya  dihasilkan</a:t>
            </a:r>
            <a:r>
              <a:rPr sz="2000" i="1" spc="-10" dirty="0">
                <a:latin typeface="Carlito"/>
                <a:cs typeface="Carlito"/>
              </a:rPr>
              <a:t>. </a:t>
            </a:r>
            <a:r>
              <a:rPr sz="2000" i="1" spc="-5" dirty="0">
                <a:latin typeface="Carlito"/>
                <a:cs typeface="Carlito"/>
              </a:rPr>
              <a:t>Action-action </a:t>
            </a:r>
            <a:r>
              <a:rPr sz="2000" dirty="0">
                <a:latin typeface="Carlito"/>
                <a:cs typeface="Carlito"/>
              </a:rPr>
              <a:t>ini </a:t>
            </a:r>
            <a:r>
              <a:rPr sz="2000" spc="-10" dirty="0">
                <a:latin typeface="Carlito"/>
                <a:cs typeface="Carlito"/>
              </a:rPr>
              <a:t>dapat </a:t>
            </a:r>
            <a:r>
              <a:rPr sz="2000" dirty="0">
                <a:latin typeface="Carlito"/>
                <a:cs typeface="Carlito"/>
              </a:rPr>
              <a:t>mengubah </a:t>
            </a:r>
            <a:r>
              <a:rPr sz="2000" i="1" spc="-5" dirty="0">
                <a:latin typeface="Carlito"/>
                <a:cs typeface="Carlito"/>
              </a:rPr>
              <a:t>working </a:t>
            </a:r>
            <a:r>
              <a:rPr sz="2000" i="1" dirty="0">
                <a:latin typeface="Carlito"/>
                <a:cs typeface="Carlito"/>
              </a:rPr>
              <a:t>memory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rule-base </a:t>
            </a:r>
            <a:r>
              <a:rPr sz="2000" dirty="0">
                <a:latin typeface="Carlito"/>
                <a:cs typeface="Carlito"/>
              </a:rPr>
              <a:t>itu  </a:t>
            </a:r>
            <a:r>
              <a:rPr sz="2000" spc="-5" dirty="0">
                <a:latin typeface="Carlito"/>
                <a:cs typeface="Carlito"/>
              </a:rPr>
              <a:t>sendiri, </a:t>
            </a:r>
            <a:r>
              <a:rPr sz="2000" spc="-15" dirty="0">
                <a:latin typeface="Carlito"/>
                <a:cs typeface="Carlito"/>
              </a:rPr>
              <a:t>atau hanya </a:t>
            </a:r>
            <a:r>
              <a:rPr sz="2000" spc="-10" dirty="0">
                <a:latin typeface="Carlito"/>
                <a:cs typeface="Carlito"/>
              </a:rPr>
              <a:t>mengerjakan </a:t>
            </a:r>
            <a:r>
              <a:rPr sz="2000" spc="-5" dirty="0">
                <a:latin typeface="Carlito"/>
                <a:cs typeface="Carlito"/>
              </a:rPr>
              <a:t>sesuatu </a:t>
            </a:r>
            <a:r>
              <a:rPr sz="2000" spc="-10" dirty="0">
                <a:latin typeface="Carlito"/>
                <a:cs typeface="Carlito"/>
              </a:rPr>
              <a:t>yang ditetapkan/dimasukkan </a:t>
            </a:r>
            <a:r>
              <a:rPr sz="2000" spc="-5" dirty="0">
                <a:latin typeface="Carlito"/>
                <a:cs typeface="Carlito"/>
              </a:rPr>
              <a:t>oleh  </a:t>
            </a:r>
            <a:r>
              <a:rPr sz="2000" i="1" spc="-15" dirty="0">
                <a:latin typeface="Carlito"/>
                <a:cs typeface="Carlito"/>
              </a:rPr>
              <a:t>system</a:t>
            </a:r>
            <a:r>
              <a:rPr sz="2000" i="1" spc="-3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programmer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620395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Loop </a:t>
            </a:r>
            <a:r>
              <a:rPr sz="2000" spc="-10" dirty="0">
                <a:latin typeface="Carlito"/>
                <a:cs typeface="Carlito"/>
              </a:rPr>
              <a:t>eksekusi </a:t>
            </a:r>
            <a:r>
              <a:rPr sz="2000" spc="-5" dirty="0">
                <a:latin typeface="Carlito"/>
                <a:cs typeface="Carlito"/>
              </a:rPr>
              <a:t>rules dan pengerjaan </a:t>
            </a:r>
            <a:r>
              <a:rPr sz="2000" dirty="0">
                <a:latin typeface="Carlito"/>
                <a:cs typeface="Carlito"/>
              </a:rPr>
              <a:t>action </a:t>
            </a:r>
            <a:r>
              <a:rPr sz="2000" spc="-5" dirty="0">
                <a:latin typeface="Carlito"/>
                <a:cs typeface="Carlito"/>
              </a:rPr>
              <a:t>ini berlanjut sampai </a:t>
            </a:r>
            <a:r>
              <a:rPr sz="2000" spc="-10" dirty="0">
                <a:latin typeface="Carlito"/>
                <a:cs typeface="Carlito"/>
              </a:rPr>
              <a:t>ditemui  </a:t>
            </a:r>
            <a:r>
              <a:rPr sz="2000" spc="-5" dirty="0">
                <a:latin typeface="Carlito"/>
                <a:cs typeface="Carlito"/>
              </a:rPr>
              <a:t>kriteria berhenti. </a:t>
            </a:r>
            <a:r>
              <a:rPr sz="2000" spc="-10" dirty="0">
                <a:latin typeface="Carlito"/>
                <a:cs typeface="Carlito"/>
              </a:rPr>
              <a:t>Karena </a:t>
            </a:r>
            <a:r>
              <a:rPr sz="2000" dirty="0">
                <a:latin typeface="Carlito"/>
                <a:cs typeface="Carlito"/>
              </a:rPr>
              <a:t>sudah </a:t>
            </a:r>
            <a:r>
              <a:rPr sz="2000" spc="-5" dirty="0">
                <a:latin typeface="Carlito"/>
                <a:cs typeface="Carlito"/>
              </a:rPr>
              <a:t>tidak </a:t>
            </a:r>
            <a:r>
              <a:rPr sz="2000" dirty="0">
                <a:latin typeface="Carlito"/>
                <a:cs typeface="Carlito"/>
              </a:rPr>
              <a:t>ada </a:t>
            </a:r>
            <a:r>
              <a:rPr sz="2000" spc="-5" dirty="0">
                <a:latin typeface="Carlito"/>
                <a:cs typeface="Carlito"/>
              </a:rPr>
              <a:t>lagi </a:t>
            </a:r>
            <a:r>
              <a:rPr sz="2000" dirty="0">
                <a:latin typeface="Carlito"/>
                <a:cs typeface="Carlito"/>
              </a:rPr>
              <a:t>rules </a:t>
            </a:r>
            <a:r>
              <a:rPr sz="2000" spc="-10" dirty="0">
                <a:latin typeface="Carlito"/>
                <a:cs typeface="Carlito"/>
              </a:rPr>
              <a:t>yang </a:t>
            </a:r>
            <a:r>
              <a:rPr sz="2000" spc="-15" dirty="0">
                <a:latin typeface="Carlito"/>
                <a:cs typeface="Carlito"/>
              </a:rPr>
              <a:t>kondisinya  </a:t>
            </a:r>
            <a:r>
              <a:rPr sz="2000" spc="-5" dirty="0">
                <a:latin typeface="Carlito"/>
                <a:cs typeface="Carlito"/>
              </a:rPr>
              <a:t>terpenuhi </a:t>
            </a:r>
            <a:r>
              <a:rPr sz="2000" spc="-15" dirty="0">
                <a:latin typeface="Carlito"/>
                <a:cs typeface="Carlito"/>
              </a:rPr>
              <a:t>atau dieksekusinya </a:t>
            </a:r>
            <a:r>
              <a:rPr sz="2000" dirty="0">
                <a:latin typeface="Carlito"/>
                <a:cs typeface="Carlito"/>
              </a:rPr>
              <a:t>rule </a:t>
            </a:r>
            <a:r>
              <a:rPr sz="2000" spc="-10" dirty="0">
                <a:latin typeface="Carlito"/>
                <a:cs typeface="Carlito"/>
              </a:rPr>
              <a:t>yang meminta </a:t>
            </a:r>
            <a:r>
              <a:rPr sz="2000" spc="-15" dirty="0">
                <a:latin typeface="Carlito"/>
                <a:cs typeface="Carlito"/>
              </a:rPr>
              <a:t>program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berhenti.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Penalaran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" y="1249955"/>
            <a:ext cx="9120188" cy="5608045"/>
          </a:xfrm>
        </p:spPr>
        <p:txBody>
          <a:bodyPr>
            <a:noAutofit/>
          </a:bodyPr>
          <a:lstStyle/>
          <a:p>
            <a:pPr marL="412115">
              <a:spcBef>
                <a:spcPts val="550"/>
              </a:spcBef>
              <a:tabLst>
                <a:tab pos="756285" algn="l"/>
                <a:tab pos="756920" algn="l"/>
              </a:tabLst>
            </a:pPr>
            <a:r>
              <a:rPr lang="en-US" sz="2000" i="1" spc="-5" dirty="0">
                <a:latin typeface="Carlito"/>
                <a:cs typeface="Carlito"/>
              </a:rPr>
              <a:t>inductive</a:t>
            </a:r>
            <a:r>
              <a:rPr lang="en-US" sz="2000" i="1" spc="-35" dirty="0">
                <a:latin typeface="Carlito"/>
                <a:cs typeface="Carlito"/>
              </a:rPr>
              <a:t> </a:t>
            </a:r>
            <a:r>
              <a:rPr lang="en-US" sz="2000" i="1" spc="-5" dirty="0">
                <a:latin typeface="Carlito"/>
                <a:cs typeface="Carlito"/>
              </a:rPr>
              <a:t>reasoning;</a:t>
            </a:r>
            <a:r>
              <a:rPr lang="en-US" sz="2000" dirty="0"/>
              <a:t> </a:t>
            </a:r>
          </a:p>
          <a:p>
            <a:pPr marL="469265" lvl="1" indent="0">
              <a:spcBef>
                <a:spcPts val="550"/>
              </a:spcBef>
              <a:buNone/>
              <a:tabLst>
                <a:tab pos="756285" algn="l"/>
                <a:tab pos="756920" algn="l"/>
              </a:tabLst>
            </a:pP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induktif</a:t>
            </a:r>
            <a:r>
              <a:rPr lang="en-US" sz="2000" dirty="0"/>
              <a:t> </a:t>
            </a:r>
            <a:r>
              <a:rPr lang="en-US" sz="2000" dirty="0" err="1"/>
              <a:t>didasarkan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generalisasi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endParaRPr lang="en-US" sz="2000" dirty="0">
              <a:latin typeface="Carlito"/>
              <a:cs typeface="Carlito"/>
            </a:endParaRPr>
          </a:p>
          <a:p>
            <a:pPr marL="412115">
              <a:spcBef>
                <a:spcPts val="525"/>
              </a:spcBef>
              <a:tabLst>
                <a:tab pos="756285" algn="l"/>
                <a:tab pos="756920" algn="l"/>
              </a:tabLst>
            </a:pPr>
            <a:r>
              <a:rPr lang="en-US" sz="2000" i="1" spc="-10" dirty="0">
                <a:latin typeface="Carlito"/>
                <a:cs typeface="Carlito"/>
              </a:rPr>
              <a:t>deductive</a:t>
            </a:r>
            <a:r>
              <a:rPr lang="en-US" sz="2000" i="1" spc="-80" dirty="0">
                <a:latin typeface="Carlito"/>
                <a:cs typeface="Carlito"/>
              </a:rPr>
              <a:t> </a:t>
            </a:r>
            <a:r>
              <a:rPr lang="en-US" sz="2000" i="1" spc="-5" dirty="0">
                <a:latin typeface="Carlito"/>
                <a:cs typeface="Carlito"/>
              </a:rPr>
              <a:t>reasoning; </a:t>
            </a:r>
          </a:p>
          <a:p>
            <a:pPr marL="469265" lvl="1" indent="0">
              <a:spcBef>
                <a:spcPts val="525"/>
              </a:spcBef>
              <a:buNone/>
              <a:tabLst>
                <a:tab pos="756285" algn="l"/>
                <a:tab pos="756920" algn="l"/>
              </a:tabLst>
            </a:pPr>
            <a:r>
              <a:rPr lang="en-US" sz="2000" dirty="0" err="1"/>
              <a:t>Penalaran</a:t>
            </a:r>
            <a:r>
              <a:rPr lang="en-US" sz="2000" dirty="0"/>
              <a:t> </a:t>
            </a:r>
            <a:r>
              <a:rPr lang="en-US" sz="2000" dirty="0" err="1"/>
              <a:t>deduktif</a:t>
            </a:r>
            <a:r>
              <a:rPr lang="en-US" sz="2000" dirty="0"/>
              <a:t> </a:t>
            </a:r>
            <a:r>
              <a:rPr lang="en-US" sz="2000" dirty="0" err="1"/>
              <a:t>didasarkan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premis-premis</a:t>
            </a:r>
            <a:r>
              <a:rPr lang="en-US" sz="2000" dirty="0"/>
              <a:t>.. </a:t>
            </a:r>
            <a:endParaRPr lang="en-US" sz="2000" dirty="0">
              <a:latin typeface="Carlito"/>
              <a:cs typeface="Carlito"/>
            </a:endParaRPr>
          </a:p>
          <a:p>
            <a:pPr marL="412115">
              <a:spcBef>
                <a:spcPts val="530"/>
              </a:spcBef>
              <a:tabLst>
                <a:tab pos="756285" algn="l"/>
                <a:tab pos="756920" algn="l"/>
              </a:tabLst>
            </a:pPr>
            <a:r>
              <a:rPr lang="en-US" sz="2000" i="1" spc="-10" dirty="0">
                <a:latin typeface="Carlito"/>
                <a:cs typeface="Carlito"/>
              </a:rPr>
              <a:t>abductive</a:t>
            </a:r>
            <a:r>
              <a:rPr lang="en-US" sz="2000" i="1" spc="-70" dirty="0">
                <a:latin typeface="Carlito"/>
                <a:cs typeface="Carlito"/>
              </a:rPr>
              <a:t> </a:t>
            </a:r>
            <a:r>
              <a:rPr lang="en-US" sz="2000" i="1" spc="-5" dirty="0">
                <a:latin typeface="Carlito"/>
                <a:cs typeface="Carlito"/>
              </a:rPr>
              <a:t>reasoning; </a:t>
            </a:r>
          </a:p>
          <a:p>
            <a:pPr marL="469265" lvl="1" indent="0">
              <a:spcBef>
                <a:spcPts val="530"/>
              </a:spcBef>
              <a:buNone/>
              <a:tabLst>
                <a:tab pos="756285" algn="l"/>
                <a:tab pos="756920" algn="l"/>
              </a:tabLst>
            </a:pP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abduktif</a:t>
            </a:r>
            <a:r>
              <a:rPr lang="en-US" sz="2000" dirty="0"/>
              <a:t> </a:t>
            </a:r>
            <a:r>
              <a:rPr lang="en-US" sz="2000" dirty="0" err="1"/>
              <a:t>didasarkan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pemikiran</a:t>
            </a:r>
            <a:r>
              <a:rPr lang="en-US" sz="2000" dirty="0"/>
              <a:t> </a:t>
            </a:r>
            <a:r>
              <a:rPr lang="en-US" sz="2000" dirty="0" err="1"/>
              <a:t>sebab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.</a:t>
            </a:r>
            <a:endParaRPr lang="en-US" sz="2000" dirty="0">
              <a:latin typeface="Carlito"/>
              <a:cs typeface="Carlito"/>
            </a:endParaRPr>
          </a:p>
          <a:p>
            <a:pPr marL="412115">
              <a:spcBef>
                <a:spcPts val="530"/>
              </a:spcBef>
              <a:tabLst>
                <a:tab pos="756285" algn="l"/>
                <a:tab pos="756920" algn="l"/>
              </a:tabLst>
            </a:pPr>
            <a:r>
              <a:rPr lang="en-US" sz="2000" i="1" spc="-10" dirty="0">
                <a:latin typeface="Carlito"/>
                <a:cs typeface="Carlito"/>
              </a:rPr>
              <a:t>analogical</a:t>
            </a:r>
            <a:r>
              <a:rPr lang="en-US" sz="2000" i="1" spc="-50" dirty="0">
                <a:latin typeface="Carlito"/>
                <a:cs typeface="Carlito"/>
              </a:rPr>
              <a:t> </a:t>
            </a:r>
            <a:r>
              <a:rPr lang="en-US" sz="2000" i="1" spc="-5" dirty="0">
                <a:latin typeface="Carlito"/>
                <a:cs typeface="Carlito"/>
              </a:rPr>
              <a:t>reasoning;</a:t>
            </a:r>
          </a:p>
          <a:p>
            <a:pPr marL="469265" lvl="1" indent="0">
              <a:spcBef>
                <a:spcPts val="530"/>
              </a:spcBef>
              <a:buNone/>
              <a:tabLst>
                <a:tab pos="756285" algn="l"/>
                <a:tab pos="756920" algn="l"/>
              </a:tabLst>
            </a:pP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penalaran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  <a:endParaRPr lang="en-US" sz="2000" dirty="0">
              <a:latin typeface="Carlito"/>
              <a:cs typeface="Carlito"/>
            </a:endParaRPr>
          </a:p>
          <a:p>
            <a:pPr marL="412115">
              <a:spcBef>
                <a:spcPts val="530"/>
              </a:spcBef>
              <a:tabLst>
                <a:tab pos="756285" algn="l"/>
                <a:tab pos="756920" algn="l"/>
              </a:tabLst>
            </a:pPr>
            <a:r>
              <a:rPr lang="en-US" sz="2000" i="1" spc="-10" dirty="0">
                <a:latin typeface="Carlito"/>
                <a:cs typeface="Carlito"/>
              </a:rPr>
              <a:t>common-sense</a:t>
            </a:r>
            <a:r>
              <a:rPr lang="en-US" sz="2000" i="1" spc="-20" dirty="0">
                <a:latin typeface="Carlito"/>
                <a:cs typeface="Carlito"/>
              </a:rPr>
              <a:t> </a:t>
            </a:r>
            <a:r>
              <a:rPr lang="en-US" sz="2000" i="1" spc="-10" dirty="0">
                <a:latin typeface="Carlito"/>
                <a:cs typeface="Carlito"/>
              </a:rPr>
              <a:t>reasoning;</a:t>
            </a:r>
          </a:p>
          <a:p>
            <a:pPr marL="469265" lvl="1" indent="0">
              <a:spcBef>
                <a:spcPts val="530"/>
              </a:spcBef>
              <a:buNone/>
              <a:tabLst>
                <a:tab pos="756285" algn="l"/>
                <a:tab pos="756920" algn="l"/>
              </a:tabLst>
            </a:pPr>
            <a:r>
              <a:rPr lang="en-US" sz="2000" dirty="0" err="1"/>
              <a:t>Penalaran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akal</a:t>
            </a:r>
            <a:r>
              <a:rPr lang="en-US" sz="2000" dirty="0"/>
              <a:t> </a:t>
            </a:r>
            <a:r>
              <a:rPr lang="en-US" sz="2000" dirty="0" err="1"/>
              <a:t>sehat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kesimpulan</a:t>
            </a:r>
            <a:endParaRPr lang="en-US" sz="2000" dirty="0">
              <a:latin typeface="Carlito"/>
              <a:cs typeface="Carlito"/>
            </a:endParaRPr>
          </a:p>
          <a:p>
            <a:pPr marL="412115">
              <a:spcBef>
                <a:spcPts val="525"/>
              </a:spcBef>
              <a:tabLst>
                <a:tab pos="756285" algn="l"/>
                <a:tab pos="756920" algn="l"/>
              </a:tabLst>
            </a:pPr>
            <a:r>
              <a:rPr lang="en-US" sz="2000" i="1" spc="-10" dirty="0">
                <a:latin typeface="Carlito"/>
                <a:cs typeface="Carlito"/>
              </a:rPr>
              <a:t>non-monotonic</a:t>
            </a:r>
            <a:r>
              <a:rPr lang="en-US" sz="2000" i="1" spc="-40" dirty="0">
                <a:latin typeface="Carlito"/>
                <a:cs typeface="Carlito"/>
              </a:rPr>
              <a:t> </a:t>
            </a:r>
            <a:r>
              <a:rPr lang="en-US" sz="2000" i="1" spc="-5" dirty="0">
                <a:latin typeface="Carlito"/>
                <a:cs typeface="Carlito"/>
              </a:rPr>
              <a:t>reasoning</a:t>
            </a:r>
            <a:r>
              <a:rPr lang="en-US" sz="2000" spc="-5" dirty="0">
                <a:latin typeface="Carlito"/>
                <a:cs typeface="Carlito"/>
              </a:rPr>
              <a:t>.</a:t>
            </a:r>
          </a:p>
          <a:p>
            <a:pPr marL="469265" lvl="1" indent="0">
              <a:spcBef>
                <a:spcPts val="525"/>
              </a:spcBef>
              <a:buNone/>
              <a:tabLst>
                <a:tab pos="756285" algn="l"/>
                <a:tab pos="756920" algn="l"/>
              </a:tabLst>
            </a:pPr>
            <a:r>
              <a:rPr lang="en-US" sz="2000" dirty="0" err="1"/>
              <a:t>Penalaran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statis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, </a:t>
            </a:r>
            <a:r>
              <a:rPr lang="en-US" sz="2000" dirty="0" err="1"/>
              <a:t>keadaan</a:t>
            </a:r>
            <a:r>
              <a:rPr lang="en-US" sz="2000" dirty="0"/>
              <a:t> (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) </a:t>
            </a:r>
            <a:r>
              <a:rPr lang="en-US" sz="2000" dirty="0" err="1"/>
              <a:t>bermacam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konstan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32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017" y="222580"/>
            <a:ext cx="5064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Rantai/</a:t>
            </a:r>
            <a:r>
              <a:rPr i="1" spc="-10" dirty="0">
                <a:latin typeface="Carlito"/>
                <a:cs typeface="Carlito"/>
              </a:rPr>
              <a:t>Chain</a:t>
            </a:r>
            <a:r>
              <a:rPr i="1" spc="-65" dirty="0">
                <a:latin typeface="Carlito"/>
                <a:cs typeface="Carlito"/>
              </a:rPr>
              <a:t> </a:t>
            </a:r>
            <a:r>
              <a:rPr spc="-20" dirty="0"/>
              <a:t>Inferensi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347879"/>
            <a:ext cx="9144000" cy="40658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31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i="1" spc="-10" dirty="0">
                <a:latin typeface="Carlito"/>
                <a:cs typeface="Carlito"/>
              </a:rPr>
              <a:t>Inference </a:t>
            </a:r>
            <a:r>
              <a:rPr sz="2600" i="1" dirty="0">
                <a:latin typeface="Carlito"/>
                <a:cs typeface="Carlito"/>
              </a:rPr>
              <a:t>engine </a:t>
            </a:r>
            <a:r>
              <a:rPr sz="2600" spc="-5" dirty="0">
                <a:latin typeface="Carlito"/>
                <a:cs typeface="Carlito"/>
              </a:rPr>
              <a:t>membandingkan setiap </a:t>
            </a:r>
            <a:r>
              <a:rPr sz="2600" i="1" dirty="0">
                <a:latin typeface="Carlito"/>
                <a:cs typeface="Carlito"/>
              </a:rPr>
              <a:t>rule </a:t>
            </a:r>
            <a:r>
              <a:rPr sz="2600" spc="-5" dirty="0">
                <a:latin typeface="Carlito"/>
                <a:cs typeface="Carlito"/>
              </a:rPr>
              <a:t>dalam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basis  </a:t>
            </a:r>
            <a:r>
              <a:rPr sz="2600" spc="-10" dirty="0">
                <a:latin typeface="Carlito"/>
                <a:cs typeface="Carlito"/>
              </a:rPr>
              <a:t>pengetahuan dengan </a:t>
            </a:r>
            <a:r>
              <a:rPr sz="2600" spc="-20" dirty="0">
                <a:latin typeface="Carlito"/>
                <a:cs typeface="Carlito"/>
              </a:rPr>
              <a:t>fakta </a:t>
            </a:r>
            <a:r>
              <a:rPr sz="2600" spc="-5" dirty="0" err="1">
                <a:latin typeface="Carlito"/>
                <a:cs typeface="Carlito"/>
              </a:rPr>
              <a:t>dalam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database.</a:t>
            </a:r>
            <a:endParaRPr lang="en-US" sz="2600" spc="-5" dirty="0">
              <a:latin typeface="Carlito"/>
              <a:cs typeface="Carlito"/>
            </a:endParaRPr>
          </a:p>
          <a:p>
            <a:pPr marL="355600" marR="1631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 err="1">
                <a:latin typeface="Carlito"/>
                <a:cs typeface="Carlito"/>
              </a:rPr>
              <a:t>Jika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bagian </a:t>
            </a:r>
            <a:r>
              <a:rPr sz="2600" dirty="0">
                <a:latin typeface="Carlito"/>
                <a:cs typeface="Carlito"/>
              </a:rPr>
              <a:t>IF </a:t>
            </a:r>
            <a:r>
              <a:rPr sz="2600" spc="-5" dirty="0">
                <a:latin typeface="Carlito"/>
                <a:cs typeface="Carlito"/>
              </a:rPr>
              <a:t>dari </a:t>
            </a:r>
            <a:r>
              <a:rPr sz="2600" dirty="0">
                <a:latin typeface="Carlito"/>
                <a:cs typeface="Carlito"/>
              </a:rPr>
              <a:t>rule </a:t>
            </a:r>
            <a:r>
              <a:rPr sz="2600" spc="-15" dirty="0">
                <a:latin typeface="Carlito"/>
                <a:cs typeface="Carlito"/>
              </a:rPr>
              <a:t>cocok </a:t>
            </a:r>
            <a:r>
              <a:rPr sz="2600" spc="-10" dirty="0">
                <a:latin typeface="Carlito"/>
                <a:cs typeface="Carlito"/>
              </a:rPr>
              <a:t>dengan </a:t>
            </a:r>
            <a:r>
              <a:rPr sz="2600" spc="-20" dirty="0">
                <a:latin typeface="Carlito"/>
                <a:cs typeface="Carlito"/>
              </a:rPr>
              <a:t>fakta </a:t>
            </a:r>
            <a:r>
              <a:rPr sz="2600" spc="-15" dirty="0">
                <a:latin typeface="Carlito"/>
                <a:cs typeface="Carlito"/>
              </a:rPr>
              <a:t>maka </a:t>
            </a:r>
            <a:r>
              <a:rPr sz="2600" spc="-5" dirty="0">
                <a:latin typeface="Carlito"/>
                <a:cs typeface="Carlito"/>
              </a:rPr>
              <a:t>bagian  THEN </a:t>
            </a:r>
            <a:r>
              <a:rPr sz="2600" spc="-10" dirty="0">
                <a:latin typeface="Carlito"/>
                <a:cs typeface="Carlito"/>
              </a:rPr>
              <a:t>dieksekusi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dirty="0">
                <a:latin typeface="Carlito"/>
                <a:cs typeface="Carlito"/>
              </a:rPr>
              <a:t>rule </a:t>
            </a:r>
            <a:r>
              <a:rPr sz="2600" spc="-5" dirty="0">
                <a:latin typeface="Carlito"/>
                <a:cs typeface="Carlito"/>
              </a:rPr>
              <a:t>berjalan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i="1" dirty="0">
                <a:latin typeface="Carlito"/>
                <a:cs typeface="Carlito"/>
              </a:rPr>
              <a:t>fires</a:t>
            </a:r>
            <a:r>
              <a:rPr sz="2600" dirty="0">
                <a:latin typeface="Carlito"/>
                <a:cs typeface="Carlito"/>
              </a:rPr>
              <a:t>).</a:t>
            </a:r>
            <a:endParaRPr lang="en-US" sz="2600" dirty="0">
              <a:latin typeface="Carlito"/>
              <a:cs typeface="Carlito"/>
            </a:endParaRPr>
          </a:p>
          <a:p>
            <a:pPr marL="355600" marR="1631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 err="1">
                <a:latin typeface="Carlito"/>
                <a:cs typeface="Carlito"/>
              </a:rPr>
              <a:t>Dengan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menjalankan </a:t>
            </a:r>
            <a:r>
              <a:rPr sz="2600" spc="-10" dirty="0">
                <a:latin typeface="Carlito"/>
                <a:cs typeface="Carlito"/>
              </a:rPr>
              <a:t>suatu </a:t>
            </a:r>
            <a:r>
              <a:rPr sz="2600" dirty="0">
                <a:latin typeface="Carlito"/>
                <a:cs typeface="Carlito"/>
              </a:rPr>
              <a:t>rule, </a:t>
            </a:r>
            <a:r>
              <a:rPr sz="2600" spc="-10" dirty="0">
                <a:latin typeface="Carlito"/>
                <a:cs typeface="Carlito"/>
              </a:rPr>
              <a:t>suatu </a:t>
            </a:r>
            <a:r>
              <a:rPr sz="2600" spc="-5" dirty="0">
                <a:latin typeface="Carlito"/>
                <a:cs typeface="Carlito"/>
              </a:rPr>
              <a:t>hasil baru </a:t>
            </a:r>
            <a:r>
              <a:rPr sz="2600" spc="-15" dirty="0">
                <a:latin typeface="Carlito"/>
                <a:cs typeface="Carlito"/>
              </a:rPr>
              <a:t>(fakta  </a:t>
            </a:r>
            <a:r>
              <a:rPr sz="2600" dirty="0">
                <a:latin typeface="Carlito"/>
                <a:cs typeface="Carlito"/>
              </a:rPr>
              <a:t>baru) </a:t>
            </a:r>
            <a:r>
              <a:rPr sz="2600" spc="-10" dirty="0">
                <a:latin typeface="Carlito"/>
                <a:cs typeface="Carlito"/>
              </a:rPr>
              <a:t>diperoleh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dirty="0">
                <a:latin typeface="Carlito"/>
                <a:cs typeface="Carlito"/>
              </a:rPr>
              <a:t>ini </a:t>
            </a:r>
            <a:r>
              <a:rPr sz="2600" spc="-10" dirty="0">
                <a:latin typeface="Carlito"/>
                <a:cs typeface="Carlito"/>
              </a:rPr>
              <a:t>akan ditambahkan </a:t>
            </a:r>
            <a:r>
              <a:rPr sz="2600" spc="-40" dirty="0" err="1">
                <a:latin typeface="Carlito"/>
                <a:cs typeface="Carlito"/>
              </a:rPr>
              <a:t>ke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database.</a:t>
            </a:r>
            <a:endParaRPr lang="en-US" sz="2600" spc="-5" dirty="0">
              <a:latin typeface="Carlito"/>
              <a:cs typeface="Carlito"/>
            </a:endParaRPr>
          </a:p>
          <a:p>
            <a:pPr marL="355600" marR="1631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 err="1">
                <a:latin typeface="Carlito"/>
                <a:cs typeface="Carlito"/>
              </a:rPr>
              <a:t>Dengan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menjalankan </a:t>
            </a:r>
            <a:r>
              <a:rPr sz="2600" i="1" dirty="0">
                <a:latin typeface="Carlito"/>
                <a:cs typeface="Carlito"/>
              </a:rPr>
              <a:t>rule</a:t>
            </a:r>
            <a:r>
              <a:rPr sz="2600" dirty="0">
                <a:latin typeface="Carlito"/>
                <a:cs typeface="Carlito"/>
              </a:rPr>
              <a:t>, </a:t>
            </a:r>
            <a:r>
              <a:rPr sz="2600" spc="-10" dirty="0">
                <a:latin typeface="Carlito"/>
                <a:cs typeface="Carlito"/>
              </a:rPr>
              <a:t>diperoleh </a:t>
            </a:r>
            <a:r>
              <a:rPr sz="2600" spc="-20" dirty="0" err="1">
                <a:latin typeface="Carlito"/>
                <a:cs typeface="Carlito"/>
              </a:rPr>
              <a:t>rantai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lang="en-US" sz="2600" spc="-20" dirty="0">
                <a:latin typeface="Carlito"/>
                <a:cs typeface="Carlito"/>
              </a:rPr>
              <a:t>(</a:t>
            </a:r>
            <a:r>
              <a:rPr sz="2600" i="1" spc="5" dirty="0">
                <a:latin typeface="Carlito"/>
                <a:cs typeface="Carlito"/>
              </a:rPr>
              <a:t>chain</a:t>
            </a:r>
            <a:r>
              <a:rPr sz="2600" spc="5" dirty="0">
                <a:latin typeface="Carlito"/>
                <a:cs typeface="Carlito"/>
              </a:rPr>
              <a:t>)  </a:t>
            </a:r>
            <a:r>
              <a:rPr sz="2600" spc="-15" dirty="0" err="1">
                <a:latin typeface="Carlito"/>
                <a:cs typeface="Carlito"/>
              </a:rPr>
              <a:t>inferensi</a:t>
            </a:r>
            <a:r>
              <a:rPr sz="2600" spc="-15" dirty="0">
                <a:latin typeface="Carlito"/>
                <a:cs typeface="Carlito"/>
              </a:rPr>
              <a:t>.</a:t>
            </a:r>
            <a:endParaRPr lang="en-US" sz="2600" spc="-15" dirty="0">
              <a:latin typeface="Carlito"/>
              <a:cs typeface="Carlito"/>
            </a:endParaRPr>
          </a:p>
          <a:p>
            <a:pPr marL="355600" marR="1631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Chain mengindikasikan </a:t>
            </a:r>
            <a:r>
              <a:rPr sz="2600" spc="-10" dirty="0">
                <a:latin typeface="Carlito"/>
                <a:cs typeface="Carlito"/>
              </a:rPr>
              <a:t>bagaimana sistem </a:t>
            </a:r>
            <a:r>
              <a:rPr sz="2600" spc="-15" dirty="0">
                <a:latin typeface="Carlito"/>
                <a:cs typeface="Carlito"/>
              </a:rPr>
              <a:t>pakar  </a:t>
            </a:r>
            <a:r>
              <a:rPr sz="2600" spc="-10" dirty="0">
                <a:latin typeface="Carlito"/>
                <a:cs typeface="Carlito"/>
              </a:rPr>
              <a:t>mengaplikasikan </a:t>
            </a:r>
            <a:r>
              <a:rPr sz="2600" dirty="0">
                <a:latin typeface="Carlito"/>
                <a:cs typeface="Carlito"/>
              </a:rPr>
              <a:t>rules </a:t>
            </a:r>
            <a:r>
              <a:rPr sz="2600" spc="-5" dirty="0">
                <a:latin typeface="Carlito"/>
                <a:cs typeface="Carlito"/>
              </a:rPr>
              <a:t>untuk </a:t>
            </a:r>
            <a:r>
              <a:rPr sz="2600" spc="-10" dirty="0">
                <a:latin typeface="Carlito"/>
                <a:cs typeface="Carlito"/>
              </a:rPr>
              <a:t>meraih kesimpulan </a:t>
            </a:r>
            <a:r>
              <a:rPr sz="2600" spc="-15" dirty="0">
                <a:latin typeface="Carlito"/>
                <a:cs typeface="Carlito"/>
              </a:rPr>
              <a:t>atau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goal.</a:t>
            </a:r>
            <a:endParaRPr sz="26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222580"/>
            <a:ext cx="7828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Jenis </a:t>
            </a:r>
            <a:r>
              <a:rPr spc="-20" dirty="0"/>
              <a:t>Sistem </a:t>
            </a:r>
            <a:r>
              <a:rPr spc="-35" dirty="0"/>
              <a:t>Pakar </a:t>
            </a:r>
            <a:r>
              <a:rPr dirty="0"/>
              <a:t>Berbasis</a:t>
            </a:r>
            <a:r>
              <a:rPr spc="15" dirty="0"/>
              <a:t> </a:t>
            </a:r>
            <a:r>
              <a:rPr spc="-35" dirty="0"/>
              <a:t>Aturan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207" y="1575928"/>
            <a:ext cx="8763000" cy="482632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Ada </a:t>
            </a:r>
            <a:r>
              <a:rPr sz="2400" spc="-5" dirty="0">
                <a:latin typeface="Carlito"/>
                <a:cs typeface="Carlito"/>
              </a:rPr>
              <a:t>dua </a:t>
            </a:r>
            <a:r>
              <a:rPr sz="2400" spc="-20" dirty="0">
                <a:latin typeface="Carlito"/>
                <a:cs typeface="Carlito"/>
              </a:rPr>
              <a:t>cara </a:t>
            </a:r>
            <a:r>
              <a:rPr sz="2400" spc="-10" dirty="0">
                <a:latin typeface="Carlito"/>
                <a:cs typeface="Carlito"/>
              </a:rPr>
              <a:t>utama bagaimana </a:t>
            </a:r>
            <a:r>
              <a:rPr sz="2400" dirty="0">
                <a:latin typeface="Carlito"/>
                <a:cs typeface="Carlito"/>
              </a:rPr>
              <a:t>rules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dieksekusi:</a:t>
            </a:r>
            <a:endParaRPr sz="2400" dirty="0">
              <a:latin typeface="Carlito"/>
              <a:cs typeface="Carlito"/>
            </a:endParaRPr>
          </a:p>
          <a:p>
            <a:pPr marL="756285" marR="3429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forward </a:t>
            </a:r>
            <a:r>
              <a:rPr sz="2400" b="1" i="1" spc="-5" dirty="0">
                <a:solidFill>
                  <a:srgbClr val="FF0000"/>
                </a:solidFill>
                <a:latin typeface="Carlito"/>
                <a:cs typeface="Carlito"/>
              </a:rPr>
              <a:t>chaining </a:t>
            </a:r>
            <a:r>
              <a:rPr sz="2400" b="1" i="1" spc="-15" dirty="0">
                <a:solidFill>
                  <a:srgbClr val="FF0000"/>
                </a:solidFill>
                <a:latin typeface="Carlito"/>
                <a:cs typeface="Carlito"/>
              </a:rPr>
              <a:t>systems</a:t>
            </a:r>
            <a:r>
              <a:rPr sz="2400" i="1" spc="-15" dirty="0">
                <a:latin typeface="Carlito"/>
                <a:cs typeface="Carlito"/>
              </a:rPr>
              <a:t>. </a:t>
            </a:r>
            <a:r>
              <a:rPr sz="2400" spc="-5" dirty="0">
                <a:latin typeface="Carlito"/>
                <a:cs typeface="Carlito"/>
              </a:rPr>
              <a:t>Dimulai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20" dirty="0">
                <a:latin typeface="Carlito"/>
                <a:cs typeface="Carlito"/>
              </a:rPr>
              <a:t>fakta </a:t>
            </a:r>
            <a:r>
              <a:rPr sz="2400" spc="-10" dirty="0">
                <a:latin typeface="Carlito"/>
                <a:cs typeface="Carlito"/>
              </a:rPr>
              <a:t>awal </a:t>
            </a:r>
            <a:r>
              <a:rPr sz="2400" spc="-5" dirty="0">
                <a:latin typeface="Carlito"/>
                <a:cs typeface="Carlito"/>
              </a:rPr>
              <a:t>dan  </a:t>
            </a:r>
            <a:r>
              <a:rPr sz="2400" spc="-15" dirty="0">
                <a:latin typeface="Carlito"/>
                <a:cs typeface="Carlito"/>
              </a:rPr>
              <a:t>tetap </a:t>
            </a:r>
            <a:r>
              <a:rPr sz="2400" spc="-5" dirty="0">
                <a:latin typeface="Carlito"/>
                <a:cs typeface="Carlito"/>
              </a:rPr>
              <a:t>menggunakan </a:t>
            </a:r>
            <a:r>
              <a:rPr sz="2400" dirty="0">
                <a:latin typeface="Carlito"/>
                <a:cs typeface="Carlito"/>
              </a:rPr>
              <a:t>rules </a:t>
            </a:r>
            <a:r>
              <a:rPr sz="2400" spc="-10" dirty="0">
                <a:latin typeface="Carlito"/>
                <a:cs typeface="Carlito"/>
              </a:rPr>
              <a:t>untuk </a:t>
            </a:r>
            <a:r>
              <a:rPr sz="2400" dirty="0">
                <a:latin typeface="Carlito"/>
                <a:cs typeface="Carlito"/>
              </a:rPr>
              <a:t>menarik </a:t>
            </a:r>
            <a:r>
              <a:rPr sz="2400" spc="-10" dirty="0">
                <a:latin typeface="Carlito"/>
                <a:cs typeface="Carlito"/>
              </a:rPr>
              <a:t>kesimpulan </a:t>
            </a:r>
            <a:r>
              <a:rPr sz="2400" spc="-5" dirty="0">
                <a:latin typeface="Carlito"/>
                <a:cs typeface="Carlito"/>
              </a:rPr>
              <a:t>baru  </a:t>
            </a:r>
            <a:r>
              <a:rPr sz="2400" spc="-10" dirty="0">
                <a:latin typeface="Carlito"/>
                <a:cs typeface="Carlito"/>
              </a:rPr>
              <a:t>(atau </a:t>
            </a:r>
            <a:r>
              <a:rPr sz="2400" spc="-5" dirty="0">
                <a:latin typeface="Carlito"/>
                <a:cs typeface="Carlito"/>
              </a:rPr>
              <a:t>mengambil tindakan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tertentu).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dirty="0">
                <a:solidFill>
                  <a:srgbClr val="FF0000"/>
                </a:solidFill>
                <a:latin typeface="Carlito"/>
                <a:cs typeface="Carlito"/>
              </a:rPr>
              <a:t>backward </a:t>
            </a:r>
            <a:r>
              <a:rPr sz="2400" b="1" i="1" spc="-5" dirty="0">
                <a:solidFill>
                  <a:srgbClr val="FF0000"/>
                </a:solidFill>
                <a:latin typeface="Carlito"/>
                <a:cs typeface="Carlito"/>
              </a:rPr>
              <a:t>chaining </a:t>
            </a:r>
            <a:r>
              <a:rPr sz="2400" b="1" i="1" spc="-15" dirty="0">
                <a:solidFill>
                  <a:srgbClr val="FF0000"/>
                </a:solidFill>
                <a:latin typeface="Carlito"/>
                <a:cs typeface="Carlito"/>
              </a:rPr>
              <a:t>systems</a:t>
            </a:r>
            <a:r>
              <a:rPr sz="2400" i="1" spc="-15" dirty="0">
                <a:latin typeface="Carlito"/>
                <a:cs typeface="Carlito"/>
              </a:rPr>
              <a:t>. </a:t>
            </a:r>
            <a:r>
              <a:rPr sz="2400" spc="-5" dirty="0">
                <a:latin typeface="Carlito"/>
                <a:cs typeface="Carlito"/>
              </a:rPr>
              <a:t>Dimulai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>
                <a:latin typeface="Carlito"/>
                <a:cs typeface="Carlito"/>
              </a:rPr>
              <a:t>beberapa  hipotesis (atau </a:t>
            </a:r>
            <a:r>
              <a:rPr sz="2400" i="1" spc="-5" dirty="0">
                <a:latin typeface="Carlito"/>
                <a:cs typeface="Carlito"/>
              </a:rPr>
              <a:t>goal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spc="-10" dirty="0">
                <a:latin typeface="Carlito"/>
                <a:cs typeface="Carlito"/>
              </a:rPr>
              <a:t>untuk </a:t>
            </a:r>
            <a:r>
              <a:rPr sz="2400" spc="-5" dirty="0">
                <a:latin typeface="Carlito"/>
                <a:cs typeface="Carlito"/>
              </a:rPr>
              <a:t>membuktikan, dan terus  mencari </a:t>
            </a:r>
            <a:r>
              <a:rPr sz="2400" dirty="0">
                <a:latin typeface="Carlito"/>
                <a:cs typeface="Carlito"/>
              </a:rPr>
              <a:t>rules </a:t>
            </a:r>
            <a:r>
              <a:rPr sz="2400" spc="-10" dirty="0">
                <a:latin typeface="Carlito"/>
                <a:cs typeface="Carlito"/>
              </a:rPr>
              <a:t>yang memungkinkan penyimpulan </a:t>
            </a:r>
            <a:r>
              <a:rPr sz="2400" spc="-5" dirty="0">
                <a:latin typeface="Carlito"/>
                <a:cs typeface="Carlito"/>
              </a:rPr>
              <a:t>terhadap  </a:t>
            </a:r>
            <a:r>
              <a:rPr sz="2400" spc="-10" dirty="0">
                <a:latin typeface="Carlito"/>
                <a:cs typeface="Carlito"/>
              </a:rPr>
              <a:t>hipotesis tersebut,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>
                <a:latin typeface="Carlito"/>
                <a:cs typeface="Carlito"/>
              </a:rPr>
              <a:t>mengatur </a:t>
            </a:r>
            <a:r>
              <a:rPr sz="2400" spc="-5" dirty="0">
                <a:latin typeface="Carlito"/>
                <a:cs typeface="Carlito"/>
              </a:rPr>
              <a:t>sub-goal baru </a:t>
            </a:r>
            <a:r>
              <a:rPr sz="2400" spc="-10" dirty="0">
                <a:latin typeface="Carlito"/>
                <a:cs typeface="Carlito"/>
              </a:rPr>
              <a:t>untuk  </a:t>
            </a:r>
            <a:r>
              <a:rPr sz="2400" spc="-10" dirty="0" err="1">
                <a:latin typeface="Carlito"/>
                <a:cs typeface="Carlito"/>
              </a:rPr>
              <a:t>dibuktikan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lang="en-US" sz="2400" spc="-1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5600" marR="72072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Sistem </a:t>
            </a:r>
            <a:r>
              <a:rPr sz="2400" i="1" spc="-5" dirty="0">
                <a:latin typeface="Carlito"/>
                <a:cs typeface="Carlito"/>
              </a:rPr>
              <a:t>forward </a:t>
            </a:r>
            <a:r>
              <a:rPr sz="2400" i="1" dirty="0">
                <a:latin typeface="Carlito"/>
                <a:cs typeface="Carlito"/>
              </a:rPr>
              <a:t>chaining </a:t>
            </a:r>
            <a:r>
              <a:rPr sz="2400" spc="-15" dirty="0">
                <a:latin typeface="Carlito"/>
                <a:cs typeface="Carlito"/>
              </a:rPr>
              <a:t>utamanya </a:t>
            </a:r>
            <a:r>
              <a:rPr sz="2400" spc="-20" dirty="0">
                <a:latin typeface="Carlito"/>
                <a:cs typeface="Carlito"/>
              </a:rPr>
              <a:t>bersifat </a:t>
            </a:r>
            <a:r>
              <a:rPr sz="2400" i="1" spc="-5" dirty="0">
                <a:latin typeface="Carlito"/>
                <a:cs typeface="Carlito"/>
              </a:rPr>
              <a:t>data-driven</a:t>
            </a:r>
            <a:r>
              <a:rPr sz="2400" spc="-5" dirty="0">
                <a:latin typeface="Carlito"/>
                <a:cs typeface="Carlito"/>
              </a:rPr>
              <a:t>,  </a:t>
            </a:r>
            <a:r>
              <a:rPr sz="2400" spc="-10" dirty="0">
                <a:latin typeface="Carlito"/>
                <a:cs typeface="Carlito"/>
              </a:rPr>
              <a:t>sedangkan </a:t>
            </a:r>
            <a:r>
              <a:rPr sz="2400" i="1" spc="-5" dirty="0">
                <a:latin typeface="Carlito"/>
                <a:cs typeface="Carlito"/>
              </a:rPr>
              <a:t>backward </a:t>
            </a:r>
            <a:r>
              <a:rPr sz="2400" i="1" dirty="0">
                <a:latin typeface="Carlito"/>
                <a:cs typeface="Carlito"/>
              </a:rPr>
              <a:t>chaining </a:t>
            </a:r>
            <a:r>
              <a:rPr sz="2400" spc="-20" dirty="0">
                <a:latin typeface="Carlito"/>
                <a:cs typeface="Carlito"/>
              </a:rPr>
              <a:t>bersifat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goal-driven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0" y="222580"/>
            <a:ext cx="717619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chemeClr val="bg1"/>
                </a:solidFill>
              </a:rPr>
              <a:t>Sistem </a:t>
            </a:r>
            <a:r>
              <a:rPr i="1" spc="-10" dirty="0">
                <a:solidFill>
                  <a:schemeClr val="bg1"/>
                </a:solidFill>
                <a:latin typeface="Carlito"/>
                <a:cs typeface="Carlito"/>
              </a:rPr>
              <a:t>Forward</a:t>
            </a:r>
            <a:r>
              <a:rPr i="1" spc="-5" dirty="0">
                <a:solidFill>
                  <a:schemeClr val="bg1"/>
                </a:solidFill>
                <a:latin typeface="Carlito"/>
                <a:cs typeface="Carlito"/>
              </a:rPr>
              <a:t> Chaining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4" name="object 4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32047" y="1951409"/>
            <a:ext cx="8681887" cy="4103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1" y="222580"/>
            <a:ext cx="566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Sistem </a:t>
            </a:r>
            <a:r>
              <a:rPr i="1" spc="-10" dirty="0">
                <a:latin typeface="Carlito"/>
                <a:cs typeface="Carlito"/>
              </a:rPr>
              <a:t>Forward</a:t>
            </a:r>
            <a:r>
              <a:rPr i="1" spc="-5" dirty="0">
                <a:latin typeface="Carlito"/>
                <a:cs typeface="Carlito"/>
              </a:rPr>
              <a:t> 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246" y="1319304"/>
            <a:ext cx="8762999" cy="5209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98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070475" algn="l"/>
                <a:tab pos="5819775" algn="l"/>
              </a:tabLst>
            </a:pPr>
            <a:r>
              <a:rPr sz="2400" spc="-10" dirty="0">
                <a:latin typeface="Carlito"/>
                <a:cs typeface="Carlito"/>
              </a:rPr>
              <a:t>Diberikan suatu </a:t>
            </a:r>
            <a:r>
              <a:rPr sz="2400" spc="-5" dirty="0">
                <a:latin typeface="Carlito"/>
                <a:cs typeface="Carlito"/>
              </a:rPr>
              <a:t>himpunan </a:t>
            </a:r>
            <a:r>
              <a:rPr sz="2400" spc="-20" dirty="0">
                <a:latin typeface="Carlito"/>
                <a:cs typeface="Carlito"/>
              </a:rPr>
              <a:t>fakta </a:t>
            </a: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i="1" dirty="0">
                <a:latin typeface="Carlito"/>
                <a:cs typeface="Carlito"/>
              </a:rPr>
              <a:t>working memory</a:t>
            </a:r>
            <a:r>
              <a:rPr sz="2400" dirty="0">
                <a:latin typeface="Carlito"/>
                <a:cs typeface="Carlito"/>
              </a:rPr>
              <a:t>,  </a:t>
            </a:r>
            <a:r>
              <a:rPr sz="2400" spc="-10" dirty="0">
                <a:latin typeface="Carlito"/>
                <a:cs typeface="Carlito"/>
              </a:rPr>
              <a:t>gunakan </a:t>
            </a:r>
            <a:r>
              <a:rPr sz="2400" dirty="0">
                <a:latin typeface="Carlito"/>
                <a:cs typeface="Carlito"/>
              </a:rPr>
              <a:t>rules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untuk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membangkitkan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sz="2400" spc="-20" dirty="0" err="1">
                <a:latin typeface="Carlito"/>
                <a:cs typeface="Carlito"/>
              </a:rPr>
              <a:t>fakta</a:t>
            </a:r>
            <a:r>
              <a:rPr lang="en-US" sz="2400" spc="-20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baru</a:t>
            </a:r>
            <a:r>
              <a:rPr sz="2400" spc="-5" dirty="0">
                <a:latin typeface="Carlito"/>
                <a:cs typeface="Carlito"/>
              </a:rPr>
              <a:t> sampai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goal  </a:t>
            </a:r>
            <a:r>
              <a:rPr sz="2400" spc="-5" dirty="0">
                <a:latin typeface="Carlito"/>
                <a:cs typeface="Carlito"/>
              </a:rPr>
              <a:t>dicapai.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Langkah-langkah:</a:t>
            </a:r>
            <a:endParaRPr sz="2400" dirty="0">
              <a:latin typeface="Carlito"/>
              <a:cs typeface="Carlito"/>
            </a:endParaRPr>
          </a:p>
          <a:p>
            <a:pPr marL="870585" lvl="1" indent="-457834">
              <a:lnSpc>
                <a:spcPct val="100000"/>
              </a:lnSpc>
              <a:spcBef>
                <a:spcPts val="545"/>
              </a:spcBef>
              <a:buAutoNum type="arabicParenR"/>
              <a:tabLst>
                <a:tab pos="870585" algn="l"/>
                <a:tab pos="871219" algn="l"/>
              </a:tabLst>
            </a:pPr>
            <a:r>
              <a:rPr sz="2200" spc="-15" dirty="0">
                <a:latin typeface="Carlito"/>
                <a:cs typeface="Carlito"/>
              </a:rPr>
              <a:t>Cocokkan </a:t>
            </a:r>
            <a:r>
              <a:rPr sz="2200" spc="-10" dirty="0">
                <a:latin typeface="Carlito"/>
                <a:cs typeface="Carlito"/>
              </a:rPr>
              <a:t>bagian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dari </a:t>
            </a:r>
            <a:r>
              <a:rPr sz="2200" spc="-5" dirty="0">
                <a:latin typeface="Carlito"/>
                <a:cs typeface="Carlito"/>
              </a:rPr>
              <a:t>setiap </a:t>
            </a:r>
            <a:r>
              <a:rPr sz="2200" i="1" spc="-5" dirty="0">
                <a:latin typeface="Carlito"/>
                <a:cs typeface="Carlito"/>
              </a:rPr>
              <a:t>rule </a:t>
            </a:r>
            <a:r>
              <a:rPr sz="2200" spc="-10" dirty="0">
                <a:latin typeface="Carlito"/>
                <a:cs typeface="Carlito"/>
              </a:rPr>
              <a:t>terhadap </a:t>
            </a:r>
            <a:r>
              <a:rPr sz="2200" spc="-20" dirty="0">
                <a:latin typeface="Carlito"/>
                <a:cs typeface="Carlito"/>
              </a:rPr>
              <a:t>fakta-fakta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dalam</a:t>
            </a:r>
            <a:endParaRPr sz="2200" dirty="0">
              <a:latin typeface="Carlito"/>
              <a:cs typeface="Carlito"/>
            </a:endParaRPr>
          </a:p>
          <a:p>
            <a:pPr marL="870585">
              <a:lnSpc>
                <a:spcPct val="100000"/>
              </a:lnSpc>
            </a:pPr>
            <a:r>
              <a:rPr sz="2200" i="1" spc="-5" dirty="0">
                <a:latin typeface="Carlito"/>
                <a:cs typeface="Carlito"/>
              </a:rPr>
              <a:t>working</a:t>
            </a:r>
            <a:r>
              <a:rPr sz="2200" i="1" spc="-25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memory</a:t>
            </a:r>
            <a:r>
              <a:rPr sz="2200" dirty="0">
                <a:latin typeface="Carlito"/>
                <a:cs typeface="Carlito"/>
              </a:rPr>
              <a:t>.</a:t>
            </a:r>
          </a:p>
          <a:p>
            <a:pPr marL="870585" marR="5080" lvl="1" indent="-457200">
              <a:lnSpc>
                <a:spcPct val="100000"/>
              </a:lnSpc>
              <a:spcBef>
                <a:spcPts val="530"/>
              </a:spcBef>
              <a:buAutoNum type="arabicParenR" startAt="2"/>
              <a:tabLst>
                <a:tab pos="870585" algn="l"/>
                <a:tab pos="871219" algn="l"/>
              </a:tabLst>
            </a:pPr>
            <a:r>
              <a:rPr sz="2200" spc="-15" dirty="0">
                <a:latin typeface="Carlito"/>
                <a:cs typeface="Carlito"/>
              </a:rPr>
              <a:t>Jika </a:t>
            </a:r>
            <a:r>
              <a:rPr sz="2200" spc="-5" dirty="0">
                <a:latin typeface="Carlito"/>
                <a:cs typeface="Carlito"/>
              </a:rPr>
              <a:t>ada </a:t>
            </a:r>
            <a:r>
              <a:rPr sz="2200" spc="-10" dirty="0">
                <a:latin typeface="Carlito"/>
                <a:cs typeface="Carlito"/>
              </a:rPr>
              <a:t>lebih dari satu </a:t>
            </a:r>
            <a:r>
              <a:rPr sz="2200" i="1" spc="-5" dirty="0">
                <a:latin typeface="Carlito"/>
                <a:cs typeface="Carlito"/>
              </a:rPr>
              <a:t>rule </a:t>
            </a:r>
            <a:r>
              <a:rPr sz="2200" spc="-15" dirty="0">
                <a:latin typeface="Carlito"/>
                <a:cs typeface="Carlito"/>
              </a:rPr>
              <a:t>yang </a:t>
            </a:r>
            <a:r>
              <a:rPr sz="2200" spc="-10" dirty="0">
                <a:latin typeface="Carlito"/>
                <a:cs typeface="Carlito"/>
              </a:rPr>
              <a:t>dapat </a:t>
            </a:r>
            <a:r>
              <a:rPr sz="2200" spc="-15" dirty="0">
                <a:latin typeface="Carlito"/>
                <a:cs typeface="Carlito"/>
              </a:rPr>
              <a:t>digunakan </a:t>
            </a:r>
            <a:r>
              <a:rPr sz="2200" spc="-5" dirty="0">
                <a:latin typeface="Carlito"/>
                <a:cs typeface="Carlito"/>
              </a:rPr>
              <a:t>(lebih </a:t>
            </a:r>
            <a:r>
              <a:rPr sz="2200" spc="-10" dirty="0">
                <a:latin typeface="Carlito"/>
                <a:cs typeface="Carlito"/>
              </a:rPr>
              <a:t>dari satu  </a:t>
            </a:r>
            <a:r>
              <a:rPr sz="2200" spc="-5" dirty="0">
                <a:latin typeface="Carlito"/>
                <a:cs typeface="Carlito"/>
              </a:rPr>
              <a:t>rule </a:t>
            </a:r>
            <a:r>
              <a:rPr sz="2200" spc="-15" dirty="0">
                <a:latin typeface="Carlito"/>
                <a:cs typeface="Carlito"/>
              </a:rPr>
              <a:t>yang </a:t>
            </a:r>
            <a:r>
              <a:rPr sz="2200" spc="-5" dirty="0">
                <a:latin typeface="Carlito"/>
                <a:cs typeface="Carlito"/>
              </a:rPr>
              <a:t>berjalan), </a:t>
            </a:r>
            <a:r>
              <a:rPr sz="2200" spc="-10" dirty="0">
                <a:latin typeface="Carlito"/>
                <a:cs typeface="Carlito"/>
              </a:rPr>
              <a:t>pilih satu </a:t>
            </a:r>
            <a:r>
              <a:rPr sz="2200" spc="-15" dirty="0">
                <a:latin typeface="Carlito"/>
                <a:cs typeface="Carlito"/>
              </a:rPr>
              <a:t>yang akan diaplikasikan dengan  </a:t>
            </a:r>
            <a:r>
              <a:rPr sz="2200" spc="-5" dirty="0">
                <a:latin typeface="Carlito"/>
                <a:cs typeface="Carlito"/>
              </a:rPr>
              <a:t>menggunakan resolusi </a:t>
            </a:r>
            <a:r>
              <a:rPr sz="2200" spc="-20" dirty="0">
                <a:latin typeface="Carlito"/>
                <a:cs typeface="Carlito"/>
              </a:rPr>
              <a:t>konflik.</a:t>
            </a:r>
            <a:endParaRPr sz="2200" dirty="0">
              <a:latin typeface="Carlito"/>
              <a:cs typeface="Carlito"/>
            </a:endParaRPr>
          </a:p>
          <a:p>
            <a:pPr marL="870585" marR="258445" lvl="1" indent="-457200">
              <a:lnSpc>
                <a:spcPct val="100000"/>
              </a:lnSpc>
              <a:spcBef>
                <a:spcPts val="530"/>
              </a:spcBef>
              <a:buAutoNum type="arabicParenR" startAt="2"/>
              <a:tabLst>
                <a:tab pos="870585" algn="l"/>
                <a:tab pos="871219" algn="l"/>
              </a:tabLst>
            </a:pPr>
            <a:r>
              <a:rPr sz="2200" spc="-10" dirty="0">
                <a:latin typeface="Carlito"/>
                <a:cs typeface="Carlito"/>
              </a:rPr>
              <a:t>Berlakukan </a:t>
            </a:r>
            <a:r>
              <a:rPr sz="2200" spc="-5" dirty="0">
                <a:latin typeface="Carlito"/>
                <a:cs typeface="Carlito"/>
              </a:rPr>
              <a:t>rule </a:t>
            </a:r>
            <a:r>
              <a:rPr sz="2200" spc="-15" dirty="0">
                <a:latin typeface="Carlito"/>
                <a:cs typeface="Carlito"/>
              </a:rPr>
              <a:t>tersebut. Jika </a:t>
            </a:r>
            <a:r>
              <a:rPr sz="2200" spc="-25" dirty="0">
                <a:latin typeface="Carlito"/>
                <a:cs typeface="Carlito"/>
              </a:rPr>
              <a:t>fakta </a:t>
            </a:r>
            <a:r>
              <a:rPr sz="2200" spc="-10" dirty="0">
                <a:latin typeface="Carlito"/>
                <a:cs typeface="Carlito"/>
              </a:rPr>
              <a:t>baru diperoleh, </a:t>
            </a:r>
            <a:r>
              <a:rPr sz="2200" spc="-15" dirty="0">
                <a:latin typeface="Carlito"/>
                <a:cs typeface="Carlito"/>
              </a:rPr>
              <a:t>tambahkan  </a:t>
            </a:r>
            <a:r>
              <a:rPr sz="2200" spc="-40" dirty="0">
                <a:latin typeface="Carlito"/>
                <a:cs typeface="Carlito"/>
              </a:rPr>
              <a:t>ke </a:t>
            </a:r>
            <a:r>
              <a:rPr sz="2200" i="1" spc="-5" dirty="0">
                <a:latin typeface="Carlito"/>
                <a:cs typeface="Carlito"/>
              </a:rPr>
              <a:t>working</a:t>
            </a:r>
            <a:r>
              <a:rPr sz="2200" i="1" spc="20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memory</a:t>
            </a:r>
            <a:r>
              <a:rPr sz="2200" dirty="0">
                <a:latin typeface="Carlito"/>
                <a:cs typeface="Carlito"/>
              </a:rPr>
              <a:t>.</a:t>
            </a:r>
          </a:p>
          <a:p>
            <a:pPr marL="870585" marR="424180" lvl="1" indent="-457200">
              <a:lnSpc>
                <a:spcPct val="100000"/>
              </a:lnSpc>
              <a:spcBef>
                <a:spcPts val="530"/>
              </a:spcBef>
              <a:buAutoNum type="arabicParenR" startAt="2"/>
              <a:tabLst>
                <a:tab pos="870585" algn="l"/>
                <a:tab pos="871219" algn="l"/>
              </a:tabLst>
            </a:pPr>
            <a:r>
              <a:rPr sz="2200" spc="-15" dirty="0">
                <a:latin typeface="Carlito"/>
                <a:cs typeface="Carlito"/>
              </a:rPr>
              <a:t>Stop (atau exit) </a:t>
            </a:r>
            <a:r>
              <a:rPr sz="2200" spc="-25" dirty="0">
                <a:latin typeface="Carlito"/>
                <a:cs typeface="Carlito"/>
              </a:rPr>
              <a:t>ketika </a:t>
            </a:r>
            <a:r>
              <a:rPr sz="2200" spc="-10" dirty="0">
                <a:latin typeface="Carlito"/>
                <a:cs typeface="Carlito"/>
              </a:rPr>
              <a:t>kesimpulan ditambahkan </a:t>
            </a:r>
            <a:r>
              <a:rPr sz="2200" spc="-45" dirty="0">
                <a:latin typeface="Carlito"/>
                <a:cs typeface="Carlito"/>
              </a:rPr>
              <a:t>ke </a:t>
            </a:r>
            <a:r>
              <a:rPr sz="2200" i="1" spc="-5" dirty="0">
                <a:latin typeface="Carlito"/>
                <a:cs typeface="Carlito"/>
              </a:rPr>
              <a:t>working  memory </a:t>
            </a:r>
            <a:r>
              <a:rPr sz="2200" spc="-15" dirty="0">
                <a:latin typeface="Carlito"/>
                <a:cs typeface="Carlito"/>
              </a:rPr>
              <a:t>atau jika </a:t>
            </a:r>
            <a:r>
              <a:rPr sz="2200" spc="-5" dirty="0">
                <a:latin typeface="Carlito"/>
                <a:cs typeface="Carlito"/>
              </a:rPr>
              <a:t>ada rule </a:t>
            </a:r>
            <a:r>
              <a:rPr sz="2200" spc="-15" dirty="0">
                <a:latin typeface="Carlito"/>
                <a:cs typeface="Carlito"/>
              </a:rPr>
              <a:t>yang menetapkan proses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berhenti.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333591"/>
            <a:ext cx="8610599" cy="50456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795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Sistem </a:t>
            </a:r>
            <a:r>
              <a:rPr sz="2600" spc="-5" dirty="0">
                <a:latin typeface="Carlito"/>
                <a:cs typeface="Carlito"/>
              </a:rPr>
              <a:t>berbasis </a:t>
            </a:r>
            <a:r>
              <a:rPr sz="2600" spc="-15" dirty="0">
                <a:latin typeface="Carlito"/>
                <a:cs typeface="Carlito"/>
              </a:rPr>
              <a:t>Aturan 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i="1" dirty="0">
                <a:latin typeface="Carlito"/>
                <a:cs typeface="Carlito"/>
              </a:rPr>
              <a:t>Rule-based </a:t>
            </a:r>
            <a:r>
              <a:rPr sz="2600" i="1" spc="-15" dirty="0">
                <a:latin typeface="Carlito"/>
                <a:cs typeface="Carlito"/>
              </a:rPr>
              <a:t>systems</a:t>
            </a:r>
            <a:r>
              <a:rPr sz="2600" spc="-15" dirty="0">
                <a:latin typeface="Carlito"/>
                <a:cs typeface="Carlito"/>
              </a:rPr>
              <a:t>), dikenal </a:t>
            </a:r>
            <a:r>
              <a:rPr sz="2600" spc="-5" dirty="0">
                <a:latin typeface="Carlito"/>
                <a:cs typeface="Carlito"/>
              </a:rPr>
              <a:t>pula  </a:t>
            </a:r>
            <a:r>
              <a:rPr sz="2600" spc="-10" dirty="0">
                <a:latin typeface="Carlito"/>
                <a:cs typeface="Carlito"/>
              </a:rPr>
              <a:t>sebagai </a:t>
            </a:r>
            <a:r>
              <a:rPr sz="2600" i="1" spc="-5" dirty="0">
                <a:latin typeface="Carlito"/>
                <a:cs typeface="Carlito"/>
              </a:rPr>
              <a:t>production </a:t>
            </a:r>
            <a:r>
              <a:rPr sz="2600" i="1" spc="-15" dirty="0">
                <a:latin typeface="Carlito"/>
                <a:cs typeface="Carlito"/>
              </a:rPr>
              <a:t>systems </a:t>
            </a:r>
            <a:r>
              <a:rPr sz="2600" spc="-15" dirty="0">
                <a:latin typeface="Carlito"/>
                <a:cs typeface="Carlito"/>
              </a:rPr>
              <a:t>atau </a:t>
            </a:r>
            <a:r>
              <a:rPr sz="2600" i="1" spc="-10" dirty="0">
                <a:latin typeface="Carlito"/>
                <a:cs typeface="Carlito"/>
              </a:rPr>
              <a:t>expert </a:t>
            </a:r>
            <a:r>
              <a:rPr sz="2600" i="1" spc="-15" dirty="0">
                <a:latin typeface="Carlito"/>
                <a:cs typeface="Carlito"/>
              </a:rPr>
              <a:t>systems </a:t>
            </a:r>
            <a:r>
              <a:rPr sz="2600" spc="-10" dirty="0">
                <a:latin typeface="Carlito"/>
                <a:cs typeface="Carlito"/>
              </a:rPr>
              <a:t>(Sistem  </a:t>
            </a:r>
            <a:r>
              <a:rPr sz="2600" spc="-20" dirty="0">
                <a:latin typeface="Carlito"/>
                <a:cs typeface="Carlito"/>
              </a:rPr>
              <a:t>Pakar)</a:t>
            </a:r>
            <a:endParaRPr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Bentuk paling sederhana dari aplikasi </a:t>
            </a:r>
            <a:r>
              <a:rPr sz="2600" spc="-15" dirty="0">
                <a:latin typeface="Carlito"/>
                <a:cs typeface="Carlito"/>
              </a:rPr>
              <a:t>kecerdasan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buatan.</a:t>
            </a:r>
            <a:endParaRPr sz="2600" dirty="0">
              <a:latin typeface="Carlito"/>
              <a:cs typeface="Carlito"/>
            </a:endParaRPr>
          </a:p>
          <a:p>
            <a:pPr marL="355600" marR="48387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solidFill>
                  <a:srgbClr val="FF0000"/>
                </a:solidFill>
                <a:latin typeface="Carlito"/>
                <a:cs typeface="Carlito"/>
              </a:rPr>
              <a:t>Sistem pakar</a:t>
            </a:r>
            <a:r>
              <a:rPr sz="2600" spc="-10" dirty="0">
                <a:latin typeface="Carlito"/>
                <a:cs typeface="Carlito"/>
              </a:rPr>
              <a:t>: sistem yang </a:t>
            </a:r>
            <a:r>
              <a:rPr sz="2600" dirty="0">
                <a:latin typeface="Carlito"/>
                <a:cs typeface="Carlito"/>
              </a:rPr>
              <a:t>meniru </a:t>
            </a:r>
            <a:r>
              <a:rPr sz="2600" spc="-10" dirty="0">
                <a:latin typeface="Carlito"/>
                <a:cs typeface="Carlito"/>
              </a:rPr>
              <a:t>penalaran </a:t>
            </a:r>
            <a:r>
              <a:rPr sz="2600" spc="-15" dirty="0">
                <a:latin typeface="Carlito"/>
                <a:cs typeface="Carlito"/>
              </a:rPr>
              <a:t>pakar  </a:t>
            </a:r>
            <a:r>
              <a:rPr sz="2600" spc="-5" dirty="0">
                <a:latin typeface="Carlito"/>
                <a:cs typeface="Carlito"/>
              </a:rPr>
              <a:t>(manusia) dalam </a:t>
            </a:r>
            <a:r>
              <a:rPr sz="2600" spc="-10" dirty="0">
                <a:latin typeface="Carlito"/>
                <a:cs typeface="Carlito"/>
              </a:rPr>
              <a:t>menyelesaikan </a:t>
            </a:r>
            <a:r>
              <a:rPr sz="2600" spc="-5" dirty="0">
                <a:latin typeface="Carlito"/>
                <a:cs typeface="Carlito"/>
              </a:rPr>
              <a:t>suatu </a:t>
            </a:r>
            <a:r>
              <a:rPr sz="2600" dirty="0">
                <a:latin typeface="Carlito"/>
                <a:cs typeface="Carlito"/>
              </a:rPr>
              <a:t>masalah </a:t>
            </a:r>
            <a:r>
              <a:rPr sz="2600" spc="-5" dirty="0">
                <a:latin typeface="Carlito"/>
                <a:cs typeface="Carlito"/>
              </a:rPr>
              <a:t>intensif  </a:t>
            </a:r>
            <a:r>
              <a:rPr sz="2600" spc="-10" dirty="0">
                <a:latin typeface="Carlito"/>
                <a:cs typeface="Carlito"/>
              </a:rPr>
              <a:t>pengetahuan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Sistem </a:t>
            </a:r>
            <a:r>
              <a:rPr sz="2600" spc="-5" dirty="0">
                <a:latin typeface="Carlito"/>
                <a:cs typeface="Carlito"/>
              </a:rPr>
              <a:t>berbasis </a:t>
            </a:r>
            <a:r>
              <a:rPr sz="2600" spc="-10" dirty="0">
                <a:latin typeface="Carlito"/>
                <a:cs typeface="Carlito"/>
              </a:rPr>
              <a:t>aturan </a:t>
            </a:r>
            <a:r>
              <a:rPr sz="2600" spc="-5" dirty="0">
                <a:latin typeface="Carlito"/>
                <a:cs typeface="Carlito"/>
              </a:rPr>
              <a:t>menggunakan himpunan </a:t>
            </a:r>
            <a:r>
              <a:rPr sz="2600" spc="-10" dirty="0">
                <a:latin typeface="Carlito"/>
                <a:cs typeface="Carlito"/>
              </a:rPr>
              <a:t>aturan  </a:t>
            </a:r>
            <a:r>
              <a:rPr sz="2600" spc="-5" dirty="0">
                <a:latin typeface="Carlito"/>
                <a:cs typeface="Carlito"/>
              </a:rPr>
              <a:t>dalam </a:t>
            </a:r>
            <a:r>
              <a:rPr sz="2600" spc="-10" dirty="0">
                <a:latin typeface="Carlito"/>
                <a:cs typeface="Carlito"/>
              </a:rPr>
              <a:t>merepresentasi pengetahuan, memberitahukan </a:t>
            </a:r>
            <a:r>
              <a:rPr sz="2600" dirty="0">
                <a:latin typeface="Carlito"/>
                <a:cs typeface="Carlito"/>
              </a:rPr>
              <a:t>apa  </a:t>
            </a:r>
            <a:r>
              <a:rPr sz="2600" spc="-10" dirty="0">
                <a:latin typeface="Carlito"/>
                <a:cs typeface="Carlito"/>
              </a:rPr>
              <a:t>yang </a:t>
            </a:r>
            <a:r>
              <a:rPr sz="2600" spc="-5" dirty="0">
                <a:latin typeface="Carlito"/>
                <a:cs typeface="Carlito"/>
              </a:rPr>
              <a:t>harus </a:t>
            </a:r>
            <a:r>
              <a:rPr sz="2600" spc="-15" dirty="0">
                <a:latin typeface="Carlito"/>
                <a:cs typeface="Carlito"/>
              </a:rPr>
              <a:t>dilakukan atau </a:t>
            </a:r>
            <a:r>
              <a:rPr sz="2600" dirty="0">
                <a:latin typeface="Carlito"/>
                <a:cs typeface="Carlito"/>
              </a:rPr>
              <a:t>apa </a:t>
            </a:r>
            <a:r>
              <a:rPr sz="2600" spc="-10" dirty="0">
                <a:latin typeface="Carlito"/>
                <a:cs typeface="Carlito"/>
              </a:rPr>
              <a:t>yang </a:t>
            </a:r>
            <a:r>
              <a:rPr sz="2600" spc="-5" dirty="0">
                <a:latin typeface="Carlito"/>
                <a:cs typeface="Carlito"/>
              </a:rPr>
              <a:t>harus </a:t>
            </a:r>
            <a:r>
              <a:rPr sz="2600" spc="-10" dirty="0">
                <a:latin typeface="Carlito"/>
                <a:cs typeface="Carlito"/>
              </a:rPr>
              <a:t>disimpulkan.  </a:t>
            </a:r>
            <a:r>
              <a:rPr sz="2600" spc="-5" dirty="0">
                <a:latin typeface="Carlito"/>
                <a:cs typeface="Carlito"/>
              </a:rPr>
              <a:t>Tidak </a:t>
            </a:r>
            <a:r>
              <a:rPr sz="2600" spc="-10" dirty="0">
                <a:latin typeface="Carlito"/>
                <a:cs typeface="Carlito"/>
              </a:rPr>
              <a:t>deklaratif </a:t>
            </a:r>
            <a:r>
              <a:rPr sz="2600" spc="-5" dirty="0">
                <a:latin typeface="Carlito"/>
                <a:cs typeface="Carlito"/>
              </a:rPr>
              <a:t>dan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statis.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818539" y="-152400"/>
            <a:ext cx="8096860" cy="195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(Rule-Based Expert System)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457200" y="274638"/>
            <a:ext cx="8228013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4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Contoh</a:t>
            </a:r>
            <a:r>
              <a:rPr lang="en-US" altLang="en-US" sz="44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IE (Forward)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" y="1374775"/>
            <a:ext cx="8686800" cy="54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Misalkan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diketahui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sistem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pakar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menggunakan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5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buah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Rule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berikut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 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R1 : 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Pilek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Flu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R2 :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Panas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Pusing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Masuk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Angin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R3 :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Muntah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R4 :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Keringat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Dingin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R5 :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Radang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 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Fakta-fakta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Gejala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 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	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Muntah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Panas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Keringat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Dingin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Pilek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dan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Pusing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	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Goal : 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sakit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apa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ini</a:t>
            </a:r>
            <a:r>
              <a:rPr lang="en-US" altLang="en-US" sz="24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?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4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09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57200" y="3581400"/>
            <a:ext cx="8228013" cy="302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2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Iterasi</a:t>
            </a: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1</a:t>
            </a: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R1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belum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dpt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dipakai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krn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tdk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ada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R2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belum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dpt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dipakai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krn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tdk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ada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R3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didapat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baru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R4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didapat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baru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R5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belum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dpt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dipakai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krn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tdk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ada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dirty="0"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dirty="0">
              <a:ea typeface="DejaVu Sans" charset="0"/>
              <a:cs typeface="DejaVu Sans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274638"/>
            <a:ext cx="8228013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4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Contoh</a:t>
            </a:r>
            <a:r>
              <a:rPr lang="en-US" altLang="en-US" sz="44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IE (Forward)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1371600"/>
            <a:ext cx="701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R1 : 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Pilek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Flu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R2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Panas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Pusing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Masuk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Angin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R3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Muntah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R4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Keringat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Dingin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R5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Radang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300281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Fakta-fakta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Gejala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 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	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Muntah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Panas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Keringat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Dingin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Pilek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dan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Pusing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69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57200" y="3733800"/>
            <a:ext cx="8228013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2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Iterasi</a:t>
            </a: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2</a:t>
            </a: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R1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belum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dpt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dipakai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krn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tdk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ada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R2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didapat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baru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 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Masuk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Angin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R3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didapat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baru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R4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didapat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baru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3413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R5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belum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dpt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dipakai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krn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tdk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ada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dirty="0"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dirty="0">
              <a:ea typeface="DejaVu Sans" charset="0"/>
              <a:cs typeface="DejaVu Sans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7200" y="274638"/>
            <a:ext cx="8228013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4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Contoh</a:t>
            </a:r>
            <a:r>
              <a:rPr lang="en-US" altLang="en-US" sz="44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IE (Forward)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371600"/>
            <a:ext cx="7391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R1 : 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Pilek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Flu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R2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Panas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Pusing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Masuk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Angin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R3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Muntah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R4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Keringat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Dingin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R5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Radang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00281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Fakta-fakta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Gejala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 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	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Muntah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Panas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Keringat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Dingin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Pilek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dan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Pusing</a:t>
            </a:r>
            <a:r>
              <a:rPr lang="en-US" altLang="en-US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8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4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Contoh</a:t>
            </a:r>
            <a:r>
              <a:rPr lang="en-US" altLang="en-US" sz="44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IE (Forward)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" y="3581400"/>
            <a:ext cx="822801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Kesimpulan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: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	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Pasien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mengalami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penyakit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, </a:t>
            </a:r>
            <a:r>
              <a:rPr lang="en-US" altLang="en-US" sz="32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	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dan</a:t>
            </a: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Masuk</a:t>
            </a: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Angin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dirty="0"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Saran :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	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Segera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ke</a:t>
            </a:r>
            <a:r>
              <a:rPr lang="en-US" altLang="en-US" sz="3200" dirty="0"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  <a:ea typeface="DejaVu Sans" charset="0"/>
                <a:cs typeface="DejaVu Sans" charset="0"/>
              </a:rPr>
              <a:t>Poliklinik</a:t>
            </a:r>
            <a:endParaRPr lang="en-US" altLang="en-US" sz="3200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138" y="1425575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R1 : 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Pilek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Flu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R2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Panas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Pusing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Masuk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Angin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R3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Muntah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Mual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R4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Keringat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Dingin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R5 :	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(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Demam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Batuk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) 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THEN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  </a:t>
            </a: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Radang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90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821" y="222580"/>
            <a:ext cx="20885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 err="1"/>
              <a:t>Contoh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05127"/>
            <a:ext cx="826296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Database suatu </a:t>
            </a:r>
            <a:r>
              <a:rPr sz="2400" spc="-15" dirty="0">
                <a:latin typeface="Carlito"/>
                <a:cs typeface="Carlito"/>
              </a:rPr>
              <a:t>sistem </a:t>
            </a:r>
            <a:r>
              <a:rPr sz="2400" spc="-10" dirty="0">
                <a:latin typeface="Carlito"/>
                <a:cs typeface="Carlito"/>
              </a:rPr>
              <a:t>pakar </a:t>
            </a:r>
            <a:r>
              <a:rPr sz="2400" spc="-5" dirty="0">
                <a:latin typeface="Carlito"/>
                <a:cs typeface="Carlito"/>
              </a:rPr>
              <a:t>mengandung </a:t>
            </a:r>
            <a:r>
              <a:rPr sz="2400" spc="-20" dirty="0">
                <a:latin typeface="Carlito"/>
                <a:cs typeface="Carlito"/>
              </a:rPr>
              <a:t>fakta </a:t>
            </a:r>
            <a:r>
              <a:rPr sz="2400" spc="5" dirty="0">
                <a:latin typeface="Carlito"/>
                <a:cs typeface="Carlito"/>
              </a:rPr>
              <a:t>A, </a:t>
            </a:r>
            <a:r>
              <a:rPr sz="2400" spc="-20" dirty="0">
                <a:latin typeface="Carlito"/>
                <a:cs typeface="Carlito"/>
              </a:rPr>
              <a:t>B, </a:t>
            </a:r>
            <a:r>
              <a:rPr sz="2400" spc="-5" dirty="0">
                <a:latin typeface="Carlito"/>
                <a:cs typeface="Carlito"/>
              </a:rPr>
              <a:t>C, </a:t>
            </a:r>
            <a:r>
              <a:rPr sz="2400" spc="-35" dirty="0">
                <a:latin typeface="Carlito"/>
                <a:cs typeface="Carlito"/>
              </a:rPr>
              <a:t>D, </a:t>
            </a:r>
            <a:r>
              <a:rPr sz="2400" dirty="0">
                <a:latin typeface="Carlito"/>
                <a:cs typeface="Carlito"/>
              </a:rPr>
              <a:t>E  </a:t>
            </a:r>
            <a:r>
              <a:rPr sz="2400" spc="-5" dirty="0">
                <a:latin typeface="Carlito"/>
                <a:cs typeface="Carlito"/>
              </a:rPr>
              <a:t>dan basis </a:t>
            </a:r>
            <a:r>
              <a:rPr sz="2400" spc="-10" dirty="0">
                <a:latin typeface="Carlito"/>
                <a:cs typeface="Carlito"/>
              </a:rPr>
              <a:t>pengetahuan diberikan </a:t>
            </a:r>
            <a:r>
              <a:rPr sz="2400" spc="-5" dirty="0">
                <a:latin typeface="Carlito"/>
                <a:cs typeface="Carlito"/>
              </a:rPr>
              <a:t>oleh </a:t>
            </a:r>
            <a:r>
              <a:rPr sz="2400" spc="-15" dirty="0">
                <a:latin typeface="Carlito"/>
                <a:cs typeface="Carlito"/>
              </a:rPr>
              <a:t>aturan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berikut: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66347"/>
              </p:ext>
            </p:extLst>
          </p:nvPr>
        </p:nvGraphicFramePr>
        <p:xfrm>
          <a:off x="669118" y="2514600"/>
          <a:ext cx="7805764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2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280670" marR="1385570" indent="-1892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 1: IF A is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 C is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  THEN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 is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true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280670" marR="1405255" indent="-18923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 2: IF C is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  AND D is true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THEN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 is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280670" marR="1405255" indent="-189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 3: IF C is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  AND D is true  AND E is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  THEN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is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true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80670" marR="1383665" indent="-1892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 4: IF A is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 B is true  AND X is true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THEN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is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280670" marR="1377315" indent="-18923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 5: IF D is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  AND Y is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  THEN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 is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236" y="225908"/>
            <a:ext cx="72259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solidFill>
                  <a:schemeClr val="bg1"/>
                </a:solidFill>
                <a:latin typeface="Carlito"/>
                <a:cs typeface="Carlito"/>
              </a:rPr>
              <a:t>Inference Engine</a:t>
            </a:r>
            <a:r>
              <a:rPr spc="-10" dirty="0">
                <a:solidFill>
                  <a:schemeClr val="bg1"/>
                </a:solidFill>
              </a:rPr>
              <a:t>: </a:t>
            </a:r>
            <a:r>
              <a:rPr spc="-15" dirty="0">
                <a:solidFill>
                  <a:schemeClr val="bg1"/>
                </a:solidFill>
              </a:rPr>
              <a:t>Contoh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4" name="object 4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02642" y="1846410"/>
            <a:ext cx="7338568" cy="4236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61275"/>
            <a:ext cx="43324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Carlito"/>
                <a:cs typeface="Carlito"/>
              </a:rPr>
              <a:t>Forward </a:t>
            </a:r>
            <a:r>
              <a:rPr i="1" dirty="0">
                <a:latin typeface="Carlito"/>
                <a:cs typeface="Carlito"/>
              </a:rPr>
              <a:t>Chaining</a:t>
            </a:r>
            <a:r>
              <a:rPr dirty="0"/>
              <a:t>: </a:t>
            </a:r>
            <a:r>
              <a:rPr spc="-15" dirty="0"/>
              <a:t>Contoh</a:t>
            </a:r>
            <a:r>
              <a:rPr spc="-5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2135553"/>
            <a:ext cx="9144000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5" dirty="0">
                <a:latin typeface="Carlito"/>
                <a:cs typeface="Carlito"/>
              </a:rPr>
              <a:t>Perhatikan </a:t>
            </a:r>
            <a:r>
              <a:rPr sz="2300" spc="-20" dirty="0">
                <a:latin typeface="Carlito"/>
                <a:cs typeface="Carlito"/>
              </a:rPr>
              <a:t>rantai </a:t>
            </a:r>
            <a:r>
              <a:rPr sz="2300" spc="-15" dirty="0">
                <a:latin typeface="Carlito"/>
                <a:cs typeface="Carlito"/>
              </a:rPr>
              <a:t>inferensi </a:t>
            </a:r>
            <a:r>
              <a:rPr sz="2300" spc="-10" dirty="0">
                <a:latin typeface="Carlito"/>
                <a:cs typeface="Carlito"/>
              </a:rPr>
              <a:t>sebelumnya. </a:t>
            </a:r>
            <a:r>
              <a:rPr sz="2300" spc="-5" dirty="0">
                <a:latin typeface="Carlito"/>
                <a:cs typeface="Carlito"/>
              </a:rPr>
              <a:t>Bagaimana</a:t>
            </a:r>
            <a:r>
              <a:rPr sz="2300" spc="4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sistem</a:t>
            </a:r>
            <a:endParaRPr sz="23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300" spc="-10" dirty="0">
                <a:latin typeface="Carlito"/>
                <a:cs typeface="Carlito"/>
              </a:rPr>
              <a:t>menyimpulkan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Z?</a:t>
            </a:r>
            <a:endParaRPr sz="2300" dirty="0">
              <a:latin typeface="Carlito"/>
              <a:cs typeface="Carlito"/>
            </a:endParaRPr>
          </a:p>
          <a:p>
            <a:pPr marL="646430" lvl="1" indent="-29146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647065" algn="l"/>
              </a:tabLst>
            </a:pPr>
            <a:r>
              <a:rPr sz="2300" b="1" spc="-10" dirty="0">
                <a:solidFill>
                  <a:srgbClr val="006FC0"/>
                </a:solidFill>
                <a:latin typeface="Carlito"/>
                <a:cs typeface="Carlito"/>
              </a:rPr>
              <a:t>Cocokkan </a:t>
            </a:r>
            <a:r>
              <a:rPr sz="2300" b="1" dirty="0">
                <a:solidFill>
                  <a:srgbClr val="006FC0"/>
                </a:solidFill>
                <a:latin typeface="Carlito"/>
                <a:cs typeface="Carlito"/>
              </a:rPr>
              <a:t>bagian IF dari setiap </a:t>
            </a:r>
            <a:r>
              <a:rPr sz="2300" b="1" i="1" spc="-5" dirty="0">
                <a:solidFill>
                  <a:srgbClr val="006FC0"/>
                </a:solidFill>
                <a:latin typeface="Carlito"/>
                <a:cs typeface="Carlito"/>
              </a:rPr>
              <a:t>rule </a:t>
            </a:r>
            <a:r>
              <a:rPr sz="2300" b="1" spc="-5" dirty="0">
                <a:solidFill>
                  <a:srgbClr val="006FC0"/>
                </a:solidFill>
                <a:latin typeface="Carlito"/>
                <a:cs typeface="Carlito"/>
              </a:rPr>
              <a:t>terhadap </a:t>
            </a:r>
            <a:r>
              <a:rPr sz="2300" b="1" spc="-15" dirty="0" err="1">
                <a:solidFill>
                  <a:srgbClr val="006FC0"/>
                </a:solidFill>
                <a:latin typeface="Carlito"/>
                <a:cs typeface="Carlito"/>
              </a:rPr>
              <a:t>fakta</a:t>
            </a:r>
            <a:r>
              <a:rPr sz="2300" b="1" spc="-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300" b="1" dirty="0" err="1">
                <a:solidFill>
                  <a:srgbClr val="006FC0"/>
                </a:solidFill>
                <a:latin typeface="Carlito"/>
                <a:cs typeface="Carlito"/>
              </a:rPr>
              <a:t>dalam</a:t>
            </a:r>
            <a:r>
              <a:rPr lang="en-US" sz="2300" b="1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300" b="1" i="1" spc="-5" dirty="0">
                <a:solidFill>
                  <a:srgbClr val="006FC0"/>
                </a:solidFill>
                <a:latin typeface="Carlito"/>
                <a:cs typeface="Carlito"/>
              </a:rPr>
              <a:t>working</a:t>
            </a:r>
            <a:r>
              <a:rPr sz="2300" b="1" i="1" spc="-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300" b="1" i="1" dirty="0">
                <a:solidFill>
                  <a:srgbClr val="006FC0"/>
                </a:solidFill>
                <a:latin typeface="Carlito"/>
                <a:cs typeface="Carlito"/>
              </a:rPr>
              <a:t>memory</a:t>
            </a:r>
            <a:r>
              <a:rPr sz="2300" b="1" dirty="0">
                <a:solidFill>
                  <a:srgbClr val="006FC0"/>
                </a:solidFill>
                <a:latin typeface="Carlito"/>
                <a:cs typeface="Carlito"/>
              </a:rPr>
              <a:t>.</a:t>
            </a:r>
            <a:endParaRPr sz="23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Carlito"/>
                <a:cs typeface="Carlito"/>
              </a:rPr>
              <a:t>Rules </a:t>
            </a:r>
            <a:r>
              <a:rPr sz="2300" spc="-10" dirty="0">
                <a:latin typeface="Carlito"/>
                <a:cs typeface="Carlito"/>
              </a:rPr>
              <a:t>berikut dapat</a:t>
            </a:r>
            <a:r>
              <a:rPr sz="2300" dirty="0">
                <a:latin typeface="Carlito"/>
                <a:cs typeface="Carlito"/>
              </a:rPr>
              <a:t> dipilih:</a:t>
            </a:r>
          </a:p>
          <a:p>
            <a:pPr marL="756285" lvl="2" indent="-2870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6920" algn="l"/>
              </a:tabLst>
            </a:pPr>
            <a:r>
              <a:rPr sz="23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300" b="1" spc="-5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: </a:t>
            </a:r>
            <a:r>
              <a:rPr sz="2300" dirty="0">
                <a:solidFill>
                  <a:srgbClr val="FF0000"/>
                </a:solidFill>
                <a:latin typeface="Carlito"/>
                <a:cs typeface="Carlito"/>
              </a:rPr>
              <a:t>IF A AND C THEN B </a:t>
            </a:r>
            <a:r>
              <a:rPr sz="2300" spc="-15" dirty="0">
                <a:latin typeface="Carlito"/>
                <a:cs typeface="Carlito"/>
              </a:rPr>
              <a:t>(karena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5" dirty="0">
                <a:latin typeface="Carlito"/>
                <a:cs typeface="Carlito"/>
              </a:rPr>
              <a:t>dan </a:t>
            </a:r>
            <a:r>
              <a:rPr sz="2300" dirty="0">
                <a:latin typeface="Carlito"/>
                <a:cs typeface="Carlito"/>
              </a:rPr>
              <a:t>C </a:t>
            </a:r>
            <a:r>
              <a:rPr sz="2300" spc="-5" dirty="0">
                <a:latin typeface="Carlito"/>
                <a:cs typeface="Carlito"/>
              </a:rPr>
              <a:t>dalam</a:t>
            </a:r>
            <a:r>
              <a:rPr sz="2300" spc="5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database);</a:t>
            </a:r>
            <a:endParaRPr sz="2300" dirty="0">
              <a:latin typeface="Carlito"/>
              <a:cs typeface="Carlito"/>
            </a:endParaRPr>
          </a:p>
          <a:p>
            <a:pPr marL="756285" lvl="2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920" algn="l"/>
              </a:tabLst>
            </a:pPr>
            <a:r>
              <a:rPr sz="23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300" b="1" spc="-5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: </a:t>
            </a:r>
            <a:r>
              <a:rPr sz="2300" dirty="0">
                <a:solidFill>
                  <a:srgbClr val="FF0000"/>
                </a:solidFill>
                <a:latin typeface="Carlito"/>
                <a:cs typeface="Carlito"/>
              </a:rPr>
              <a:t>IF C AND D THEN F </a:t>
            </a:r>
            <a:r>
              <a:rPr sz="2300" spc="-15" dirty="0">
                <a:latin typeface="Carlito"/>
                <a:cs typeface="Carlito"/>
              </a:rPr>
              <a:t>(karena </a:t>
            </a:r>
            <a:r>
              <a:rPr sz="2300" dirty="0">
                <a:latin typeface="Carlito"/>
                <a:cs typeface="Carlito"/>
              </a:rPr>
              <a:t>C </a:t>
            </a:r>
            <a:r>
              <a:rPr sz="2300" spc="-5" dirty="0">
                <a:latin typeface="Carlito"/>
                <a:cs typeface="Carlito"/>
              </a:rPr>
              <a:t>dan </a:t>
            </a:r>
            <a:r>
              <a:rPr sz="2300" dirty="0">
                <a:latin typeface="Carlito"/>
                <a:cs typeface="Carlito"/>
              </a:rPr>
              <a:t>D </a:t>
            </a:r>
            <a:r>
              <a:rPr sz="2300" spc="-5" dirty="0">
                <a:latin typeface="Carlito"/>
                <a:cs typeface="Carlito"/>
              </a:rPr>
              <a:t>dalam</a:t>
            </a:r>
            <a:r>
              <a:rPr sz="2300" spc="6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database);</a:t>
            </a:r>
            <a:endParaRPr sz="2300" dirty="0">
              <a:latin typeface="Carlito"/>
              <a:cs typeface="Carlito"/>
            </a:endParaRPr>
          </a:p>
          <a:p>
            <a:pPr marL="756285" marR="1080135" lvl="2" indent="-2870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6920" algn="l"/>
              </a:tabLst>
            </a:pPr>
            <a:r>
              <a:rPr sz="23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300" b="1" spc="-5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: </a:t>
            </a:r>
            <a:r>
              <a:rPr sz="2300" dirty="0">
                <a:solidFill>
                  <a:srgbClr val="FF0000"/>
                </a:solidFill>
                <a:latin typeface="Carlito"/>
                <a:cs typeface="Carlito"/>
              </a:rPr>
              <a:t>IF C AND D AND E THEN X </a:t>
            </a:r>
            <a:r>
              <a:rPr sz="2300" spc="-10" dirty="0">
                <a:latin typeface="Carlito"/>
                <a:cs typeface="Carlito"/>
              </a:rPr>
              <a:t>(C, </a:t>
            </a:r>
            <a:r>
              <a:rPr sz="2300" dirty="0">
                <a:latin typeface="Carlito"/>
                <a:cs typeface="Carlito"/>
              </a:rPr>
              <a:t>D </a:t>
            </a:r>
            <a:r>
              <a:rPr sz="2300" spc="-5" dirty="0">
                <a:latin typeface="Carlito"/>
                <a:cs typeface="Carlito"/>
              </a:rPr>
              <a:t>dan </a:t>
            </a:r>
            <a:r>
              <a:rPr sz="2300" dirty="0">
                <a:latin typeface="Carlito"/>
                <a:cs typeface="Carlito"/>
              </a:rPr>
              <a:t>E </a:t>
            </a:r>
            <a:r>
              <a:rPr sz="2300" spc="-5" dirty="0">
                <a:latin typeface="Carlito"/>
                <a:cs typeface="Carlito"/>
              </a:rPr>
              <a:t>dalam  database)</a:t>
            </a:r>
            <a:endParaRPr sz="2300" dirty="0">
              <a:latin typeface="Carlito"/>
              <a:cs typeface="Carlito"/>
            </a:endParaRPr>
          </a:p>
          <a:p>
            <a:pPr marL="355600" marR="23622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latin typeface="Carlito"/>
                <a:cs typeface="Carlito"/>
              </a:rPr>
              <a:t>Rules 4 </a:t>
            </a:r>
            <a:r>
              <a:rPr sz="2300" spc="-5" dirty="0">
                <a:latin typeface="Carlito"/>
                <a:cs typeface="Carlito"/>
              </a:rPr>
              <a:t>dan </a:t>
            </a:r>
            <a:r>
              <a:rPr sz="2300" dirty="0">
                <a:latin typeface="Carlito"/>
                <a:cs typeface="Carlito"/>
              </a:rPr>
              <a:t>5 </a:t>
            </a:r>
            <a:r>
              <a:rPr sz="2300" spc="-5" dirty="0">
                <a:latin typeface="Carlito"/>
                <a:cs typeface="Carlito"/>
              </a:rPr>
              <a:t>tidak dapat dipilih </a:t>
            </a:r>
            <a:r>
              <a:rPr sz="2300" spc="-15" dirty="0">
                <a:latin typeface="Carlito"/>
                <a:cs typeface="Carlito"/>
              </a:rPr>
              <a:t>karena </a:t>
            </a:r>
            <a:r>
              <a:rPr sz="2300" spc="-5" dirty="0">
                <a:latin typeface="Carlito"/>
                <a:cs typeface="Carlito"/>
              </a:rPr>
              <a:t>bagian </a:t>
            </a:r>
            <a:r>
              <a:rPr sz="2300" spc="-15" dirty="0">
                <a:latin typeface="Carlito"/>
                <a:cs typeface="Carlito"/>
              </a:rPr>
              <a:t>IF-nya </a:t>
            </a:r>
            <a:r>
              <a:rPr sz="2300" dirty="0">
                <a:latin typeface="Carlito"/>
                <a:cs typeface="Carlito"/>
              </a:rPr>
              <a:t>tidak  </a:t>
            </a:r>
            <a:r>
              <a:rPr sz="2300" spc="-10" dirty="0">
                <a:latin typeface="Carlito"/>
                <a:cs typeface="Carlito"/>
              </a:rPr>
              <a:t>dapat </a:t>
            </a:r>
            <a:r>
              <a:rPr sz="2300" spc="-15" dirty="0">
                <a:latin typeface="Carlito"/>
                <a:cs typeface="Carlito"/>
              </a:rPr>
              <a:t>dicocokkan </a:t>
            </a:r>
            <a:r>
              <a:rPr sz="2300" spc="-5" dirty="0">
                <a:latin typeface="Carlito"/>
                <a:cs typeface="Carlito"/>
              </a:rPr>
              <a:t>(X pada </a:t>
            </a:r>
            <a:r>
              <a:rPr sz="2300" dirty="0">
                <a:latin typeface="Carlito"/>
                <a:cs typeface="Carlito"/>
              </a:rPr>
              <a:t>Rule 4 </a:t>
            </a:r>
            <a:r>
              <a:rPr sz="2300" spc="-5" dirty="0">
                <a:latin typeface="Carlito"/>
                <a:cs typeface="Carlito"/>
              </a:rPr>
              <a:t>dan </a:t>
            </a:r>
            <a:r>
              <a:rPr sz="2300" dirty="0">
                <a:latin typeface="Carlito"/>
                <a:cs typeface="Carlito"/>
              </a:rPr>
              <a:t>Y </a:t>
            </a:r>
            <a:r>
              <a:rPr sz="2300" spc="-5" dirty="0">
                <a:latin typeface="Carlito"/>
                <a:cs typeface="Carlito"/>
              </a:rPr>
              <a:t>dalam </a:t>
            </a:r>
            <a:r>
              <a:rPr sz="2300" dirty="0">
                <a:latin typeface="Carlito"/>
                <a:cs typeface="Carlito"/>
              </a:rPr>
              <a:t>Rule 5 tidak ada  </a:t>
            </a:r>
            <a:r>
              <a:rPr sz="2300" spc="-5" dirty="0">
                <a:latin typeface="Carlito"/>
                <a:cs typeface="Carlito"/>
              </a:rPr>
              <a:t>dalam </a:t>
            </a:r>
            <a:r>
              <a:rPr sz="2300" spc="-10" dirty="0">
                <a:latin typeface="Carlito"/>
                <a:cs typeface="Carlito"/>
              </a:rPr>
              <a:t>database saat</a:t>
            </a:r>
            <a:r>
              <a:rPr sz="2300" dirty="0">
                <a:latin typeface="Carlito"/>
                <a:cs typeface="Carlito"/>
              </a:rPr>
              <a:t> ini).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-28576" y="-22536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7429"/>
            <a:ext cx="51706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Carlito"/>
                <a:cs typeface="Carlito"/>
              </a:rPr>
              <a:t>Forward </a:t>
            </a:r>
            <a:r>
              <a:rPr i="1" dirty="0">
                <a:latin typeface="Carlito"/>
                <a:cs typeface="Carlito"/>
              </a:rPr>
              <a:t>Chaining</a:t>
            </a:r>
            <a:r>
              <a:rPr dirty="0"/>
              <a:t>: </a:t>
            </a:r>
            <a:r>
              <a:rPr spc="-15" dirty="0"/>
              <a:t>Contoh</a:t>
            </a:r>
            <a:r>
              <a:rPr spc="-5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2" y="2357974"/>
            <a:ext cx="8839200" cy="4537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44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solidFill>
                  <a:srgbClr val="006FC0"/>
                </a:solidFill>
                <a:latin typeface="Carlito"/>
                <a:cs typeface="Carlito"/>
              </a:rPr>
              <a:t>2. </a:t>
            </a:r>
            <a:r>
              <a:rPr sz="2400" b="1" i="1" spc="-20" dirty="0">
                <a:solidFill>
                  <a:srgbClr val="006FC0"/>
                </a:solidFill>
                <a:latin typeface="Carlito"/>
                <a:cs typeface="Carlito"/>
              </a:rPr>
              <a:t>Jika </a:t>
            </a:r>
            <a:r>
              <a:rPr sz="2400" b="1" i="1" dirty="0">
                <a:solidFill>
                  <a:srgbClr val="006FC0"/>
                </a:solidFill>
                <a:latin typeface="Carlito"/>
                <a:cs typeface="Carlito"/>
              </a:rPr>
              <a:t>ada lebih </a:t>
            </a:r>
            <a:r>
              <a:rPr sz="2400" b="1" i="1" spc="-5" dirty="0">
                <a:solidFill>
                  <a:srgbClr val="006FC0"/>
                </a:solidFill>
                <a:latin typeface="Carlito"/>
                <a:cs typeface="Carlito"/>
              </a:rPr>
              <a:t>satu rule yang </a:t>
            </a:r>
            <a:r>
              <a:rPr sz="2400" b="1" i="1" dirty="0">
                <a:solidFill>
                  <a:srgbClr val="006FC0"/>
                </a:solidFill>
                <a:latin typeface="Carlito"/>
                <a:cs typeface="Carlito"/>
              </a:rPr>
              <a:t>dapat </a:t>
            </a:r>
            <a:r>
              <a:rPr sz="2400" b="1" i="1" spc="-10" dirty="0">
                <a:solidFill>
                  <a:srgbClr val="006FC0"/>
                </a:solidFill>
                <a:latin typeface="Carlito"/>
                <a:cs typeface="Carlito"/>
              </a:rPr>
              <a:t>digunakan, </a:t>
            </a:r>
            <a:r>
              <a:rPr sz="2400" b="1" i="1" dirty="0">
                <a:solidFill>
                  <a:srgbClr val="006FC0"/>
                </a:solidFill>
                <a:latin typeface="Carlito"/>
                <a:cs typeface="Carlito"/>
              </a:rPr>
              <a:t>pilih</a:t>
            </a:r>
            <a:r>
              <a:rPr sz="2400" b="1" i="1" spc="-1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i="1" spc="-5" dirty="0">
                <a:solidFill>
                  <a:srgbClr val="006FC0"/>
                </a:solidFill>
                <a:latin typeface="Carlito"/>
                <a:cs typeface="Carlito"/>
              </a:rPr>
              <a:t>satu  yang</a:t>
            </a:r>
            <a:r>
              <a:rPr sz="2400" b="1" i="1" spc="-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i="1" spc="-15" dirty="0">
                <a:solidFill>
                  <a:srgbClr val="006FC0"/>
                </a:solidFill>
                <a:latin typeface="Carlito"/>
                <a:cs typeface="Carlito"/>
              </a:rPr>
              <a:t>ditetapkan.</a:t>
            </a:r>
            <a:endParaRPr sz="2400" dirty="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rlito"/>
                <a:cs typeface="Carlito"/>
              </a:rPr>
              <a:t>Ada 3 </a:t>
            </a:r>
            <a:r>
              <a:rPr sz="2400" spc="-15" dirty="0">
                <a:latin typeface="Carlito"/>
                <a:cs typeface="Carlito"/>
              </a:rPr>
              <a:t>aturan </a:t>
            </a:r>
            <a:r>
              <a:rPr sz="2400" spc="-10" dirty="0">
                <a:latin typeface="Carlito"/>
                <a:cs typeface="Carlito"/>
              </a:rPr>
              <a:t>yang dapat digunakan: </a:t>
            </a:r>
            <a:r>
              <a:rPr sz="2400" dirty="0">
                <a:latin typeface="Carlito"/>
                <a:cs typeface="Carlito"/>
              </a:rPr>
              <a:t>Rule 1, Rule 2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Rule 3.  Selalu </a:t>
            </a:r>
            <a:r>
              <a:rPr sz="2400" spc="-5" dirty="0">
                <a:latin typeface="Carlito"/>
                <a:cs typeface="Carlito"/>
              </a:rPr>
              <a:t>pilih </a:t>
            </a:r>
            <a:r>
              <a:rPr sz="2400" spc="-10" dirty="0">
                <a:latin typeface="Carlito"/>
                <a:cs typeface="Carlito"/>
              </a:rPr>
              <a:t>yang </a:t>
            </a:r>
            <a:r>
              <a:rPr sz="2400" dirty="0">
                <a:latin typeface="Carlito"/>
                <a:cs typeface="Carlito"/>
              </a:rPr>
              <a:t>lebih </a:t>
            </a:r>
            <a:r>
              <a:rPr sz="2400" spc="-10" dirty="0">
                <a:latin typeface="Carlito"/>
                <a:cs typeface="Carlito"/>
              </a:rPr>
              <a:t>awal </a:t>
            </a:r>
            <a:r>
              <a:rPr sz="2400" spc="-5" dirty="0">
                <a:latin typeface="Carlito"/>
                <a:cs typeface="Carlito"/>
              </a:rPr>
              <a:t>dan belum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diberlakukan.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Jadi, Rule 1 </a:t>
            </a:r>
            <a:r>
              <a:rPr sz="2400" spc="-10" dirty="0">
                <a:latin typeface="Carlito"/>
                <a:cs typeface="Carlito"/>
              </a:rPr>
              <a:t>akan dijalankan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pertama.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solidFill>
                  <a:srgbClr val="006FC0"/>
                </a:solidFill>
                <a:latin typeface="Carlito"/>
                <a:cs typeface="Carlito"/>
              </a:rPr>
              <a:t>3. </a:t>
            </a:r>
            <a:r>
              <a:rPr sz="2400" b="1" i="1" spc="-15" dirty="0">
                <a:solidFill>
                  <a:srgbClr val="006FC0"/>
                </a:solidFill>
                <a:latin typeface="Carlito"/>
                <a:cs typeface="Carlito"/>
              </a:rPr>
              <a:t>Berlakukan </a:t>
            </a:r>
            <a:r>
              <a:rPr sz="2400" b="1" i="1" spc="-5" dirty="0">
                <a:solidFill>
                  <a:srgbClr val="006FC0"/>
                </a:solidFill>
                <a:latin typeface="Carlito"/>
                <a:cs typeface="Carlito"/>
              </a:rPr>
              <a:t>rule </a:t>
            </a:r>
            <a:r>
              <a:rPr sz="2400" b="1" i="1" spc="-10" dirty="0">
                <a:solidFill>
                  <a:srgbClr val="006FC0"/>
                </a:solidFill>
                <a:latin typeface="Carlito"/>
                <a:cs typeface="Carlito"/>
              </a:rPr>
              <a:t>tersebut. </a:t>
            </a:r>
            <a:r>
              <a:rPr sz="2400" b="1" i="1" spc="-20" dirty="0">
                <a:solidFill>
                  <a:srgbClr val="006FC0"/>
                </a:solidFill>
                <a:latin typeface="Carlito"/>
                <a:cs typeface="Carlito"/>
              </a:rPr>
              <a:t>Jika </a:t>
            </a:r>
            <a:r>
              <a:rPr sz="2400" b="1" i="1" spc="-15" dirty="0">
                <a:solidFill>
                  <a:srgbClr val="006FC0"/>
                </a:solidFill>
                <a:latin typeface="Carlito"/>
                <a:cs typeface="Carlito"/>
              </a:rPr>
              <a:t>fakta </a:t>
            </a:r>
            <a:r>
              <a:rPr sz="2400" b="1" i="1" dirty="0">
                <a:solidFill>
                  <a:srgbClr val="006FC0"/>
                </a:solidFill>
                <a:latin typeface="Carlito"/>
                <a:cs typeface="Carlito"/>
              </a:rPr>
              <a:t>baru</a:t>
            </a:r>
            <a:r>
              <a:rPr sz="2400" b="1" i="1" spc="-5" dirty="0">
                <a:solidFill>
                  <a:srgbClr val="006FC0"/>
                </a:solidFill>
                <a:latin typeface="Carlito"/>
                <a:cs typeface="Carlito"/>
              </a:rPr>
              <a:t> diperoleh,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b="1" i="1" spc="-15" dirty="0">
                <a:solidFill>
                  <a:srgbClr val="006FC0"/>
                </a:solidFill>
                <a:latin typeface="Carlito"/>
                <a:cs typeface="Carlito"/>
              </a:rPr>
              <a:t>tambahkan </a:t>
            </a:r>
            <a:r>
              <a:rPr sz="2400" b="1" i="1" spc="-5" dirty="0">
                <a:solidFill>
                  <a:srgbClr val="006FC0"/>
                </a:solidFill>
                <a:latin typeface="Carlito"/>
                <a:cs typeface="Carlito"/>
              </a:rPr>
              <a:t>itu </a:t>
            </a:r>
            <a:r>
              <a:rPr sz="2400" b="1" i="1" spc="-40" dirty="0">
                <a:solidFill>
                  <a:srgbClr val="006FC0"/>
                </a:solidFill>
                <a:latin typeface="Carlito"/>
                <a:cs typeface="Carlito"/>
              </a:rPr>
              <a:t>ke </a:t>
            </a:r>
            <a:r>
              <a:rPr sz="2400" b="1" i="1" spc="-5" dirty="0">
                <a:solidFill>
                  <a:srgbClr val="006FC0"/>
                </a:solidFill>
                <a:latin typeface="Carlito"/>
                <a:cs typeface="Carlito"/>
              </a:rPr>
              <a:t>working</a:t>
            </a:r>
            <a:r>
              <a:rPr sz="2400" b="1" i="1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i="1" spc="-20" dirty="0">
                <a:solidFill>
                  <a:srgbClr val="006FC0"/>
                </a:solidFill>
                <a:latin typeface="Carlito"/>
                <a:cs typeface="Carlito"/>
              </a:rPr>
              <a:t>memory.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15" dirty="0">
                <a:latin typeface="Carlito"/>
                <a:cs typeface="Carlito"/>
              </a:rPr>
              <a:t>Pada </a:t>
            </a:r>
            <a:r>
              <a:rPr sz="2400" spc="-5" dirty="0">
                <a:latin typeface="Carlito"/>
                <a:cs typeface="Carlito"/>
              </a:rPr>
              <a:t>langkah </a:t>
            </a:r>
            <a:r>
              <a:rPr sz="2400" dirty="0">
                <a:latin typeface="Carlito"/>
                <a:cs typeface="Carlito"/>
              </a:rPr>
              <a:t>ini, Rule 1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diberlakukan: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Rule 1: IF A AND C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THEN</a:t>
            </a:r>
            <a:r>
              <a:rPr sz="2400" spc="-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Konsekuensinya, </a:t>
            </a:r>
            <a:r>
              <a:rPr sz="2400" dirty="0">
                <a:latin typeface="Carlito"/>
                <a:cs typeface="Carlito"/>
              </a:rPr>
              <a:t>B </a:t>
            </a:r>
            <a:r>
              <a:rPr sz="2400" spc="-5" dirty="0">
                <a:latin typeface="Carlito"/>
                <a:cs typeface="Carlito"/>
              </a:rPr>
              <a:t>bernilai </a:t>
            </a:r>
            <a:r>
              <a:rPr sz="2400" dirty="0">
                <a:latin typeface="Carlito"/>
                <a:cs typeface="Carlito"/>
              </a:rPr>
              <a:t>true. Namun B </a:t>
            </a:r>
            <a:r>
              <a:rPr sz="2400" spc="-5" dirty="0">
                <a:latin typeface="Carlito"/>
                <a:cs typeface="Carlito"/>
              </a:rPr>
              <a:t>telah </a:t>
            </a:r>
            <a:r>
              <a:rPr sz="2400" dirty="0">
                <a:latin typeface="Carlito"/>
                <a:cs typeface="Carlito"/>
              </a:rPr>
              <a:t>ada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dalam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database. </a:t>
            </a:r>
            <a:r>
              <a:rPr sz="2400" dirty="0">
                <a:latin typeface="Carlito"/>
                <a:cs typeface="Carlito"/>
              </a:rPr>
              <a:t>Jadi tidak ada </a:t>
            </a:r>
            <a:r>
              <a:rPr sz="2400" spc="-20" dirty="0">
                <a:latin typeface="Carlito"/>
                <a:cs typeface="Carlito"/>
              </a:rPr>
              <a:t>fakta </a:t>
            </a:r>
            <a:r>
              <a:rPr sz="2400" spc="-5" dirty="0">
                <a:latin typeface="Carlito"/>
                <a:cs typeface="Carlito"/>
              </a:rPr>
              <a:t>baru </a:t>
            </a:r>
            <a:r>
              <a:rPr sz="2400" spc="-10" dirty="0">
                <a:latin typeface="Carlito"/>
                <a:cs typeface="Carlito"/>
              </a:rPr>
              <a:t>yang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diperoleh.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-28576" y="-22536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45775"/>
            <a:ext cx="46372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Carlito"/>
                <a:cs typeface="Carlito"/>
              </a:rPr>
              <a:t>Forward </a:t>
            </a:r>
            <a:r>
              <a:rPr i="1" dirty="0">
                <a:latin typeface="Carlito"/>
                <a:cs typeface="Carlito"/>
              </a:rPr>
              <a:t>Chaining</a:t>
            </a:r>
            <a:r>
              <a:rPr dirty="0"/>
              <a:t>: </a:t>
            </a:r>
            <a:r>
              <a:rPr spc="-15" dirty="0"/>
              <a:t>Contoh</a:t>
            </a:r>
            <a:r>
              <a:rPr spc="-5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2372508"/>
            <a:ext cx="899160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7756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i="1" dirty="0">
                <a:solidFill>
                  <a:srgbClr val="006FC0"/>
                </a:solidFill>
                <a:latin typeface="Carlito"/>
                <a:cs typeface="Carlito"/>
              </a:rPr>
              <a:t>4. </a:t>
            </a:r>
            <a:r>
              <a:rPr sz="2200" b="1" i="1" spc="-10" dirty="0">
                <a:solidFill>
                  <a:srgbClr val="006FC0"/>
                </a:solidFill>
                <a:latin typeface="Carlito"/>
                <a:cs typeface="Carlito"/>
              </a:rPr>
              <a:t>Stop </a:t>
            </a:r>
            <a:r>
              <a:rPr sz="2200" b="1" i="1" spc="-5" dirty="0">
                <a:solidFill>
                  <a:srgbClr val="006FC0"/>
                </a:solidFill>
                <a:latin typeface="Carlito"/>
                <a:cs typeface="Carlito"/>
              </a:rPr>
              <a:t>(atau </a:t>
            </a:r>
            <a:r>
              <a:rPr sz="2200" b="1" i="1" spc="-20" dirty="0">
                <a:solidFill>
                  <a:srgbClr val="006FC0"/>
                </a:solidFill>
                <a:latin typeface="Carlito"/>
                <a:cs typeface="Carlito"/>
              </a:rPr>
              <a:t>exit) </a:t>
            </a:r>
            <a:r>
              <a:rPr sz="2200" b="1" i="1" spc="-30" dirty="0">
                <a:solidFill>
                  <a:srgbClr val="006FC0"/>
                </a:solidFill>
                <a:latin typeface="Carlito"/>
                <a:cs typeface="Carlito"/>
              </a:rPr>
              <a:t>ketika </a:t>
            </a:r>
            <a:r>
              <a:rPr sz="2200" b="1" i="1" spc="-15" dirty="0">
                <a:solidFill>
                  <a:srgbClr val="006FC0"/>
                </a:solidFill>
                <a:latin typeface="Carlito"/>
                <a:cs typeface="Carlito"/>
              </a:rPr>
              <a:t>kesimpulan </a:t>
            </a:r>
            <a:r>
              <a:rPr sz="2200" b="1" i="1" spc="-10" dirty="0">
                <a:solidFill>
                  <a:srgbClr val="006FC0"/>
                </a:solidFill>
                <a:latin typeface="Carlito"/>
                <a:cs typeface="Carlito"/>
              </a:rPr>
              <a:t>ditambahkan </a:t>
            </a:r>
            <a:r>
              <a:rPr sz="2200" b="1" i="1" spc="-40" dirty="0">
                <a:solidFill>
                  <a:srgbClr val="006FC0"/>
                </a:solidFill>
                <a:latin typeface="Carlito"/>
                <a:cs typeface="Carlito"/>
              </a:rPr>
              <a:t>ke  </a:t>
            </a:r>
            <a:r>
              <a:rPr sz="2200" b="1" i="1" spc="-5" dirty="0">
                <a:solidFill>
                  <a:srgbClr val="006FC0"/>
                </a:solidFill>
                <a:latin typeface="Carlito"/>
                <a:cs typeface="Carlito"/>
              </a:rPr>
              <a:t>working memory </a:t>
            </a:r>
            <a:r>
              <a:rPr sz="2200" b="1" i="1" spc="-10" dirty="0">
                <a:solidFill>
                  <a:srgbClr val="006FC0"/>
                </a:solidFill>
                <a:latin typeface="Carlito"/>
                <a:cs typeface="Carlito"/>
              </a:rPr>
              <a:t>atau </a:t>
            </a:r>
            <a:r>
              <a:rPr sz="2200" b="1" i="1" spc="-20" dirty="0">
                <a:solidFill>
                  <a:srgbClr val="006FC0"/>
                </a:solidFill>
                <a:latin typeface="Carlito"/>
                <a:cs typeface="Carlito"/>
              </a:rPr>
              <a:t>jika </a:t>
            </a:r>
            <a:r>
              <a:rPr sz="2200" b="1" i="1" dirty="0">
                <a:solidFill>
                  <a:srgbClr val="006FC0"/>
                </a:solidFill>
                <a:latin typeface="Carlito"/>
                <a:cs typeface="Carlito"/>
              </a:rPr>
              <a:t>ada </a:t>
            </a:r>
            <a:r>
              <a:rPr sz="2200" b="1" i="1" spc="-5" dirty="0">
                <a:solidFill>
                  <a:srgbClr val="006FC0"/>
                </a:solidFill>
                <a:latin typeface="Carlito"/>
                <a:cs typeface="Carlito"/>
              </a:rPr>
              <a:t>rule yang</a:t>
            </a:r>
            <a:r>
              <a:rPr sz="2200" b="1" i="1" spc="-1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b="1" i="1" spc="-10" dirty="0">
                <a:solidFill>
                  <a:srgbClr val="006FC0"/>
                </a:solidFill>
                <a:latin typeface="Carlito"/>
                <a:cs typeface="Carlito"/>
              </a:rPr>
              <a:t>menetapkan  berakhirnya </a:t>
            </a:r>
            <a:r>
              <a:rPr sz="2200" b="1" i="1" dirty="0">
                <a:solidFill>
                  <a:srgbClr val="006FC0"/>
                </a:solidFill>
                <a:latin typeface="Carlito"/>
                <a:cs typeface="Carlito"/>
              </a:rPr>
              <a:t>proses</a:t>
            </a:r>
            <a:r>
              <a:rPr sz="2200" b="1" i="1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b="1" i="1" spc="-10" dirty="0">
                <a:solidFill>
                  <a:srgbClr val="006FC0"/>
                </a:solidFill>
                <a:latin typeface="Carlito"/>
                <a:cs typeface="Carlito"/>
              </a:rPr>
              <a:t>tersebut.</a:t>
            </a:r>
            <a:endParaRPr sz="2200" dirty="0">
              <a:latin typeface="Carlito"/>
              <a:cs typeface="Carlito"/>
            </a:endParaRPr>
          </a:p>
          <a:p>
            <a:pPr marL="355600" marR="65405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Z </a:t>
            </a:r>
            <a:r>
              <a:rPr sz="2200" spc="-10" dirty="0">
                <a:latin typeface="Carlito"/>
                <a:cs typeface="Carlito"/>
              </a:rPr>
              <a:t>(kesimpulan) </a:t>
            </a:r>
            <a:r>
              <a:rPr sz="2200" spc="-5" dirty="0">
                <a:latin typeface="Carlito"/>
                <a:cs typeface="Carlito"/>
              </a:rPr>
              <a:t>belum </a:t>
            </a:r>
            <a:r>
              <a:rPr sz="2200" spc="-10" dirty="0">
                <a:latin typeface="Carlito"/>
                <a:cs typeface="Carlito"/>
              </a:rPr>
              <a:t>diraih, sehingga </a:t>
            </a:r>
            <a:r>
              <a:rPr sz="2200" spc="-5" dirty="0">
                <a:latin typeface="Carlito"/>
                <a:cs typeface="Carlito"/>
              </a:rPr>
              <a:t>ulangi </a:t>
            </a:r>
            <a:r>
              <a:rPr sz="2200" dirty="0">
                <a:latin typeface="Carlito"/>
                <a:cs typeface="Carlito"/>
              </a:rPr>
              <a:t>lagi </a:t>
            </a:r>
            <a:r>
              <a:rPr sz="2200" spc="-5" dirty="0">
                <a:latin typeface="Carlito"/>
                <a:cs typeface="Carlito"/>
              </a:rPr>
              <a:t>langkah  pertama:</a:t>
            </a:r>
            <a:endParaRPr sz="22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927100" algn="l"/>
                <a:tab pos="927735" algn="l"/>
              </a:tabLst>
            </a:pP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Pada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saat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ini,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rules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yang dapat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dipilih masih sama: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Rule</a:t>
            </a:r>
            <a:r>
              <a:rPr sz="22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1,</a:t>
            </a:r>
            <a:endParaRPr sz="2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Rule 2 dan Rule</a:t>
            </a:r>
            <a:r>
              <a:rPr sz="22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3.</a:t>
            </a:r>
            <a:endParaRPr sz="2200" dirty="0">
              <a:latin typeface="Carlito"/>
              <a:cs typeface="Carlito"/>
            </a:endParaRPr>
          </a:p>
          <a:p>
            <a:pPr marL="927100" marR="269875" lvl="1" indent="-457200">
              <a:lnSpc>
                <a:spcPct val="100000"/>
              </a:lnSpc>
              <a:spcBef>
                <a:spcPts val="575"/>
              </a:spcBef>
              <a:buAutoNum type="arabicParenR" startAt="2"/>
              <a:tabLst>
                <a:tab pos="927100" algn="l"/>
                <a:tab pos="927735" algn="l"/>
              </a:tabLst>
            </a:pP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Karena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Rule 1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sudah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dijalankan,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terpilih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berikutnya 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adalah Rule</a:t>
            </a:r>
            <a:r>
              <a:rPr sz="22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2.</a:t>
            </a:r>
            <a:endParaRPr sz="22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arenR" startAt="2"/>
              <a:tabLst>
                <a:tab pos="927100" algn="l"/>
                <a:tab pos="927735" algn="l"/>
              </a:tabLst>
            </a:pP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Rule 2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dijanlankan: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Rule 2: IF C AND D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THEN</a:t>
            </a:r>
            <a:r>
              <a:rPr sz="2200" spc="-1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14" dirty="0">
                <a:solidFill>
                  <a:srgbClr val="FF0000"/>
                </a:solidFill>
                <a:latin typeface="Carlito"/>
                <a:cs typeface="Carlito"/>
              </a:rPr>
              <a:t>F.</a:t>
            </a:r>
            <a:endParaRPr sz="2200" dirty="0">
              <a:latin typeface="Carlito"/>
              <a:cs typeface="Carlito"/>
            </a:endParaRPr>
          </a:p>
          <a:p>
            <a:pPr marL="355600" marR="9906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rlito"/>
                <a:cs typeface="Carlito"/>
              </a:rPr>
              <a:t>Fakta </a:t>
            </a:r>
            <a:r>
              <a:rPr sz="2200" spc="-5" dirty="0">
                <a:latin typeface="Carlito"/>
                <a:cs typeface="Carlito"/>
              </a:rPr>
              <a:t>baru, </a:t>
            </a:r>
            <a:r>
              <a:rPr sz="2200" spc="-120" dirty="0">
                <a:latin typeface="Carlito"/>
                <a:cs typeface="Carlito"/>
              </a:rPr>
              <a:t>F, </a:t>
            </a:r>
            <a:r>
              <a:rPr sz="2200" spc="-10" dirty="0">
                <a:latin typeface="Carlito"/>
                <a:cs typeface="Carlito"/>
              </a:rPr>
              <a:t>diperoleh, </a:t>
            </a:r>
            <a:r>
              <a:rPr sz="2200" spc="-5" dirty="0">
                <a:latin typeface="Carlito"/>
                <a:cs typeface="Carlito"/>
              </a:rPr>
              <a:t>belum </a:t>
            </a:r>
            <a:r>
              <a:rPr sz="2200" dirty="0">
                <a:latin typeface="Carlito"/>
                <a:cs typeface="Carlito"/>
              </a:rPr>
              <a:t>ada </a:t>
            </a:r>
            <a:r>
              <a:rPr sz="2200" spc="-5" dirty="0">
                <a:latin typeface="Carlito"/>
                <a:cs typeface="Carlito"/>
              </a:rPr>
              <a:t>dalam </a:t>
            </a:r>
            <a:r>
              <a:rPr sz="2200" spc="-10" dirty="0">
                <a:latin typeface="Carlito"/>
                <a:cs typeface="Carlito"/>
              </a:rPr>
              <a:t>database.  </a:t>
            </a:r>
            <a:r>
              <a:rPr sz="2200" spc="-30" dirty="0">
                <a:latin typeface="Carlito"/>
                <a:cs typeface="Carlito"/>
              </a:rPr>
              <a:t>Tambahkan </a:t>
            </a:r>
            <a:r>
              <a:rPr sz="2200" dirty="0">
                <a:latin typeface="Carlito"/>
                <a:cs typeface="Carlito"/>
              </a:rPr>
              <a:t>F </a:t>
            </a:r>
            <a:r>
              <a:rPr sz="2200" spc="-40" dirty="0">
                <a:latin typeface="Carlito"/>
                <a:cs typeface="Carlito"/>
              </a:rPr>
              <a:t>ke </a:t>
            </a:r>
            <a:r>
              <a:rPr sz="2200" spc="-5" dirty="0">
                <a:latin typeface="Carlito"/>
                <a:cs typeface="Carlito"/>
              </a:rPr>
              <a:t>dalam </a:t>
            </a:r>
            <a:r>
              <a:rPr sz="2200" spc="-10" dirty="0">
                <a:latin typeface="Carlito"/>
                <a:cs typeface="Carlito"/>
              </a:rPr>
              <a:t>database. </a:t>
            </a:r>
            <a:r>
              <a:rPr sz="2200" spc="-5" dirty="0">
                <a:latin typeface="Carlito"/>
                <a:cs typeface="Carlito"/>
              </a:rPr>
              <a:t>Isi </a:t>
            </a:r>
            <a:r>
              <a:rPr sz="2200" spc="-10" dirty="0">
                <a:latin typeface="Carlito"/>
                <a:cs typeface="Carlito"/>
              </a:rPr>
              <a:t>database: </a:t>
            </a:r>
            <a:r>
              <a:rPr sz="2200" b="1" spc="5" dirty="0">
                <a:solidFill>
                  <a:srgbClr val="FF0000"/>
                </a:solidFill>
                <a:latin typeface="Carlito"/>
                <a:cs typeface="Carlito"/>
              </a:rPr>
              <a:t>A, </a:t>
            </a:r>
            <a:r>
              <a:rPr sz="2200" b="1" spc="-15" dirty="0">
                <a:solidFill>
                  <a:srgbClr val="FF0000"/>
                </a:solidFill>
                <a:latin typeface="Carlito"/>
                <a:cs typeface="Carlito"/>
              </a:rPr>
              <a:t>B,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C, </a:t>
            </a:r>
            <a:r>
              <a:rPr sz="2200" b="1" spc="-25" dirty="0">
                <a:solidFill>
                  <a:srgbClr val="FF0000"/>
                </a:solidFill>
                <a:latin typeface="Carlito"/>
                <a:cs typeface="Carlito"/>
              </a:rPr>
              <a:t>D, </a:t>
            </a: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E,</a:t>
            </a:r>
            <a:r>
              <a:rPr sz="2200" b="1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r>
              <a:rPr sz="2200" dirty="0">
                <a:latin typeface="Carlito"/>
                <a:cs typeface="Carlito"/>
              </a:rPr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-28576" y="-22536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54171"/>
            <a:ext cx="37990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Carlito"/>
                <a:cs typeface="Carlito"/>
              </a:rPr>
              <a:t>Forward </a:t>
            </a:r>
            <a:r>
              <a:rPr i="1" dirty="0">
                <a:latin typeface="Carlito"/>
                <a:cs typeface="Carlito"/>
              </a:rPr>
              <a:t>Chaining</a:t>
            </a:r>
            <a:r>
              <a:rPr dirty="0"/>
              <a:t>: </a:t>
            </a:r>
            <a:r>
              <a:rPr spc="-15" dirty="0"/>
              <a:t>Contoh</a:t>
            </a:r>
            <a:r>
              <a:rPr spc="-5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2187427"/>
            <a:ext cx="8991600" cy="461664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720"/>
              </a:spcBef>
              <a:buAutoNum type="arabicParenR" startAt="4"/>
              <a:tabLst>
                <a:tab pos="43688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Kesimpulan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Z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belum dicapai,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proses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dimulai</a:t>
            </a:r>
            <a:r>
              <a:rPr sz="2400" spc="-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lagi.</a:t>
            </a:r>
            <a:endParaRPr sz="2400" dirty="0">
              <a:latin typeface="Carlito"/>
              <a:cs typeface="Carlito"/>
            </a:endParaRPr>
          </a:p>
          <a:p>
            <a:pPr marL="355600" marR="83820" lvl="1">
              <a:lnSpc>
                <a:spcPct val="100000"/>
              </a:lnSpc>
              <a:spcBef>
                <a:spcPts val="630"/>
              </a:spcBef>
              <a:buAutoNum type="arabicParenR"/>
              <a:tabLst>
                <a:tab pos="779780" algn="l"/>
              </a:tabLst>
            </a:pP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10" dirty="0">
                <a:latin typeface="Carlito"/>
                <a:cs typeface="Carlito"/>
              </a:rPr>
              <a:t>yang dapat dijalankan </a:t>
            </a:r>
            <a:r>
              <a:rPr sz="2400" dirty="0">
                <a:latin typeface="Carlito"/>
                <a:cs typeface="Carlito"/>
              </a:rPr>
              <a:t>masih sama: Rule 1, Rule  </a:t>
            </a:r>
            <a:r>
              <a:rPr lang="en-US" sz="2400" dirty="0">
                <a:latin typeface="Carlito"/>
                <a:cs typeface="Carlito"/>
              </a:rPr>
              <a:t>  	</a:t>
            </a:r>
            <a:r>
              <a:rPr sz="2400" dirty="0">
                <a:latin typeface="Carlito"/>
                <a:cs typeface="Carlito"/>
              </a:rPr>
              <a:t>2, Rule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3.</a:t>
            </a:r>
          </a:p>
          <a:p>
            <a:pPr marL="355600" marR="5080" lvl="1">
              <a:lnSpc>
                <a:spcPct val="100000"/>
              </a:lnSpc>
              <a:spcBef>
                <a:spcPts val="625"/>
              </a:spcBef>
              <a:buAutoNum type="arabicParenR"/>
              <a:tabLst>
                <a:tab pos="779780" algn="l"/>
                <a:tab pos="3347720" algn="l"/>
              </a:tabLst>
            </a:pP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sz="2400" spc="-15" dirty="0" err="1">
                <a:latin typeface="Carlito"/>
                <a:cs typeface="Carlito"/>
              </a:rPr>
              <a:t>Karena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dan	</a:t>
            </a:r>
            <a:r>
              <a:rPr sz="2400" dirty="0">
                <a:latin typeface="Carlito"/>
                <a:cs typeface="Carlito"/>
              </a:rPr>
              <a:t>Rule 2 </a:t>
            </a:r>
            <a:r>
              <a:rPr sz="2400" spc="-5" dirty="0">
                <a:latin typeface="Carlito"/>
                <a:cs typeface="Carlito"/>
              </a:rPr>
              <a:t>sudah </a:t>
            </a:r>
            <a:r>
              <a:rPr sz="2400" spc="-10" dirty="0">
                <a:latin typeface="Carlito"/>
                <a:cs typeface="Carlito"/>
              </a:rPr>
              <a:t>dijalankan, </a:t>
            </a:r>
            <a:r>
              <a:rPr sz="2400" spc="-15" dirty="0" err="1">
                <a:latin typeface="Carlito"/>
                <a:cs typeface="Carlito"/>
              </a:rPr>
              <a:t>sekarang</a:t>
            </a:r>
            <a:r>
              <a:rPr sz="2400" spc="-15" dirty="0">
                <a:latin typeface="Carlito"/>
                <a:cs typeface="Carlito"/>
              </a:rPr>
              <a:t>  </a:t>
            </a:r>
            <a:r>
              <a:rPr lang="en-US" sz="2400" spc="-15" dirty="0">
                <a:latin typeface="Carlito"/>
                <a:cs typeface="Carlito"/>
              </a:rPr>
              <a:t>	</a:t>
            </a:r>
            <a:r>
              <a:rPr sz="2400" spc="-5" dirty="0" err="1">
                <a:latin typeface="Carlito"/>
                <a:cs typeface="Carlito"/>
              </a:rPr>
              <a:t>pilih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3:</a:t>
            </a:r>
            <a:endParaRPr lang="en-US" sz="2400" dirty="0">
              <a:latin typeface="Carlito"/>
              <a:cs typeface="Carlito"/>
            </a:endParaRPr>
          </a:p>
          <a:p>
            <a:pPr marL="355600" marR="5080" lvl="1">
              <a:lnSpc>
                <a:spcPct val="100000"/>
              </a:lnSpc>
              <a:spcBef>
                <a:spcPts val="625"/>
              </a:spcBef>
              <a:tabLst>
                <a:tab pos="779780" algn="l"/>
                <a:tab pos="3347720" algn="l"/>
              </a:tabLst>
            </a:pP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Rule 3: 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IF C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true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AND D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true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AND E is</a:t>
            </a:r>
            <a:r>
              <a:rPr sz="2400" spc="-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95" dirty="0">
                <a:solidFill>
                  <a:srgbClr val="FF0000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true  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		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THEN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X is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true</a:t>
            </a:r>
            <a:endParaRPr sz="2400" dirty="0">
              <a:latin typeface="Carlito"/>
              <a:cs typeface="Carlito"/>
            </a:endParaRPr>
          </a:p>
          <a:p>
            <a:pPr marL="355600" marR="10795" lvl="1">
              <a:lnSpc>
                <a:spcPct val="100000"/>
              </a:lnSpc>
              <a:spcBef>
                <a:spcPts val="625"/>
              </a:spcBef>
              <a:buAutoNum type="arabicParenR" startAt="3"/>
              <a:tabLst>
                <a:tab pos="779780" algn="l"/>
              </a:tabLst>
            </a:pP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Rule 3 </a:t>
            </a:r>
            <a:r>
              <a:rPr sz="2400" spc="-10" dirty="0">
                <a:latin typeface="Carlito"/>
                <a:cs typeface="Carlito"/>
              </a:rPr>
              <a:t>dieksekusi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diperoleh </a:t>
            </a:r>
            <a:r>
              <a:rPr sz="2400" spc="-20" dirty="0">
                <a:latin typeface="Carlito"/>
                <a:cs typeface="Carlito"/>
              </a:rPr>
              <a:t>fakta </a:t>
            </a:r>
            <a:r>
              <a:rPr sz="2400" spc="-5" dirty="0">
                <a:latin typeface="Carlito"/>
                <a:cs typeface="Carlito"/>
              </a:rPr>
              <a:t>baru, X. </a:t>
            </a:r>
            <a:endParaRPr lang="en-US" sz="2400" spc="-5" dirty="0">
              <a:latin typeface="Carlito"/>
              <a:cs typeface="Carlito"/>
            </a:endParaRPr>
          </a:p>
          <a:p>
            <a:pPr marL="355600" marR="10795" lvl="1">
              <a:lnSpc>
                <a:spcPct val="100000"/>
              </a:lnSpc>
              <a:spcBef>
                <a:spcPts val="625"/>
              </a:spcBef>
              <a:tabLst>
                <a:tab pos="779780" algn="l"/>
              </a:tabLst>
            </a:pPr>
            <a:r>
              <a:rPr lang="en-US" sz="2400" spc="-5" dirty="0">
                <a:latin typeface="Carlito"/>
                <a:cs typeface="Carlito"/>
              </a:rPr>
              <a:t>	</a:t>
            </a:r>
            <a:r>
              <a:rPr sz="2400" spc="-15" dirty="0" err="1">
                <a:latin typeface="Carlito"/>
                <a:cs typeface="Carlito"/>
              </a:rPr>
              <a:t>Karena</a:t>
            </a:r>
            <a:r>
              <a:rPr sz="2400" spc="-15" dirty="0">
                <a:latin typeface="Carlito"/>
                <a:cs typeface="Carlito"/>
              </a:rPr>
              <a:t>  </a:t>
            </a:r>
            <a:r>
              <a:rPr sz="2400" spc="-5" dirty="0">
                <a:latin typeface="Carlito"/>
                <a:cs typeface="Carlito"/>
              </a:rPr>
              <a:t>belum </a:t>
            </a:r>
            <a:r>
              <a:rPr sz="2400" dirty="0">
                <a:latin typeface="Carlito"/>
                <a:cs typeface="Carlito"/>
              </a:rPr>
              <a:t>ada </a:t>
            </a:r>
            <a:r>
              <a:rPr sz="2400" spc="-5" dirty="0">
                <a:latin typeface="Carlito"/>
                <a:cs typeface="Carlito"/>
              </a:rPr>
              <a:t>di database, </a:t>
            </a:r>
            <a:r>
              <a:rPr sz="2400" dirty="0">
                <a:latin typeface="Carlito"/>
                <a:cs typeface="Carlito"/>
              </a:rPr>
              <a:t>X </a:t>
            </a:r>
            <a:r>
              <a:rPr sz="2400" spc="-10" dirty="0">
                <a:latin typeface="Carlito"/>
                <a:cs typeface="Carlito"/>
              </a:rPr>
              <a:t>ditambahkan </a:t>
            </a:r>
            <a:r>
              <a:rPr sz="2400" spc="-40" dirty="0" err="1">
                <a:latin typeface="Carlito"/>
                <a:cs typeface="Carlito"/>
              </a:rPr>
              <a:t>ke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lang="en-US" sz="2400" spc="-90" dirty="0">
                <a:latin typeface="Carlito"/>
                <a:cs typeface="Carlito"/>
              </a:rPr>
              <a:t>	</a:t>
            </a:r>
            <a:r>
              <a:rPr sz="2400" spc="-5" dirty="0">
                <a:latin typeface="Carlito"/>
                <a:cs typeface="Carlito"/>
              </a:rPr>
              <a:t>database.</a:t>
            </a:r>
            <a:endParaRPr lang="en-US" sz="2400" dirty="0">
              <a:latin typeface="Carlito"/>
              <a:cs typeface="Carlito"/>
            </a:endParaRPr>
          </a:p>
          <a:p>
            <a:pPr marL="355600" marR="10795" lvl="1">
              <a:lnSpc>
                <a:spcPct val="100000"/>
              </a:lnSpc>
              <a:spcBef>
                <a:spcPts val="625"/>
              </a:spcBef>
              <a:tabLst>
                <a:tab pos="779780" algn="l"/>
              </a:tabLst>
            </a:pPr>
            <a:r>
              <a:rPr lang="en-US" sz="2400" dirty="0">
                <a:latin typeface="Carlito"/>
                <a:cs typeface="Carlito"/>
              </a:rPr>
              <a:t>4) </a:t>
            </a:r>
            <a:r>
              <a:rPr sz="2400" dirty="0">
                <a:latin typeface="Carlito"/>
                <a:cs typeface="Carlito"/>
              </a:rPr>
              <a:t>X </a:t>
            </a:r>
            <a:r>
              <a:rPr sz="2400" spc="-10" dirty="0">
                <a:latin typeface="Carlito"/>
                <a:cs typeface="Carlito"/>
              </a:rPr>
              <a:t>bukan kesimpulan, </a:t>
            </a:r>
            <a:r>
              <a:rPr sz="2400" dirty="0">
                <a:latin typeface="Carlito"/>
                <a:cs typeface="Carlito"/>
              </a:rPr>
              <a:t>masih </a:t>
            </a:r>
            <a:r>
              <a:rPr sz="2400" spc="-5" dirty="0">
                <a:latin typeface="Carlito"/>
                <a:cs typeface="Carlito"/>
              </a:rPr>
              <a:t>harus </a:t>
            </a:r>
            <a:r>
              <a:rPr sz="2400" spc="-10" dirty="0">
                <a:latin typeface="Carlito"/>
                <a:cs typeface="Carlito"/>
              </a:rPr>
              <a:t>merestart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proses.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0" y="0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245" y="222580"/>
            <a:ext cx="5964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Sistem </a:t>
            </a:r>
            <a:r>
              <a:rPr dirty="0"/>
              <a:t>Berbasis</a:t>
            </a:r>
            <a:r>
              <a:rPr spc="-95" dirty="0"/>
              <a:t> </a:t>
            </a:r>
            <a:r>
              <a:rPr spc="-30" dirty="0"/>
              <a:t>Aturan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40637"/>
            <a:ext cx="8915399" cy="46711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3655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6275070" algn="l"/>
              </a:tabLst>
            </a:pPr>
            <a:r>
              <a:rPr sz="2600" spc="-10" dirty="0">
                <a:latin typeface="Carlito"/>
                <a:cs typeface="Carlito"/>
              </a:rPr>
              <a:t>Paling </a:t>
            </a:r>
            <a:r>
              <a:rPr sz="2600" spc="-5" dirty="0">
                <a:latin typeface="Carlito"/>
                <a:cs typeface="Carlito"/>
              </a:rPr>
              <a:t>sederhana, </a:t>
            </a:r>
            <a:r>
              <a:rPr sz="2600" spc="-10" dirty="0">
                <a:latin typeface="Carlito"/>
                <a:cs typeface="Carlito"/>
              </a:rPr>
              <a:t>dibuat </a:t>
            </a:r>
            <a:r>
              <a:rPr sz="2600" spc="-5" dirty="0">
                <a:latin typeface="Carlito"/>
                <a:cs typeface="Carlito"/>
              </a:rPr>
              <a:t>menggunakan himpunan  </a:t>
            </a:r>
            <a:r>
              <a:rPr sz="2600" spc="-15" dirty="0">
                <a:latin typeface="Carlito"/>
                <a:cs typeface="Carlito"/>
              </a:rPr>
              <a:t>pernyataan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spc="-10" dirty="0">
                <a:latin typeface="Carlito"/>
                <a:cs typeface="Carlito"/>
              </a:rPr>
              <a:t>aturan 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i="1" dirty="0">
                <a:latin typeface="Carlito"/>
                <a:cs typeface="Carlito"/>
              </a:rPr>
              <a:t>rule</a:t>
            </a:r>
            <a:r>
              <a:rPr sz="2600" dirty="0">
                <a:latin typeface="Carlito"/>
                <a:cs typeface="Carlito"/>
              </a:rPr>
              <a:t>). </a:t>
            </a:r>
            <a:endParaRPr lang="en-US" sz="2600" dirty="0">
              <a:latin typeface="Carlito"/>
              <a:cs typeface="Carlito"/>
            </a:endParaRPr>
          </a:p>
          <a:p>
            <a:pPr marL="812800" marR="33655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6275070" algn="l"/>
              </a:tabLst>
            </a:pPr>
            <a:r>
              <a:rPr sz="2600" spc="-15" dirty="0" err="1">
                <a:latin typeface="Carlito"/>
                <a:cs typeface="Carlito"/>
              </a:rPr>
              <a:t>Aturan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diekspresikan</a:t>
            </a:r>
            <a:r>
              <a:rPr sz="2600" spc="-1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dalam  </a:t>
            </a:r>
            <a:r>
              <a:rPr sz="2600" spc="-15" dirty="0">
                <a:latin typeface="Carlito"/>
                <a:cs typeface="Carlito"/>
              </a:rPr>
              <a:t>pernyataan </a:t>
            </a:r>
            <a:r>
              <a:rPr sz="2600" spc="-5" dirty="0">
                <a:latin typeface="Carlito"/>
                <a:cs typeface="Carlito"/>
              </a:rPr>
              <a:t>if-then (disebut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10" dirty="0" err="1">
                <a:latin typeface="Carlito"/>
                <a:cs typeface="Carlito"/>
              </a:rPr>
              <a:t>aturan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IF-THEN</a:t>
            </a:r>
            <a:r>
              <a:rPr lang="en-US" sz="2600" spc="-5" dirty="0">
                <a:latin typeface="Carlito"/>
                <a:cs typeface="Carlito"/>
              </a:rPr>
              <a:t> </a:t>
            </a:r>
            <a:r>
              <a:rPr sz="2600" spc="-15" dirty="0" err="1">
                <a:latin typeface="Carlito"/>
                <a:cs typeface="Carlito"/>
              </a:rPr>
              <a:t>atau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aturan  produksi</a:t>
            </a:r>
            <a:r>
              <a:rPr sz="2600" i="1" spc="-10" dirty="0">
                <a:latin typeface="Carlito"/>
                <a:cs typeface="Carlito"/>
              </a:rPr>
              <a:t>):</a:t>
            </a:r>
            <a:endParaRPr sz="2600" dirty="0">
              <a:latin typeface="Carlito"/>
              <a:cs typeface="Carlito"/>
            </a:endParaRPr>
          </a:p>
          <a:p>
            <a:pPr marL="355600">
              <a:spcBef>
                <a:spcPts val="650"/>
              </a:spcBef>
              <a:tabLst>
                <a:tab pos="2117090" algn="l"/>
                <a:tab pos="4695190" algn="l"/>
              </a:tabLst>
            </a:pPr>
            <a:r>
              <a:rPr lang="en-US" sz="26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600" b="1" dirty="0">
                <a:solidFill>
                  <a:srgbClr val="FF0000"/>
                </a:solidFill>
                <a:latin typeface="Carlito"/>
                <a:cs typeface="Carlito"/>
              </a:rPr>
              <a:t>IF P</a:t>
            </a:r>
            <a:r>
              <a:rPr sz="26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rlito"/>
                <a:cs typeface="Carlito"/>
              </a:rPr>
              <a:t>THEN</a:t>
            </a:r>
            <a:r>
              <a:rPr sz="26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rlito"/>
                <a:cs typeface="Carlito"/>
              </a:rPr>
              <a:t>Q</a:t>
            </a:r>
            <a:r>
              <a:rPr lang="en-US" sz="2600" b="1" dirty="0">
                <a:solidFill>
                  <a:srgbClr val="FF0000"/>
                </a:solidFill>
                <a:latin typeface="Carlito"/>
                <a:cs typeface="Carlito"/>
              </a:rPr>
              <a:t>  </a:t>
            </a:r>
            <a:r>
              <a:rPr sz="2600" spc="-10" dirty="0" err="1">
                <a:latin typeface="Carlito"/>
                <a:cs typeface="Carlito"/>
              </a:rPr>
              <a:t>Ekuivalen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dengan:	</a:t>
            </a:r>
            <a:r>
              <a:rPr sz="2600" b="1" spc="-130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600" b="1" spc="-130" dirty="0">
                <a:solidFill>
                  <a:srgbClr val="FF0000"/>
                </a:solidFill>
                <a:latin typeface="UnDinaru"/>
                <a:cs typeface="UnDinaru"/>
              </a:rPr>
              <a:t>⇒</a:t>
            </a:r>
            <a:r>
              <a:rPr sz="2600" b="1" spc="-130" dirty="0">
                <a:solidFill>
                  <a:srgbClr val="FF0000"/>
                </a:solidFill>
                <a:latin typeface="Carlito"/>
                <a:cs typeface="Carlito"/>
              </a:rPr>
              <a:t>Q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rlito"/>
                <a:cs typeface="Carlito"/>
              </a:rPr>
              <a:t>Terdiri </a:t>
            </a:r>
            <a:r>
              <a:rPr sz="2600" spc="-5" dirty="0" err="1">
                <a:latin typeface="Carlito"/>
                <a:cs typeface="Carlito"/>
              </a:rPr>
              <a:t>dari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 err="1">
                <a:latin typeface="Carlito"/>
                <a:cs typeface="Carlito"/>
              </a:rPr>
              <a:t>himpunan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aturan </a:t>
            </a:r>
            <a:r>
              <a:rPr sz="2600" spc="-5" dirty="0">
                <a:latin typeface="Carlito"/>
                <a:cs typeface="Carlito"/>
              </a:rPr>
              <a:t>IF-THEN, himpunan </a:t>
            </a:r>
            <a:r>
              <a:rPr sz="2600" spc="-20" dirty="0">
                <a:latin typeface="Carlito"/>
                <a:cs typeface="Carlito"/>
              </a:rPr>
              <a:t>fakta 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spc="-10" dirty="0">
                <a:latin typeface="Carlito"/>
                <a:cs typeface="Carlito"/>
              </a:rPr>
              <a:t>beberapa interpreter </a:t>
            </a:r>
            <a:r>
              <a:rPr sz="2600" spc="-5" dirty="0">
                <a:latin typeface="Carlito"/>
                <a:cs typeface="Carlito"/>
              </a:rPr>
              <a:t>untuk mengendalikan aplikasi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dari  </a:t>
            </a:r>
            <a:r>
              <a:rPr sz="2600" spc="-10" dirty="0">
                <a:latin typeface="Carlito"/>
                <a:cs typeface="Carlito"/>
              </a:rPr>
              <a:t>aturan berdasarkan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fakta</a:t>
            </a:r>
            <a:r>
              <a:rPr sz="2600" i="1" spc="-15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  <a:p>
            <a:pPr marL="355600" marR="883919" indent="-342900"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Area </a:t>
            </a:r>
            <a:r>
              <a:rPr sz="2600" dirty="0">
                <a:latin typeface="Carlito"/>
                <a:cs typeface="Carlito"/>
              </a:rPr>
              <a:t>masalah tidak </a:t>
            </a:r>
            <a:r>
              <a:rPr sz="2600" spc="-5" dirty="0">
                <a:latin typeface="Carlito"/>
                <a:cs typeface="Carlito"/>
              </a:rPr>
              <a:t>boleh terlalu besar </a:t>
            </a:r>
            <a:r>
              <a:rPr sz="2600" spc="-15" dirty="0" err="1">
                <a:latin typeface="Carlito"/>
                <a:cs typeface="Carlito"/>
              </a:rPr>
              <a:t>karena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lang="en-US" sz="2600" spc="-15" dirty="0" err="1">
                <a:latin typeface="Carlito"/>
                <a:cs typeface="Carlito"/>
              </a:rPr>
              <a:t>dapat</a:t>
            </a:r>
            <a:r>
              <a:rPr lang="en-US" sz="2600" spc="-15" dirty="0">
                <a:latin typeface="Carlito"/>
                <a:cs typeface="Carlito"/>
              </a:rPr>
              <a:t> </a:t>
            </a:r>
            <a:r>
              <a:rPr sz="2600" spc="-15" dirty="0" err="1">
                <a:latin typeface="Carlito"/>
                <a:cs typeface="Carlito"/>
              </a:rPr>
              <a:t>menyebabkan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jumlah </a:t>
            </a:r>
            <a:r>
              <a:rPr sz="2600" spc="-10" dirty="0">
                <a:latin typeface="Carlito"/>
                <a:cs typeface="Carlito"/>
              </a:rPr>
              <a:t>aturan </a:t>
            </a:r>
            <a:r>
              <a:rPr sz="2600" spc="-15" dirty="0">
                <a:latin typeface="Carlito"/>
                <a:cs typeface="Carlito"/>
              </a:rPr>
              <a:t>sangat banyak, </a:t>
            </a:r>
            <a:r>
              <a:rPr sz="2600" spc="-10" dirty="0">
                <a:latin typeface="Carlito"/>
                <a:cs typeface="Carlito"/>
              </a:rPr>
              <a:t>sehingga  penalaran </a:t>
            </a:r>
            <a:r>
              <a:rPr sz="2600" dirty="0">
                <a:latin typeface="Carlito"/>
                <a:cs typeface="Carlito"/>
              </a:rPr>
              <a:t>tidak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efisien.</a:t>
            </a:r>
            <a:endParaRPr sz="26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7961" y="76332"/>
            <a:ext cx="40276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Carlito"/>
                <a:cs typeface="Carlito"/>
              </a:rPr>
              <a:t>Forward </a:t>
            </a:r>
            <a:r>
              <a:rPr i="1" dirty="0">
                <a:latin typeface="Carlito"/>
                <a:cs typeface="Carlito"/>
              </a:rPr>
              <a:t>Chaining</a:t>
            </a:r>
            <a:r>
              <a:rPr dirty="0"/>
              <a:t>: </a:t>
            </a:r>
            <a:r>
              <a:rPr spc="-15" dirty="0"/>
              <a:t>Contoh</a:t>
            </a:r>
            <a:r>
              <a:rPr spc="-5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2480174"/>
            <a:ext cx="8991600" cy="39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Siklus </a:t>
            </a:r>
            <a:r>
              <a:rPr sz="2400" b="1" spc="-35" dirty="0">
                <a:solidFill>
                  <a:srgbClr val="006FC0"/>
                </a:solidFill>
                <a:latin typeface="Carlito"/>
                <a:cs typeface="Carlito"/>
              </a:rPr>
              <a:t>ke</a:t>
            </a:r>
            <a:r>
              <a:rPr sz="2400" b="1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dua:</a:t>
            </a:r>
            <a:endParaRPr sz="2400" dirty="0">
              <a:latin typeface="Carlito"/>
              <a:cs typeface="Carlito"/>
            </a:endParaRPr>
          </a:p>
          <a:p>
            <a:pPr marL="355600" marR="753110" indent="-342900">
              <a:lnSpc>
                <a:spcPct val="100000"/>
              </a:lnSpc>
              <a:spcBef>
                <a:spcPts val="2260"/>
              </a:spcBef>
              <a:buAutoNum type="arabicParenR"/>
              <a:tabLst>
                <a:tab pos="471805" algn="l"/>
              </a:tabLst>
            </a:pPr>
            <a:r>
              <a:rPr sz="2400" spc="-10" dirty="0">
                <a:latin typeface="Carlito"/>
                <a:cs typeface="Carlito"/>
              </a:rPr>
              <a:t>Database </a:t>
            </a:r>
            <a:r>
              <a:rPr sz="2400" spc="-10" dirty="0" err="1">
                <a:latin typeface="Carlito"/>
                <a:cs typeface="Carlito"/>
              </a:rPr>
              <a:t>berisi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 err="1">
                <a:latin typeface="Carlito"/>
                <a:cs typeface="Carlito"/>
              </a:rPr>
              <a:t>fakta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A, </a:t>
            </a:r>
            <a:r>
              <a:rPr sz="2400" spc="-20" dirty="0">
                <a:latin typeface="Carlito"/>
                <a:cs typeface="Carlito"/>
              </a:rPr>
              <a:t>B, </a:t>
            </a:r>
            <a:r>
              <a:rPr sz="2400" spc="-15" dirty="0">
                <a:latin typeface="Carlito"/>
                <a:cs typeface="Carlito"/>
              </a:rPr>
              <a:t>C, </a:t>
            </a:r>
            <a:r>
              <a:rPr sz="2400" spc="-45" dirty="0">
                <a:latin typeface="Carlito"/>
                <a:cs typeface="Carlito"/>
              </a:rPr>
              <a:t>D, </a:t>
            </a:r>
            <a:r>
              <a:rPr sz="2400" spc="-5" dirty="0">
                <a:latin typeface="Carlito"/>
                <a:cs typeface="Carlito"/>
              </a:rPr>
              <a:t>E, </a:t>
            </a:r>
            <a:r>
              <a:rPr sz="2400" spc="-145" dirty="0">
                <a:latin typeface="Carlito"/>
                <a:cs typeface="Carlito"/>
              </a:rPr>
              <a:t>F, </a:t>
            </a:r>
            <a:r>
              <a:rPr sz="2400" spc="-5" dirty="0">
                <a:latin typeface="Carlito"/>
                <a:cs typeface="Carlito"/>
              </a:rPr>
              <a:t>dan X. </a:t>
            </a:r>
            <a:r>
              <a:rPr sz="2400" spc="-5" dirty="0" err="1">
                <a:latin typeface="Carlito"/>
                <a:cs typeface="Carlito"/>
              </a:rPr>
              <a:t>Jadi</a:t>
            </a:r>
            <a:r>
              <a:rPr sz="2400" spc="-5" dirty="0">
                <a:latin typeface="Carlito"/>
                <a:cs typeface="Carlito"/>
              </a:rPr>
              <a:t>,  </a:t>
            </a:r>
            <a:r>
              <a:rPr sz="2400" spc="-10" dirty="0">
                <a:latin typeface="Carlito"/>
                <a:cs typeface="Carlito"/>
              </a:rPr>
              <a:t>empat rule </a:t>
            </a:r>
            <a:r>
              <a:rPr sz="2400" spc="-15" dirty="0">
                <a:latin typeface="Carlito"/>
                <a:cs typeface="Carlito"/>
              </a:rPr>
              <a:t>pertama </a:t>
            </a:r>
            <a:r>
              <a:rPr sz="2400" spc="-10" dirty="0">
                <a:latin typeface="Carlito"/>
                <a:cs typeface="Carlito"/>
              </a:rPr>
              <a:t>dapat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dicocokkan.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AutoNum type="arabicParenR"/>
              <a:tabLst>
                <a:tab pos="471805" algn="l"/>
              </a:tabLst>
            </a:pPr>
            <a:r>
              <a:rPr sz="2400" spc="-20" dirty="0">
                <a:latin typeface="Carlito"/>
                <a:cs typeface="Carlito"/>
              </a:rPr>
              <a:t>Karena </a:t>
            </a:r>
            <a:r>
              <a:rPr sz="2400" spc="-5" dirty="0">
                <a:latin typeface="Carlito"/>
                <a:cs typeface="Carlito"/>
              </a:rPr>
              <a:t>3 </a:t>
            </a:r>
            <a:r>
              <a:rPr sz="2400" spc="-10" dirty="0">
                <a:latin typeface="Carlito"/>
                <a:cs typeface="Carlito"/>
              </a:rPr>
              <a:t>rule </a:t>
            </a:r>
            <a:r>
              <a:rPr sz="2400" spc="-15" dirty="0">
                <a:latin typeface="Carlito"/>
                <a:cs typeface="Carlito"/>
              </a:rPr>
              <a:t>pertama </a:t>
            </a:r>
            <a:r>
              <a:rPr sz="2400" spc="-10" dirty="0">
                <a:latin typeface="Carlito"/>
                <a:cs typeface="Carlito"/>
              </a:rPr>
              <a:t>sudah digunakan, </a:t>
            </a:r>
            <a:r>
              <a:rPr sz="2400" spc="-30" dirty="0">
                <a:latin typeface="Carlito"/>
                <a:cs typeface="Carlito"/>
              </a:rPr>
              <a:t>hanya </a:t>
            </a:r>
            <a:r>
              <a:rPr sz="2400" spc="-5" dirty="0">
                <a:latin typeface="Carlito"/>
                <a:cs typeface="Carlito"/>
              </a:rPr>
              <a:t>Rule  4 </a:t>
            </a:r>
            <a:r>
              <a:rPr sz="2400" spc="-15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dapat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dipilih: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Rule 4: IF A AND B AND X THEN</a:t>
            </a:r>
            <a:r>
              <a:rPr sz="2400" spc="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65" dirty="0">
                <a:solidFill>
                  <a:srgbClr val="FF0000"/>
                </a:solidFill>
                <a:latin typeface="Carlito"/>
                <a:cs typeface="Carlito"/>
              </a:rPr>
              <a:t>Y.</a:t>
            </a:r>
            <a:endParaRPr sz="2400" dirty="0">
              <a:latin typeface="Carlito"/>
              <a:cs typeface="Carlito"/>
            </a:endParaRPr>
          </a:p>
          <a:p>
            <a:pPr marL="355600" marR="768985" indent="-342900">
              <a:lnSpc>
                <a:spcPct val="100000"/>
              </a:lnSpc>
              <a:spcBef>
                <a:spcPts val="670"/>
              </a:spcBef>
              <a:buAutoNum type="arabicParenR" startAt="3"/>
              <a:tabLst>
                <a:tab pos="470534" algn="l"/>
              </a:tabLst>
            </a:pPr>
            <a:r>
              <a:rPr sz="2400" spc="-5" dirty="0">
                <a:latin typeface="Carlito"/>
                <a:cs typeface="Carlito"/>
              </a:rPr>
              <a:t>Rule 4 </a:t>
            </a:r>
            <a:r>
              <a:rPr sz="2400" spc="-10" dirty="0">
                <a:latin typeface="Carlito"/>
                <a:cs typeface="Carlito"/>
              </a:rPr>
              <a:t>dijalankan dan </a:t>
            </a:r>
            <a:r>
              <a:rPr sz="2400" spc="-15" dirty="0">
                <a:latin typeface="Carlito"/>
                <a:cs typeface="Carlito"/>
              </a:rPr>
              <a:t>diperoleh </a:t>
            </a:r>
            <a:r>
              <a:rPr sz="2400" spc="-25" dirty="0">
                <a:latin typeface="Carlito"/>
                <a:cs typeface="Carlito"/>
              </a:rPr>
              <a:t>fakta </a:t>
            </a:r>
            <a:r>
              <a:rPr sz="2400" spc="-10" dirty="0">
                <a:latin typeface="Carlito"/>
                <a:cs typeface="Carlito"/>
              </a:rPr>
              <a:t>baru, </a:t>
            </a:r>
            <a:r>
              <a:rPr sz="2400" spc="-165" dirty="0">
                <a:latin typeface="Carlito"/>
                <a:cs typeface="Carlito"/>
              </a:rPr>
              <a:t>Y. </a:t>
            </a:r>
            <a:r>
              <a:rPr sz="2400" spc="-5" dirty="0">
                <a:latin typeface="Carlito"/>
                <a:cs typeface="Carlito"/>
              </a:rPr>
              <a:t>Y  </a:t>
            </a:r>
            <a:r>
              <a:rPr sz="2400" spc="-15" dirty="0">
                <a:latin typeface="Carlito"/>
                <a:cs typeface="Carlito"/>
              </a:rPr>
              <a:t>ditambahkan </a:t>
            </a:r>
            <a:r>
              <a:rPr sz="2400" spc="-45" dirty="0">
                <a:latin typeface="Carlito"/>
                <a:cs typeface="Carlito"/>
              </a:rPr>
              <a:t>ke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rlito"/>
                <a:cs typeface="Carlito"/>
              </a:rPr>
              <a:t>4. Y </a:t>
            </a:r>
            <a:r>
              <a:rPr sz="2400" spc="-20" dirty="0">
                <a:latin typeface="Carlito"/>
                <a:cs typeface="Carlito"/>
              </a:rPr>
              <a:t>bukan </a:t>
            </a:r>
            <a:r>
              <a:rPr sz="2400" spc="-15" dirty="0">
                <a:latin typeface="Carlito"/>
                <a:cs typeface="Carlito"/>
              </a:rPr>
              <a:t>kesimpulan, </a:t>
            </a:r>
            <a:r>
              <a:rPr sz="2400" spc="-20" dirty="0">
                <a:latin typeface="Carlito"/>
                <a:cs typeface="Carlito"/>
              </a:rPr>
              <a:t>proses </a:t>
            </a:r>
            <a:r>
              <a:rPr sz="2400" spc="-10" dirty="0">
                <a:latin typeface="Carlito"/>
                <a:cs typeface="Carlito"/>
              </a:rPr>
              <a:t>berulang</a:t>
            </a:r>
            <a:r>
              <a:rPr sz="2400" spc="18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kembali.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-28576" y="-22536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23812"/>
            <a:ext cx="40276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Carlito"/>
                <a:cs typeface="Carlito"/>
              </a:rPr>
              <a:t>Forward </a:t>
            </a:r>
            <a:r>
              <a:rPr i="1" dirty="0">
                <a:latin typeface="Carlito"/>
                <a:cs typeface="Carlito"/>
              </a:rPr>
              <a:t>Chaining</a:t>
            </a:r>
            <a:r>
              <a:rPr dirty="0"/>
              <a:t>: </a:t>
            </a:r>
            <a:r>
              <a:rPr spc="-15" dirty="0"/>
              <a:t>Contoh</a:t>
            </a:r>
            <a:r>
              <a:rPr spc="-5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2494462"/>
            <a:ext cx="9028430" cy="3858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Siklus</a:t>
            </a:r>
            <a:r>
              <a:rPr sz="2400" b="1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Carlito"/>
                <a:cs typeface="Carlito"/>
              </a:rPr>
              <a:t>ketiga:</a:t>
            </a:r>
            <a:endParaRPr sz="2400" dirty="0">
              <a:latin typeface="Carlito"/>
              <a:cs typeface="Carlito"/>
            </a:endParaRPr>
          </a:p>
          <a:p>
            <a:pPr marL="12700" marR="847090">
              <a:lnSpc>
                <a:spcPct val="120000"/>
              </a:lnSpc>
              <a:spcBef>
                <a:spcPts val="1440"/>
              </a:spcBef>
            </a:pPr>
            <a:r>
              <a:rPr sz="2400" spc="-5" dirty="0">
                <a:latin typeface="Carlito"/>
                <a:cs typeface="Carlito"/>
              </a:rPr>
              <a:t>1). Semua rule (5 </a:t>
            </a:r>
            <a:r>
              <a:rPr sz="2400" spc="-10" dirty="0">
                <a:latin typeface="Carlito"/>
                <a:cs typeface="Carlito"/>
              </a:rPr>
              <a:t>rule) </a:t>
            </a:r>
            <a:r>
              <a:rPr sz="2400" spc="-15" dirty="0">
                <a:latin typeface="Carlito"/>
                <a:cs typeface="Carlito"/>
              </a:rPr>
              <a:t>cocok dengan </a:t>
            </a:r>
            <a:r>
              <a:rPr sz="2400" spc="-20" dirty="0">
                <a:latin typeface="Carlito"/>
                <a:cs typeface="Carlito"/>
              </a:rPr>
              <a:t>kondisi </a:t>
            </a:r>
            <a:r>
              <a:rPr sz="2400" spc="-80" dirty="0">
                <a:latin typeface="Carlito"/>
                <a:cs typeface="Carlito"/>
              </a:rPr>
              <a:t>IF.  </a:t>
            </a:r>
            <a:r>
              <a:rPr sz="2400" spc="-5" dirty="0">
                <a:latin typeface="Carlito"/>
                <a:cs typeface="Carlito"/>
              </a:rPr>
              <a:t>2). </a:t>
            </a:r>
            <a:r>
              <a:rPr sz="2400" spc="-30" dirty="0">
                <a:latin typeface="Carlito"/>
                <a:cs typeface="Carlito"/>
              </a:rPr>
              <a:t>Hanya </a:t>
            </a:r>
            <a:r>
              <a:rPr sz="2400" spc="-20" dirty="0">
                <a:latin typeface="Carlito"/>
                <a:cs typeface="Carlito"/>
              </a:rPr>
              <a:t>tersisa </a:t>
            </a:r>
            <a:r>
              <a:rPr sz="2400" spc="-5" dirty="0">
                <a:latin typeface="Carlito"/>
                <a:cs typeface="Carlito"/>
              </a:rPr>
              <a:t>Rule 5 </a:t>
            </a:r>
            <a:r>
              <a:rPr sz="2400" spc="-20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belum</a:t>
            </a:r>
            <a:r>
              <a:rPr sz="2400" spc="1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dijalankan:</a:t>
            </a:r>
            <a:endParaRPr sz="2400" dirty="0">
              <a:latin typeface="Carlito"/>
              <a:cs typeface="Carlito"/>
            </a:endParaRPr>
          </a:p>
          <a:p>
            <a:pPr marL="434975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Rule 5: IF D AND Y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THEN</a:t>
            </a:r>
            <a:r>
              <a:rPr sz="2400" spc="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Z.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AutoNum type="arabicParenR" startAt="3"/>
              <a:tabLst>
                <a:tab pos="470534" algn="l"/>
              </a:tabLst>
            </a:pPr>
            <a:r>
              <a:rPr sz="2400" spc="-10" dirty="0">
                <a:latin typeface="Carlito"/>
                <a:cs typeface="Carlito"/>
              </a:rPr>
              <a:t>Rule </a:t>
            </a:r>
            <a:r>
              <a:rPr sz="2400" spc="-5" dirty="0">
                <a:latin typeface="Carlito"/>
                <a:cs typeface="Carlito"/>
              </a:rPr>
              <a:t>5 </a:t>
            </a:r>
            <a:r>
              <a:rPr sz="2400" spc="-15" dirty="0">
                <a:latin typeface="Carlito"/>
                <a:cs typeface="Carlito"/>
              </a:rPr>
              <a:t>diberlakukan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diperoleh </a:t>
            </a:r>
            <a:r>
              <a:rPr sz="2400" spc="-25" dirty="0">
                <a:latin typeface="Carlito"/>
                <a:cs typeface="Carlito"/>
              </a:rPr>
              <a:t>fakta </a:t>
            </a:r>
            <a:r>
              <a:rPr sz="2400" spc="-5" dirty="0">
                <a:latin typeface="Carlito"/>
                <a:cs typeface="Carlito"/>
              </a:rPr>
              <a:t>baru, Z. Z  </a:t>
            </a:r>
            <a:r>
              <a:rPr sz="2400" spc="-15" dirty="0">
                <a:latin typeface="Carlito"/>
                <a:cs typeface="Carlito"/>
              </a:rPr>
              <a:t>ditambahkan </a:t>
            </a:r>
            <a:r>
              <a:rPr sz="2400" spc="-45" dirty="0">
                <a:latin typeface="Carlito"/>
                <a:cs typeface="Carlito"/>
              </a:rPr>
              <a:t>ke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database.</a:t>
            </a:r>
            <a:endParaRPr sz="2400" dirty="0">
              <a:latin typeface="Carlito"/>
              <a:cs typeface="Carlito"/>
            </a:endParaRPr>
          </a:p>
          <a:p>
            <a:pPr marL="355600" marR="203200" indent="-342900">
              <a:lnSpc>
                <a:spcPct val="100000"/>
              </a:lnSpc>
              <a:spcBef>
                <a:spcPts val="670"/>
              </a:spcBef>
              <a:buAutoNum type="arabicParenR" startAt="3"/>
              <a:tabLst>
                <a:tab pos="470534" algn="l"/>
              </a:tabLst>
            </a:pPr>
            <a:r>
              <a:rPr sz="2400" spc="-5" dirty="0">
                <a:latin typeface="Carlito"/>
                <a:cs typeface="Carlito"/>
              </a:rPr>
              <a:t>Z </a:t>
            </a:r>
            <a:r>
              <a:rPr sz="2400" spc="-10" dirty="0">
                <a:latin typeface="Carlito"/>
                <a:cs typeface="Carlito"/>
              </a:rPr>
              <a:t>mewakili </a:t>
            </a:r>
            <a:r>
              <a:rPr sz="2400" spc="-15" dirty="0">
                <a:latin typeface="Carlito"/>
                <a:cs typeface="Carlito"/>
              </a:rPr>
              <a:t>kesimpulan </a:t>
            </a:r>
            <a:r>
              <a:rPr sz="2400" spc="-10" dirty="0">
                <a:latin typeface="Carlito"/>
                <a:cs typeface="Carlito"/>
              </a:rPr>
              <a:t>sehingga </a:t>
            </a:r>
            <a:r>
              <a:rPr sz="2400" spc="-20" dirty="0">
                <a:latin typeface="Carlito"/>
                <a:cs typeface="Carlito"/>
              </a:rPr>
              <a:t>proses </a:t>
            </a:r>
            <a:r>
              <a:rPr sz="2400" spc="-10" dirty="0">
                <a:latin typeface="Carlito"/>
                <a:cs typeface="Carlito"/>
              </a:rPr>
              <a:t>berhenti  </a:t>
            </a:r>
            <a:r>
              <a:rPr sz="2400" spc="-20" dirty="0">
                <a:latin typeface="Carlito"/>
                <a:cs typeface="Carlito"/>
              </a:rPr>
              <a:t>sekarang.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10" dirty="0">
                <a:latin typeface="Carlito"/>
                <a:cs typeface="Carlito"/>
              </a:rPr>
              <a:t>Lihat </a:t>
            </a:r>
            <a:r>
              <a:rPr sz="2400" spc="-15" dirty="0">
                <a:latin typeface="Carlito"/>
                <a:cs typeface="Carlito"/>
              </a:rPr>
              <a:t>diagram </a:t>
            </a:r>
            <a:r>
              <a:rPr sz="2400" spc="-20" dirty="0">
                <a:latin typeface="Carlito"/>
                <a:cs typeface="Carlito"/>
              </a:rPr>
              <a:t>proses </a:t>
            </a:r>
            <a:r>
              <a:rPr sz="2400" spc="-10" dirty="0">
                <a:latin typeface="Carlito"/>
                <a:cs typeface="Carlito"/>
              </a:rPr>
              <a:t>pada dua slide</a:t>
            </a:r>
            <a:r>
              <a:rPr sz="2400" spc="11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berikutnya.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-28576" y="-22536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194" y="222580"/>
            <a:ext cx="37515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chemeClr val="bg1"/>
                </a:solidFill>
              </a:rPr>
              <a:t>Ilustrasi: </a:t>
            </a:r>
            <a:r>
              <a:rPr spc="-5" dirty="0">
                <a:solidFill>
                  <a:schemeClr val="bg1"/>
                </a:solidFill>
              </a:rPr>
              <a:t>Siklus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4" name="object 4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2667" y="1391058"/>
            <a:ext cx="9022887" cy="5132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345" y="222580"/>
            <a:ext cx="5141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chemeClr val="bg1"/>
                </a:solidFill>
              </a:rPr>
              <a:t>Ilustrasi: </a:t>
            </a:r>
            <a:r>
              <a:rPr spc="-5" dirty="0">
                <a:solidFill>
                  <a:schemeClr val="bg1"/>
                </a:solidFill>
              </a:rPr>
              <a:t>Siklus </a:t>
            </a:r>
            <a:r>
              <a:rPr dirty="0">
                <a:solidFill>
                  <a:schemeClr val="bg1"/>
                </a:solidFill>
              </a:rPr>
              <a:t>2 </a:t>
            </a:r>
            <a:r>
              <a:rPr spc="-5" dirty="0">
                <a:solidFill>
                  <a:schemeClr val="bg1"/>
                </a:solidFill>
              </a:rPr>
              <a:t>dan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4" name="object 4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1192" y="1369751"/>
            <a:ext cx="7510306" cy="528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821" y="222580"/>
            <a:ext cx="20885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Contoh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10613"/>
            <a:ext cx="8915400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4242435" algn="l"/>
              </a:tabLst>
            </a:pPr>
            <a:r>
              <a:rPr sz="2800" spc="-15" dirty="0">
                <a:latin typeface="Carlito"/>
                <a:cs typeface="Carlito"/>
              </a:rPr>
              <a:t>Diberikan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himpunan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fakta	</a:t>
            </a:r>
            <a:r>
              <a:rPr sz="2800" spc="-15" dirty="0">
                <a:latin typeface="Carlito"/>
                <a:cs typeface="Carlito"/>
              </a:rPr>
              <a:t>yang </a:t>
            </a:r>
            <a:r>
              <a:rPr sz="2800" spc="-10" dirty="0">
                <a:latin typeface="Carlito"/>
                <a:cs typeface="Carlito"/>
              </a:rPr>
              <a:t>mengandung  </a:t>
            </a:r>
            <a:r>
              <a:rPr sz="2800" spc="-15" dirty="0">
                <a:latin typeface="Carlito"/>
                <a:cs typeface="Carlito"/>
              </a:rPr>
              <a:t>berbagai informasi </a:t>
            </a:r>
            <a:r>
              <a:rPr sz="2800" spc="-10" dirty="0">
                <a:latin typeface="Carlito"/>
                <a:cs typeface="Carlito"/>
              </a:rPr>
              <a:t>mengenai </a:t>
            </a:r>
            <a:r>
              <a:rPr sz="2800" spc="-15" dirty="0">
                <a:latin typeface="Carlito"/>
                <a:cs typeface="Carlito"/>
              </a:rPr>
              <a:t>bunga. Disediakan  </a:t>
            </a:r>
            <a:r>
              <a:rPr sz="2800" spc="-10" dirty="0">
                <a:latin typeface="Carlito"/>
                <a:cs typeface="Carlito"/>
              </a:rPr>
              <a:t>himpunan </a:t>
            </a:r>
            <a:r>
              <a:rPr sz="2800" spc="-15" dirty="0">
                <a:latin typeface="Carlito"/>
                <a:cs typeface="Carlito"/>
              </a:rPr>
              <a:t>aturan. </a:t>
            </a:r>
            <a:r>
              <a:rPr sz="2800" spc="-45" dirty="0">
                <a:latin typeface="Carlito"/>
                <a:cs typeface="Carlito"/>
              </a:rPr>
              <a:t>Tugasnya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0" dirty="0">
                <a:latin typeface="Carlito"/>
                <a:cs typeface="Carlito"/>
              </a:rPr>
              <a:t>menghasilkan  solusi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15" dirty="0">
                <a:latin typeface="Carlito"/>
                <a:cs typeface="Carlito"/>
              </a:rPr>
              <a:t>mengindikasikan 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bunga white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800" spc="-5" dirty="0">
                <a:latin typeface="Carlito"/>
                <a:cs typeface="Carlito"/>
              </a:rPr>
              <a:t>. </a:t>
            </a:r>
            <a:endParaRPr lang="en-US" sz="2800" spc="-5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4242435" algn="l"/>
              </a:tabLst>
            </a:pPr>
            <a:r>
              <a:rPr lang="en-US" sz="2800" spc="-5" dirty="0">
                <a:latin typeface="Carlito"/>
                <a:cs typeface="Carlito"/>
              </a:rPr>
              <a:t>	</a:t>
            </a:r>
            <a:r>
              <a:rPr sz="2800" spc="-45" dirty="0" err="1">
                <a:latin typeface="Carlito"/>
                <a:cs typeface="Carlito"/>
              </a:rPr>
              <a:t>Tabel</a:t>
            </a:r>
            <a:r>
              <a:rPr sz="2800" spc="-45" dirty="0">
                <a:latin typeface="Carlito"/>
                <a:cs typeface="Carlito"/>
              </a:rPr>
              <a:t>  </a:t>
            </a:r>
            <a:r>
              <a:rPr sz="2800" spc="-15" dirty="0">
                <a:latin typeface="Carlito"/>
                <a:cs typeface="Carlito"/>
              </a:rPr>
              <a:t>berikut </a:t>
            </a:r>
            <a:r>
              <a:rPr sz="2800" spc="-10" dirty="0">
                <a:latin typeface="Carlito"/>
                <a:cs typeface="Carlito"/>
              </a:rPr>
              <a:t>memperlihatkan </a:t>
            </a:r>
            <a:r>
              <a:rPr sz="2800" spc="-25" dirty="0" err="1">
                <a:latin typeface="Carlito"/>
                <a:cs typeface="Carlito"/>
              </a:rPr>
              <a:t>Variabel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linguisti</a:t>
            </a:r>
            <a:r>
              <a:rPr lang="en-US" sz="2800" spc="-10" dirty="0">
                <a:latin typeface="Carlito"/>
                <a:cs typeface="Carlito"/>
              </a:rPr>
              <a:t>c </a:t>
            </a:r>
            <a:r>
              <a:rPr sz="2800" spc="-15" dirty="0">
                <a:latin typeface="Carlito"/>
                <a:cs typeface="Carlito"/>
              </a:rPr>
              <a:t>(</a:t>
            </a:r>
            <a:r>
              <a:rPr sz="2800" spc="-15" dirty="0" err="1">
                <a:latin typeface="Carlito"/>
                <a:cs typeface="Carlito"/>
              </a:rPr>
              <a:t>obyek</a:t>
            </a:r>
            <a:r>
              <a:rPr sz="2800" spc="-15" dirty="0">
                <a:latin typeface="Carlito"/>
                <a:cs typeface="Carlito"/>
              </a:rPr>
              <a:t>)  </a:t>
            </a:r>
            <a:r>
              <a:rPr sz="2800" spc="-5" dirty="0">
                <a:latin typeface="Carlito"/>
                <a:cs typeface="Carlito"/>
              </a:rPr>
              <a:t>dan </a:t>
            </a:r>
            <a:r>
              <a:rPr sz="2800" spc="-10" dirty="0">
                <a:latin typeface="Carlito"/>
                <a:cs typeface="Carlito"/>
              </a:rPr>
              <a:t>nilai-nilai </a:t>
            </a:r>
            <a:r>
              <a:rPr sz="2800" spc="-15" dirty="0">
                <a:latin typeface="Carlito"/>
                <a:cs typeface="Carlito"/>
              </a:rPr>
              <a:t>yang dibolehkan </a:t>
            </a:r>
            <a:r>
              <a:rPr sz="2800" spc="-5" dirty="0">
                <a:latin typeface="Carlito"/>
                <a:cs typeface="Carlito"/>
              </a:rPr>
              <a:t>oleh </a:t>
            </a:r>
            <a:r>
              <a:rPr sz="2800" spc="-20" dirty="0">
                <a:latin typeface="Carlito"/>
                <a:cs typeface="Carlito"/>
              </a:rPr>
              <a:t>sistem </a:t>
            </a:r>
            <a:r>
              <a:rPr sz="2800" spc="-15" dirty="0">
                <a:latin typeface="Carlito"/>
                <a:cs typeface="Carlito"/>
              </a:rPr>
              <a:t>pakar </a:t>
            </a:r>
            <a:r>
              <a:rPr sz="2800" spc="-10" dirty="0">
                <a:latin typeface="Carlito"/>
                <a:cs typeface="Carlito"/>
              </a:rPr>
              <a:t>dan  </a:t>
            </a:r>
            <a:r>
              <a:rPr sz="2800" spc="-20" dirty="0">
                <a:latin typeface="Carlito"/>
                <a:cs typeface="Carlito"/>
              </a:rPr>
              <a:t>terdapat </a:t>
            </a:r>
            <a:r>
              <a:rPr sz="2800" spc="-5" dirty="0">
                <a:latin typeface="Carlito"/>
                <a:cs typeface="Carlito"/>
              </a:rPr>
              <a:t>di </a:t>
            </a:r>
            <a:r>
              <a:rPr sz="2800" spc="-10" dirty="0">
                <a:latin typeface="Carlito"/>
                <a:cs typeface="Carlito"/>
              </a:rPr>
              <a:t>dalam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database.</a:t>
            </a:r>
            <a:endParaRPr sz="2800" dirty="0">
              <a:latin typeface="Carlito"/>
              <a:cs typeface="Carlito"/>
            </a:endParaRPr>
          </a:p>
          <a:p>
            <a:pPr marL="355600" marR="160782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Basis </a:t>
            </a:r>
            <a:r>
              <a:rPr sz="2800" spc="-15" dirty="0">
                <a:latin typeface="Carlito"/>
                <a:cs typeface="Carlito"/>
              </a:rPr>
              <a:t>pengetahuan </a:t>
            </a:r>
            <a:r>
              <a:rPr sz="2800" spc="-10" dirty="0">
                <a:latin typeface="Carlito"/>
                <a:cs typeface="Carlito"/>
              </a:rPr>
              <a:t>mengandung rule-rule  </a:t>
            </a:r>
            <a:r>
              <a:rPr sz="2800" spc="-15" dirty="0">
                <a:latin typeface="Carlito"/>
                <a:cs typeface="Carlito"/>
              </a:rPr>
              <a:t>diperlihatkan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setelahnya.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869" y="222580"/>
            <a:ext cx="4381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Obyek </a:t>
            </a:r>
            <a:r>
              <a:rPr spc="-5" dirty="0"/>
              <a:t>dan</a:t>
            </a:r>
            <a:r>
              <a:rPr spc="-90" dirty="0"/>
              <a:t> </a:t>
            </a:r>
            <a:r>
              <a:rPr spc="-20" dirty="0"/>
              <a:t>Nilainya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9811" y="1643011"/>
            <a:ext cx="9024747" cy="4500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869" y="222580"/>
            <a:ext cx="4381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Obyek </a:t>
            </a:r>
            <a:r>
              <a:rPr spc="-5" dirty="0"/>
              <a:t>dan</a:t>
            </a:r>
            <a:r>
              <a:rPr spc="-90" dirty="0"/>
              <a:t> </a:t>
            </a:r>
            <a:r>
              <a:rPr spc="-20" dirty="0"/>
              <a:t>Nilainya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14287" y="1428762"/>
            <a:ext cx="8715375" cy="5263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222580"/>
            <a:ext cx="7475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Aturan </a:t>
            </a:r>
            <a:r>
              <a:rPr spc="-5" dirty="0"/>
              <a:t>dalam </a:t>
            </a:r>
            <a:r>
              <a:rPr dirty="0"/>
              <a:t>Basis</a:t>
            </a:r>
            <a:r>
              <a:rPr spc="-10" dirty="0"/>
              <a:t> </a:t>
            </a:r>
            <a:r>
              <a:rPr spc="-15" dirty="0"/>
              <a:t>Pengetahuan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3886200" y="1430426"/>
            <a:ext cx="5257800" cy="4679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643890" indent="-914400">
              <a:lnSpc>
                <a:spcPct val="1228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Rule 7</a:t>
            </a:r>
            <a:r>
              <a:rPr sz="2000" spc="-5" dirty="0">
                <a:latin typeface="Carlito"/>
              </a:rPr>
              <a:t>: IF season is </a:t>
            </a:r>
            <a:r>
              <a:rPr sz="2000" spc="-10" dirty="0">
                <a:latin typeface="Carlito"/>
              </a:rPr>
              <a:t>summer  </a:t>
            </a:r>
            <a:r>
              <a:rPr sz="2000" spc="-5" dirty="0">
                <a:latin typeface="Carlito"/>
              </a:rPr>
              <a:t>AND </a:t>
            </a:r>
            <a:r>
              <a:rPr sz="2000" spc="-10" dirty="0">
                <a:latin typeface="Carlito"/>
              </a:rPr>
              <a:t>color </a:t>
            </a:r>
            <a:r>
              <a:rPr sz="2000" spc="-5" dirty="0">
                <a:latin typeface="Carlito"/>
              </a:rPr>
              <a:t>is </a:t>
            </a:r>
            <a:r>
              <a:rPr sz="2000" spc="-10" dirty="0">
                <a:latin typeface="Carlito"/>
              </a:rPr>
              <a:t>blue  </a:t>
            </a:r>
            <a:r>
              <a:rPr sz="2000" spc="-5" dirty="0">
                <a:latin typeface="Carlito"/>
              </a:rPr>
              <a:t>OR </a:t>
            </a:r>
            <a:r>
              <a:rPr sz="2000" spc="-10" dirty="0">
                <a:latin typeface="Carlito"/>
              </a:rPr>
              <a:t>color </a:t>
            </a:r>
            <a:r>
              <a:rPr sz="2000" spc="-5" dirty="0">
                <a:latin typeface="Carlito"/>
              </a:rPr>
              <a:t>is </a:t>
            </a:r>
            <a:r>
              <a:rPr sz="2000" spc="-10" dirty="0">
                <a:latin typeface="Carlito"/>
              </a:rPr>
              <a:t>purple  </a:t>
            </a:r>
            <a:r>
              <a:rPr sz="2000" spc="-5" dirty="0">
                <a:latin typeface="Carlito"/>
              </a:rPr>
              <a:t>OR </a:t>
            </a:r>
            <a:r>
              <a:rPr sz="2000" spc="-10" dirty="0">
                <a:latin typeface="Carlito"/>
              </a:rPr>
              <a:t>color </a:t>
            </a:r>
            <a:r>
              <a:rPr sz="2000" spc="-5" dirty="0">
                <a:latin typeface="Carlito"/>
              </a:rPr>
              <a:t>is</a:t>
            </a:r>
            <a:r>
              <a:rPr sz="2000" spc="-15" dirty="0">
                <a:latin typeface="Carlito"/>
              </a:rPr>
              <a:t> </a:t>
            </a:r>
            <a:r>
              <a:rPr sz="2000" spc="-10" dirty="0">
                <a:latin typeface="Carlito"/>
              </a:rPr>
              <a:t>yellow</a:t>
            </a:r>
          </a:p>
          <a:p>
            <a:pPr marL="927100" marR="5080">
              <a:lnSpc>
                <a:spcPts val="3240"/>
              </a:lnSpc>
              <a:spcBef>
                <a:spcPts val="210"/>
              </a:spcBef>
            </a:pPr>
            <a:r>
              <a:rPr sz="2000" spc="-5" dirty="0">
                <a:latin typeface="Carlito"/>
              </a:rPr>
              <a:t>AND </a:t>
            </a:r>
            <a:r>
              <a:rPr sz="2000" spc="-20" dirty="0">
                <a:latin typeface="Carlito"/>
              </a:rPr>
              <a:t>life </a:t>
            </a:r>
            <a:r>
              <a:rPr sz="2000" spc="-5" dirty="0">
                <a:latin typeface="Carlito"/>
              </a:rPr>
              <a:t>type is </a:t>
            </a:r>
            <a:r>
              <a:rPr sz="2000" spc="-10" dirty="0">
                <a:latin typeface="Carlito"/>
              </a:rPr>
              <a:t>perennial  </a:t>
            </a:r>
            <a:r>
              <a:rPr sz="2000" spc="-5" dirty="0">
                <a:latin typeface="Carlito"/>
              </a:rPr>
              <a:t>AND </a:t>
            </a:r>
            <a:r>
              <a:rPr sz="2000" spc="-15" dirty="0">
                <a:latin typeface="Carlito"/>
              </a:rPr>
              <a:t>root </a:t>
            </a:r>
            <a:r>
              <a:rPr sz="2000" spc="-5" dirty="0">
                <a:latin typeface="Carlito"/>
              </a:rPr>
              <a:t>type is </a:t>
            </a:r>
            <a:r>
              <a:rPr sz="2000" spc="-10" dirty="0">
                <a:latin typeface="Carlito"/>
              </a:rPr>
              <a:t>bulb  THEN flower </a:t>
            </a:r>
            <a:r>
              <a:rPr sz="2000" spc="-5" dirty="0">
                <a:latin typeface="Carlito"/>
              </a:rPr>
              <a:t>name is</a:t>
            </a:r>
            <a:r>
              <a:rPr sz="2000" spc="20" dirty="0">
                <a:latin typeface="Carlito"/>
              </a:rPr>
              <a:t> </a:t>
            </a:r>
            <a:r>
              <a:rPr sz="2000" spc="-5" dirty="0">
                <a:latin typeface="Carlito"/>
              </a:rPr>
              <a:t>iris</a:t>
            </a:r>
          </a:p>
          <a:p>
            <a:pPr marL="927100" marR="691515" indent="-914400"/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Rule 8</a:t>
            </a:r>
            <a:r>
              <a:rPr sz="2000" spc="-5" dirty="0">
                <a:latin typeface="Carlito"/>
              </a:rPr>
              <a:t>: IF season is autumn  AND </a:t>
            </a:r>
            <a:r>
              <a:rPr sz="2000" spc="-10" dirty="0">
                <a:latin typeface="Carlito"/>
              </a:rPr>
              <a:t>color </a:t>
            </a:r>
            <a:r>
              <a:rPr sz="2000" spc="-5" dirty="0">
                <a:latin typeface="Carlito"/>
              </a:rPr>
              <a:t>is </a:t>
            </a:r>
            <a:r>
              <a:rPr sz="2000" spc="-10" dirty="0">
                <a:latin typeface="Carlito"/>
              </a:rPr>
              <a:t>white  </a:t>
            </a:r>
            <a:endParaRPr lang="en-US" sz="2000" spc="-10" dirty="0">
              <a:latin typeface="Carlito"/>
            </a:endParaRPr>
          </a:p>
          <a:p>
            <a:pPr marL="927100" marR="691515" indent="-914400"/>
            <a:r>
              <a:rPr sz="2000" spc="-5" dirty="0">
                <a:latin typeface="Carlito"/>
              </a:rPr>
              <a:t>OR </a:t>
            </a:r>
            <a:r>
              <a:rPr sz="2000" spc="-10" dirty="0">
                <a:latin typeface="Carlito"/>
              </a:rPr>
              <a:t>color </a:t>
            </a:r>
            <a:r>
              <a:rPr sz="2000" spc="-5" dirty="0">
                <a:latin typeface="Carlito"/>
              </a:rPr>
              <a:t>is </a:t>
            </a:r>
            <a:r>
              <a:rPr sz="2000" spc="-10" dirty="0">
                <a:latin typeface="Carlito"/>
              </a:rPr>
              <a:t>pink</a:t>
            </a:r>
            <a:endParaRPr lang="en-US" sz="2000" spc="-10" dirty="0">
              <a:latin typeface="Carlito"/>
            </a:endParaRPr>
          </a:p>
          <a:p>
            <a:pPr marL="0" indent="0">
              <a:spcBef>
                <a:spcPts val="700"/>
              </a:spcBef>
              <a:buNone/>
            </a:pPr>
            <a:r>
              <a:rPr lang="en-US" sz="2000" spc="-5" dirty="0">
                <a:latin typeface="Carlito"/>
                <a:cs typeface="Carlito"/>
              </a:rPr>
              <a:t>	OR </a:t>
            </a:r>
            <a:r>
              <a:rPr lang="en-US" sz="2000" spc="-10" dirty="0">
                <a:latin typeface="Carlito"/>
                <a:cs typeface="Carlito"/>
              </a:rPr>
              <a:t>color </a:t>
            </a:r>
            <a:r>
              <a:rPr lang="en-US" sz="2000" spc="-5" dirty="0">
                <a:latin typeface="Carlito"/>
                <a:cs typeface="Carlito"/>
              </a:rPr>
              <a:t>is</a:t>
            </a:r>
            <a:r>
              <a:rPr lang="en-US" sz="2000" spc="15" dirty="0">
                <a:latin typeface="Carlito"/>
                <a:cs typeface="Carlito"/>
              </a:rPr>
              <a:t> </a:t>
            </a:r>
            <a:r>
              <a:rPr lang="en-US" sz="2000" spc="-10" dirty="0">
                <a:latin typeface="Carlito"/>
                <a:cs typeface="Carlito"/>
              </a:rPr>
              <a:t>pinkish-red</a:t>
            </a:r>
            <a:endParaRPr lang="en-US" sz="2000" dirty="0">
              <a:latin typeface="Carlito"/>
              <a:cs typeface="Carlito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spc="-10" dirty="0">
                <a:latin typeface="Carlito"/>
                <a:cs typeface="Carlito"/>
              </a:rPr>
              <a:t>	THEN flower name </a:t>
            </a:r>
            <a:r>
              <a:rPr lang="en-US" sz="2000" spc="-5" dirty="0">
                <a:latin typeface="Carlito"/>
                <a:cs typeface="Carlito"/>
              </a:rPr>
              <a:t>is</a:t>
            </a:r>
            <a:r>
              <a:rPr lang="en-US" sz="2000" spc="2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anemone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arlito"/>
              <a:cs typeface="Carlito"/>
            </a:endParaRPr>
          </a:p>
          <a:p>
            <a:pPr marL="927100" marR="691515" indent="-914400">
              <a:lnSpc>
                <a:spcPts val="3240"/>
              </a:lnSpc>
            </a:pPr>
            <a:endParaRPr sz="2000" spc="-10" dirty="0">
              <a:latin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1439951"/>
            <a:ext cx="4278986" cy="536198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20" dirty="0">
                <a:latin typeface="Carlito"/>
                <a:cs typeface="Carlito"/>
              </a:rPr>
              <a:t>size </a:t>
            </a:r>
            <a:r>
              <a:rPr sz="2000" spc="-5" dirty="0">
                <a:latin typeface="Carlito"/>
                <a:cs typeface="Carlito"/>
              </a:rPr>
              <a:t>&gt;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10</a:t>
            </a: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size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&lt;50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Carlito"/>
                <a:cs typeface="Carlito"/>
              </a:rPr>
              <a:t>THEN </a:t>
            </a:r>
            <a:r>
              <a:rPr sz="2000" spc="-15" dirty="0">
                <a:latin typeface="Carlito"/>
                <a:cs typeface="Carlito"/>
              </a:rPr>
              <a:t>height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small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20" dirty="0">
                <a:latin typeface="Carlito"/>
                <a:cs typeface="Carlito"/>
              </a:rPr>
              <a:t>size </a:t>
            </a:r>
            <a:r>
              <a:rPr sz="2000" spc="-5" dirty="0">
                <a:latin typeface="Carlito"/>
                <a:cs typeface="Carlito"/>
              </a:rPr>
              <a:t>&gt;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50</a:t>
            </a: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size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&lt;150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Carlito"/>
                <a:cs typeface="Carlito"/>
              </a:rPr>
              <a:t>THEN </a:t>
            </a:r>
            <a:r>
              <a:rPr sz="2000" spc="-15" dirty="0">
                <a:latin typeface="Carlito"/>
                <a:cs typeface="Carlito"/>
              </a:rPr>
              <a:t>height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medium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20" dirty="0">
                <a:latin typeface="Carlito"/>
                <a:cs typeface="Carlito"/>
              </a:rPr>
              <a:t>size </a:t>
            </a:r>
            <a:r>
              <a:rPr sz="2000" spc="-5" dirty="0">
                <a:latin typeface="Carlito"/>
                <a:cs typeface="Carlito"/>
              </a:rPr>
              <a:t>&gt;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150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Carlito"/>
                <a:cs typeface="Carlito"/>
              </a:rPr>
              <a:t>THEN </a:t>
            </a:r>
            <a:r>
              <a:rPr sz="2000" spc="-15" dirty="0">
                <a:latin typeface="Carlito"/>
                <a:cs typeface="Carlito"/>
              </a:rPr>
              <a:t>height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tall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22700"/>
              </a:lnSpc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20" dirty="0">
                <a:latin typeface="Carlito"/>
                <a:cs typeface="Carlito"/>
              </a:rPr>
              <a:t>life </a:t>
            </a:r>
            <a:r>
              <a:rPr sz="2000" spc="-10" dirty="0">
                <a:latin typeface="Carlito"/>
                <a:cs typeface="Carlito"/>
              </a:rPr>
              <a:t>cycle </a:t>
            </a:r>
            <a:r>
              <a:rPr sz="2000" spc="-5" dirty="0">
                <a:latin typeface="Carlito"/>
                <a:cs typeface="Carlito"/>
              </a:rPr>
              <a:t>is one </a:t>
            </a:r>
            <a:r>
              <a:rPr sz="2000" spc="-10" dirty="0">
                <a:latin typeface="Carlito"/>
                <a:cs typeface="Carlito"/>
              </a:rPr>
              <a:t>year  THEN </a:t>
            </a:r>
            <a:r>
              <a:rPr sz="2000" spc="-20" dirty="0">
                <a:latin typeface="Carlito"/>
                <a:cs typeface="Carlito"/>
              </a:rPr>
              <a:t>life </a:t>
            </a:r>
            <a:r>
              <a:rPr sz="2000" spc="-5" dirty="0">
                <a:latin typeface="Carlito"/>
                <a:cs typeface="Carlito"/>
              </a:rPr>
              <a:t>type is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annual</a:t>
            </a:r>
            <a:endParaRPr lang="en-US" sz="2000" spc="-5" dirty="0">
              <a:latin typeface="Carlito"/>
              <a:cs typeface="Carlito"/>
            </a:endParaRPr>
          </a:p>
          <a:p>
            <a:pPr marL="355600" marR="5080" indent="-342900">
              <a:lnSpc>
                <a:spcPct val="122700"/>
              </a:lnSpc>
            </a:pPr>
            <a:r>
              <a:rPr lang="en-US" sz="2000" b="1" dirty="0">
                <a:solidFill>
                  <a:srgbClr val="FF0000"/>
                </a:solidFill>
                <a:latin typeface="Carlito"/>
                <a:cs typeface="Carlito"/>
              </a:rPr>
              <a:t>Rule 6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rlito"/>
                <a:cs typeface="Carlito"/>
              </a:rPr>
              <a:t>: </a:t>
            </a:r>
            <a:r>
              <a:rPr lang="en-US" sz="2000" dirty="0">
                <a:latin typeface="Carlito"/>
                <a:cs typeface="Carlito"/>
              </a:rPr>
              <a:t>IF life cycle is more than one year THEN life type is perennial</a:t>
            </a:r>
          </a:p>
          <a:p>
            <a:pPr marL="355600" marR="5080" indent="-342900">
              <a:lnSpc>
                <a:spcPct val="122700"/>
              </a:lnSpc>
            </a:pPr>
            <a:endParaRPr lang="en-US" sz="2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22700"/>
              </a:lnSpc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6" name="object 6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222580"/>
            <a:ext cx="7475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chemeClr val="bg1"/>
                </a:solidFill>
              </a:rPr>
              <a:t>Aturan </a:t>
            </a:r>
            <a:r>
              <a:rPr spc="-5" dirty="0">
                <a:solidFill>
                  <a:schemeClr val="bg1"/>
                </a:solidFill>
              </a:rPr>
              <a:t>dalam </a:t>
            </a:r>
            <a:r>
              <a:rPr dirty="0">
                <a:solidFill>
                  <a:schemeClr val="bg1"/>
                </a:solidFill>
              </a:rPr>
              <a:t>Basis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Pengetahuan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sz="half" idx="1"/>
          </p:nvPr>
        </p:nvSpPr>
        <p:spPr>
          <a:xfrm>
            <a:off x="4876800" y="1433317"/>
            <a:ext cx="4038600" cy="4525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10</a:t>
            </a:r>
            <a:r>
              <a:rPr sz="2400" spc="-5" dirty="0">
                <a:latin typeface="Carlito"/>
              </a:rPr>
              <a:t>: </a:t>
            </a:r>
            <a:r>
              <a:rPr sz="2400" dirty="0">
                <a:latin typeface="Carlito"/>
              </a:rPr>
              <a:t>IF </a:t>
            </a:r>
            <a:r>
              <a:rPr sz="2400" spc="-5" dirty="0">
                <a:latin typeface="Carlito"/>
              </a:rPr>
              <a:t>season </a:t>
            </a:r>
            <a:r>
              <a:rPr sz="2400" dirty="0">
                <a:latin typeface="Carlito"/>
              </a:rPr>
              <a:t>is</a:t>
            </a:r>
            <a:r>
              <a:rPr sz="2400" spc="-140" dirty="0">
                <a:latin typeface="Carlito"/>
              </a:rPr>
              <a:t> </a:t>
            </a:r>
            <a:r>
              <a:rPr sz="2400" spc="-5" dirty="0">
                <a:latin typeface="Carlito"/>
              </a:rPr>
              <a:t>spring  </a:t>
            </a:r>
            <a:r>
              <a:rPr sz="2400" dirty="0">
                <a:latin typeface="Carlito"/>
              </a:rPr>
              <a:t>AND </a:t>
            </a:r>
            <a:r>
              <a:rPr sz="2400" spc="-15" dirty="0">
                <a:latin typeface="Carlito"/>
              </a:rPr>
              <a:t>root </a:t>
            </a:r>
            <a:r>
              <a:rPr sz="2400" dirty="0">
                <a:latin typeface="Carlito"/>
              </a:rPr>
              <a:t>type is </a:t>
            </a:r>
            <a:r>
              <a:rPr sz="2400" spc="-10" dirty="0">
                <a:latin typeface="Carlito"/>
              </a:rPr>
              <a:t>bulbs  </a:t>
            </a:r>
            <a:r>
              <a:rPr sz="2400" dirty="0">
                <a:latin typeface="Carlito"/>
              </a:rPr>
              <a:t>AND </a:t>
            </a:r>
            <a:r>
              <a:rPr sz="2400" spc="-10" dirty="0">
                <a:latin typeface="Carlito"/>
              </a:rPr>
              <a:t>color </a:t>
            </a:r>
            <a:r>
              <a:rPr sz="2400" dirty="0">
                <a:latin typeface="Carlito"/>
              </a:rPr>
              <a:t>is</a:t>
            </a:r>
            <a:r>
              <a:rPr sz="2400" spc="-35" dirty="0">
                <a:latin typeface="Carlito"/>
              </a:rPr>
              <a:t> </a:t>
            </a:r>
            <a:r>
              <a:rPr sz="2400" spc="-10" dirty="0">
                <a:latin typeface="Carlito"/>
              </a:rPr>
              <a:t>white</a:t>
            </a:r>
          </a:p>
          <a:p>
            <a:pPr marL="355600" marR="734060" algn="just">
              <a:lnSpc>
                <a:spcPct val="120000"/>
              </a:lnSpc>
            </a:pPr>
            <a:r>
              <a:rPr sz="2400" spc="-5" dirty="0">
                <a:latin typeface="Carlito"/>
              </a:rPr>
              <a:t>OR </a:t>
            </a:r>
            <a:r>
              <a:rPr sz="2400" spc="-10" dirty="0">
                <a:latin typeface="Carlito"/>
              </a:rPr>
              <a:t>color </a:t>
            </a:r>
            <a:r>
              <a:rPr sz="2400" dirty="0">
                <a:latin typeface="Carlito"/>
              </a:rPr>
              <a:t>is </a:t>
            </a:r>
            <a:r>
              <a:rPr sz="2400" spc="-10" dirty="0">
                <a:latin typeface="Carlito"/>
              </a:rPr>
              <a:t>yellow  </a:t>
            </a:r>
            <a:r>
              <a:rPr sz="2400" spc="-5" dirty="0">
                <a:latin typeface="Carlito"/>
              </a:rPr>
              <a:t>OR </a:t>
            </a:r>
            <a:r>
              <a:rPr sz="2400" spc="-10" dirty="0">
                <a:latin typeface="Carlito"/>
              </a:rPr>
              <a:t>color </a:t>
            </a:r>
            <a:r>
              <a:rPr sz="2400" dirty="0">
                <a:latin typeface="Carlito"/>
              </a:rPr>
              <a:t>is</a:t>
            </a:r>
            <a:r>
              <a:rPr sz="2400" spc="-100" dirty="0">
                <a:latin typeface="Carlito"/>
              </a:rPr>
              <a:t> </a:t>
            </a:r>
            <a:r>
              <a:rPr sz="2400" spc="-15" dirty="0">
                <a:latin typeface="Carlito"/>
              </a:rPr>
              <a:t>orange  </a:t>
            </a:r>
            <a:r>
              <a:rPr sz="2400" spc="-5" dirty="0">
                <a:latin typeface="Carlito"/>
              </a:rPr>
              <a:t>OR </a:t>
            </a:r>
            <a:r>
              <a:rPr sz="2400" spc="-10" dirty="0">
                <a:latin typeface="Carlito"/>
              </a:rPr>
              <a:t>color </a:t>
            </a:r>
            <a:r>
              <a:rPr sz="2400" dirty="0">
                <a:latin typeface="Carlito"/>
              </a:rPr>
              <a:t>is </a:t>
            </a:r>
            <a:r>
              <a:rPr sz="2400" spc="-5" dirty="0">
                <a:latin typeface="Carlito"/>
              </a:rPr>
              <a:t>purple  OR </a:t>
            </a:r>
            <a:r>
              <a:rPr sz="2400" spc="-10" dirty="0">
                <a:latin typeface="Carlito"/>
              </a:rPr>
              <a:t>color </a:t>
            </a:r>
            <a:r>
              <a:rPr sz="2400" dirty="0">
                <a:latin typeface="Carlito"/>
              </a:rPr>
              <a:t>is</a:t>
            </a:r>
            <a:r>
              <a:rPr sz="2400" spc="-45" dirty="0">
                <a:latin typeface="Carlito"/>
              </a:rPr>
              <a:t> </a:t>
            </a:r>
            <a:r>
              <a:rPr sz="2400" spc="-15" dirty="0">
                <a:latin typeface="Carlito"/>
              </a:rPr>
              <a:t>red</a:t>
            </a:r>
          </a:p>
          <a:p>
            <a:pPr marL="355600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rlito"/>
              </a:rPr>
              <a:t>OR </a:t>
            </a:r>
            <a:r>
              <a:rPr sz="2400" spc="-10" dirty="0">
                <a:latin typeface="Carlito"/>
              </a:rPr>
              <a:t>color </a:t>
            </a:r>
            <a:r>
              <a:rPr sz="2400" dirty="0">
                <a:latin typeface="Carlito"/>
              </a:rPr>
              <a:t>is</a:t>
            </a:r>
            <a:r>
              <a:rPr sz="2400" spc="-30" dirty="0">
                <a:latin typeface="Carlito"/>
              </a:rPr>
              <a:t> </a:t>
            </a:r>
            <a:r>
              <a:rPr sz="2400" spc="-5" dirty="0">
                <a:latin typeface="Carlito"/>
              </a:rPr>
              <a:t>blue</a:t>
            </a:r>
          </a:p>
          <a:p>
            <a:pPr marL="355600" marR="219710" algn="just">
              <a:lnSpc>
                <a:spcPct val="120000"/>
              </a:lnSpc>
            </a:pPr>
            <a:r>
              <a:rPr sz="2400" dirty="0">
                <a:latin typeface="Carlito"/>
              </a:rPr>
              <a:t>AND </a:t>
            </a:r>
            <a:r>
              <a:rPr sz="2400" spc="-5" dirty="0">
                <a:latin typeface="Carlito"/>
              </a:rPr>
              <a:t>perfumed </a:t>
            </a:r>
            <a:r>
              <a:rPr sz="2400" dirty="0">
                <a:latin typeface="Carlito"/>
              </a:rPr>
              <a:t>is true  </a:t>
            </a:r>
            <a:r>
              <a:rPr sz="2400" spc="-5" dirty="0">
                <a:latin typeface="Carlito"/>
              </a:rPr>
              <a:t>THEN </a:t>
            </a:r>
            <a:r>
              <a:rPr sz="2400" spc="-10" dirty="0">
                <a:latin typeface="Carlito"/>
              </a:rPr>
              <a:t>flower </a:t>
            </a:r>
            <a:r>
              <a:rPr sz="2400" dirty="0">
                <a:latin typeface="Carlito"/>
              </a:rPr>
              <a:t>is</a:t>
            </a:r>
            <a:r>
              <a:rPr sz="2400" spc="-60" dirty="0">
                <a:latin typeface="Carlito"/>
              </a:rPr>
              <a:t> </a:t>
            </a:r>
            <a:r>
              <a:rPr sz="2400" spc="-10" dirty="0">
                <a:latin typeface="Carlito"/>
              </a:rPr>
              <a:t>Freesia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2209800"/>
            <a:ext cx="4038600" cy="346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95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9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season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autumn  AND </a:t>
            </a:r>
            <a:r>
              <a:rPr sz="2400" spc="-10" dirty="0">
                <a:latin typeface="Carlito"/>
                <a:cs typeface="Carlito"/>
              </a:rPr>
              <a:t>height </a:t>
            </a:r>
            <a:r>
              <a:rPr sz="2400" dirty="0">
                <a:latin typeface="Carlito"/>
                <a:cs typeface="Carlito"/>
              </a:rPr>
              <a:t>is medium  AND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yellow</a:t>
            </a:r>
            <a:endParaRPr sz="2400" dirty="0">
              <a:latin typeface="Carlito"/>
              <a:cs typeface="Carlito"/>
            </a:endParaRPr>
          </a:p>
          <a:p>
            <a:pPr marL="355600" marR="843915">
              <a:lnSpc>
                <a:spcPct val="120000"/>
              </a:lnSpc>
            </a:pP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 while 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purple  OR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red</a:t>
            </a:r>
            <a:endParaRPr sz="2400" dirty="0">
              <a:latin typeface="Carlito"/>
              <a:cs typeface="Carlito"/>
            </a:endParaRPr>
          </a:p>
          <a:p>
            <a:pPr marL="355600" marR="45910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rlito"/>
                <a:cs typeface="Carlito"/>
              </a:rPr>
              <a:t>THEN </a:t>
            </a:r>
            <a:r>
              <a:rPr sz="2400" spc="-10" dirty="0">
                <a:latin typeface="Carlito"/>
                <a:cs typeface="Carlito"/>
              </a:rPr>
              <a:t>flower </a:t>
            </a:r>
            <a:r>
              <a:rPr sz="2400" spc="-5" dirty="0">
                <a:latin typeface="Carlito"/>
                <a:cs typeface="Carlito"/>
              </a:rPr>
              <a:t>name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  </a:t>
            </a:r>
            <a:r>
              <a:rPr sz="2400" spc="-5" dirty="0">
                <a:latin typeface="Carlito"/>
                <a:cs typeface="Carlito"/>
              </a:rPr>
              <a:t>Chrysanthemum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222580"/>
            <a:ext cx="7475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chemeClr val="bg1"/>
                </a:solidFill>
              </a:rPr>
              <a:t>Aturan </a:t>
            </a:r>
            <a:r>
              <a:rPr spc="-5" dirty="0">
                <a:solidFill>
                  <a:schemeClr val="bg1"/>
                </a:solidFill>
              </a:rPr>
              <a:t>dalam </a:t>
            </a:r>
            <a:r>
              <a:rPr dirty="0">
                <a:solidFill>
                  <a:schemeClr val="bg1"/>
                </a:solidFill>
              </a:rPr>
              <a:t>Basis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Pengetahuan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191199" y="1815146"/>
            <a:ext cx="4380801" cy="385079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11</a:t>
            </a:r>
            <a:r>
              <a:rPr sz="2200" spc="-5" dirty="0">
                <a:latin typeface="Carlito"/>
              </a:rPr>
              <a:t>: </a:t>
            </a:r>
            <a:r>
              <a:rPr sz="2200" dirty="0">
                <a:latin typeface="Carlito"/>
              </a:rPr>
              <a:t>IF </a:t>
            </a:r>
            <a:r>
              <a:rPr sz="2200" spc="-15" dirty="0">
                <a:latin typeface="Carlito"/>
              </a:rPr>
              <a:t>life </a:t>
            </a:r>
            <a:r>
              <a:rPr sz="2200" dirty="0">
                <a:latin typeface="Carlito"/>
              </a:rPr>
              <a:t>type is</a:t>
            </a:r>
            <a:r>
              <a:rPr sz="2200" spc="-15" dirty="0">
                <a:latin typeface="Carlito"/>
              </a:rPr>
              <a:t> </a:t>
            </a:r>
            <a:r>
              <a:rPr sz="2200" spc="-5" dirty="0">
                <a:latin typeface="Carlito"/>
              </a:rPr>
              <a:t>perennial</a:t>
            </a:r>
          </a:p>
          <a:p>
            <a:pPr marL="355600">
              <a:spcBef>
                <a:spcPts val="600"/>
              </a:spcBef>
            </a:pPr>
            <a:r>
              <a:rPr sz="2200" dirty="0">
                <a:latin typeface="Carlito"/>
              </a:rPr>
              <a:t>AND </a:t>
            </a:r>
            <a:r>
              <a:rPr sz="2200" spc="-10" dirty="0">
                <a:latin typeface="Carlito"/>
              </a:rPr>
              <a:t>height </a:t>
            </a:r>
            <a:r>
              <a:rPr sz="2200" dirty="0">
                <a:latin typeface="Carlito"/>
              </a:rPr>
              <a:t>is</a:t>
            </a:r>
            <a:r>
              <a:rPr sz="2200" spc="-20" dirty="0">
                <a:latin typeface="Carlito"/>
              </a:rPr>
              <a:t> </a:t>
            </a:r>
            <a:r>
              <a:rPr sz="2200" spc="-10" dirty="0">
                <a:latin typeface="Carlito"/>
              </a:rPr>
              <a:t>tall</a:t>
            </a:r>
          </a:p>
          <a:p>
            <a:pPr marL="355600" marR="935355"/>
            <a:r>
              <a:rPr sz="2200" dirty="0">
                <a:latin typeface="Carlito"/>
              </a:rPr>
              <a:t>AND </a:t>
            </a:r>
            <a:r>
              <a:rPr sz="2200" spc="-15" dirty="0">
                <a:latin typeface="Carlito"/>
              </a:rPr>
              <a:t>root </a:t>
            </a:r>
            <a:r>
              <a:rPr sz="2200" dirty="0">
                <a:latin typeface="Carlito"/>
              </a:rPr>
              <a:t>type is </a:t>
            </a:r>
            <a:r>
              <a:rPr sz="2200" spc="-5" dirty="0">
                <a:latin typeface="Carlito"/>
              </a:rPr>
              <a:t>bulbs  </a:t>
            </a:r>
            <a:r>
              <a:rPr sz="2200" dirty="0">
                <a:latin typeface="Carlito"/>
              </a:rPr>
              <a:t>AND </a:t>
            </a:r>
            <a:r>
              <a:rPr sz="2200" spc="-5" dirty="0">
                <a:latin typeface="Carlito"/>
              </a:rPr>
              <a:t>season </a:t>
            </a:r>
            <a:r>
              <a:rPr sz="2200" dirty="0">
                <a:latin typeface="Carlito"/>
              </a:rPr>
              <a:t>is</a:t>
            </a:r>
            <a:r>
              <a:rPr sz="2200" spc="-75" dirty="0">
                <a:latin typeface="Carlito"/>
              </a:rPr>
              <a:t> </a:t>
            </a:r>
            <a:r>
              <a:rPr sz="2200" spc="-5" dirty="0">
                <a:latin typeface="Carlito"/>
              </a:rPr>
              <a:t>summer</a:t>
            </a:r>
          </a:p>
          <a:p>
            <a:pPr marL="355600">
              <a:spcBef>
                <a:spcPts val="600"/>
              </a:spcBef>
            </a:pPr>
            <a:r>
              <a:rPr sz="2200" dirty="0">
                <a:latin typeface="Carlito"/>
              </a:rPr>
              <a:t>THEN </a:t>
            </a:r>
            <a:r>
              <a:rPr sz="2200" spc="-10" dirty="0">
                <a:latin typeface="Carlito"/>
              </a:rPr>
              <a:t>flower </a:t>
            </a:r>
            <a:r>
              <a:rPr sz="2200" spc="-5" dirty="0">
                <a:latin typeface="Carlito"/>
              </a:rPr>
              <a:t>name </a:t>
            </a:r>
            <a:r>
              <a:rPr sz="2200" dirty="0">
                <a:latin typeface="Carlito"/>
              </a:rPr>
              <a:t>is</a:t>
            </a:r>
            <a:r>
              <a:rPr sz="2200" spc="-25" dirty="0">
                <a:latin typeface="Carlito"/>
              </a:rPr>
              <a:t> </a:t>
            </a:r>
            <a:r>
              <a:rPr sz="2200" spc="-5" dirty="0">
                <a:latin typeface="Carlito"/>
              </a:rPr>
              <a:t>Dahlia</a:t>
            </a:r>
          </a:p>
          <a:p>
            <a:pPr marL="355600" marR="812165" indent="-342900">
              <a:spcBef>
                <a:spcPts val="5"/>
              </a:spcBef>
            </a:pP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12</a:t>
            </a:r>
            <a:r>
              <a:rPr sz="2200" spc="-5" dirty="0">
                <a:latin typeface="Carlito"/>
              </a:rPr>
              <a:t>: </a:t>
            </a:r>
            <a:r>
              <a:rPr sz="2200" dirty="0">
                <a:latin typeface="Carlito"/>
              </a:rPr>
              <a:t>IF </a:t>
            </a:r>
            <a:r>
              <a:rPr sz="2200" spc="-5" dirty="0">
                <a:latin typeface="Carlito"/>
              </a:rPr>
              <a:t>season </a:t>
            </a:r>
            <a:r>
              <a:rPr sz="2200" dirty="0">
                <a:latin typeface="Carlito"/>
              </a:rPr>
              <a:t>is </a:t>
            </a:r>
            <a:r>
              <a:rPr sz="2200" spc="-5" dirty="0">
                <a:latin typeface="Carlito"/>
              </a:rPr>
              <a:t>spring  </a:t>
            </a:r>
            <a:r>
              <a:rPr sz="2200" dirty="0">
                <a:latin typeface="Carlito"/>
              </a:rPr>
              <a:t>AND </a:t>
            </a:r>
            <a:r>
              <a:rPr sz="2200" spc="-15" dirty="0">
                <a:latin typeface="Carlito"/>
              </a:rPr>
              <a:t>root </a:t>
            </a:r>
            <a:r>
              <a:rPr sz="2200" dirty="0">
                <a:latin typeface="Carlito"/>
              </a:rPr>
              <a:t>type is </a:t>
            </a:r>
            <a:r>
              <a:rPr sz="2200" spc="-5" dirty="0">
                <a:latin typeface="Carlito"/>
              </a:rPr>
              <a:t>bulbs  </a:t>
            </a:r>
            <a:r>
              <a:rPr sz="2200" dirty="0">
                <a:latin typeface="Carlito"/>
              </a:rPr>
              <a:t>AND </a:t>
            </a:r>
            <a:r>
              <a:rPr sz="2200" spc="-10" dirty="0">
                <a:latin typeface="Carlito"/>
              </a:rPr>
              <a:t>color </a:t>
            </a:r>
            <a:r>
              <a:rPr sz="2200" dirty="0">
                <a:latin typeface="Carlito"/>
              </a:rPr>
              <a:t>is</a:t>
            </a:r>
            <a:r>
              <a:rPr sz="2200" spc="-30" dirty="0">
                <a:latin typeface="Carlito"/>
              </a:rPr>
              <a:t> </a:t>
            </a:r>
            <a:r>
              <a:rPr sz="2200" spc="-10" dirty="0">
                <a:latin typeface="Carlito"/>
              </a:rPr>
              <a:t>yellow</a:t>
            </a:r>
          </a:p>
          <a:p>
            <a:pPr marL="355600">
              <a:spcBef>
                <a:spcPts val="600"/>
              </a:spcBef>
            </a:pPr>
            <a:r>
              <a:rPr sz="2200" spc="-5" dirty="0">
                <a:latin typeface="Carlito"/>
              </a:rPr>
              <a:t>OR </a:t>
            </a:r>
            <a:r>
              <a:rPr sz="2200" spc="-10" dirty="0">
                <a:latin typeface="Carlito"/>
              </a:rPr>
              <a:t>color </a:t>
            </a:r>
            <a:r>
              <a:rPr sz="2200" dirty="0">
                <a:latin typeface="Carlito"/>
              </a:rPr>
              <a:t>is</a:t>
            </a:r>
            <a:r>
              <a:rPr sz="2200" spc="-10" dirty="0">
                <a:latin typeface="Carlito"/>
              </a:rPr>
              <a:t> white</a:t>
            </a:r>
          </a:p>
          <a:p>
            <a:pPr marL="355600">
              <a:spcBef>
                <a:spcPts val="600"/>
              </a:spcBef>
            </a:pPr>
            <a:r>
              <a:rPr sz="2200" dirty="0">
                <a:latin typeface="Carlito"/>
              </a:rPr>
              <a:t>THEN </a:t>
            </a:r>
            <a:r>
              <a:rPr sz="2200" spc="-10" dirty="0">
                <a:latin typeface="Carlito"/>
              </a:rPr>
              <a:t>flower </a:t>
            </a:r>
            <a:r>
              <a:rPr sz="2200" spc="-5" dirty="0">
                <a:latin typeface="Carlito"/>
              </a:rPr>
              <a:t>name </a:t>
            </a:r>
            <a:r>
              <a:rPr sz="2200" dirty="0">
                <a:latin typeface="Carlito"/>
              </a:rPr>
              <a:t>is</a:t>
            </a:r>
            <a:r>
              <a:rPr sz="2200" spc="-45" dirty="0">
                <a:latin typeface="Carlito"/>
              </a:rPr>
              <a:t> </a:t>
            </a:r>
            <a:r>
              <a:rPr sz="2200" spc="-5" dirty="0">
                <a:latin typeface="Carlito"/>
              </a:rPr>
              <a:t>Narcissus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3002" y="1223873"/>
            <a:ext cx="4582574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1045844" indent="-198120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13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soil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acidic  AND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white  </a:t>
            </a:r>
            <a:endParaRPr lang="en-US" sz="2400" spc="-5" dirty="0">
              <a:latin typeface="Carlito"/>
              <a:cs typeface="Carlito"/>
            </a:endParaRPr>
          </a:p>
          <a:p>
            <a:pPr marL="210820" marR="1045844" indent="-198120">
              <a:spcBef>
                <a:spcPts val="100"/>
              </a:spcBef>
            </a:pPr>
            <a:r>
              <a:rPr lang="en-US" sz="2400" spc="-5" dirty="0">
                <a:latin typeface="Carlito"/>
                <a:cs typeface="Carlito"/>
              </a:rPr>
              <a:t> 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pink</a:t>
            </a:r>
            <a:r>
              <a:rPr lang="en-US" sz="2400" dirty="0">
                <a:latin typeface="Carlito"/>
                <a:cs typeface="Carlito"/>
              </a:rPr>
              <a:t> </a:t>
            </a:r>
          </a:p>
          <a:p>
            <a:pPr marL="210820" marR="1045844" indent="-198120">
              <a:spcBef>
                <a:spcPts val="100"/>
              </a:spcBef>
            </a:pPr>
            <a:r>
              <a:rPr lang="en-US" sz="240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lang="en-US" sz="2400" dirty="0">
                <a:latin typeface="Carlito"/>
                <a:cs typeface="Carlito"/>
              </a:rPr>
              <a:t>r</a:t>
            </a:r>
            <a:r>
              <a:rPr sz="2400" spc="-15" dirty="0">
                <a:latin typeface="Carlito"/>
                <a:cs typeface="Carlito"/>
              </a:rPr>
              <a:t>ed</a:t>
            </a:r>
            <a:endParaRPr sz="2400" dirty="0">
              <a:latin typeface="Carlito"/>
              <a:cs typeface="Carlito"/>
            </a:endParaRPr>
          </a:p>
          <a:p>
            <a:pPr marL="210820" marR="558800"/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life </a:t>
            </a:r>
            <a:r>
              <a:rPr sz="2400" dirty="0">
                <a:latin typeface="Carlito"/>
                <a:cs typeface="Carlito"/>
              </a:rPr>
              <a:t>type is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perennial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root </a:t>
            </a:r>
            <a:r>
              <a:rPr sz="2400" dirty="0">
                <a:latin typeface="Carlito"/>
                <a:cs typeface="Carlito"/>
              </a:rPr>
              <a:t>type is</a:t>
            </a:r>
            <a:r>
              <a:rPr sz="2400" spc="-15" dirty="0">
                <a:latin typeface="Carlito"/>
                <a:cs typeface="Carlito"/>
              </a:rPr>
              <a:t> roots</a:t>
            </a:r>
            <a:endParaRPr sz="2400" dirty="0">
              <a:latin typeface="Carlito"/>
              <a:cs typeface="Carlito"/>
            </a:endParaRPr>
          </a:p>
          <a:p>
            <a:pPr marL="210820">
              <a:spcBef>
                <a:spcPts val="600"/>
              </a:spcBef>
            </a:pP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10" dirty="0">
                <a:latin typeface="Carlito"/>
                <a:cs typeface="Carlito"/>
              </a:rPr>
              <a:t>flower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Camellia</a:t>
            </a:r>
            <a:endParaRPr sz="2400" dirty="0">
              <a:latin typeface="Carlito"/>
              <a:cs typeface="Carlito"/>
            </a:endParaRPr>
          </a:p>
          <a:p>
            <a:pPr marL="210820" marR="571500" indent="-198120">
              <a:spcBef>
                <a:spcPts val="5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14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season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spring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root </a:t>
            </a:r>
            <a:r>
              <a:rPr sz="2400" dirty="0">
                <a:latin typeface="Carlito"/>
                <a:cs typeface="Carlito"/>
              </a:rPr>
              <a:t>type is </a:t>
            </a:r>
            <a:r>
              <a:rPr sz="2400" spc="-5" dirty="0">
                <a:latin typeface="Carlito"/>
                <a:cs typeface="Carlito"/>
              </a:rPr>
              <a:t>bulbs  </a:t>
            </a:r>
            <a:r>
              <a:rPr sz="2400" dirty="0">
                <a:latin typeface="Carlito"/>
                <a:cs typeface="Carlito"/>
              </a:rPr>
              <a:t>AND perfumed is true  </a:t>
            </a:r>
            <a:endParaRPr lang="en-US" sz="2400" dirty="0">
              <a:latin typeface="Carlito"/>
              <a:cs typeface="Carlito"/>
            </a:endParaRPr>
          </a:p>
          <a:p>
            <a:pPr marL="210820" marR="571500" indent="-198120">
              <a:spcBef>
                <a:spcPts val="5"/>
              </a:spcBef>
            </a:pPr>
            <a:r>
              <a:rPr lang="en-US" sz="2400" dirty="0">
                <a:latin typeface="Carlito"/>
                <a:cs typeface="Carlito"/>
              </a:rPr>
              <a:t> 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height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small</a:t>
            </a:r>
            <a:endParaRPr sz="2400" dirty="0">
              <a:latin typeface="Carlito"/>
              <a:cs typeface="Carlito"/>
            </a:endParaRPr>
          </a:p>
          <a:p>
            <a:pPr marL="210820" marR="558800"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life </a:t>
            </a:r>
            <a:r>
              <a:rPr sz="2400" dirty="0">
                <a:latin typeface="Carlito"/>
                <a:cs typeface="Carlito"/>
              </a:rPr>
              <a:t>type is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perennial  </a:t>
            </a: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10" dirty="0">
                <a:latin typeface="Carlito"/>
                <a:cs typeface="Carlito"/>
              </a:rPr>
              <a:t>flower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Lily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222580"/>
            <a:ext cx="8057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Elemen dari </a:t>
            </a:r>
            <a:r>
              <a:rPr spc="-20" dirty="0"/>
              <a:t>Sistem </a:t>
            </a:r>
            <a:r>
              <a:rPr dirty="0"/>
              <a:t>Berbasis</a:t>
            </a:r>
            <a:r>
              <a:rPr spc="-5" dirty="0"/>
              <a:t> </a:t>
            </a:r>
            <a:r>
              <a:rPr spc="-35" dirty="0"/>
              <a:t>Aturan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683" y="1552116"/>
            <a:ext cx="8763000" cy="4680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864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Himpunan </a:t>
            </a:r>
            <a:r>
              <a:rPr sz="2800" b="1" spc="-20" dirty="0">
                <a:solidFill>
                  <a:srgbClr val="FF0000"/>
                </a:solidFill>
                <a:latin typeface="Carlito"/>
                <a:cs typeface="Carlito"/>
              </a:rPr>
              <a:t>fakta</a:t>
            </a:r>
            <a:r>
              <a:rPr sz="2800" i="1" spc="-20" dirty="0">
                <a:latin typeface="Carlito"/>
                <a:cs typeface="Carlito"/>
              </a:rPr>
              <a:t>: </a:t>
            </a:r>
            <a:r>
              <a:rPr sz="2800" spc="-25" dirty="0">
                <a:latin typeface="Carlito"/>
                <a:cs typeface="Carlito"/>
              </a:rPr>
              <a:t>Pernyataan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20" dirty="0">
                <a:latin typeface="Carlito"/>
                <a:cs typeface="Carlito"/>
              </a:rPr>
              <a:t>relevan </a:t>
            </a:r>
            <a:r>
              <a:rPr sz="2800" spc="-15" dirty="0">
                <a:latin typeface="Carlito"/>
                <a:cs typeface="Carlito"/>
              </a:rPr>
              <a:t>dengan  </a:t>
            </a:r>
            <a:r>
              <a:rPr sz="2800" spc="-20" dirty="0">
                <a:latin typeface="Carlito"/>
                <a:cs typeface="Carlito"/>
              </a:rPr>
              <a:t>statis </a:t>
            </a:r>
            <a:r>
              <a:rPr sz="2800" spc="-15" dirty="0">
                <a:latin typeface="Carlito"/>
                <a:cs typeface="Carlito"/>
              </a:rPr>
              <a:t>awal </a:t>
            </a:r>
            <a:r>
              <a:rPr sz="2800" spc="-5" dirty="0">
                <a:latin typeface="Carlito"/>
                <a:cs typeface="Carlito"/>
              </a:rPr>
              <a:t>dari </a:t>
            </a:r>
            <a:r>
              <a:rPr sz="2800" spc="-15" dirty="0">
                <a:latin typeface="Carlito"/>
                <a:cs typeface="Carlito"/>
              </a:rPr>
              <a:t>sistem. </a:t>
            </a:r>
            <a:r>
              <a:rPr sz="2800" spc="-5" dirty="0">
                <a:latin typeface="Carlito"/>
                <a:cs typeface="Carlito"/>
              </a:rPr>
              <a:t>Berupa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dan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kondisi.</a:t>
            </a:r>
            <a:endParaRPr sz="2800" dirty="0">
              <a:latin typeface="Carlito"/>
              <a:cs typeface="Carlito"/>
            </a:endParaRPr>
          </a:p>
          <a:p>
            <a:pPr marL="355600" algn="just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latin typeface="Carlito"/>
                <a:cs typeface="Carlito"/>
              </a:rPr>
              <a:t>Contoh: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suhu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&lt;</a:t>
            </a:r>
            <a:r>
              <a:rPr sz="2800" spc="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0</a:t>
            </a:r>
            <a:endParaRPr sz="2800" dirty="0">
              <a:latin typeface="Carlito"/>
              <a:cs typeface="Carlito"/>
            </a:endParaRPr>
          </a:p>
          <a:p>
            <a:pPr marL="355600" algn="just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rlito"/>
                <a:cs typeface="Carlito"/>
              </a:rPr>
              <a:t>Suhu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25" dirty="0">
                <a:latin typeface="Carlito"/>
                <a:cs typeface="Carlito"/>
              </a:rPr>
              <a:t>kondisi </a:t>
            </a:r>
            <a:r>
              <a:rPr sz="2800" spc="-5" dirty="0">
                <a:latin typeface="Carlito"/>
                <a:cs typeface="Carlito"/>
              </a:rPr>
              <a:t>adalah &lt;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0.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Himpunan </a:t>
            </a:r>
            <a:r>
              <a:rPr sz="2800" b="1" spc="-20" dirty="0">
                <a:solidFill>
                  <a:srgbClr val="FF0000"/>
                </a:solidFill>
                <a:latin typeface="Carlito"/>
                <a:cs typeface="Carlito"/>
              </a:rPr>
              <a:t>aturan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rule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i="1" spc="-5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Semua </a:t>
            </a:r>
            <a:r>
              <a:rPr sz="2800" spc="-15" dirty="0">
                <a:latin typeface="Carlito"/>
                <a:cs typeface="Carlito"/>
              </a:rPr>
              <a:t>tindakan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10" dirty="0">
                <a:latin typeface="Carlito"/>
                <a:cs typeface="Carlito"/>
              </a:rPr>
              <a:t>perlu  </a:t>
            </a:r>
            <a:r>
              <a:rPr sz="2800" spc="-5" dirty="0">
                <a:latin typeface="Carlito"/>
                <a:cs typeface="Carlito"/>
              </a:rPr>
              <a:t>diambil </a:t>
            </a:r>
            <a:r>
              <a:rPr sz="2800" spc="-10" dirty="0">
                <a:latin typeface="Carlito"/>
                <a:cs typeface="Carlito"/>
              </a:rPr>
              <a:t>untuk </a:t>
            </a:r>
            <a:r>
              <a:rPr sz="2800" spc="-15" dirty="0">
                <a:latin typeface="Carlito"/>
                <a:cs typeface="Carlito"/>
              </a:rPr>
              <a:t>menyelesaikan </a:t>
            </a:r>
            <a:r>
              <a:rPr sz="2800" spc="-5" dirty="0">
                <a:latin typeface="Carlito"/>
                <a:cs typeface="Carlito"/>
              </a:rPr>
              <a:t>masalah, </a:t>
            </a:r>
            <a:r>
              <a:rPr sz="2800" spc="-15" dirty="0">
                <a:latin typeface="Carlito"/>
                <a:cs typeface="Carlito"/>
              </a:rPr>
              <a:t>berdasarkan  </a:t>
            </a:r>
            <a:r>
              <a:rPr sz="2800" spc="-20" dirty="0">
                <a:latin typeface="Carlito"/>
                <a:cs typeface="Carlito"/>
              </a:rPr>
              <a:t>fakta. </a:t>
            </a:r>
            <a:r>
              <a:rPr sz="2800" spc="-30" dirty="0">
                <a:latin typeface="Carlito"/>
                <a:cs typeface="Carlito"/>
              </a:rPr>
              <a:t>Aturan </a:t>
            </a:r>
            <a:r>
              <a:rPr sz="2800" spc="-10" dirty="0">
                <a:latin typeface="Carlito"/>
                <a:cs typeface="Carlito"/>
              </a:rPr>
              <a:t>menghubungkan </a:t>
            </a:r>
            <a:r>
              <a:rPr sz="2800" spc="-25" dirty="0">
                <a:latin typeface="Carlito"/>
                <a:cs typeface="Carlito"/>
              </a:rPr>
              <a:t>fakta </a:t>
            </a:r>
            <a:r>
              <a:rPr sz="2800" spc="-10" dirty="0">
                <a:latin typeface="Carlito"/>
                <a:cs typeface="Carlito"/>
              </a:rPr>
              <a:t>dalam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dengan  </a:t>
            </a:r>
            <a:r>
              <a:rPr sz="2800" i="1" spc="-10" dirty="0">
                <a:latin typeface="Carlito"/>
                <a:cs typeface="Carlito"/>
              </a:rPr>
              <a:t>action </a:t>
            </a:r>
            <a:r>
              <a:rPr sz="2800" spc="-10" dirty="0">
                <a:latin typeface="Carlito"/>
                <a:cs typeface="Carlito"/>
              </a:rPr>
              <a:t>pada bagian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THEN.</a:t>
            </a:r>
          </a:p>
          <a:p>
            <a:pPr marL="355600" marR="2921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Kriteria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berhenti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spc="-20" dirty="0">
                <a:latin typeface="Carlito"/>
                <a:cs typeface="Carlito"/>
              </a:rPr>
              <a:t>kondisi </a:t>
            </a:r>
            <a:r>
              <a:rPr sz="2800" spc="-15" dirty="0">
                <a:latin typeface="Carlito"/>
                <a:cs typeface="Carlito"/>
              </a:rPr>
              <a:t>yang menentukan </a:t>
            </a:r>
            <a:r>
              <a:rPr sz="2800" spc="-20" dirty="0">
                <a:latin typeface="Carlito"/>
                <a:cs typeface="Carlito"/>
              </a:rPr>
              <a:t>bahwa  </a:t>
            </a:r>
            <a:r>
              <a:rPr sz="2800" spc="-10" dirty="0">
                <a:latin typeface="Carlito"/>
                <a:cs typeface="Carlito"/>
              </a:rPr>
              <a:t>solusi telah </a:t>
            </a:r>
            <a:r>
              <a:rPr sz="2800" spc="-15" dirty="0">
                <a:latin typeface="Carlito"/>
                <a:cs typeface="Carlito"/>
              </a:rPr>
              <a:t>ditemukan </a:t>
            </a:r>
            <a:r>
              <a:rPr sz="2800" spc="-20" dirty="0">
                <a:latin typeface="Carlito"/>
                <a:cs typeface="Carlito"/>
              </a:rPr>
              <a:t>atau </a:t>
            </a:r>
            <a:r>
              <a:rPr sz="2800" spc="-5" dirty="0">
                <a:latin typeface="Carlito"/>
                <a:cs typeface="Carlito"/>
              </a:rPr>
              <a:t>tidak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ada.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222580"/>
            <a:ext cx="7475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chemeClr val="bg1"/>
                </a:solidFill>
              </a:rPr>
              <a:t>Aturan </a:t>
            </a:r>
            <a:r>
              <a:rPr spc="-5" dirty="0">
                <a:solidFill>
                  <a:schemeClr val="bg1"/>
                </a:solidFill>
              </a:rPr>
              <a:t>dalam </a:t>
            </a:r>
            <a:r>
              <a:rPr dirty="0">
                <a:solidFill>
                  <a:schemeClr val="bg1"/>
                </a:solidFill>
              </a:rPr>
              <a:t>Basis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Pengetahuan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254394"/>
            <a:ext cx="4784852" cy="4904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48994" indent="-342900" algn="just">
              <a:lnSpc>
                <a:spcPct val="120100"/>
              </a:lnSpc>
              <a:spcBef>
                <a:spcPts val="95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15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height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small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life </a:t>
            </a:r>
            <a:r>
              <a:rPr sz="2400" dirty="0">
                <a:latin typeface="Carlito"/>
                <a:cs typeface="Carlito"/>
              </a:rPr>
              <a:t>type is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annual  AND </a:t>
            </a:r>
            <a:r>
              <a:rPr sz="2400" spc="-5" dirty="0">
                <a:latin typeface="Carlito"/>
                <a:cs typeface="Carlito"/>
              </a:rPr>
              <a:t>soil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rich</a:t>
            </a:r>
          </a:p>
          <a:p>
            <a:pPr marL="355600" marR="1727835">
              <a:lnSpc>
                <a:spcPct val="120000"/>
              </a:lnSpc>
            </a:pPr>
            <a:r>
              <a:rPr sz="2400" spc="-5" dirty="0">
                <a:latin typeface="Carlito"/>
                <a:cs typeface="Carlito"/>
              </a:rPr>
              <a:t>OR soil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loose  </a:t>
            </a:r>
            <a:r>
              <a:rPr sz="2400" spc="-5" dirty="0">
                <a:latin typeface="Carlito"/>
                <a:cs typeface="Carlito"/>
              </a:rPr>
              <a:t>OR soil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fertile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rlito"/>
                <a:cs typeface="Carlito"/>
              </a:rPr>
              <a:t>THEN </a:t>
            </a:r>
            <a:r>
              <a:rPr sz="2400" spc="-10" dirty="0">
                <a:latin typeface="Carlito"/>
                <a:cs typeface="Carlito"/>
              </a:rPr>
              <a:t>flower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Begonia</a:t>
            </a:r>
            <a:endParaRPr sz="2400" dirty="0">
              <a:latin typeface="Carlito"/>
              <a:cs typeface="Carlito"/>
            </a:endParaRPr>
          </a:p>
          <a:p>
            <a:pPr marL="355600" marR="629920" indent="-342900">
              <a:lnSpc>
                <a:spcPct val="120000"/>
              </a:lnSpc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16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season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winter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white</a:t>
            </a:r>
            <a:endParaRPr sz="2400" dirty="0">
              <a:latin typeface="Carlito"/>
              <a:cs typeface="Carlito"/>
            </a:endParaRPr>
          </a:p>
          <a:p>
            <a:pPr marL="355600" marR="1732914">
              <a:lnSpc>
                <a:spcPts val="3460"/>
              </a:lnSpc>
              <a:spcBef>
                <a:spcPts val="204"/>
              </a:spcBef>
            </a:pP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pink  OR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red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Carlito"/>
                <a:cs typeface="Carlito"/>
              </a:rPr>
              <a:t>THEN </a:t>
            </a:r>
            <a:r>
              <a:rPr sz="2400" spc="-10" dirty="0">
                <a:latin typeface="Carlito"/>
                <a:cs typeface="Carlito"/>
              </a:rPr>
              <a:t>flower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Azalea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37252" y="1373886"/>
            <a:ext cx="4054348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18923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17</a:t>
            </a:r>
            <a:r>
              <a:rPr sz="2200" dirty="0">
                <a:latin typeface="Carlito"/>
                <a:cs typeface="Carlito"/>
              </a:rPr>
              <a:t>: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20" dirty="0">
                <a:latin typeface="Carlito"/>
                <a:cs typeface="Carlito"/>
              </a:rPr>
              <a:t>life </a:t>
            </a:r>
            <a:r>
              <a:rPr sz="2200" spc="-5" dirty="0">
                <a:latin typeface="Carlito"/>
                <a:cs typeface="Carlito"/>
              </a:rPr>
              <a:t>type is </a:t>
            </a:r>
            <a:r>
              <a:rPr sz="2200" spc="-10" dirty="0">
                <a:latin typeface="Carlito"/>
                <a:cs typeface="Carlito"/>
              </a:rPr>
              <a:t>perennial 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root </a:t>
            </a:r>
            <a:r>
              <a:rPr sz="2200" spc="-5" dirty="0">
                <a:latin typeface="Carlito"/>
                <a:cs typeface="Carlito"/>
              </a:rPr>
              <a:t>type is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root</a:t>
            </a:r>
            <a:endParaRPr sz="2200" dirty="0">
              <a:latin typeface="Carlito"/>
              <a:cs typeface="Carlito"/>
            </a:endParaRPr>
          </a:p>
          <a:p>
            <a:pPr marL="20129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color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white</a:t>
            </a:r>
            <a:endParaRPr sz="2200" dirty="0">
              <a:latin typeface="Carlito"/>
              <a:cs typeface="Carlito"/>
            </a:endParaRPr>
          </a:p>
          <a:p>
            <a:pPr marL="201295" marR="135763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color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red 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color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blue 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color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yellow</a:t>
            </a:r>
            <a:endParaRPr sz="2200" dirty="0">
              <a:latin typeface="Carlito"/>
              <a:cs typeface="Carlito"/>
            </a:endParaRPr>
          </a:p>
          <a:p>
            <a:pPr marL="20129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THEN flower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Anemone</a:t>
            </a:r>
            <a:endParaRPr sz="2200" dirty="0">
              <a:latin typeface="Carlito"/>
              <a:cs typeface="Carlito"/>
            </a:endParaRPr>
          </a:p>
          <a:p>
            <a:pPr marL="201295" marR="5080" indent="-18923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18</a:t>
            </a:r>
            <a:r>
              <a:rPr sz="2200" dirty="0">
                <a:latin typeface="Carlito"/>
                <a:cs typeface="Carlito"/>
              </a:rPr>
              <a:t>: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20" dirty="0">
                <a:latin typeface="Carlito"/>
                <a:cs typeface="Carlito"/>
              </a:rPr>
              <a:t>life </a:t>
            </a:r>
            <a:r>
              <a:rPr sz="2200" spc="-5" dirty="0">
                <a:latin typeface="Carlito"/>
                <a:cs typeface="Carlito"/>
              </a:rPr>
              <a:t>type is </a:t>
            </a:r>
            <a:r>
              <a:rPr sz="2200" spc="-10" dirty="0">
                <a:latin typeface="Carlito"/>
                <a:cs typeface="Carlito"/>
              </a:rPr>
              <a:t>perennial 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root </a:t>
            </a:r>
            <a:r>
              <a:rPr sz="2200" spc="-5" dirty="0">
                <a:latin typeface="Carlito"/>
                <a:cs typeface="Carlito"/>
              </a:rPr>
              <a:t>type is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roots</a:t>
            </a:r>
            <a:endParaRPr sz="2200" dirty="0">
              <a:latin typeface="Carlito"/>
              <a:cs typeface="Carlito"/>
            </a:endParaRPr>
          </a:p>
          <a:p>
            <a:pPr marL="201295" marR="127762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color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white 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color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pink 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color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red</a:t>
            </a:r>
            <a:endParaRPr sz="2200" dirty="0">
              <a:latin typeface="Carlito"/>
              <a:cs typeface="Carlito"/>
            </a:endParaRPr>
          </a:p>
          <a:p>
            <a:pPr marL="201295" marR="8890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color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yellow 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perfumed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true</a:t>
            </a:r>
            <a:endParaRPr sz="2200" dirty="0">
              <a:latin typeface="Carlito"/>
              <a:cs typeface="Carlito"/>
            </a:endParaRPr>
          </a:p>
          <a:p>
            <a:pPr marL="201295" marR="68834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AND soil </a:t>
            </a:r>
            <a:r>
              <a:rPr sz="2200" spc="-10" dirty="0">
                <a:latin typeface="Carlito"/>
                <a:cs typeface="Carlito"/>
              </a:rPr>
              <a:t>is well-drained  THEN flower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rose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222580"/>
            <a:ext cx="7475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Aturan </a:t>
            </a:r>
            <a:r>
              <a:rPr spc="-5" dirty="0"/>
              <a:t>dalam </a:t>
            </a:r>
            <a:r>
              <a:rPr dirty="0"/>
              <a:t>Basis</a:t>
            </a:r>
            <a:r>
              <a:rPr spc="-10" dirty="0"/>
              <a:t> </a:t>
            </a:r>
            <a:r>
              <a:rPr spc="-15" dirty="0"/>
              <a:t>Pengetahuan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735" y="1289190"/>
            <a:ext cx="8361465" cy="489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560445" indent="-342900">
              <a:lnSpc>
                <a:spcPct val="1201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19</a:t>
            </a:r>
            <a:r>
              <a:rPr sz="280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flower name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Lily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perfumed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true</a:t>
            </a:r>
            <a:endParaRPr sz="28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rlito"/>
                <a:cs typeface="Carlito"/>
              </a:rPr>
              <a:t>THEN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flower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name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White</a:t>
            </a:r>
            <a:r>
              <a:rPr sz="2800" spc="6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lily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Misalnya </a:t>
            </a:r>
            <a:r>
              <a:rPr sz="2800" spc="-25" dirty="0">
                <a:latin typeface="Carlito"/>
                <a:cs typeface="Carlito"/>
              </a:rPr>
              <a:t>fakta </a:t>
            </a:r>
            <a:r>
              <a:rPr sz="2800" spc="-15" dirty="0">
                <a:latin typeface="Carlito"/>
                <a:cs typeface="Carlito"/>
              </a:rPr>
              <a:t>yang </a:t>
            </a:r>
            <a:r>
              <a:rPr sz="2800" spc="-5" dirty="0">
                <a:latin typeface="Carlito"/>
                <a:cs typeface="Carlito"/>
              </a:rPr>
              <a:t>ada dalam </a:t>
            </a:r>
            <a:r>
              <a:rPr sz="2800" spc="-15" dirty="0">
                <a:latin typeface="Carlito"/>
                <a:cs typeface="Carlito"/>
              </a:rPr>
              <a:t>database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adalah:</a:t>
            </a:r>
          </a:p>
          <a:p>
            <a:pPr marL="355600" marR="508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006FC0"/>
                </a:solidFill>
                <a:latin typeface="Carlito"/>
                <a:cs typeface="Carlito"/>
              </a:rPr>
              <a:t>season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: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spring, </a:t>
            </a:r>
            <a:r>
              <a:rPr sz="2800" b="1" spc="-15" dirty="0">
                <a:solidFill>
                  <a:srgbClr val="006FC0"/>
                </a:solidFill>
                <a:latin typeface="Carlito"/>
                <a:cs typeface="Carlito"/>
              </a:rPr>
              <a:t>root </a:t>
            </a:r>
            <a:r>
              <a:rPr sz="2800" b="1" spc="-5" dirty="0">
                <a:solidFill>
                  <a:srgbClr val="006FC0"/>
                </a:solidFill>
                <a:latin typeface="Carlito"/>
                <a:cs typeface="Carlito"/>
              </a:rPr>
              <a:t>type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: bulbs, </a:t>
            </a:r>
            <a:r>
              <a:rPr sz="2800" b="1" spc="-5" dirty="0">
                <a:solidFill>
                  <a:srgbClr val="006FC0"/>
                </a:solidFill>
                <a:latin typeface="Carlito"/>
                <a:cs typeface="Carlito"/>
              </a:rPr>
              <a:t>perfumed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: true,  </a:t>
            </a:r>
            <a:r>
              <a:rPr sz="2800" b="1" spc="-15" dirty="0">
                <a:solidFill>
                  <a:srgbClr val="006FC0"/>
                </a:solidFill>
                <a:latin typeface="Carlito"/>
                <a:cs typeface="Carlito"/>
              </a:rPr>
              <a:t>size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: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16-18 cm, </a:t>
            </a:r>
            <a:r>
              <a:rPr sz="2800" b="1" spc="-15" dirty="0">
                <a:solidFill>
                  <a:srgbClr val="006FC0"/>
                </a:solidFill>
                <a:latin typeface="Carlito"/>
                <a:cs typeface="Carlito"/>
              </a:rPr>
              <a:t>life cycle 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more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than one </a:t>
            </a:r>
            <a:r>
              <a:rPr sz="2800" b="1" spc="-55" dirty="0">
                <a:solidFill>
                  <a:srgbClr val="FF0000"/>
                </a:solidFill>
                <a:latin typeface="Carlito"/>
                <a:cs typeface="Carlito"/>
              </a:rPr>
              <a:t>year, </a:t>
            </a:r>
            <a:r>
              <a:rPr sz="2800" b="1" spc="-10" dirty="0">
                <a:solidFill>
                  <a:srgbClr val="006FC0"/>
                </a:solidFill>
                <a:latin typeface="Carlito"/>
                <a:cs typeface="Carlito"/>
              </a:rPr>
              <a:t>color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:  </a:t>
            </a:r>
            <a:r>
              <a:rPr sz="2800" b="1" spc="-20" dirty="0">
                <a:solidFill>
                  <a:srgbClr val="FF0000"/>
                </a:solidFill>
                <a:latin typeface="Carlito"/>
                <a:cs typeface="Carlito"/>
              </a:rPr>
              <a:t>orange,red, 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white,</a:t>
            </a:r>
            <a:r>
              <a:rPr sz="2800" b="1" spc="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pink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355600" marR="48387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Bagaimana </a:t>
            </a:r>
            <a:r>
              <a:rPr sz="2800" spc="-20" dirty="0">
                <a:latin typeface="Carlito"/>
                <a:cs typeface="Carlito"/>
              </a:rPr>
              <a:t>proses </a:t>
            </a:r>
            <a:r>
              <a:rPr sz="2800" spc="-15" dirty="0">
                <a:latin typeface="Carlito"/>
                <a:cs typeface="Carlito"/>
              </a:rPr>
              <a:t>penalaran </a:t>
            </a:r>
            <a:r>
              <a:rPr sz="2800" spc="-10" dirty="0">
                <a:latin typeface="Carlito"/>
                <a:cs typeface="Carlito"/>
              </a:rPr>
              <a:t>menemukan 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bunga  white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800" spc="-5" dirty="0">
                <a:latin typeface="Carlito"/>
                <a:cs typeface="Carlito"/>
              </a:rPr>
              <a:t>?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222580"/>
            <a:ext cx="5309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 </a:t>
            </a:r>
            <a:r>
              <a:rPr dirty="0"/>
              <a:t>Solusi: </a:t>
            </a:r>
            <a:r>
              <a:rPr spc="-5" dirty="0"/>
              <a:t>Siklus</a:t>
            </a:r>
            <a:r>
              <a:rPr spc="-5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297686"/>
            <a:ext cx="8698586" cy="542648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Pencocokan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Rule 1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Rule 6 </a:t>
            </a:r>
            <a:r>
              <a:rPr sz="2400" spc="-20" dirty="0">
                <a:latin typeface="Carlito"/>
                <a:cs typeface="Carlito"/>
              </a:rPr>
              <a:t>bersifat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applicable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Pemilihan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</a:t>
            </a:r>
            <a:r>
              <a:rPr sz="2400" dirty="0">
                <a:latin typeface="Carlito"/>
                <a:cs typeface="Carlito"/>
              </a:rPr>
              <a:t>: Pilih Rule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</a:p>
          <a:p>
            <a:pPr marL="355600" marR="40957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Penerapan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height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small </a:t>
            </a:r>
            <a:r>
              <a:rPr sz="2400" spc="-10" dirty="0">
                <a:latin typeface="Carlito"/>
                <a:cs typeface="Carlito"/>
              </a:rPr>
              <a:t>akan ditambahkan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i="1" dirty="0">
                <a:latin typeface="Carlito"/>
                <a:cs typeface="Carlito"/>
              </a:rPr>
              <a:t>working  memory</a:t>
            </a:r>
            <a:r>
              <a:rPr sz="2400" dirty="0">
                <a:latin typeface="Carlito"/>
                <a:cs typeface="Carlito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Pencocokan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Rule 1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Rule 6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applicable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Pemilihan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20" dirty="0">
                <a:latin typeface="Carlito"/>
                <a:cs typeface="Carlito"/>
              </a:rPr>
              <a:t>Hanya </a:t>
            </a:r>
            <a:r>
              <a:rPr sz="2400" spc="-10" dirty="0">
                <a:latin typeface="Carlito"/>
                <a:cs typeface="Carlito"/>
              </a:rPr>
              <a:t>dapat </a:t>
            </a:r>
            <a:r>
              <a:rPr sz="2400" dirty="0">
                <a:latin typeface="Carlito"/>
                <a:cs typeface="Carlito"/>
              </a:rPr>
              <a:t>memilih Rule 6 </a:t>
            </a:r>
            <a:r>
              <a:rPr sz="2400" spc="-15" dirty="0">
                <a:latin typeface="Carlito"/>
                <a:cs typeface="Carlito"/>
              </a:rPr>
              <a:t>karena </a:t>
            </a:r>
            <a:r>
              <a:rPr sz="2400" dirty="0">
                <a:latin typeface="Carlito"/>
                <a:cs typeface="Carlito"/>
              </a:rPr>
              <a:t>Rule 1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sudah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dijalankan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marR="52197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Penerapan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Life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type perennial </a:t>
            </a:r>
            <a:r>
              <a:rPr sz="2400" spc="-10" dirty="0">
                <a:latin typeface="Carlito"/>
                <a:cs typeface="Carlito"/>
              </a:rPr>
              <a:t>ditambahkan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i="1" dirty="0">
                <a:latin typeface="Carlito"/>
                <a:cs typeface="Carlito"/>
              </a:rPr>
              <a:t>working  memory</a:t>
            </a:r>
            <a:r>
              <a:rPr sz="2400" dirty="0">
                <a:latin typeface="Carlito"/>
                <a:cs typeface="Carlito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2803525" algn="l"/>
              </a:tabLst>
            </a:pPr>
            <a:r>
              <a:rPr sz="2400" spc="-10" dirty="0">
                <a:latin typeface="Carlito"/>
                <a:cs typeface="Carlito"/>
              </a:rPr>
              <a:t>Sekarang,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berisi</a:t>
            </a:r>
            <a:r>
              <a:rPr sz="2400" spc="-5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355600" marR="9652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season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spring,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root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type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bulbs,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perfumed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true,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size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16-18 </a:t>
            </a:r>
            <a:r>
              <a:rPr sz="2400" dirty="0">
                <a:latin typeface="Carlito"/>
                <a:cs typeface="Carlito"/>
              </a:rPr>
              <a:t>cm, 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cycle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45" dirty="0">
                <a:latin typeface="Carlito"/>
                <a:cs typeface="Carlito"/>
              </a:rPr>
              <a:t>year,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color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5" dirty="0">
                <a:latin typeface="Carlito"/>
                <a:cs typeface="Carlito"/>
              </a:rPr>
              <a:t>orange, </a:t>
            </a:r>
            <a:r>
              <a:rPr sz="2400" spc="-10" dirty="0">
                <a:latin typeface="Carlito"/>
                <a:cs typeface="Carlito"/>
              </a:rPr>
              <a:t>red, </a:t>
            </a:r>
            <a:r>
              <a:rPr sz="2400" spc="-5" dirty="0">
                <a:latin typeface="Carlito"/>
                <a:cs typeface="Carlito"/>
              </a:rPr>
              <a:t>white, pink, 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height</a:t>
            </a:r>
            <a:r>
              <a:rPr sz="2400" spc="-5" dirty="0">
                <a:latin typeface="Carlito"/>
                <a:cs typeface="Carlito"/>
              </a:rPr>
              <a:t>: small,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type</a:t>
            </a:r>
            <a:r>
              <a:rPr sz="2400" dirty="0">
                <a:latin typeface="Carlito"/>
                <a:cs typeface="Carlito"/>
              </a:rPr>
              <a:t>:</a:t>
            </a:r>
            <a:r>
              <a:rPr sz="2400" spc="-5" dirty="0">
                <a:latin typeface="Carlito"/>
                <a:cs typeface="Carlito"/>
              </a:rPr>
              <a:t> perennial.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222580"/>
            <a:ext cx="5309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 </a:t>
            </a:r>
            <a:r>
              <a:rPr dirty="0"/>
              <a:t>Solusi: </a:t>
            </a:r>
            <a:r>
              <a:rPr spc="-5" dirty="0"/>
              <a:t>Siklus</a:t>
            </a:r>
            <a:r>
              <a:rPr spc="-5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6" y="1173211"/>
            <a:ext cx="9129713" cy="564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Pencocokan </a:t>
            </a:r>
            <a:r>
              <a:rPr sz="2400" i="1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Rule 1, Rule 6, Rule </a:t>
            </a:r>
            <a:r>
              <a:rPr sz="2400" spc="-5" dirty="0">
                <a:latin typeface="Carlito"/>
                <a:cs typeface="Carlito"/>
              </a:rPr>
              <a:t>10, </a:t>
            </a:r>
            <a:r>
              <a:rPr sz="2400" dirty="0">
                <a:latin typeface="Carlito"/>
                <a:cs typeface="Carlito"/>
              </a:rPr>
              <a:t>Rule 12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1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14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applicable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Pemilihan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20" dirty="0">
                <a:latin typeface="Carlito"/>
                <a:cs typeface="Carlito"/>
              </a:rPr>
              <a:t>Hanya </a:t>
            </a:r>
            <a:r>
              <a:rPr sz="2400" spc="-10" dirty="0">
                <a:latin typeface="Carlito"/>
                <a:cs typeface="Carlito"/>
              </a:rPr>
              <a:t>dapat </a:t>
            </a:r>
            <a:r>
              <a:rPr sz="2400" dirty="0">
                <a:latin typeface="Carlito"/>
                <a:cs typeface="Carlito"/>
              </a:rPr>
              <a:t>memilih Rule </a:t>
            </a:r>
            <a:r>
              <a:rPr sz="2400" spc="-5" dirty="0">
                <a:latin typeface="Carlito"/>
                <a:cs typeface="Carlito"/>
              </a:rPr>
              <a:t>10, </a:t>
            </a:r>
            <a:r>
              <a:rPr sz="2400" dirty="0">
                <a:latin typeface="Carlito"/>
                <a:cs typeface="Carlito"/>
              </a:rPr>
              <a:t>Rule 12 </a:t>
            </a: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dirty="0">
                <a:latin typeface="Carlito"/>
                <a:cs typeface="Carlito"/>
              </a:rPr>
              <a:t>Rule  </a:t>
            </a:r>
            <a:r>
              <a:rPr sz="2400" spc="-5" dirty="0">
                <a:latin typeface="Carlito"/>
                <a:cs typeface="Carlito"/>
              </a:rPr>
              <a:t>14 </a:t>
            </a:r>
            <a:r>
              <a:rPr sz="2400" spc="-15" dirty="0">
                <a:latin typeface="Carlito"/>
                <a:cs typeface="Carlito"/>
              </a:rPr>
              <a:t>karena </a:t>
            </a:r>
            <a:r>
              <a:rPr sz="2400" dirty="0">
                <a:latin typeface="Carlito"/>
                <a:cs typeface="Carlito"/>
              </a:rPr>
              <a:t>Rule 1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Rule 6 </a:t>
            </a:r>
            <a:r>
              <a:rPr sz="2400" spc="-5" dirty="0">
                <a:latin typeface="Carlito"/>
                <a:cs typeface="Carlito"/>
              </a:rPr>
              <a:t>sudah </a:t>
            </a:r>
            <a:r>
              <a:rPr sz="2400" spc="-10" dirty="0">
                <a:latin typeface="Carlito"/>
                <a:cs typeface="Carlito"/>
              </a:rPr>
              <a:t>dijalankan. </a:t>
            </a:r>
            <a:r>
              <a:rPr sz="2400" dirty="0">
                <a:latin typeface="Carlito"/>
                <a:cs typeface="Carlito"/>
              </a:rPr>
              <a:t>Pilih Rule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10.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Penerapan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Flower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name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Freesia </a:t>
            </a:r>
            <a:r>
              <a:rPr sz="2400" spc="-10" dirty="0">
                <a:latin typeface="Carlito"/>
                <a:cs typeface="Carlito"/>
              </a:rPr>
              <a:t>akan </a:t>
            </a:r>
            <a:r>
              <a:rPr sz="2400" spc="-10" dirty="0" err="1">
                <a:latin typeface="Carlito"/>
                <a:cs typeface="Carlito"/>
              </a:rPr>
              <a:t>ditambahkan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40" dirty="0" err="1">
                <a:latin typeface="Carlito"/>
                <a:cs typeface="Carlito"/>
              </a:rPr>
              <a:t>ke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working</a:t>
            </a:r>
            <a:r>
              <a:rPr sz="2400" i="1" spc="-3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memory</a:t>
            </a:r>
            <a:r>
              <a:rPr sz="2400" dirty="0">
                <a:latin typeface="Carlito"/>
                <a:cs typeface="Carlito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Pencocokan </a:t>
            </a:r>
            <a:r>
              <a:rPr sz="2400" dirty="0">
                <a:latin typeface="Carlito"/>
                <a:cs typeface="Carlito"/>
              </a:rPr>
              <a:t>: Rule 1, Rule 6, Rule </a:t>
            </a:r>
            <a:r>
              <a:rPr sz="2400" spc="-5" dirty="0">
                <a:latin typeface="Carlito"/>
                <a:cs typeface="Carlito"/>
              </a:rPr>
              <a:t>10, </a:t>
            </a:r>
            <a:r>
              <a:rPr sz="2400" dirty="0">
                <a:latin typeface="Carlito"/>
                <a:cs typeface="Carlito"/>
              </a:rPr>
              <a:t>Rule 12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1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14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applicable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Pemilihan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20" dirty="0">
                <a:latin typeface="Carlito"/>
                <a:cs typeface="Carlito"/>
              </a:rPr>
              <a:t>Hanya </a:t>
            </a:r>
            <a:r>
              <a:rPr sz="2400" spc="-10" dirty="0">
                <a:latin typeface="Carlito"/>
                <a:cs typeface="Carlito"/>
              </a:rPr>
              <a:t>dapat </a:t>
            </a:r>
            <a:r>
              <a:rPr sz="2400" dirty="0">
                <a:latin typeface="Carlito"/>
                <a:cs typeface="Carlito"/>
              </a:rPr>
              <a:t>memilih Rule </a:t>
            </a:r>
            <a:r>
              <a:rPr sz="2400" spc="-5" dirty="0">
                <a:latin typeface="Carlito"/>
                <a:cs typeface="Carlito"/>
              </a:rPr>
              <a:t>12 </a:t>
            </a: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14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karena </a:t>
            </a:r>
            <a:r>
              <a:rPr sz="2400" dirty="0">
                <a:latin typeface="Carlito"/>
                <a:cs typeface="Carlito"/>
              </a:rPr>
              <a:t>Rule 1, Rule 6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5" dirty="0">
                <a:latin typeface="Carlito"/>
                <a:cs typeface="Carlito"/>
              </a:rPr>
              <a:t>10 sudah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dijalankan.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Pilih Rule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12.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Penerapan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Flower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name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Narcissus </a:t>
            </a:r>
            <a:r>
              <a:rPr sz="2400" spc="-10" dirty="0">
                <a:latin typeface="Carlito"/>
                <a:cs typeface="Carlito"/>
              </a:rPr>
              <a:t>akan </a:t>
            </a:r>
            <a:r>
              <a:rPr sz="2400" spc="-10" dirty="0" err="1">
                <a:latin typeface="Carlito"/>
                <a:cs typeface="Carlito"/>
              </a:rPr>
              <a:t>ditambahkan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40" dirty="0" err="1">
                <a:latin typeface="Carlito"/>
                <a:cs typeface="Carlito"/>
              </a:rPr>
              <a:t>ke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working</a:t>
            </a:r>
            <a:r>
              <a:rPr sz="2400" i="1" spc="-30" dirty="0">
                <a:latin typeface="Carlito"/>
                <a:cs typeface="Carlito"/>
              </a:rPr>
              <a:t> </a:t>
            </a:r>
            <a:r>
              <a:rPr sz="2400" i="1" spc="-15" dirty="0">
                <a:latin typeface="Carlito"/>
                <a:cs typeface="Carlito"/>
              </a:rPr>
              <a:t>memory.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222580"/>
            <a:ext cx="5309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 </a:t>
            </a:r>
            <a:r>
              <a:rPr dirty="0"/>
              <a:t>Solusi: </a:t>
            </a:r>
            <a:r>
              <a:rPr spc="-5" dirty="0"/>
              <a:t>Siklus</a:t>
            </a:r>
            <a:r>
              <a:rPr spc="-5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8458200" cy="4306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Pencocokan</a:t>
            </a:r>
            <a:r>
              <a:rPr sz="2400" i="1" spc="-10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Rule 1, Rule 6, Rule </a:t>
            </a:r>
            <a:r>
              <a:rPr sz="2400" spc="-5" dirty="0">
                <a:latin typeface="Carlito"/>
                <a:cs typeface="Carlito"/>
              </a:rPr>
              <a:t>10, </a:t>
            </a:r>
            <a:r>
              <a:rPr sz="2400" dirty="0">
                <a:latin typeface="Carlito"/>
                <a:cs typeface="Carlito"/>
              </a:rPr>
              <a:t>Rule 12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14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applicable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Pemilihan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20" dirty="0">
                <a:latin typeface="Carlito"/>
                <a:cs typeface="Carlito"/>
              </a:rPr>
              <a:t>Hanya </a:t>
            </a:r>
            <a:r>
              <a:rPr sz="2400" spc="-10" dirty="0">
                <a:latin typeface="Carlito"/>
                <a:cs typeface="Carlito"/>
              </a:rPr>
              <a:t>dapat </a:t>
            </a:r>
            <a:r>
              <a:rPr sz="2400" dirty="0">
                <a:latin typeface="Carlito"/>
                <a:cs typeface="Carlito"/>
              </a:rPr>
              <a:t>memilih Rule </a:t>
            </a:r>
            <a:r>
              <a:rPr sz="2400" spc="-5" dirty="0">
                <a:latin typeface="Carlito"/>
                <a:cs typeface="Carlito"/>
              </a:rPr>
              <a:t>14 </a:t>
            </a:r>
            <a:r>
              <a:rPr sz="2400" spc="-15" dirty="0" err="1">
                <a:latin typeface="Carlito"/>
                <a:cs typeface="Carlito"/>
              </a:rPr>
              <a:t>karena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rules</a:t>
            </a:r>
            <a:r>
              <a:rPr lang="en-US" sz="2400" i="1" dirty="0">
                <a:latin typeface="Carlito"/>
                <a:cs typeface="Carlito"/>
              </a:rPr>
              <a:t> </a:t>
            </a:r>
            <a:r>
              <a:rPr sz="2400" spc="-15" dirty="0" err="1">
                <a:latin typeface="Carlito"/>
                <a:cs typeface="Carlito"/>
              </a:rPr>
              <a:t>lainnya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sudah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dijalankan</a:t>
            </a:r>
            <a:r>
              <a:rPr sz="2400" spc="-10" dirty="0">
                <a:latin typeface="Carlito"/>
                <a:cs typeface="Carlito"/>
              </a:rPr>
              <a:t>.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sz="2400" dirty="0" err="1">
                <a:latin typeface="Carlito"/>
                <a:cs typeface="Carlito"/>
              </a:rPr>
              <a:t>Pilih</a:t>
            </a:r>
            <a:r>
              <a:rPr sz="2400" dirty="0">
                <a:latin typeface="Carlito"/>
                <a:cs typeface="Carlito"/>
              </a:rPr>
              <a:t> Rule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14.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Penerapan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Flower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name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Lily </a:t>
            </a:r>
            <a:r>
              <a:rPr sz="2400" spc="-10" dirty="0">
                <a:latin typeface="Carlito"/>
                <a:cs typeface="Carlito"/>
              </a:rPr>
              <a:t>akan </a:t>
            </a:r>
            <a:r>
              <a:rPr sz="2400" spc="-10" dirty="0" err="1">
                <a:latin typeface="Carlito"/>
                <a:cs typeface="Carlito"/>
              </a:rPr>
              <a:t>ditambahkan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40" dirty="0" err="1">
                <a:latin typeface="Carlito"/>
                <a:cs typeface="Carlito"/>
              </a:rPr>
              <a:t>ke</a:t>
            </a:r>
            <a:r>
              <a:rPr lang="en-US" sz="2400" spc="-4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working</a:t>
            </a:r>
            <a:r>
              <a:rPr sz="2400" i="1" spc="-3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memory</a:t>
            </a:r>
            <a:r>
              <a:rPr sz="2400" dirty="0">
                <a:latin typeface="Carlito"/>
                <a:cs typeface="Carlito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Working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5" dirty="0">
                <a:latin typeface="Carlito"/>
                <a:cs typeface="Carlito"/>
              </a:rPr>
              <a:t>sekarang </a:t>
            </a:r>
            <a:r>
              <a:rPr sz="2400" spc="-5" dirty="0">
                <a:latin typeface="Carlito"/>
                <a:cs typeface="Carlito"/>
              </a:rPr>
              <a:t>mengandung: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season</a:t>
            </a:r>
            <a:r>
              <a:rPr sz="2400" spc="-5" dirty="0">
                <a:latin typeface="Carlito"/>
                <a:cs typeface="Carlito"/>
              </a:rPr>
              <a:t>: spring, </a:t>
            </a:r>
            <a:r>
              <a:rPr sz="2400" spc="-15" dirty="0">
                <a:latin typeface="Carlito"/>
                <a:cs typeface="Carlito"/>
              </a:rPr>
              <a:t>root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type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bulbs,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perfumed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true,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size</a:t>
            </a:r>
            <a:r>
              <a:rPr sz="2400" spc="-15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16-18 </a:t>
            </a:r>
            <a:r>
              <a:rPr sz="2400" dirty="0">
                <a:latin typeface="Carlito"/>
                <a:cs typeface="Carlito"/>
              </a:rPr>
              <a:t>cm,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cycle </a:t>
            </a:r>
            <a:r>
              <a:rPr sz="2400" spc="-10" dirty="0">
                <a:latin typeface="Carlito"/>
                <a:cs typeface="Carlito"/>
              </a:rPr>
              <a:t>more 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45" dirty="0">
                <a:latin typeface="Carlito"/>
                <a:cs typeface="Carlito"/>
              </a:rPr>
              <a:t>year,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color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spc="-15" dirty="0">
                <a:latin typeface="Carlito"/>
                <a:cs typeface="Carlito"/>
              </a:rPr>
              <a:t>orange, </a:t>
            </a:r>
            <a:r>
              <a:rPr sz="2400" spc="-10" dirty="0">
                <a:latin typeface="Carlito"/>
                <a:cs typeface="Carlito"/>
              </a:rPr>
              <a:t>red, </a:t>
            </a:r>
            <a:r>
              <a:rPr sz="2400" spc="-5" dirty="0">
                <a:latin typeface="Carlito"/>
                <a:cs typeface="Carlito"/>
              </a:rPr>
              <a:t>white, pink,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height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small,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type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perennial, </a:t>
            </a:r>
            <a:r>
              <a:rPr sz="2400" spc="-10" dirty="0">
                <a:latin typeface="Carlito"/>
                <a:cs typeface="Carlito"/>
              </a:rPr>
              <a:t>flower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name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freesia, </a:t>
            </a:r>
            <a:r>
              <a:rPr sz="2400" spc="-5" dirty="0">
                <a:latin typeface="Carlito"/>
                <a:cs typeface="Carlito"/>
              </a:rPr>
              <a:t>narcissus,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lily.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222580"/>
            <a:ext cx="5309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 </a:t>
            </a:r>
            <a:r>
              <a:rPr dirty="0"/>
              <a:t>Solusi: </a:t>
            </a:r>
            <a:r>
              <a:rPr spc="-5" dirty="0"/>
              <a:t>Siklus</a:t>
            </a:r>
            <a:r>
              <a:rPr spc="-5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905000"/>
            <a:ext cx="8763000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968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Pencocokan</a:t>
            </a:r>
            <a:r>
              <a:rPr sz="2800" spc="-15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Rule 1, Rule 6, Rule 10, Rule 12, Rule 14  dan Rule 19 </a:t>
            </a:r>
            <a:r>
              <a:rPr sz="2800" spc="-25" dirty="0">
                <a:latin typeface="Carlito"/>
                <a:cs typeface="Carlito"/>
              </a:rPr>
              <a:t>bersifat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applicable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Pemilihan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Rule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spc="-30" dirty="0">
                <a:latin typeface="Carlito"/>
                <a:cs typeface="Carlito"/>
              </a:rPr>
              <a:t>Hanya </a:t>
            </a:r>
            <a:r>
              <a:rPr sz="2800" spc="-10" dirty="0">
                <a:latin typeface="Carlito"/>
                <a:cs typeface="Carlito"/>
              </a:rPr>
              <a:t>dapat memilih </a:t>
            </a:r>
            <a:r>
              <a:rPr sz="2800" spc="-5" dirty="0">
                <a:latin typeface="Carlito"/>
                <a:cs typeface="Carlito"/>
              </a:rPr>
              <a:t>Rule 19 </a:t>
            </a:r>
            <a:r>
              <a:rPr sz="2800" spc="-20" dirty="0">
                <a:latin typeface="Carlito"/>
                <a:cs typeface="Carlito"/>
              </a:rPr>
              <a:t>karena  </a:t>
            </a:r>
            <a:r>
              <a:rPr sz="2800" spc="-25" dirty="0">
                <a:latin typeface="Carlito"/>
                <a:cs typeface="Carlito"/>
              </a:rPr>
              <a:t>lainnya </a:t>
            </a:r>
            <a:r>
              <a:rPr sz="2800" spc="-10" dirty="0">
                <a:latin typeface="Carlito"/>
                <a:cs typeface="Carlito"/>
              </a:rPr>
              <a:t>sudah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dijalankan.</a:t>
            </a:r>
            <a:endParaRPr sz="2800" dirty="0">
              <a:latin typeface="Carlito"/>
              <a:cs typeface="Carlito"/>
            </a:endParaRPr>
          </a:p>
          <a:p>
            <a:pPr marL="355600" algn="just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rlito"/>
                <a:cs typeface="Carlito"/>
              </a:rPr>
              <a:t>Pilih </a:t>
            </a:r>
            <a:r>
              <a:rPr sz="2800" spc="-5" dirty="0">
                <a:latin typeface="Carlito"/>
                <a:cs typeface="Carlito"/>
              </a:rPr>
              <a:t>Rule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19.</a:t>
            </a:r>
            <a:endParaRPr sz="2800" dirty="0">
              <a:latin typeface="Carlito"/>
              <a:cs typeface="Carlito"/>
            </a:endParaRPr>
          </a:p>
          <a:p>
            <a:pPr marL="355600" marR="1538605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20" dirty="0">
                <a:solidFill>
                  <a:srgbClr val="FF0000"/>
                </a:solidFill>
                <a:latin typeface="Carlito"/>
                <a:cs typeface="Carlito"/>
              </a:rPr>
              <a:t>Penerapan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Rule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Flower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name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White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lily 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ditambahkan </a:t>
            </a:r>
            <a:r>
              <a:rPr sz="2800" spc="-45" dirty="0">
                <a:latin typeface="Carlito"/>
                <a:cs typeface="Carlito"/>
              </a:rPr>
              <a:t>ke </a:t>
            </a:r>
            <a:r>
              <a:rPr sz="2800" i="1" spc="-5" dirty="0">
                <a:latin typeface="Carlito"/>
                <a:cs typeface="Carlito"/>
              </a:rPr>
              <a:t>working memory </a:t>
            </a:r>
            <a:r>
              <a:rPr sz="2800" spc="-5" dirty="0">
                <a:latin typeface="Carlito"/>
                <a:cs typeface="Carlito"/>
              </a:rPr>
              <a:t>dan </a:t>
            </a:r>
            <a:r>
              <a:rPr sz="2800" spc="-20" dirty="0">
                <a:latin typeface="Carlito"/>
                <a:cs typeface="Carlito"/>
              </a:rPr>
              <a:t>juga  </a:t>
            </a:r>
            <a:r>
              <a:rPr sz="2800" spc="-15" dirty="0">
                <a:latin typeface="Carlito"/>
                <a:cs typeface="Carlito"/>
              </a:rPr>
              <a:t>merupakan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goal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355600" algn="just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latin typeface="Carlito"/>
                <a:cs typeface="Carlito"/>
              </a:rPr>
              <a:t>Proses </a:t>
            </a:r>
            <a:r>
              <a:rPr sz="2800" spc="-20" dirty="0">
                <a:latin typeface="Carlito"/>
                <a:cs typeface="Carlito"/>
              </a:rPr>
              <a:t>inferensi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berhenti.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528" y="222580"/>
            <a:ext cx="6011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Sistem </a:t>
            </a:r>
            <a:r>
              <a:rPr i="1" dirty="0">
                <a:latin typeface="Carlito"/>
                <a:cs typeface="Carlito"/>
              </a:rPr>
              <a:t>Backward</a:t>
            </a:r>
            <a:r>
              <a:rPr i="1" spc="-5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13661"/>
            <a:ext cx="8534400" cy="44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3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Mesin </a:t>
            </a:r>
            <a:r>
              <a:rPr sz="2400" spc="-15" dirty="0">
                <a:latin typeface="Carlito"/>
                <a:cs typeface="Carlito"/>
              </a:rPr>
              <a:t>inferensi </a:t>
            </a:r>
            <a:r>
              <a:rPr sz="2400" dirty="0">
                <a:latin typeface="Carlito"/>
                <a:cs typeface="Carlito"/>
              </a:rPr>
              <a:t>menjelajah </a:t>
            </a:r>
            <a:r>
              <a:rPr sz="2400" spc="-15" dirty="0">
                <a:latin typeface="Carlito"/>
                <a:cs typeface="Carlito"/>
              </a:rPr>
              <a:t>secara </a:t>
            </a:r>
            <a:r>
              <a:rPr sz="2400" dirty="0">
                <a:latin typeface="Carlito"/>
                <a:cs typeface="Carlito"/>
              </a:rPr>
              <a:t>mundur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i="1" spc="-5" dirty="0">
                <a:latin typeface="Carlito"/>
                <a:cs typeface="Carlito"/>
              </a:rPr>
              <a:t>backward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spc="-20" dirty="0">
                <a:latin typeface="Carlito"/>
                <a:cs typeface="Carlito"/>
              </a:rPr>
              <a:t>rantai  </a:t>
            </a:r>
            <a:r>
              <a:rPr sz="2400" spc="-15" dirty="0">
                <a:latin typeface="Carlito"/>
                <a:cs typeface="Carlito"/>
              </a:rPr>
              <a:t>inferesi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i="1" spc="-5" dirty="0">
                <a:latin typeface="Carlito"/>
                <a:cs typeface="Carlito"/>
              </a:rPr>
              <a:t>chain</a:t>
            </a:r>
            <a:r>
              <a:rPr sz="2400" spc="-5" dirty="0">
                <a:latin typeface="Carlito"/>
                <a:cs typeface="Carlito"/>
              </a:rPr>
              <a:t>) dimulai dari </a:t>
            </a:r>
            <a:r>
              <a:rPr sz="2400" dirty="0">
                <a:latin typeface="Carlito"/>
                <a:cs typeface="Carlito"/>
              </a:rPr>
              <a:t>tujuan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i="1" spc="-5" dirty="0">
                <a:latin typeface="Carlito"/>
                <a:cs typeface="Carlito"/>
              </a:rPr>
              <a:t>goal</a:t>
            </a:r>
            <a:r>
              <a:rPr sz="2400" spc="-5" dirty="0">
                <a:latin typeface="Carlito"/>
                <a:cs typeface="Carlito"/>
              </a:rPr>
              <a:t>) dalam </a:t>
            </a:r>
            <a:r>
              <a:rPr sz="2400" i="1" dirty="0">
                <a:latin typeface="Carlito"/>
                <a:cs typeface="Carlito"/>
              </a:rPr>
              <a:t>working  </a:t>
            </a:r>
            <a:r>
              <a:rPr sz="2400" i="1" spc="-15" dirty="0">
                <a:latin typeface="Carlito"/>
                <a:cs typeface="Carlito"/>
              </a:rPr>
              <a:t>memory.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latin typeface="Carlito"/>
                <a:cs typeface="Carlito"/>
              </a:rPr>
              <a:t>Terdiri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5" dirty="0">
                <a:latin typeface="Carlito"/>
                <a:cs typeface="Carlito"/>
              </a:rPr>
              <a:t>langkah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utama:</a:t>
            </a:r>
            <a:endParaRPr sz="2400" dirty="0">
              <a:latin typeface="Carlito"/>
              <a:cs typeface="Carlito"/>
            </a:endParaRPr>
          </a:p>
          <a:p>
            <a:pPr marL="652780" lvl="1" indent="-29781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53415" algn="l"/>
              </a:tabLst>
            </a:pPr>
            <a:r>
              <a:rPr sz="2400" dirty="0">
                <a:latin typeface="Carlito"/>
                <a:cs typeface="Carlito"/>
              </a:rPr>
              <a:t>Pilih </a:t>
            </a:r>
            <a:r>
              <a:rPr sz="2400" i="1" dirty="0">
                <a:latin typeface="Carlito"/>
                <a:cs typeface="Carlito"/>
              </a:rPr>
              <a:t>rules </a:t>
            </a:r>
            <a:r>
              <a:rPr sz="2400" spc="-10" dirty="0">
                <a:latin typeface="Carlito"/>
                <a:cs typeface="Carlito"/>
              </a:rPr>
              <a:t>yang </a:t>
            </a:r>
            <a:r>
              <a:rPr sz="2400" spc="-20" dirty="0">
                <a:latin typeface="Carlito"/>
                <a:cs typeface="Carlito"/>
              </a:rPr>
              <a:t>konklusi-nya </a:t>
            </a:r>
            <a:r>
              <a:rPr sz="2400" spc="-5" dirty="0">
                <a:latin typeface="Carlito"/>
                <a:cs typeface="Carlito"/>
              </a:rPr>
              <a:t>sesuai </a:t>
            </a:r>
            <a:r>
              <a:rPr sz="2400" spc="-15" dirty="0">
                <a:latin typeface="Carlito"/>
                <a:cs typeface="Carlito"/>
              </a:rPr>
              <a:t>dengan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goal.</a:t>
            </a:r>
            <a:endParaRPr sz="2400" dirty="0">
              <a:latin typeface="Carlito"/>
              <a:cs typeface="Carlito"/>
            </a:endParaRPr>
          </a:p>
          <a:p>
            <a:pPr marL="652780" lvl="1" indent="-29781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53415" algn="l"/>
              </a:tabLst>
            </a:pPr>
            <a:r>
              <a:rPr sz="2400" spc="-5" dirty="0">
                <a:latin typeface="Carlito"/>
                <a:cs typeface="Carlito"/>
              </a:rPr>
              <a:t>Ganti </a:t>
            </a:r>
            <a:r>
              <a:rPr sz="2400" spc="-10" dirty="0">
                <a:latin typeface="Carlito"/>
                <a:cs typeface="Carlito"/>
              </a:rPr>
              <a:t>goal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>
                <a:latin typeface="Carlito"/>
                <a:cs typeface="Carlito"/>
              </a:rPr>
              <a:t>premis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i="1" dirty="0">
                <a:latin typeface="Carlito"/>
                <a:cs typeface="Carlito"/>
              </a:rPr>
              <a:t>rule </a:t>
            </a:r>
            <a:r>
              <a:rPr sz="2400" spc="-5" dirty="0">
                <a:latin typeface="Carlito"/>
                <a:cs typeface="Carlito"/>
              </a:rPr>
              <a:t>terpilih. </a:t>
            </a:r>
            <a:r>
              <a:rPr sz="2400" spc="-5" dirty="0" err="1">
                <a:latin typeface="Carlito"/>
                <a:cs typeface="Carlito"/>
              </a:rPr>
              <a:t>Jadikan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sebagai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sub-goals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marR="29209" lvl="1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653415" algn="l"/>
              </a:tabLst>
            </a:pPr>
            <a:r>
              <a:rPr sz="2400" spc="-10" dirty="0">
                <a:latin typeface="Carlito"/>
                <a:cs typeface="Carlito"/>
              </a:rPr>
              <a:t>Kerjakan </a:t>
            </a:r>
            <a:r>
              <a:rPr sz="2400" i="1" spc="-5" dirty="0">
                <a:latin typeface="Carlito"/>
                <a:cs typeface="Carlito"/>
              </a:rPr>
              <a:t>backwards </a:t>
            </a:r>
            <a:r>
              <a:rPr sz="2400" spc="-5" dirty="0">
                <a:latin typeface="Carlito"/>
                <a:cs typeface="Carlito"/>
              </a:rPr>
              <a:t>sampai semua </a:t>
            </a:r>
            <a:r>
              <a:rPr sz="2400" i="1" spc="-5" dirty="0">
                <a:latin typeface="Carlito"/>
                <a:cs typeface="Carlito"/>
              </a:rPr>
              <a:t>sub-goals </a:t>
            </a:r>
            <a:r>
              <a:rPr sz="2400" spc="-5" dirty="0">
                <a:latin typeface="Carlito"/>
                <a:cs typeface="Carlito"/>
              </a:rPr>
              <a:t>bernilai </a:t>
            </a:r>
            <a:r>
              <a:rPr sz="2400" dirty="0">
                <a:latin typeface="Carlito"/>
                <a:cs typeface="Carlito"/>
              </a:rPr>
              <a:t>true.  Ini </a:t>
            </a:r>
            <a:r>
              <a:rPr sz="2400" spc="-5" dirty="0">
                <a:latin typeface="Carlito"/>
                <a:cs typeface="Carlito"/>
              </a:rPr>
              <a:t>dicapai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dengan:</a:t>
            </a:r>
            <a:endParaRPr sz="2400" dirty="0">
              <a:latin typeface="Carlito"/>
              <a:cs typeface="Carlito"/>
            </a:endParaRPr>
          </a:p>
          <a:p>
            <a:pPr marL="756285" lvl="2" indent="-2870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Carlito"/>
                <a:cs typeface="Carlito"/>
              </a:rPr>
              <a:t>Ditemukannya fakta </a:t>
            </a:r>
            <a:r>
              <a:rPr sz="2200" spc="-10" dirty="0">
                <a:latin typeface="Carlito"/>
                <a:cs typeface="Carlito"/>
              </a:rPr>
              <a:t>(dalam </a:t>
            </a:r>
            <a:r>
              <a:rPr sz="2200" i="1" spc="-5" dirty="0">
                <a:latin typeface="Carlito"/>
                <a:cs typeface="Carlito"/>
              </a:rPr>
              <a:t>working memory</a:t>
            </a:r>
            <a:r>
              <a:rPr sz="2200" spc="-5" dirty="0">
                <a:latin typeface="Carlito"/>
                <a:cs typeface="Carlito"/>
              </a:rPr>
              <a:t>)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atau</a:t>
            </a:r>
            <a:endParaRPr sz="2200" dirty="0">
              <a:latin typeface="Carlito"/>
              <a:cs typeface="Carlito"/>
            </a:endParaRPr>
          </a:p>
          <a:p>
            <a:pPr marL="756285" lvl="2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rlito"/>
                <a:cs typeface="Carlito"/>
              </a:rPr>
              <a:t>Pengguna </a:t>
            </a:r>
            <a:r>
              <a:rPr sz="2200" spc="-15" dirty="0">
                <a:latin typeface="Carlito"/>
                <a:cs typeface="Carlito"/>
              </a:rPr>
              <a:t>menyediakan </a:t>
            </a:r>
            <a:r>
              <a:rPr sz="2200" spc="-10" dirty="0">
                <a:latin typeface="Carlito"/>
                <a:cs typeface="Carlito"/>
              </a:rPr>
              <a:t>informasi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tersebut.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650" y="222580"/>
            <a:ext cx="267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x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" y="1241429"/>
            <a:ext cx="9144000" cy="5645146"/>
            <a:chOff x="0" y="1182736"/>
            <a:chExt cx="9144000" cy="5645146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" y="1289190"/>
              <a:ext cx="8915399" cy="5538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222580"/>
            <a:ext cx="6723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latin typeface="Carlito"/>
                <a:cs typeface="Carlito"/>
              </a:rPr>
              <a:t>Backward </a:t>
            </a:r>
            <a:r>
              <a:rPr i="1" spc="-5" dirty="0">
                <a:latin typeface="Carlito"/>
                <a:cs typeface="Carlito"/>
              </a:rPr>
              <a:t>Chaining</a:t>
            </a:r>
            <a:r>
              <a:rPr spc="-5" dirty="0"/>
              <a:t>: </a:t>
            </a:r>
            <a:r>
              <a:rPr spc="-15" dirty="0"/>
              <a:t>Contoh</a:t>
            </a:r>
            <a:r>
              <a:rPr spc="-5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79740"/>
            <a:ext cx="8382000" cy="568681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Seperti </a:t>
            </a:r>
            <a:r>
              <a:rPr sz="2800" spc="-20" dirty="0">
                <a:latin typeface="Carlito"/>
                <a:cs typeface="Carlito"/>
              </a:rPr>
              <a:t>contoh </a:t>
            </a:r>
            <a:r>
              <a:rPr sz="2800" spc="-5" dirty="0">
                <a:latin typeface="Carlito"/>
                <a:cs typeface="Carlito"/>
              </a:rPr>
              <a:t>1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sebelumnya...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Carlito"/>
                <a:cs typeface="Carlito"/>
              </a:rPr>
              <a:t>Rule 1</a:t>
            </a:r>
            <a:r>
              <a:rPr sz="2600" spc="-5" dirty="0">
                <a:latin typeface="Carlito"/>
                <a:cs typeface="Carlito"/>
              </a:rPr>
              <a:t>: </a:t>
            </a:r>
            <a:r>
              <a:rPr sz="2600" dirty="0">
                <a:latin typeface="Carlito"/>
                <a:cs typeface="Carlito"/>
              </a:rPr>
              <a:t>IF A is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true</a:t>
            </a:r>
            <a:r>
              <a:rPr lang="en-US" sz="2600" dirty="0">
                <a:latin typeface="Carlito"/>
                <a:cs typeface="Carlito"/>
              </a:rPr>
              <a:t> AND C is true  </a:t>
            </a:r>
            <a:r>
              <a:rPr lang="en-US" sz="2600" spc="-5" dirty="0">
                <a:latin typeface="Carlito"/>
                <a:cs typeface="Carlito"/>
              </a:rPr>
              <a:t>THEN </a:t>
            </a:r>
            <a:r>
              <a:rPr lang="en-US" sz="2600" dirty="0">
                <a:latin typeface="Carlito"/>
                <a:cs typeface="Carlito"/>
              </a:rPr>
              <a:t>B is</a:t>
            </a:r>
            <a:r>
              <a:rPr lang="en-US" sz="2600" spc="-105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b="1" spc="-5" dirty="0">
                <a:solidFill>
                  <a:srgbClr val="FF0000"/>
                </a:solidFill>
                <a:latin typeface="Carlito"/>
                <a:cs typeface="Carlito"/>
              </a:rPr>
              <a:t>Rule 2</a:t>
            </a:r>
            <a:r>
              <a:rPr lang="en-US" sz="2600" spc="-5" dirty="0">
                <a:latin typeface="Carlito"/>
                <a:cs typeface="Carlito"/>
              </a:rPr>
              <a:t>: </a:t>
            </a:r>
            <a:r>
              <a:rPr lang="en-US" sz="2600" dirty="0">
                <a:latin typeface="Carlito"/>
                <a:cs typeface="Carlito"/>
              </a:rPr>
              <a:t>IF C is</a:t>
            </a:r>
            <a:r>
              <a:rPr lang="en-US" sz="2600" spc="-70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 AND D is true  </a:t>
            </a:r>
            <a:r>
              <a:rPr lang="en-US" sz="2600" spc="-5" dirty="0">
                <a:latin typeface="Carlito"/>
                <a:cs typeface="Carlito"/>
              </a:rPr>
              <a:t>THEN </a:t>
            </a:r>
            <a:r>
              <a:rPr lang="en-US" sz="2600" dirty="0">
                <a:latin typeface="Carlito"/>
                <a:cs typeface="Carlito"/>
              </a:rPr>
              <a:t>F is</a:t>
            </a:r>
            <a:r>
              <a:rPr lang="en-US" sz="2600" spc="-95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b="1" spc="-5" dirty="0">
                <a:solidFill>
                  <a:srgbClr val="FF0000"/>
                </a:solidFill>
                <a:latin typeface="Carlito"/>
                <a:cs typeface="Carlito"/>
              </a:rPr>
              <a:t>Rule 3</a:t>
            </a:r>
            <a:r>
              <a:rPr lang="en-US" sz="2600" spc="-5" dirty="0">
                <a:latin typeface="Carlito"/>
                <a:cs typeface="Carlito"/>
              </a:rPr>
              <a:t>: </a:t>
            </a:r>
            <a:r>
              <a:rPr lang="en-US" sz="2600" dirty="0">
                <a:latin typeface="Carlito"/>
                <a:cs typeface="Carlito"/>
              </a:rPr>
              <a:t>IF C is</a:t>
            </a:r>
            <a:r>
              <a:rPr lang="en-US" sz="2600" spc="-70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 AND D is true  AND E is true  </a:t>
            </a:r>
            <a:r>
              <a:rPr lang="en-US" sz="2600" spc="-5" dirty="0">
                <a:latin typeface="Carlito"/>
                <a:cs typeface="Carlito"/>
              </a:rPr>
              <a:t>THEN </a:t>
            </a:r>
            <a:r>
              <a:rPr lang="en-US" sz="2600" dirty="0">
                <a:latin typeface="Carlito"/>
                <a:cs typeface="Carlito"/>
              </a:rPr>
              <a:t>X is</a:t>
            </a:r>
            <a:r>
              <a:rPr lang="en-US" sz="2600" spc="-100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lang="en-US" sz="2600" b="1" spc="-10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r>
              <a:rPr lang="en-US" sz="2600" spc="-10" dirty="0">
                <a:latin typeface="Carlito"/>
                <a:cs typeface="Carlito"/>
              </a:rPr>
              <a:t>: </a:t>
            </a:r>
            <a:r>
              <a:rPr lang="en-US" sz="2600" dirty="0">
                <a:latin typeface="Carlito"/>
                <a:cs typeface="Carlito"/>
              </a:rPr>
              <a:t>IF A is</a:t>
            </a:r>
            <a:r>
              <a:rPr lang="en-US" sz="2600" spc="-65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 AND B is true  AND X is true  </a:t>
            </a:r>
            <a:r>
              <a:rPr lang="en-US" sz="2600" spc="-5" dirty="0">
                <a:latin typeface="Carlito"/>
                <a:cs typeface="Carlito"/>
              </a:rPr>
              <a:t>THEN </a:t>
            </a:r>
            <a:r>
              <a:rPr lang="en-US" sz="2600" dirty="0">
                <a:latin typeface="Carlito"/>
                <a:cs typeface="Carlito"/>
              </a:rPr>
              <a:t>Y is</a:t>
            </a:r>
            <a:r>
              <a:rPr lang="en-US" sz="2600" spc="-105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</a:t>
            </a:r>
          </a:p>
          <a:p>
            <a:pPr marL="355600" indent="-342900"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b="1" spc="-5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lang="en-US" sz="2600" b="1" spc="-1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lang="en-US" sz="2600" spc="-10" dirty="0">
                <a:latin typeface="Carlito"/>
                <a:cs typeface="Carlito"/>
              </a:rPr>
              <a:t>: </a:t>
            </a:r>
            <a:r>
              <a:rPr lang="en-US" sz="2600" dirty="0">
                <a:latin typeface="Carlito"/>
                <a:cs typeface="Carlito"/>
              </a:rPr>
              <a:t>IF D is</a:t>
            </a:r>
            <a:r>
              <a:rPr lang="en-US" sz="2600" spc="-65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 AND Y is true  </a:t>
            </a:r>
            <a:r>
              <a:rPr lang="en-US" sz="2600" spc="-5" dirty="0">
                <a:latin typeface="Carlito"/>
                <a:cs typeface="Carlito"/>
              </a:rPr>
              <a:t>THEN </a:t>
            </a:r>
            <a:r>
              <a:rPr lang="en-US" sz="2600" dirty="0">
                <a:latin typeface="Carlito"/>
                <a:cs typeface="Carlito"/>
              </a:rPr>
              <a:t>Z is</a:t>
            </a:r>
            <a:r>
              <a:rPr lang="en-US" sz="2600" spc="-100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true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6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6" name="object 6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4400" y="5410200"/>
            <a:ext cx="6400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Goal </a:t>
            </a:r>
            <a:r>
              <a:rPr sz="2800" spc="-10" dirty="0">
                <a:latin typeface="Carlito"/>
                <a:cs typeface="Carlito"/>
              </a:rPr>
              <a:t>dari </a:t>
            </a:r>
            <a:r>
              <a:rPr sz="2800" spc="-20" dirty="0">
                <a:latin typeface="Carlito"/>
                <a:cs typeface="Carlito"/>
              </a:rPr>
              <a:t>sistem </a:t>
            </a:r>
            <a:r>
              <a:rPr sz="2800" spc="-5" dirty="0">
                <a:latin typeface="Carlito"/>
                <a:cs typeface="Carlito"/>
              </a:rPr>
              <a:t>adalah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Z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399" y="396585"/>
            <a:ext cx="249001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</a:t>
            </a:r>
            <a:r>
              <a:rPr spc="-9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2471926"/>
            <a:ext cx="8991600" cy="3837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436880" algn="l"/>
              </a:tabLst>
            </a:pPr>
            <a:r>
              <a:rPr sz="2400" i="1" dirty="0">
                <a:latin typeface="Carlito"/>
                <a:cs typeface="Carlito"/>
              </a:rPr>
              <a:t>Pilih </a:t>
            </a:r>
            <a:r>
              <a:rPr sz="2400" i="1" spc="-5" dirty="0">
                <a:latin typeface="Carlito"/>
                <a:cs typeface="Carlito"/>
              </a:rPr>
              <a:t>rules </a:t>
            </a:r>
            <a:r>
              <a:rPr sz="2400" i="1" dirty="0">
                <a:latin typeface="Carlito"/>
                <a:cs typeface="Carlito"/>
              </a:rPr>
              <a:t>dengan </a:t>
            </a:r>
            <a:r>
              <a:rPr sz="2400" i="1" spc="-10" dirty="0">
                <a:latin typeface="Carlito"/>
                <a:cs typeface="Carlito"/>
              </a:rPr>
              <a:t>kesimpulan </a:t>
            </a:r>
            <a:r>
              <a:rPr sz="2400" i="1" dirty="0">
                <a:latin typeface="Carlito"/>
                <a:cs typeface="Carlito"/>
              </a:rPr>
              <a:t>yang </a:t>
            </a:r>
            <a:r>
              <a:rPr sz="2400" i="1" spc="-15" dirty="0">
                <a:latin typeface="Carlito"/>
                <a:cs typeface="Carlito"/>
              </a:rPr>
              <a:t>cocok </a:t>
            </a:r>
            <a:r>
              <a:rPr sz="2400" i="1" dirty="0" err="1">
                <a:latin typeface="Carlito"/>
                <a:cs typeface="Carlito"/>
              </a:rPr>
              <a:t>dengan</a:t>
            </a:r>
            <a:r>
              <a:rPr sz="2400" i="1" spc="-110" dirty="0">
                <a:latin typeface="Carlito"/>
                <a:cs typeface="Carlito"/>
              </a:rPr>
              <a:t> </a:t>
            </a:r>
            <a:r>
              <a:rPr sz="2400" i="1" dirty="0" err="1">
                <a:latin typeface="Carlito"/>
                <a:cs typeface="Carlito"/>
              </a:rPr>
              <a:t>tujuan</a:t>
            </a:r>
            <a:r>
              <a:rPr lang="en-US" sz="2400" i="1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</a:t>
            </a:r>
            <a:r>
              <a:rPr sz="2400" i="1" dirty="0">
                <a:latin typeface="Carlito"/>
                <a:cs typeface="Carlito"/>
              </a:rPr>
              <a:t>goal</a:t>
            </a:r>
            <a:r>
              <a:rPr sz="2400" dirty="0">
                <a:latin typeface="Carlito"/>
                <a:cs typeface="Carlito"/>
              </a:rPr>
              <a:t>).</a:t>
            </a: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4447540" algn="l"/>
              </a:tabLst>
            </a:pPr>
            <a:r>
              <a:rPr sz="2400" spc="-20" dirty="0">
                <a:latin typeface="Carlito"/>
                <a:cs typeface="Carlito"/>
              </a:rPr>
              <a:t>Hanya </a:t>
            </a:r>
            <a:r>
              <a:rPr sz="2400" spc="-10" dirty="0">
                <a:latin typeface="Carlito"/>
                <a:cs typeface="Carlito"/>
              </a:rPr>
              <a:t>kesimpulan </a:t>
            </a:r>
            <a:r>
              <a:rPr sz="2400" spc="-5" dirty="0">
                <a:latin typeface="Carlito"/>
                <a:cs typeface="Carlito"/>
              </a:rPr>
              <a:t>dari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5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yang </a:t>
            </a:r>
            <a:r>
              <a:rPr sz="2400" spc="-5" dirty="0">
                <a:latin typeface="Carlito"/>
                <a:cs typeface="Carlito"/>
              </a:rPr>
              <a:t>sesuai </a:t>
            </a:r>
            <a:r>
              <a:rPr sz="2400" spc="-10" dirty="0">
                <a:latin typeface="Carlito"/>
                <a:cs typeface="Carlito"/>
              </a:rPr>
              <a:t>dengan </a:t>
            </a:r>
            <a:r>
              <a:rPr sz="2400" spc="-5" dirty="0">
                <a:latin typeface="Carlito"/>
                <a:cs typeface="Carlito"/>
              </a:rPr>
              <a:t>goal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(Z).</a:t>
            </a: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AutoNum type="arabicParenR" startAt="2"/>
              <a:tabLst>
                <a:tab pos="436880" algn="l"/>
              </a:tabLst>
            </a:pPr>
            <a:r>
              <a:rPr sz="2400" i="1" spc="-5" dirty="0">
                <a:latin typeface="Carlito"/>
                <a:cs typeface="Carlito"/>
              </a:rPr>
              <a:t>Ganti goal </a:t>
            </a:r>
            <a:r>
              <a:rPr sz="2400" i="1" dirty="0">
                <a:latin typeface="Carlito"/>
                <a:cs typeface="Carlito"/>
              </a:rPr>
              <a:t>dengan </a:t>
            </a:r>
            <a:r>
              <a:rPr sz="2400" i="1" spc="-5" dirty="0">
                <a:latin typeface="Carlito"/>
                <a:cs typeface="Carlito"/>
              </a:rPr>
              <a:t>premis </a:t>
            </a:r>
            <a:r>
              <a:rPr sz="2400" i="1" dirty="0">
                <a:latin typeface="Carlito"/>
                <a:cs typeface="Carlito"/>
              </a:rPr>
              <a:t>dari rule. Ini </a:t>
            </a:r>
            <a:r>
              <a:rPr sz="2400" i="1" spc="-10" dirty="0">
                <a:latin typeface="Carlito"/>
                <a:cs typeface="Carlito"/>
              </a:rPr>
              <a:t>dinamakan </a:t>
            </a:r>
            <a:r>
              <a:rPr sz="2400" i="1" dirty="0" err="1">
                <a:latin typeface="Carlito"/>
                <a:cs typeface="Carlito"/>
              </a:rPr>
              <a:t>sebagai</a:t>
            </a:r>
            <a:r>
              <a:rPr sz="2400" i="1" dirty="0">
                <a:latin typeface="Carlito"/>
                <a:cs typeface="Carlito"/>
              </a:rPr>
              <a:t>  </a:t>
            </a:r>
            <a:r>
              <a:rPr sz="2400" i="1" spc="-5" dirty="0">
                <a:latin typeface="Carlito"/>
                <a:cs typeface="Carlito"/>
              </a:rPr>
              <a:t>sub-goal.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 </a:t>
            </a:r>
            <a:r>
              <a:rPr sz="2400" spc="-5" dirty="0">
                <a:latin typeface="Carlito"/>
                <a:cs typeface="Carlito"/>
              </a:rPr>
              <a:t>ada dalam </a:t>
            </a:r>
            <a:r>
              <a:rPr sz="2400" spc="-10" dirty="0">
                <a:latin typeface="Carlito"/>
                <a:cs typeface="Carlito"/>
              </a:rPr>
              <a:t>database </a:t>
            </a:r>
            <a:r>
              <a:rPr sz="2400" spc="-15" dirty="0">
                <a:latin typeface="Carlito"/>
                <a:cs typeface="Carlito"/>
              </a:rPr>
              <a:t>tetapi </a:t>
            </a:r>
            <a:r>
              <a:rPr sz="2400" spc="-5" dirty="0">
                <a:latin typeface="Carlito"/>
                <a:cs typeface="Carlito"/>
              </a:rPr>
              <a:t>tidak </a:t>
            </a:r>
            <a:r>
              <a:rPr sz="2400" spc="-10" dirty="0">
                <a:latin typeface="Carlito"/>
                <a:cs typeface="Carlito"/>
              </a:rPr>
              <a:t>dengan </a:t>
            </a:r>
            <a:r>
              <a:rPr sz="2400" spc="-150" dirty="0">
                <a:latin typeface="Carlito"/>
                <a:cs typeface="Carlito"/>
              </a:rPr>
              <a:t>Y. </a:t>
            </a:r>
            <a:r>
              <a:rPr sz="2400" spc="-10" dirty="0">
                <a:latin typeface="Carlito"/>
                <a:cs typeface="Carlito"/>
              </a:rPr>
              <a:t>Sehingga  jadikan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10" dirty="0">
                <a:latin typeface="Carlito"/>
                <a:cs typeface="Carlito"/>
              </a:rPr>
              <a:t>sebagai </a:t>
            </a:r>
            <a:r>
              <a:rPr sz="2400" spc="-5" dirty="0">
                <a:latin typeface="Carlito"/>
                <a:cs typeface="Carlito"/>
              </a:rPr>
              <a:t>sub-goal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pertama.</a:t>
            </a:r>
            <a:endParaRPr sz="2400" dirty="0">
              <a:latin typeface="Carlito"/>
              <a:cs typeface="Carlito"/>
            </a:endParaRPr>
          </a:p>
          <a:p>
            <a:pPr marL="355600" marR="334645" indent="-342900">
              <a:lnSpc>
                <a:spcPct val="100000"/>
              </a:lnSpc>
              <a:spcBef>
                <a:spcPts val="625"/>
              </a:spcBef>
              <a:buAutoNum type="arabicParenR" startAt="3"/>
              <a:tabLst>
                <a:tab pos="436880" algn="l"/>
              </a:tabLst>
            </a:pPr>
            <a:r>
              <a:rPr sz="2400" i="1" spc="-20" dirty="0">
                <a:latin typeface="Carlito"/>
                <a:cs typeface="Carlito"/>
              </a:rPr>
              <a:t>Kerjakan </a:t>
            </a:r>
            <a:r>
              <a:rPr sz="2400" i="1" spc="-5" dirty="0">
                <a:latin typeface="Carlito"/>
                <a:cs typeface="Carlito"/>
              </a:rPr>
              <a:t>secara </a:t>
            </a:r>
            <a:r>
              <a:rPr sz="2400" i="1" dirty="0">
                <a:latin typeface="Carlito"/>
                <a:cs typeface="Carlito"/>
              </a:rPr>
              <a:t>backward (mundur) </a:t>
            </a:r>
            <a:r>
              <a:rPr sz="2400" i="1" spc="-5" dirty="0">
                <a:latin typeface="Carlito"/>
                <a:cs typeface="Carlito"/>
              </a:rPr>
              <a:t>sampai semua </a:t>
            </a:r>
            <a:r>
              <a:rPr sz="2400" i="1" dirty="0">
                <a:latin typeface="Carlito"/>
                <a:cs typeface="Carlito"/>
              </a:rPr>
              <a:t>sub-  </a:t>
            </a:r>
            <a:r>
              <a:rPr sz="2400" i="1" spc="-5" dirty="0">
                <a:latin typeface="Carlito"/>
                <a:cs typeface="Carlito"/>
              </a:rPr>
              <a:t>goals yang </a:t>
            </a:r>
            <a:r>
              <a:rPr sz="2400" i="1" spc="-15" dirty="0">
                <a:latin typeface="Carlito"/>
                <a:cs typeface="Carlito"/>
              </a:rPr>
              <a:t>diketahui </a:t>
            </a:r>
            <a:r>
              <a:rPr sz="2400" i="1" spc="-5" dirty="0">
                <a:latin typeface="Carlito"/>
                <a:cs typeface="Carlito"/>
              </a:rPr>
              <a:t>bernilai</a:t>
            </a:r>
            <a:r>
              <a:rPr sz="2400" i="1" spc="-5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true.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Belum </a:t>
            </a: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i="1" spc="-5" dirty="0">
                <a:latin typeface="Carlito"/>
                <a:cs typeface="Carlito"/>
              </a:rPr>
              <a:t>sub-goals </a:t>
            </a:r>
            <a:r>
              <a:rPr sz="2400" spc="-10" dirty="0">
                <a:latin typeface="Carlito"/>
                <a:cs typeface="Carlito"/>
              </a:rPr>
              <a:t>sebagai </a:t>
            </a:r>
            <a:r>
              <a:rPr sz="2400" dirty="0">
                <a:latin typeface="Carlito"/>
                <a:cs typeface="Carlito"/>
              </a:rPr>
              <a:t>true. Jadi </a:t>
            </a:r>
            <a:r>
              <a:rPr sz="2400" spc="-5" dirty="0">
                <a:latin typeface="Carlito"/>
                <a:cs typeface="Carlito"/>
              </a:rPr>
              <a:t>ulangi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lagi.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0" y="0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514" y="151257"/>
            <a:ext cx="1679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spc="-50" dirty="0"/>
              <a:t>t</a:t>
            </a:r>
            <a:r>
              <a:rPr spc="-5" dirty="0"/>
              <a:t>oh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9050" y="1042528"/>
            <a:ext cx="9182100" cy="106680"/>
            <a:chOff x="-19050" y="1042528"/>
            <a:chExt cx="9182100" cy="106680"/>
          </a:xfrm>
        </p:grpSpPr>
        <p:sp>
          <p:nvSpPr>
            <p:cNvPr id="4" name="object 4"/>
            <p:cNvSpPr/>
            <p:nvPr/>
          </p:nvSpPr>
          <p:spPr>
            <a:xfrm>
              <a:off x="0" y="1042528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71499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65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31090"/>
              </p:ext>
            </p:extLst>
          </p:nvPr>
        </p:nvGraphicFramePr>
        <p:xfrm>
          <a:off x="1512760" y="1279525"/>
          <a:ext cx="6096635" cy="5302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Kondisi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Musim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Dingin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30" dirty="0">
                          <a:latin typeface="Carlito"/>
                          <a:cs typeface="Carlito"/>
                        </a:rPr>
                        <a:t>Temperatur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&lt;0,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&gt;0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Gerak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Angin</a:t>
                      </a: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Kencang,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sepoi-sepoi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Jalan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Licin,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tidak</a:t>
                      </a:r>
                      <a:r>
                        <a:rPr sz="20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licin</a:t>
                      </a: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7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Cuaca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Dingin,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hangat,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panas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3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Aturan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784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Premis: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Temperatur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</a:p>
                    <a:p>
                      <a:pPr marL="1279525" marR="128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AND IF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Gerak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Angin</a:t>
                      </a:r>
                      <a:r>
                        <a:rPr sz="2000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Kencang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IF Jalan</a:t>
                      </a:r>
                      <a:r>
                        <a:rPr sz="20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Licin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Kesimpulan: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THEN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Cuaca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Dingin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874" y="2200771"/>
            <a:ext cx="8535987" cy="454868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471805" algn="l"/>
              </a:tabLst>
            </a:pPr>
            <a:r>
              <a:rPr sz="2400" i="1" spc="-10" dirty="0">
                <a:latin typeface="Carlito"/>
                <a:cs typeface="Carlito"/>
              </a:rPr>
              <a:t>Pilih </a:t>
            </a:r>
            <a:r>
              <a:rPr sz="2400" i="1" spc="-5" dirty="0">
                <a:latin typeface="Carlito"/>
                <a:cs typeface="Carlito"/>
              </a:rPr>
              <a:t>rules </a:t>
            </a:r>
            <a:r>
              <a:rPr sz="2400" i="1" spc="-10" dirty="0">
                <a:latin typeface="Carlito"/>
                <a:cs typeface="Carlito"/>
              </a:rPr>
              <a:t>yang </a:t>
            </a:r>
            <a:r>
              <a:rPr sz="2400" i="1" spc="-20" dirty="0">
                <a:latin typeface="Carlito"/>
                <a:cs typeface="Carlito"/>
              </a:rPr>
              <a:t>konklusinya </a:t>
            </a:r>
            <a:r>
              <a:rPr sz="2400" i="1" spc="-5" dirty="0">
                <a:latin typeface="Carlito"/>
                <a:cs typeface="Carlito"/>
              </a:rPr>
              <a:t>sesuai </a:t>
            </a:r>
            <a:r>
              <a:rPr sz="2400" i="1" spc="-10" dirty="0">
                <a:latin typeface="Carlito"/>
                <a:cs typeface="Carlito"/>
              </a:rPr>
              <a:t>dengan</a:t>
            </a:r>
            <a:r>
              <a:rPr sz="2400" i="1" spc="9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tujuan.</a:t>
            </a:r>
            <a:endParaRPr sz="2400" dirty="0">
              <a:latin typeface="Carlito"/>
              <a:cs typeface="Carlito"/>
            </a:endParaRPr>
          </a:p>
          <a:p>
            <a:pPr marL="355600" marR="112268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rlito"/>
                <a:cs typeface="Carlito"/>
              </a:rPr>
              <a:t>Goal adalah Z </a:t>
            </a:r>
            <a:r>
              <a:rPr sz="2400" spc="-15" dirty="0">
                <a:latin typeface="Carlito"/>
                <a:cs typeface="Carlito"/>
              </a:rPr>
              <a:t>tetapi </a:t>
            </a:r>
            <a:r>
              <a:rPr sz="2400" spc="-10" dirty="0">
                <a:latin typeface="Carlito"/>
                <a:cs typeface="Carlito"/>
              </a:rPr>
              <a:t>sub-goal </a:t>
            </a:r>
            <a:r>
              <a:rPr sz="2400" spc="-5" dirty="0">
                <a:latin typeface="Carlito"/>
                <a:cs typeface="Carlito"/>
              </a:rPr>
              <a:t>adalah </a:t>
            </a:r>
            <a:r>
              <a:rPr sz="2400" spc="-165" dirty="0">
                <a:latin typeface="Carlito"/>
                <a:cs typeface="Carlito"/>
              </a:rPr>
              <a:t>Y. </a:t>
            </a:r>
            <a:endParaRPr lang="en-US" sz="2400" spc="-165" dirty="0">
              <a:latin typeface="Carlito"/>
              <a:cs typeface="Carlito"/>
            </a:endParaRPr>
          </a:p>
          <a:p>
            <a:pPr marL="355600" marR="1122680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Carlito"/>
                <a:cs typeface="Carlito"/>
              </a:rPr>
              <a:t>Rule </a:t>
            </a:r>
            <a:r>
              <a:rPr sz="2400" spc="-5" dirty="0">
                <a:latin typeface="Carlito"/>
                <a:cs typeface="Carlito"/>
              </a:rPr>
              <a:t>4  </a:t>
            </a:r>
            <a:r>
              <a:rPr sz="2400" spc="-20" dirty="0">
                <a:latin typeface="Carlito"/>
                <a:cs typeface="Carlito"/>
              </a:rPr>
              <a:t>mempunyai </a:t>
            </a:r>
            <a:r>
              <a:rPr sz="2400" spc="-5" dirty="0">
                <a:latin typeface="Carlito"/>
                <a:cs typeface="Carlito"/>
              </a:rPr>
              <a:t>Y </a:t>
            </a:r>
            <a:r>
              <a:rPr sz="2400" spc="-15" dirty="0">
                <a:latin typeface="Carlito"/>
                <a:cs typeface="Carlito"/>
              </a:rPr>
              <a:t>sebagai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kesimpulan.</a:t>
            </a:r>
            <a:endParaRPr sz="2400" dirty="0">
              <a:latin typeface="Carlito"/>
              <a:cs typeface="Carlito"/>
            </a:endParaRPr>
          </a:p>
          <a:p>
            <a:pPr marL="355600" marR="205740" indent="-342900">
              <a:lnSpc>
                <a:spcPct val="100000"/>
              </a:lnSpc>
              <a:spcBef>
                <a:spcPts val="675"/>
              </a:spcBef>
              <a:buAutoNum type="arabicParenR" startAt="2"/>
              <a:tabLst>
                <a:tab pos="471805" algn="l"/>
              </a:tabLst>
            </a:pPr>
            <a:r>
              <a:rPr sz="2400" i="1" spc="-10" dirty="0">
                <a:latin typeface="Carlito"/>
                <a:cs typeface="Carlito"/>
              </a:rPr>
              <a:t>Ganti goal dengan </a:t>
            </a:r>
            <a:r>
              <a:rPr sz="2400" i="1" spc="-5" dirty="0">
                <a:latin typeface="Carlito"/>
                <a:cs typeface="Carlito"/>
              </a:rPr>
              <a:t>premis </a:t>
            </a:r>
            <a:r>
              <a:rPr sz="2400" i="1" spc="-10" dirty="0">
                <a:latin typeface="Carlito"/>
                <a:cs typeface="Carlito"/>
              </a:rPr>
              <a:t>rulenya. </a:t>
            </a:r>
            <a:r>
              <a:rPr sz="2400" i="1" spc="-20" dirty="0">
                <a:latin typeface="Carlito"/>
                <a:cs typeface="Carlito"/>
              </a:rPr>
              <a:t>Jadikan </a:t>
            </a:r>
            <a:r>
              <a:rPr sz="2400" i="1" spc="-5" dirty="0">
                <a:latin typeface="Carlito"/>
                <a:cs typeface="Carlito"/>
              </a:rPr>
              <a:t>sebagai  sub-goals.</a:t>
            </a:r>
            <a:endParaRPr sz="2400" dirty="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  <a:spcBef>
                <a:spcPts val="670"/>
              </a:spcBef>
            </a:pPr>
            <a:r>
              <a:rPr sz="2400" spc="-20" dirty="0">
                <a:latin typeface="Carlito"/>
                <a:cs typeface="Carlito"/>
              </a:rPr>
              <a:t>Diantara </a:t>
            </a:r>
            <a:r>
              <a:rPr sz="2400" spc="-15" dirty="0">
                <a:latin typeface="Carlito"/>
                <a:cs typeface="Carlito"/>
              </a:rPr>
              <a:t>premis </a:t>
            </a:r>
            <a:r>
              <a:rPr sz="2400" spc="-10" dirty="0">
                <a:latin typeface="Carlito"/>
                <a:cs typeface="Carlito"/>
              </a:rPr>
              <a:t>pada </a:t>
            </a:r>
            <a:r>
              <a:rPr sz="2400" spc="-5" dirty="0">
                <a:latin typeface="Carlito"/>
                <a:cs typeface="Carlito"/>
              </a:rPr>
              <a:t>Rule 4, A </a:t>
            </a:r>
            <a:r>
              <a:rPr sz="2400" spc="-10" dirty="0">
                <a:latin typeface="Carlito"/>
                <a:cs typeface="Carlito"/>
              </a:rPr>
              <a:t>dan </a:t>
            </a:r>
            <a:r>
              <a:rPr sz="2400" spc="-5" dirty="0">
                <a:latin typeface="Carlito"/>
                <a:cs typeface="Carlito"/>
              </a:rPr>
              <a:t>B </a:t>
            </a:r>
            <a:r>
              <a:rPr sz="2400" spc="-15" dirty="0">
                <a:latin typeface="Carlito"/>
                <a:cs typeface="Carlito"/>
              </a:rPr>
              <a:t>terdapat </a:t>
            </a:r>
            <a:r>
              <a:rPr sz="2400" spc="-10" dirty="0">
                <a:latin typeface="Carlito"/>
                <a:cs typeface="Carlito"/>
              </a:rPr>
              <a:t>dalam  </a:t>
            </a:r>
            <a:r>
              <a:rPr sz="2400" spc="-15" dirty="0">
                <a:latin typeface="Carlito"/>
                <a:cs typeface="Carlito"/>
              </a:rPr>
              <a:t>database tetapi </a:t>
            </a:r>
            <a:r>
              <a:rPr sz="2400" spc="-5" dirty="0">
                <a:latin typeface="Carlito"/>
                <a:cs typeface="Carlito"/>
              </a:rPr>
              <a:t>X tidak. Jadi, </a:t>
            </a:r>
            <a:r>
              <a:rPr sz="2400" spc="-10" dirty="0">
                <a:latin typeface="Carlito"/>
                <a:cs typeface="Carlito"/>
              </a:rPr>
              <a:t>sub-goal </a:t>
            </a:r>
            <a:r>
              <a:rPr sz="2400" spc="-5" dirty="0">
                <a:latin typeface="Carlito"/>
                <a:cs typeface="Carlito"/>
              </a:rPr>
              <a:t>adalah</a:t>
            </a:r>
            <a:r>
              <a:rPr sz="2400" spc="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X.</a:t>
            </a:r>
            <a:endParaRPr sz="2400" dirty="0">
              <a:latin typeface="Carlito"/>
              <a:cs typeface="Carlito"/>
            </a:endParaRPr>
          </a:p>
          <a:p>
            <a:pPr marL="355600" marR="1076325" indent="-342900">
              <a:lnSpc>
                <a:spcPct val="100000"/>
              </a:lnSpc>
              <a:spcBef>
                <a:spcPts val="675"/>
              </a:spcBef>
              <a:buAutoNum type="arabicParenR" startAt="3"/>
              <a:tabLst>
                <a:tab pos="471805" algn="l"/>
              </a:tabLst>
            </a:pPr>
            <a:r>
              <a:rPr sz="2400" i="1" spc="-30" dirty="0">
                <a:latin typeface="Carlito"/>
                <a:cs typeface="Carlito"/>
              </a:rPr>
              <a:t>Lakukan </a:t>
            </a:r>
            <a:r>
              <a:rPr sz="2400" i="1" spc="-10" dirty="0">
                <a:latin typeface="Carlito"/>
                <a:cs typeface="Carlito"/>
              </a:rPr>
              <a:t>backwards </a:t>
            </a:r>
            <a:r>
              <a:rPr sz="2400" i="1" spc="-5" dirty="0">
                <a:latin typeface="Carlito"/>
                <a:cs typeface="Carlito"/>
              </a:rPr>
              <a:t>sampai </a:t>
            </a:r>
            <a:r>
              <a:rPr sz="2400" i="1" spc="-10" dirty="0" err="1">
                <a:latin typeface="Carlito"/>
                <a:cs typeface="Carlito"/>
              </a:rPr>
              <a:t>semua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spc="-5" dirty="0" err="1">
                <a:latin typeface="Carlito"/>
                <a:cs typeface="Carlito"/>
              </a:rPr>
              <a:t>subgoals</a:t>
            </a:r>
            <a:r>
              <a:rPr sz="2400" i="1" spc="-5" dirty="0">
                <a:latin typeface="Carlito"/>
                <a:cs typeface="Carlito"/>
              </a:rPr>
              <a:t>  </a:t>
            </a:r>
            <a:r>
              <a:rPr sz="2400" i="1" spc="-25" dirty="0">
                <a:latin typeface="Carlito"/>
                <a:cs typeface="Carlito"/>
              </a:rPr>
              <a:t>diketahui </a:t>
            </a:r>
            <a:r>
              <a:rPr sz="2400" i="1" spc="-10" dirty="0">
                <a:latin typeface="Carlito"/>
                <a:cs typeface="Carlito"/>
              </a:rPr>
              <a:t>bernilai</a:t>
            </a:r>
            <a:r>
              <a:rPr sz="2400" i="1" spc="3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true.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spc="-10" dirty="0">
                <a:latin typeface="Carlito"/>
                <a:cs typeface="Carlito"/>
              </a:rPr>
              <a:t>Tidak </a:t>
            </a: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spc="-10" dirty="0">
                <a:latin typeface="Carlito"/>
                <a:cs typeface="Carlito"/>
              </a:rPr>
              <a:t>sub-goal bernilai </a:t>
            </a:r>
            <a:r>
              <a:rPr sz="2400" spc="-5" dirty="0">
                <a:latin typeface="Carlito"/>
                <a:cs typeface="Carlito"/>
              </a:rPr>
              <a:t>true,</a:t>
            </a:r>
            <a:r>
              <a:rPr sz="2400" spc="125" dirty="0">
                <a:latin typeface="Carlito"/>
                <a:cs typeface="Carlito"/>
              </a:rPr>
              <a:t> </a:t>
            </a:r>
            <a:r>
              <a:rPr sz="2400" i="1" spc="-15" dirty="0">
                <a:latin typeface="Carlito"/>
                <a:cs typeface="Carlito"/>
              </a:rPr>
              <a:t>restart</a:t>
            </a:r>
            <a:r>
              <a:rPr sz="2400" spc="-1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0" y="0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</a:t>
            </a:r>
            <a:r>
              <a:rPr spc="-9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568" y="2210296"/>
            <a:ext cx="8610600" cy="45397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720"/>
              </a:spcBef>
              <a:buAutoNum type="arabicParenR"/>
              <a:tabLst>
                <a:tab pos="436880" algn="l"/>
              </a:tabLst>
            </a:pPr>
            <a:r>
              <a:rPr sz="2400" i="1" dirty="0">
                <a:latin typeface="Carlito"/>
                <a:cs typeface="Carlito"/>
              </a:rPr>
              <a:t>Pilih rules dengan </a:t>
            </a:r>
            <a:r>
              <a:rPr sz="2400" i="1" spc="-10" dirty="0">
                <a:latin typeface="Carlito"/>
                <a:cs typeface="Carlito"/>
              </a:rPr>
              <a:t>kesimpulan </a:t>
            </a:r>
            <a:r>
              <a:rPr sz="2400" i="1" spc="-5" dirty="0">
                <a:latin typeface="Carlito"/>
                <a:cs typeface="Carlito"/>
              </a:rPr>
              <a:t>sesuai</a:t>
            </a:r>
            <a:r>
              <a:rPr sz="2400" i="1" spc="-8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goal.</a:t>
            </a:r>
            <a:endParaRPr sz="2400" dirty="0">
              <a:latin typeface="Carlito"/>
              <a:cs typeface="Carlito"/>
            </a:endParaRPr>
          </a:p>
          <a:p>
            <a:pPr marL="355600" marR="10541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Carlito"/>
                <a:cs typeface="Carlito"/>
              </a:rPr>
              <a:t>Goal adalah </a:t>
            </a:r>
            <a:r>
              <a:rPr sz="2400" spc="-5" dirty="0">
                <a:latin typeface="Carlito"/>
                <a:cs typeface="Carlito"/>
              </a:rPr>
              <a:t>Z. </a:t>
            </a:r>
            <a:r>
              <a:rPr sz="2400" spc="-15" dirty="0">
                <a:latin typeface="Carlito"/>
                <a:cs typeface="Carlito"/>
              </a:rPr>
              <a:t>Sub-goalnya </a:t>
            </a:r>
            <a:r>
              <a:rPr sz="2400" dirty="0">
                <a:latin typeface="Carlito"/>
                <a:cs typeface="Carlito"/>
              </a:rPr>
              <a:t>adalah Y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X. X </a:t>
            </a:r>
            <a:r>
              <a:rPr sz="2400" dirty="0" err="1">
                <a:latin typeface="Carlito"/>
                <a:cs typeface="Carlito"/>
              </a:rPr>
              <a:t>adalah</a:t>
            </a:r>
            <a:r>
              <a:rPr sz="2400" dirty="0">
                <a:latin typeface="Carlito"/>
                <a:cs typeface="Carlito"/>
              </a:rPr>
              <a:t> sub-</a:t>
            </a:r>
            <a:r>
              <a:rPr sz="2400" spc="-5" dirty="0">
                <a:latin typeface="Carlito"/>
                <a:cs typeface="Carlito"/>
              </a:rPr>
              <a:t>goal terbaru. </a:t>
            </a:r>
            <a:r>
              <a:rPr sz="2400" dirty="0">
                <a:latin typeface="Carlito"/>
                <a:cs typeface="Carlito"/>
              </a:rPr>
              <a:t>Rule 3 </a:t>
            </a:r>
            <a:r>
              <a:rPr sz="2400" spc="-15" dirty="0">
                <a:latin typeface="Carlito"/>
                <a:cs typeface="Carlito"/>
              </a:rPr>
              <a:t>mempunyai </a:t>
            </a:r>
            <a:r>
              <a:rPr sz="2400" dirty="0">
                <a:latin typeface="Carlito"/>
                <a:cs typeface="Carlito"/>
              </a:rPr>
              <a:t>X </a:t>
            </a:r>
            <a:r>
              <a:rPr sz="2400" spc="-10" dirty="0">
                <a:latin typeface="Carlito"/>
                <a:cs typeface="Carlito"/>
              </a:rPr>
              <a:t>sebagai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kesimpulan.</a:t>
            </a:r>
            <a:endParaRPr sz="2400" dirty="0">
              <a:latin typeface="Carlito"/>
              <a:cs typeface="Carlito"/>
            </a:endParaRPr>
          </a:p>
          <a:p>
            <a:pPr marL="355600" marR="793750" indent="-342900">
              <a:lnSpc>
                <a:spcPct val="100000"/>
              </a:lnSpc>
              <a:spcBef>
                <a:spcPts val="625"/>
              </a:spcBef>
              <a:buAutoNum type="arabicParenR" startAt="2"/>
              <a:tabLst>
                <a:tab pos="436880" algn="l"/>
              </a:tabLst>
            </a:pPr>
            <a:r>
              <a:rPr sz="2400" i="1" spc="-5" dirty="0">
                <a:latin typeface="Carlito"/>
                <a:cs typeface="Carlito"/>
              </a:rPr>
              <a:t>Ganti goal </a:t>
            </a:r>
            <a:r>
              <a:rPr sz="2400" i="1" dirty="0">
                <a:latin typeface="Carlito"/>
                <a:cs typeface="Carlito"/>
              </a:rPr>
              <a:t>dengan </a:t>
            </a:r>
            <a:r>
              <a:rPr sz="2400" i="1" spc="-5" dirty="0">
                <a:latin typeface="Carlito"/>
                <a:cs typeface="Carlito"/>
              </a:rPr>
              <a:t>premis </a:t>
            </a:r>
            <a:r>
              <a:rPr sz="2400" i="1" dirty="0">
                <a:latin typeface="Carlito"/>
                <a:cs typeface="Carlito"/>
              </a:rPr>
              <a:t>dari rule terpilih. </a:t>
            </a:r>
            <a:r>
              <a:rPr sz="2400" i="1" spc="-15" dirty="0">
                <a:latin typeface="Carlito"/>
                <a:cs typeface="Carlito"/>
              </a:rPr>
              <a:t>Jadikan  </a:t>
            </a:r>
            <a:r>
              <a:rPr sz="2400" i="1" dirty="0">
                <a:latin typeface="Carlito"/>
                <a:cs typeface="Carlito"/>
              </a:rPr>
              <a:t>sebagai</a:t>
            </a:r>
            <a:r>
              <a:rPr sz="2400" i="1" spc="-4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sub-goals.</a:t>
            </a:r>
            <a:endParaRPr sz="2400" dirty="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  <a:spcBef>
                <a:spcPts val="625"/>
              </a:spcBef>
            </a:pPr>
            <a:r>
              <a:rPr sz="2400" spc="-10" dirty="0">
                <a:latin typeface="Carlito"/>
                <a:cs typeface="Carlito"/>
              </a:rPr>
              <a:t>Premis </a:t>
            </a:r>
            <a:r>
              <a:rPr sz="2400" dirty="0">
                <a:latin typeface="Carlito"/>
                <a:cs typeface="Carlito"/>
              </a:rPr>
              <a:t>Rule 3 </a:t>
            </a:r>
            <a:r>
              <a:rPr sz="2400" spc="-5" dirty="0">
                <a:latin typeface="Carlito"/>
                <a:cs typeface="Carlito"/>
              </a:rPr>
              <a:t>adalah C, </a:t>
            </a:r>
            <a:r>
              <a:rPr sz="2400" dirty="0">
                <a:latin typeface="Carlito"/>
                <a:cs typeface="Carlito"/>
              </a:rPr>
              <a:t>D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semuanya </a:t>
            </a:r>
            <a:r>
              <a:rPr sz="2400" dirty="0">
                <a:latin typeface="Carlito"/>
                <a:cs typeface="Carlito"/>
              </a:rPr>
              <a:t>ada </a:t>
            </a:r>
            <a:r>
              <a:rPr sz="2400" spc="-5" dirty="0">
                <a:latin typeface="Carlito"/>
                <a:cs typeface="Carlito"/>
              </a:rPr>
              <a:t>dalam  </a:t>
            </a:r>
            <a:r>
              <a:rPr sz="2400" spc="-10" dirty="0">
                <a:latin typeface="Carlito"/>
                <a:cs typeface="Carlito"/>
              </a:rPr>
              <a:t>database.</a:t>
            </a:r>
            <a:endParaRPr sz="2400" dirty="0">
              <a:latin typeface="Carlito"/>
              <a:cs typeface="Carlito"/>
            </a:endParaRPr>
          </a:p>
          <a:p>
            <a:pPr marL="355600" marR="511175">
              <a:lnSpc>
                <a:spcPct val="100000"/>
              </a:lnSpc>
              <a:spcBef>
                <a:spcPts val="625"/>
              </a:spcBef>
              <a:tabLst>
                <a:tab pos="4759960" algn="l"/>
              </a:tabLst>
            </a:pPr>
            <a:r>
              <a:rPr sz="2400" dirty="0">
                <a:latin typeface="Carlito"/>
                <a:cs typeface="Carlito"/>
              </a:rPr>
              <a:t>Jadi, </a:t>
            </a:r>
            <a:r>
              <a:rPr sz="2400" spc="-5" dirty="0">
                <a:latin typeface="Carlito"/>
                <a:cs typeface="Carlito"/>
              </a:rPr>
              <a:t>sub-goal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dapat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diperoleh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dengan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menjalankan  </a:t>
            </a:r>
            <a:r>
              <a:rPr sz="2400" dirty="0">
                <a:latin typeface="Carlito"/>
                <a:cs typeface="Carlito"/>
              </a:rPr>
              <a:t>Rule 3 </a:t>
            </a:r>
            <a:r>
              <a:rPr sz="2400" spc="-5" dirty="0">
                <a:latin typeface="Carlito"/>
                <a:cs typeface="Carlito"/>
              </a:rPr>
              <a:t>terlebih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dahulu.</a:t>
            </a:r>
            <a:endParaRPr sz="2400" dirty="0">
              <a:latin typeface="Carlito"/>
              <a:cs typeface="Carlito"/>
            </a:endParaRPr>
          </a:p>
          <a:p>
            <a:pPr marL="355600" marR="318135" indent="-342900">
              <a:lnSpc>
                <a:spcPct val="100000"/>
              </a:lnSpc>
              <a:spcBef>
                <a:spcPts val="625"/>
              </a:spcBef>
              <a:buAutoNum type="arabicParenR" startAt="3"/>
              <a:tabLst>
                <a:tab pos="436880" algn="l"/>
              </a:tabLst>
            </a:pPr>
            <a:r>
              <a:rPr sz="2400" i="1" spc="-25" dirty="0">
                <a:latin typeface="Carlito"/>
                <a:cs typeface="Carlito"/>
              </a:rPr>
              <a:t>Lakukan </a:t>
            </a:r>
            <a:r>
              <a:rPr sz="2400" i="1" spc="-5" dirty="0">
                <a:latin typeface="Carlito"/>
                <a:cs typeface="Carlito"/>
              </a:rPr>
              <a:t>backwards sampai semua sub-goals </a:t>
            </a:r>
            <a:r>
              <a:rPr sz="2400" i="1" spc="-15" dirty="0">
                <a:latin typeface="Carlito"/>
                <a:cs typeface="Carlito"/>
              </a:rPr>
              <a:t>diketahui  </a:t>
            </a:r>
            <a:r>
              <a:rPr sz="2400" i="1" dirty="0">
                <a:latin typeface="Carlito"/>
                <a:cs typeface="Carlito"/>
              </a:rPr>
              <a:t>bernilai</a:t>
            </a:r>
            <a:r>
              <a:rPr sz="2400" i="1" spc="-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true.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0" y="0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9800" y="367056"/>
            <a:ext cx="2418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Lanju</a:t>
            </a:r>
            <a:r>
              <a:rPr spc="-45" dirty="0"/>
              <a:t>t</a:t>
            </a:r>
            <a:r>
              <a:rPr dirty="0"/>
              <a:t>an.</a:t>
            </a:r>
            <a:r>
              <a:rPr spc="5" dirty="0"/>
              <a:t>.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267459"/>
            <a:ext cx="8295640" cy="45762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5904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Telah </a:t>
            </a:r>
            <a:r>
              <a:rPr sz="2400" spc="-10" dirty="0">
                <a:latin typeface="Carlito"/>
                <a:cs typeface="Carlito"/>
              </a:rPr>
              <a:t>diperoleh </a:t>
            </a:r>
            <a:r>
              <a:rPr sz="2400" spc="-5" dirty="0">
                <a:latin typeface="Carlito"/>
                <a:cs typeface="Carlito"/>
              </a:rPr>
              <a:t>salah </a:t>
            </a:r>
            <a:r>
              <a:rPr sz="2400" spc="-10" dirty="0">
                <a:latin typeface="Carlito"/>
                <a:cs typeface="Carlito"/>
              </a:rPr>
              <a:t>satu </a:t>
            </a:r>
            <a:r>
              <a:rPr sz="2400" spc="-5" dirty="0">
                <a:latin typeface="Carlito"/>
                <a:cs typeface="Carlito"/>
              </a:rPr>
              <a:t>sub-goals. </a:t>
            </a:r>
            <a:r>
              <a:rPr sz="2400" dirty="0">
                <a:latin typeface="Carlito"/>
                <a:cs typeface="Carlito"/>
              </a:rPr>
              <a:t>Belum </a:t>
            </a: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dirty="0">
                <a:latin typeface="Carlito"/>
                <a:cs typeface="Carlito"/>
              </a:rPr>
              <a:t>sub-  </a:t>
            </a:r>
            <a:r>
              <a:rPr sz="2400" spc="-5" dirty="0">
                <a:latin typeface="Carlito"/>
                <a:cs typeface="Carlito"/>
              </a:rPr>
              <a:t>goal bernilai </a:t>
            </a:r>
            <a:r>
              <a:rPr sz="2400" spc="-30" dirty="0">
                <a:latin typeface="Carlito"/>
                <a:cs typeface="Carlito"/>
              </a:rPr>
              <a:t>True. </a:t>
            </a:r>
            <a:r>
              <a:rPr sz="2400" dirty="0">
                <a:latin typeface="Carlito"/>
                <a:cs typeface="Carlito"/>
              </a:rPr>
              <a:t>Jadi, </a:t>
            </a:r>
            <a:r>
              <a:rPr sz="2400" spc="-5" dirty="0">
                <a:latin typeface="Carlito"/>
                <a:cs typeface="Carlito"/>
              </a:rPr>
              <a:t>balik untuk </a:t>
            </a:r>
            <a:r>
              <a:rPr sz="2400" spc="-10" dirty="0">
                <a:latin typeface="Carlito"/>
                <a:cs typeface="Carlito"/>
              </a:rPr>
              <a:t>mendapatkan </a:t>
            </a:r>
            <a:r>
              <a:rPr sz="2400" spc="10" dirty="0">
                <a:latin typeface="Carlito"/>
                <a:cs typeface="Carlito"/>
              </a:rPr>
              <a:t>sub-  </a:t>
            </a:r>
            <a:r>
              <a:rPr sz="2400" spc="-5" dirty="0">
                <a:latin typeface="Carlito"/>
                <a:cs typeface="Carlito"/>
              </a:rPr>
              <a:t>goal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lain.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Pertama </a:t>
            </a:r>
            <a:r>
              <a:rPr sz="2400" dirty="0">
                <a:latin typeface="Carlito"/>
                <a:cs typeface="Carlito"/>
              </a:rPr>
              <a:t>adalah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300" dirty="0">
                <a:latin typeface="Carlito"/>
                <a:cs typeface="Carlito"/>
              </a:rPr>
              <a:t>Y.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Kembali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spc="-10" dirty="0">
                <a:latin typeface="Carlito"/>
                <a:cs typeface="Carlito"/>
              </a:rPr>
              <a:t>Langkah </a:t>
            </a:r>
            <a:r>
              <a:rPr sz="2400" dirty="0">
                <a:latin typeface="Carlito"/>
                <a:cs typeface="Carlito"/>
              </a:rPr>
              <a:t>2, </a:t>
            </a:r>
            <a:r>
              <a:rPr sz="2400" spc="-15" dirty="0">
                <a:latin typeface="Carlito"/>
                <a:cs typeface="Carlito"/>
              </a:rPr>
              <a:t>diketahui </a:t>
            </a:r>
            <a:r>
              <a:rPr sz="2400" spc="-10" dirty="0">
                <a:latin typeface="Carlito"/>
                <a:cs typeface="Carlito"/>
              </a:rPr>
              <a:t>(sekarang) </a:t>
            </a:r>
            <a:r>
              <a:rPr sz="2400" spc="-5" dirty="0">
                <a:latin typeface="Carlito"/>
                <a:cs typeface="Carlito"/>
              </a:rPr>
              <a:t>semua premis  pada </a:t>
            </a:r>
            <a:r>
              <a:rPr sz="2400" dirty="0">
                <a:latin typeface="Carlito"/>
                <a:cs typeface="Carlito"/>
              </a:rPr>
              <a:t>Rule 4. Jadi, Rule 4 </a:t>
            </a:r>
            <a:r>
              <a:rPr sz="2400" spc="-10" dirty="0">
                <a:latin typeface="Carlito"/>
                <a:cs typeface="Carlito"/>
              </a:rPr>
              <a:t>dapat dijalankan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diperoleh </a:t>
            </a:r>
            <a:r>
              <a:rPr sz="2400" dirty="0">
                <a:latin typeface="Carlito"/>
                <a:cs typeface="Carlito"/>
              </a:rPr>
              <a:t>Y 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ditambahkan </a:t>
            </a:r>
            <a:r>
              <a:rPr sz="2400" spc="-40" dirty="0">
                <a:latin typeface="Carlito"/>
                <a:cs typeface="Carlito"/>
              </a:rPr>
              <a:t>ke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database.</a:t>
            </a:r>
            <a:endParaRPr sz="2400" dirty="0">
              <a:latin typeface="Carlito"/>
              <a:cs typeface="Carlito"/>
            </a:endParaRPr>
          </a:p>
          <a:p>
            <a:pPr marL="355600" marR="363855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Kembali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spc="-10" dirty="0">
                <a:latin typeface="Carlito"/>
                <a:cs typeface="Carlito"/>
              </a:rPr>
              <a:t>Langkah </a:t>
            </a:r>
            <a:r>
              <a:rPr sz="2400" dirty="0">
                <a:latin typeface="Carlito"/>
                <a:cs typeface="Carlito"/>
              </a:rPr>
              <a:t>1, </a:t>
            </a:r>
            <a:r>
              <a:rPr sz="2400" spc="-5" dirty="0">
                <a:latin typeface="Carlito"/>
                <a:cs typeface="Carlito"/>
              </a:rPr>
              <a:t>semua premis dari </a:t>
            </a:r>
            <a:r>
              <a:rPr sz="2400" dirty="0">
                <a:latin typeface="Carlito"/>
                <a:cs typeface="Carlito"/>
              </a:rPr>
              <a:t>Rule 5  </a:t>
            </a:r>
            <a:r>
              <a:rPr sz="2400" spc="-15" dirty="0">
                <a:latin typeface="Carlito"/>
                <a:cs typeface="Carlito"/>
              </a:rPr>
              <a:t>diketahui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kesimpulannya </a:t>
            </a:r>
            <a:r>
              <a:rPr sz="2400" dirty="0">
                <a:latin typeface="Carlito"/>
                <a:cs typeface="Carlito"/>
              </a:rPr>
              <a:t>adalah </a:t>
            </a:r>
            <a:r>
              <a:rPr sz="2400" spc="-5" dirty="0">
                <a:latin typeface="Carlito"/>
                <a:cs typeface="Carlito"/>
              </a:rPr>
              <a:t>goal. </a:t>
            </a:r>
            <a:r>
              <a:rPr sz="2400" dirty="0">
                <a:latin typeface="Carlito"/>
                <a:cs typeface="Carlito"/>
              </a:rPr>
              <a:t>Rule 5 </a:t>
            </a:r>
            <a:r>
              <a:rPr sz="2400" spc="-10" dirty="0">
                <a:latin typeface="Carlito"/>
                <a:cs typeface="Carlito"/>
              </a:rPr>
              <a:t>dapat  dijalankan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diperoleh </a:t>
            </a:r>
            <a:r>
              <a:rPr sz="2400" spc="-5" dirty="0">
                <a:latin typeface="Carlito"/>
                <a:cs typeface="Carlito"/>
              </a:rPr>
              <a:t>goal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15" dirty="0">
                <a:latin typeface="Carlito"/>
                <a:cs typeface="Carlito"/>
              </a:rPr>
              <a:t>Z.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Diagram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pada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2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slide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berikut</a:t>
            </a:r>
            <a:r>
              <a:rPr sz="24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menjelaskan...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0" y="0"/>
            <a:ext cx="4448175" cy="219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885" y="222580"/>
            <a:ext cx="6418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Diagram </a:t>
            </a:r>
            <a:r>
              <a:rPr i="1" dirty="0">
                <a:latin typeface="Carlito"/>
                <a:cs typeface="Carlito"/>
              </a:rPr>
              <a:t>Backward</a:t>
            </a:r>
            <a:r>
              <a:rPr i="1" spc="-4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8100" y="1357299"/>
            <a:ext cx="9105900" cy="524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885" y="222580"/>
            <a:ext cx="6418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Diagram </a:t>
            </a:r>
            <a:r>
              <a:rPr i="1" dirty="0">
                <a:latin typeface="Carlito"/>
                <a:cs typeface="Carlito"/>
              </a:rPr>
              <a:t>Backward</a:t>
            </a:r>
            <a:r>
              <a:rPr i="1" spc="-4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1424012"/>
            <a:ext cx="9144000" cy="521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222580"/>
            <a:ext cx="6723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latin typeface="Carlito"/>
                <a:cs typeface="Carlito"/>
              </a:rPr>
              <a:t>Backward </a:t>
            </a:r>
            <a:r>
              <a:rPr i="1" spc="-5" dirty="0">
                <a:latin typeface="Carlito"/>
                <a:cs typeface="Carlito"/>
              </a:rPr>
              <a:t>Chaining</a:t>
            </a:r>
            <a:r>
              <a:rPr spc="-5" dirty="0"/>
              <a:t>: </a:t>
            </a:r>
            <a:r>
              <a:rPr spc="-15" dirty="0"/>
              <a:t>Contoh</a:t>
            </a:r>
            <a:r>
              <a:rPr spc="-5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89190"/>
            <a:ext cx="8763000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Langkah</a:t>
            </a:r>
            <a:r>
              <a:rPr sz="2400" b="1" i="1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Carlito"/>
              <a:cs typeface="Carlito"/>
            </a:endParaRPr>
          </a:p>
          <a:p>
            <a:pPr marL="401320" indent="-389255" algn="just">
              <a:lnSpc>
                <a:spcPct val="100000"/>
              </a:lnSpc>
              <a:buAutoNum type="arabicParenR"/>
              <a:tabLst>
                <a:tab pos="401955" algn="l"/>
              </a:tabLst>
            </a:pPr>
            <a:r>
              <a:rPr sz="2400" i="1" spc="-5" dirty="0">
                <a:latin typeface="Carlito"/>
                <a:cs typeface="Carlito"/>
              </a:rPr>
              <a:t>Pilih </a:t>
            </a:r>
            <a:r>
              <a:rPr sz="2400" i="1" dirty="0">
                <a:latin typeface="Carlito"/>
                <a:cs typeface="Carlito"/>
              </a:rPr>
              <a:t>rules </a:t>
            </a:r>
            <a:r>
              <a:rPr sz="2400" i="1" spc="-5" dirty="0">
                <a:latin typeface="Carlito"/>
                <a:cs typeface="Carlito"/>
              </a:rPr>
              <a:t>yang </a:t>
            </a:r>
            <a:r>
              <a:rPr sz="2400" i="1" spc="-15" dirty="0">
                <a:latin typeface="Carlito"/>
                <a:cs typeface="Carlito"/>
              </a:rPr>
              <a:t>konklusinya cocok </a:t>
            </a:r>
            <a:r>
              <a:rPr sz="2400" i="1" spc="-5" dirty="0">
                <a:latin typeface="Carlito"/>
                <a:cs typeface="Carlito"/>
              </a:rPr>
              <a:t>dengan</a:t>
            </a:r>
            <a:r>
              <a:rPr sz="2400" i="1" spc="4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goal.</a:t>
            </a:r>
            <a:endParaRPr sz="2400" dirty="0">
              <a:latin typeface="Carlito"/>
              <a:cs typeface="Carlito"/>
            </a:endParaRPr>
          </a:p>
          <a:p>
            <a:pPr marL="355600" algn="just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rlito"/>
                <a:cs typeface="Carlito"/>
              </a:rPr>
              <a:t>Konklusi yang </a:t>
            </a:r>
            <a:r>
              <a:rPr sz="2400" spc="-5" dirty="0">
                <a:latin typeface="Carlito"/>
                <a:cs typeface="Carlito"/>
              </a:rPr>
              <a:t>sesuai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i="1" spc="-5" dirty="0">
                <a:latin typeface="Carlito"/>
                <a:cs typeface="Carlito"/>
              </a:rPr>
              <a:t>goal </a:t>
            </a:r>
            <a:r>
              <a:rPr sz="2400" spc="-20" dirty="0">
                <a:latin typeface="Carlito"/>
                <a:cs typeface="Carlito"/>
              </a:rPr>
              <a:t>hanya </a:t>
            </a:r>
            <a:r>
              <a:rPr sz="2400" spc="-5" dirty="0">
                <a:latin typeface="Carlito"/>
                <a:cs typeface="Carlito"/>
              </a:rPr>
              <a:t>pada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19.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AutoNum type="arabicParenR" startAt="2"/>
              <a:tabLst>
                <a:tab pos="401955" algn="l"/>
              </a:tabLst>
            </a:pPr>
            <a:r>
              <a:rPr sz="2400" i="1" spc="-5" dirty="0">
                <a:latin typeface="Carlito"/>
                <a:cs typeface="Carlito"/>
              </a:rPr>
              <a:t>Ganti goal dengan premis dari </a:t>
            </a:r>
            <a:r>
              <a:rPr sz="2400" i="1" dirty="0">
                <a:latin typeface="Carlito"/>
                <a:cs typeface="Carlito"/>
              </a:rPr>
              <a:t>rule </a:t>
            </a:r>
            <a:r>
              <a:rPr sz="2400" i="1" spc="-5" dirty="0">
                <a:latin typeface="Carlito"/>
                <a:cs typeface="Carlito"/>
              </a:rPr>
              <a:t>tersebut. </a:t>
            </a:r>
            <a:r>
              <a:rPr sz="2400" i="1" spc="-10" dirty="0">
                <a:latin typeface="Carlito"/>
                <a:cs typeface="Carlito"/>
              </a:rPr>
              <a:t>Jadikan </a:t>
            </a:r>
            <a:r>
              <a:rPr sz="2400" i="1" spc="-5" dirty="0">
                <a:latin typeface="Carlito"/>
                <a:cs typeface="Carlito"/>
              </a:rPr>
              <a:t>sebagai  sub-goals.</a:t>
            </a:r>
            <a:endParaRPr sz="2400" dirty="0">
              <a:latin typeface="Carlito"/>
              <a:cs typeface="Carlito"/>
            </a:endParaRPr>
          </a:p>
          <a:p>
            <a:pPr marL="355600" marR="46990" algn="just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rlito"/>
                <a:cs typeface="Carlito"/>
              </a:rPr>
              <a:t>Premis </a:t>
            </a:r>
            <a:r>
              <a:rPr sz="2400" spc="-35" dirty="0">
                <a:latin typeface="Arial"/>
                <a:cs typeface="Arial"/>
              </a:rPr>
              <a:t>“perfumed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30" dirty="0">
                <a:latin typeface="Arial"/>
                <a:cs typeface="Arial"/>
              </a:rPr>
              <a:t>true” </a:t>
            </a:r>
            <a:r>
              <a:rPr sz="2400" dirty="0">
                <a:latin typeface="Carlito"/>
                <a:cs typeface="Carlito"/>
              </a:rPr>
              <a:t>ada </a:t>
            </a: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spc="-10" dirty="0">
                <a:latin typeface="Carlito"/>
                <a:cs typeface="Carlito"/>
              </a:rPr>
              <a:t>database tetapi</a:t>
            </a:r>
            <a:r>
              <a:rPr sz="2400" spc="-2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premis 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spc="20" dirty="0">
                <a:latin typeface="Carlito"/>
                <a:cs typeface="Carlito"/>
              </a:rPr>
              <a:t>flower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Lily” </a:t>
            </a:r>
            <a:r>
              <a:rPr sz="2400" dirty="0">
                <a:latin typeface="Carlito"/>
                <a:cs typeface="Carlito"/>
              </a:rPr>
              <a:t>tidak. </a:t>
            </a:r>
            <a:r>
              <a:rPr sz="2400" spc="-5" dirty="0">
                <a:latin typeface="Carlito"/>
                <a:cs typeface="Carlito"/>
              </a:rPr>
              <a:t>Kesimpulan </a:t>
            </a:r>
            <a:r>
              <a:rPr sz="2400" spc="5" dirty="0">
                <a:latin typeface="Arial"/>
                <a:cs typeface="Arial"/>
              </a:rPr>
              <a:t>“flower </a:t>
            </a:r>
            <a:r>
              <a:rPr sz="2400" spc="-125" dirty="0">
                <a:latin typeface="Arial"/>
                <a:cs typeface="Arial"/>
              </a:rPr>
              <a:t>name is </a:t>
            </a:r>
            <a:r>
              <a:rPr sz="2400" spc="-30" dirty="0">
                <a:latin typeface="Arial"/>
                <a:cs typeface="Arial"/>
              </a:rPr>
              <a:t>Lily”  </a:t>
            </a:r>
            <a:r>
              <a:rPr sz="2400" dirty="0">
                <a:latin typeface="Carlito"/>
                <a:cs typeface="Carlito"/>
              </a:rPr>
              <a:t>adalah </a:t>
            </a:r>
            <a:r>
              <a:rPr sz="2400" spc="-10" dirty="0">
                <a:latin typeface="Carlito"/>
                <a:cs typeface="Carlito"/>
              </a:rPr>
              <a:t>sub-goal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ini adalah </a:t>
            </a:r>
            <a:r>
              <a:rPr sz="2400" spc="-10" dirty="0">
                <a:latin typeface="Carlito"/>
                <a:cs typeface="Carlito"/>
              </a:rPr>
              <a:t>consequent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14.</a:t>
            </a:r>
            <a:endParaRPr sz="2400" dirty="0">
              <a:latin typeface="Carlito"/>
              <a:cs typeface="Carlito"/>
            </a:endParaRPr>
          </a:p>
          <a:p>
            <a:pPr marL="401320" indent="-389255" algn="just">
              <a:lnSpc>
                <a:spcPct val="100000"/>
              </a:lnSpc>
              <a:spcBef>
                <a:spcPts val="580"/>
              </a:spcBef>
              <a:buAutoNum type="arabicParenR" startAt="3"/>
              <a:tabLst>
                <a:tab pos="401955" algn="l"/>
              </a:tabLst>
            </a:pPr>
            <a:r>
              <a:rPr sz="2400" i="1" spc="-20" dirty="0">
                <a:latin typeface="Carlito"/>
                <a:cs typeface="Carlito"/>
              </a:rPr>
              <a:t>Kerjakan </a:t>
            </a:r>
            <a:r>
              <a:rPr sz="2400" i="1" spc="-5" dirty="0">
                <a:latin typeface="Carlito"/>
                <a:cs typeface="Carlito"/>
              </a:rPr>
              <a:t>backwards sampai semua sub-goals bernilai</a:t>
            </a:r>
            <a:r>
              <a:rPr sz="2400" i="1" spc="8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true.</a:t>
            </a:r>
            <a:endParaRPr sz="2400" dirty="0">
              <a:latin typeface="Carlito"/>
              <a:cs typeface="Carlito"/>
            </a:endParaRPr>
          </a:p>
          <a:p>
            <a:pPr marL="3556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Belum </a:t>
            </a: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spc="-10" dirty="0">
                <a:latin typeface="Carlito"/>
                <a:cs typeface="Carlito"/>
              </a:rPr>
              <a:t>sub-goals </a:t>
            </a:r>
            <a:r>
              <a:rPr sz="2400" spc="-5" dirty="0">
                <a:latin typeface="Carlito"/>
                <a:cs typeface="Carlito"/>
              </a:rPr>
              <a:t>bernilai </a:t>
            </a:r>
            <a:r>
              <a:rPr sz="2400" spc="-25" dirty="0">
                <a:latin typeface="Carlito"/>
                <a:cs typeface="Carlito"/>
              </a:rPr>
              <a:t>True, </a:t>
            </a:r>
            <a:r>
              <a:rPr sz="2400" i="1" spc="-5" dirty="0">
                <a:latin typeface="Carlito"/>
                <a:cs typeface="Carlito"/>
              </a:rPr>
              <a:t>back-chain</a:t>
            </a:r>
            <a:r>
              <a:rPr sz="2400" i="1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lagi.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447800"/>
            <a:ext cx="8839200" cy="493019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9570" indent="-357505">
              <a:lnSpc>
                <a:spcPct val="100000"/>
              </a:lnSpc>
              <a:spcBef>
                <a:spcPts val="625"/>
              </a:spcBef>
              <a:buAutoNum type="arabicParenR"/>
              <a:tabLst>
                <a:tab pos="370205" algn="l"/>
              </a:tabLst>
            </a:pPr>
            <a:r>
              <a:rPr sz="2200" i="1" spc="-5" dirty="0">
                <a:latin typeface="Carlito"/>
                <a:cs typeface="Carlito"/>
              </a:rPr>
              <a:t>Pilih rules </a:t>
            </a:r>
            <a:r>
              <a:rPr sz="2200" i="1" spc="-10" dirty="0">
                <a:latin typeface="Carlito"/>
                <a:cs typeface="Carlito"/>
              </a:rPr>
              <a:t>yang </a:t>
            </a:r>
            <a:r>
              <a:rPr sz="2200" i="1" spc="-20" dirty="0">
                <a:latin typeface="Carlito"/>
                <a:cs typeface="Carlito"/>
              </a:rPr>
              <a:t>konklusinya </a:t>
            </a:r>
            <a:r>
              <a:rPr sz="2200" i="1" spc="-15" dirty="0">
                <a:latin typeface="Carlito"/>
                <a:cs typeface="Carlito"/>
              </a:rPr>
              <a:t>cocok </a:t>
            </a:r>
            <a:r>
              <a:rPr sz="2200" i="1" spc="-10" dirty="0">
                <a:latin typeface="Carlito"/>
                <a:cs typeface="Carlito"/>
              </a:rPr>
              <a:t>dengan</a:t>
            </a:r>
            <a:r>
              <a:rPr sz="2200" i="1" spc="10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goal.</a:t>
            </a:r>
            <a:endParaRPr sz="2200" dirty="0">
              <a:latin typeface="Carlito"/>
              <a:cs typeface="Carlito"/>
            </a:endParaRPr>
          </a:p>
          <a:p>
            <a:pPr marL="355600" marR="4191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rlito"/>
                <a:cs typeface="Carlito"/>
              </a:rPr>
              <a:t>Goal </a:t>
            </a:r>
            <a:r>
              <a:rPr sz="2200" spc="15" dirty="0">
                <a:latin typeface="Arial"/>
                <a:cs typeface="Arial"/>
              </a:rPr>
              <a:t>“</a:t>
            </a:r>
            <a:r>
              <a:rPr sz="2200" b="1" spc="15" dirty="0">
                <a:solidFill>
                  <a:srgbClr val="006FC0"/>
                </a:solidFill>
                <a:latin typeface="Carlito"/>
                <a:cs typeface="Carlito"/>
              </a:rPr>
              <a:t>flower </a:t>
            </a:r>
            <a:r>
              <a:rPr sz="2200" b="1" spc="-10" dirty="0">
                <a:solidFill>
                  <a:srgbClr val="006FC0"/>
                </a:solidFill>
                <a:latin typeface="Carlito"/>
                <a:cs typeface="Carlito"/>
              </a:rPr>
              <a:t>name </a:t>
            </a:r>
            <a:r>
              <a:rPr sz="2200" b="1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200" b="1" spc="-15" dirty="0">
                <a:solidFill>
                  <a:srgbClr val="006FC0"/>
                </a:solidFill>
                <a:latin typeface="Carlito"/>
                <a:cs typeface="Carlito"/>
              </a:rPr>
              <a:t>white </a:t>
            </a:r>
            <a:r>
              <a:rPr sz="2200" b="1" spc="35" dirty="0">
                <a:solidFill>
                  <a:srgbClr val="006FC0"/>
                </a:solidFill>
                <a:latin typeface="Carlito"/>
                <a:cs typeface="Carlito"/>
              </a:rPr>
              <a:t>lily</a:t>
            </a:r>
            <a:r>
              <a:rPr sz="2200" spc="35" dirty="0">
                <a:latin typeface="Arial"/>
                <a:cs typeface="Arial"/>
              </a:rPr>
              <a:t>” </a:t>
            </a:r>
            <a:r>
              <a:rPr sz="2200" spc="-15" dirty="0">
                <a:latin typeface="Carlito"/>
                <a:cs typeface="Carlito"/>
              </a:rPr>
              <a:t>(konklusi </a:t>
            </a:r>
            <a:r>
              <a:rPr sz="2200" spc="-5" dirty="0">
                <a:latin typeface="Carlito"/>
                <a:cs typeface="Carlito"/>
              </a:rPr>
              <a:t>Rule 19) </a:t>
            </a:r>
            <a:r>
              <a:rPr sz="2200" spc="-10" dirty="0">
                <a:latin typeface="Carlito"/>
                <a:cs typeface="Carlito"/>
              </a:rPr>
              <a:t>dan sub-goal  </a:t>
            </a:r>
            <a:r>
              <a:rPr sz="2200" spc="15" dirty="0">
                <a:latin typeface="Arial"/>
                <a:cs typeface="Arial"/>
              </a:rPr>
              <a:t>“</a:t>
            </a:r>
            <a:r>
              <a:rPr sz="2200" b="1" spc="15" dirty="0">
                <a:solidFill>
                  <a:srgbClr val="006FC0"/>
                </a:solidFill>
                <a:latin typeface="Carlito"/>
                <a:cs typeface="Carlito"/>
              </a:rPr>
              <a:t>flower </a:t>
            </a:r>
            <a:r>
              <a:rPr sz="2200" b="1" spc="-10" dirty="0">
                <a:solidFill>
                  <a:srgbClr val="006FC0"/>
                </a:solidFill>
                <a:latin typeface="Carlito"/>
                <a:cs typeface="Carlito"/>
              </a:rPr>
              <a:t>name </a:t>
            </a:r>
            <a:r>
              <a:rPr sz="2200" b="1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200" b="1" spc="35" dirty="0">
                <a:solidFill>
                  <a:srgbClr val="006FC0"/>
                </a:solidFill>
                <a:latin typeface="Carlito"/>
                <a:cs typeface="Carlito"/>
              </a:rPr>
              <a:t>lily</a:t>
            </a:r>
            <a:r>
              <a:rPr sz="2200" spc="35" dirty="0">
                <a:latin typeface="Arial"/>
                <a:cs typeface="Arial"/>
              </a:rPr>
              <a:t>” </a:t>
            </a:r>
            <a:r>
              <a:rPr sz="2200" spc="-15" dirty="0">
                <a:latin typeface="Carlito"/>
                <a:cs typeface="Carlito"/>
              </a:rPr>
              <a:t>konklusi </a:t>
            </a:r>
            <a:r>
              <a:rPr sz="2200" spc="-5" dirty="0">
                <a:latin typeface="Carlito"/>
                <a:cs typeface="Carlito"/>
              </a:rPr>
              <a:t>Rule</a:t>
            </a:r>
            <a:r>
              <a:rPr sz="2200" spc="-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14.</a:t>
            </a:r>
            <a:endParaRPr sz="2200" dirty="0">
              <a:latin typeface="Carlito"/>
              <a:cs typeface="Carlito"/>
            </a:endParaRPr>
          </a:p>
          <a:p>
            <a:pPr marL="355600" marR="263525" indent="-342900">
              <a:lnSpc>
                <a:spcPct val="100000"/>
              </a:lnSpc>
              <a:spcBef>
                <a:spcPts val="530"/>
              </a:spcBef>
              <a:buAutoNum type="arabicParenR" startAt="2"/>
              <a:tabLst>
                <a:tab pos="370205" algn="l"/>
              </a:tabLst>
            </a:pPr>
            <a:r>
              <a:rPr sz="2200" i="1" spc="-10" dirty="0">
                <a:latin typeface="Carlito"/>
                <a:cs typeface="Carlito"/>
              </a:rPr>
              <a:t>Ganti goal dengan </a:t>
            </a:r>
            <a:r>
              <a:rPr sz="2200" i="1" spc="-5" dirty="0">
                <a:latin typeface="Carlito"/>
                <a:cs typeface="Carlito"/>
              </a:rPr>
              <a:t>premis </a:t>
            </a:r>
            <a:r>
              <a:rPr sz="2200" i="1" spc="-10" dirty="0">
                <a:latin typeface="Carlito"/>
                <a:cs typeface="Carlito"/>
              </a:rPr>
              <a:t>dari </a:t>
            </a:r>
            <a:r>
              <a:rPr sz="2200" i="1" spc="-5" dirty="0">
                <a:latin typeface="Carlito"/>
                <a:cs typeface="Carlito"/>
              </a:rPr>
              <a:t>rule </a:t>
            </a:r>
            <a:r>
              <a:rPr sz="2200" i="1" spc="-10" dirty="0">
                <a:latin typeface="Carlito"/>
                <a:cs typeface="Carlito"/>
              </a:rPr>
              <a:t>tersebut. </a:t>
            </a:r>
            <a:r>
              <a:rPr sz="2200" i="1" spc="-15" dirty="0">
                <a:latin typeface="Carlito"/>
                <a:cs typeface="Carlito"/>
              </a:rPr>
              <a:t>Jadikan </a:t>
            </a:r>
            <a:r>
              <a:rPr sz="2200" i="1" spc="-10" dirty="0">
                <a:latin typeface="Carlito"/>
                <a:cs typeface="Carlito"/>
              </a:rPr>
              <a:t>sebagai sub-  goals.</a:t>
            </a:r>
            <a:endParaRPr sz="2200" dirty="0">
              <a:latin typeface="Carlito"/>
              <a:cs typeface="Carlito"/>
            </a:endParaRPr>
          </a:p>
          <a:p>
            <a:pPr marL="355600" marR="59309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rlito"/>
                <a:cs typeface="Carlito"/>
              </a:rPr>
              <a:t>Di </a:t>
            </a:r>
            <a:r>
              <a:rPr sz="2200" spc="-20" dirty="0">
                <a:latin typeface="Carlito"/>
                <a:cs typeface="Carlito"/>
              </a:rPr>
              <a:t>antara </a:t>
            </a:r>
            <a:r>
              <a:rPr sz="2200" spc="-10" dirty="0">
                <a:latin typeface="Carlito"/>
                <a:cs typeface="Carlito"/>
              </a:rPr>
              <a:t>premis </a:t>
            </a:r>
            <a:r>
              <a:rPr sz="2200" spc="-5" dirty="0">
                <a:latin typeface="Carlito"/>
                <a:cs typeface="Carlito"/>
              </a:rPr>
              <a:t>Rule 14, sebagian </a:t>
            </a:r>
            <a:r>
              <a:rPr sz="2200" spc="-10" dirty="0">
                <a:latin typeface="Carlito"/>
                <a:cs typeface="Carlito"/>
              </a:rPr>
              <a:t>sudah </a:t>
            </a:r>
            <a:r>
              <a:rPr sz="2200" spc="-5" dirty="0">
                <a:latin typeface="Carlito"/>
                <a:cs typeface="Carlito"/>
              </a:rPr>
              <a:t>ada </a:t>
            </a:r>
            <a:r>
              <a:rPr sz="2200" spc="-10" dirty="0">
                <a:latin typeface="Carlito"/>
                <a:cs typeface="Carlito"/>
              </a:rPr>
              <a:t>dalam database:  </a:t>
            </a:r>
            <a:r>
              <a:rPr sz="2200" spc="20" dirty="0">
                <a:latin typeface="Arial"/>
                <a:cs typeface="Arial"/>
              </a:rPr>
              <a:t>“</a:t>
            </a:r>
            <a:r>
              <a:rPr sz="2200" b="1" spc="20" dirty="0">
                <a:solidFill>
                  <a:srgbClr val="FF0000"/>
                </a:solidFill>
                <a:latin typeface="Carlito"/>
                <a:cs typeface="Carlito"/>
              </a:rPr>
              <a:t>season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200" b="1" spc="-20" dirty="0">
                <a:solidFill>
                  <a:srgbClr val="FF0000"/>
                </a:solidFill>
                <a:latin typeface="Carlito"/>
                <a:cs typeface="Carlito"/>
              </a:rPr>
              <a:t>spring</a:t>
            </a:r>
            <a:r>
              <a:rPr sz="2200" spc="-20" dirty="0">
                <a:latin typeface="Arial"/>
                <a:cs typeface="Arial"/>
              </a:rPr>
              <a:t>”, </a:t>
            </a:r>
            <a:r>
              <a:rPr sz="2200" spc="25" dirty="0">
                <a:latin typeface="Arial"/>
                <a:cs typeface="Arial"/>
              </a:rPr>
              <a:t>“</a:t>
            </a:r>
            <a:r>
              <a:rPr sz="2200" b="1" spc="25" dirty="0">
                <a:solidFill>
                  <a:srgbClr val="FF0000"/>
                </a:solidFill>
                <a:latin typeface="Carlito"/>
                <a:cs typeface="Carlito"/>
              </a:rPr>
              <a:t>root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type is </a:t>
            </a:r>
            <a:r>
              <a:rPr sz="2200" b="1" spc="-20" dirty="0">
                <a:solidFill>
                  <a:srgbClr val="FF0000"/>
                </a:solidFill>
                <a:latin typeface="Carlito"/>
                <a:cs typeface="Carlito"/>
              </a:rPr>
              <a:t>bulbs</a:t>
            </a:r>
            <a:r>
              <a:rPr sz="2200" spc="-20" dirty="0">
                <a:latin typeface="Arial"/>
                <a:cs typeface="Arial"/>
              </a:rPr>
              <a:t>”, </a:t>
            </a:r>
            <a:r>
              <a:rPr sz="2200" spc="15" dirty="0">
                <a:latin typeface="Arial"/>
                <a:cs typeface="Arial"/>
              </a:rPr>
              <a:t>“</a:t>
            </a:r>
            <a:r>
              <a:rPr sz="2200" b="1" spc="15" dirty="0">
                <a:solidFill>
                  <a:srgbClr val="FF0000"/>
                </a:solidFill>
                <a:latin typeface="Carlito"/>
                <a:cs typeface="Carlito"/>
              </a:rPr>
              <a:t>perfumed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2200" b="1" spc="-1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b="1" spc="-55" dirty="0">
                <a:solidFill>
                  <a:srgbClr val="FF0000"/>
                </a:solidFill>
                <a:latin typeface="Carlito"/>
                <a:cs typeface="Carlito"/>
              </a:rPr>
              <a:t>true</a:t>
            </a:r>
            <a:r>
              <a:rPr sz="2200" spc="-55" dirty="0">
                <a:latin typeface="Arial"/>
                <a:cs typeface="Arial"/>
              </a:rPr>
              <a:t>”.</a:t>
            </a:r>
            <a:endParaRPr sz="2200" dirty="0">
              <a:latin typeface="Arial"/>
              <a:cs typeface="Arial"/>
            </a:endParaRPr>
          </a:p>
          <a:p>
            <a:pPr marL="355600" marR="76073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rlito"/>
                <a:cs typeface="Carlito"/>
              </a:rPr>
              <a:t>Diperlukan dua premis </a:t>
            </a:r>
            <a:r>
              <a:rPr sz="2200" spc="-5" dirty="0">
                <a:latin typeface="Carlito"/>
                <a:cs typeface="Carlito"/>
              </a:rPr>
              <a:t>lagi: </a:t>
            </a:r>
            <a:r>
              <a:rPr sz="2200" spc="20" dirty="0">
                <a:latin typeface="Arial"/>
                <a:cs typeface="Arial"/>
              </a:rPr>
              <a:t>“</a:t>
            </a:r>
            <a:r>
              <a:rPr sz="2200" b="1" spc="20" dirty="0">
                <a:solidFill>
                  <a:srgbClr val="FF0000"/>
                </a:solidFill>
                <a:latin typeface="Carlito"/>
                <a:cs typeface="Carlito"/>
              </a:rPr>
              <a:t>height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200" b="1" spc="25" dirty="0">
                <a:solidFill>
                  <a:srgbClr val="FF0000"/>
                </a:solidFill>
                <a:latin typeface="Carlito"/>
                <a:cs typeface="Carlito"/>
              </a:rPr>
              <a:t>small</a:t>
            </a:r>
            <a:r>
              <a:rPr sz="2200" spc="25" dirty="0">
                <a:latin typeface="Arial"/>
                <a:cs typeface="Arial"/>
              </a:rPr>
              <a:t>” </a:t>
            </a:r>
            <a:r>
              <a:rPr sz="2200" spc="-10" dirty="0">
                <a:latin typeface="Carlito"/>
                <a:cs typeface="Carlito"/>
              </a:rPr>
              <a:t>dan </a:t>
            </a:r>
            <a:r>
              <a:rPr sz="2200" spc="30" dirty="0">
                <a:latin typeface="Arial"/>
                <a:cs typeface="Arial"/>
              </a:rPr>
              <a:t>“</a:t>
            </a:r>
            <a:r>
              <a:rPr sz="2200" b="1" spc="30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type</a:t>
            </a:r>
            <a:r>
              <a:rPr sz="2200" b="1" spc="-1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is  </a:t>
            </a:r>
            <a:r>
              <a:rPr sz="2200" b="1" spc="-35" dirty="0">
                <a:solidFill>
                  <a:srgbClr val="FF0000"/>
                </a:solidFill>
                <a:latin typeface="Carlito"/>
                <a:cs typeface="Carlito"/>
              </a:rPr>
              <a:t>perennial</a:t>
            </a:r>
            <a:r>
              <a:rPr sz="2200" spc="-35" dirty="0">
                <a:latin typeface="Arial"/>
                <a:cs typeface="Arial"/>
              </a:rPr>
              <a:t>”.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Carlito"/>
                <a:cs typeface="Carlito"/>
              </a:rPr>
              <a:t>Sekarang </a:t>
            </a:r>
            <a:r>
              <a:rPr sz="2200" spc="20" dirty="0">
                <a:latin typeface="Arial"/>
                <a:cs typeface="Arial"/>
              </a:rPr>
              <a:t>“</a:t>
            </a:r>
            <a:r>
              <a:rPr sz="2200" b="1" spc="20" dirty="0">
                <a:solidFill>
                  <a:srgbClr val="FF0000"/>
                </a:solidFill>
                <a:latin typeface="Carlito"/>
                <a:cs typeface="Carlito"/>
              </a:rPr>
              <a:t>height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200" b="1" spc="25" dirty="0">
                <a:solidFill>
                  <a:srgbClr val="FF0000"/>
                </a:solidFill>
                <a:latin typeface="Carlito"/>
                <a:cs typeface="Carlito"/>
              </a:rPr>
              <a:t>small</a:t>
            </a:r>
            <a:r>
              <a:rPr sz="2200" spc="25" dirty="0">
                <a:latin typeface="Arial"/>
                <a:cs typeface="Arial"/>
              </a:rPr>
              <a:t>” </a:t>
            </a:r>
            <a:r>
              <a:rPr sz="2200" spc="-10" dirty="0">
                <a:latin typeface="Carlito"/>
                <a:cs typeface="Carlito"/>
              </a:rPr>
              <a:t>dan </a:t>
            </a:r>
            <a:r>
              <a:rPr sz="2200" spc="30" dirty="0">
                <a:latin typeface="Arial"/>
                <a:cs typeface="Arial"/>
              </a:rPr>
              <a:t>“</a:t>
            </a:r>
            <a:r>
              <a:rPr sz="2200" b="1" spc="30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type is </a:t>
            </a:r>
            <a:r>
              <a:rPr sz="2200" b="1" spc="10" dirty="0">
                <a:solidFill>
                  <a:srgbClr val="FF0000"/>
                </a:solidFill>
                <a:latin typeface="Carlito"/>
                <a:cs typeface="Carlito"/>
              </a:rPr>
              <a:t>perennial</a:t>
            </a:r>
            <a:r>
              <a:rPr sz="2200" spc="10" dirty="0">
                <a:latin typeface="Arial"/>
                <a:cs typeface="Arial"/>
              </a:rPr>
              <a:t>” </a:t>
            </a:r>
            <a:r>
              <a:rPr sz="2200" spc="-5" dirty="0" err="1">
                <a:latin typeface="Carlito"/>
                <a:cs typeface="Carlito"/>
              </a:rPr>
              <a:t>menjadi</a:t>
            </a:r>
            <a:r>
              <a:rPr sz="2200" spc="-2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sub-goals.</a:t>
            </a:r>
            <a:endParaRPr sz="2200" dirty="0">
              <a:latin typeface="Carlito"/>
              <a:cs typeface="Carlito"/>
            </a:endParaRPr>
          </a:p>
          <a:p>
            <a:pPr marL="369570" indent="-357505">
              <a:lnSpc>
                <a:spcPct val="100000"/>
              </a:lnSpc>
              <a:spcBef>
                <a:spcPts val="530"/>
              </a:spcBef>
              <a:buAutoNum type="arabicParenR" startAt="3"/>
              <a:tabLst>
                <a:tab pos="370205" algn="l"/>
              </a:tabLst>
            </a:pPr>
            <a:r>
              <a:rPr sz="2200" i="1" spc="-20" dirty="0">
                <a:latin typeface="Carlito"/>
                <a:cs typeface="Carlito"/>
              </a:rPr>
              <a:t>Kerjakan </a:t>
            </a:r>
            <a:r>
              <a:rPr sz="2200" i="1" spc="-10" dirty="0">
                <a:latin typeface="Carlito"/>
                <a:cs typeface="Carlito"/>
              </a:rPr>
              <a:t>backwards sampai semua sub-goals bernilai</a:t>
            </a:r>
            <a:r>
              <a:rPr sz="2200" i="1" spc="10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true.</a:t>
            </a:r>
            <a:endParaRPr sz="2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rlito"/>
                <a:cs typeface="Carlito"/>
              </a:rPr>
              <a:t>Belum </a:t>
            </a:r>
            <a:r>
              <a:rPr sz="2200" spc="-10" dirty="0">
                <a:latin typeface="Carlito"/>
                <a:cs typeface="Carlito"/>
              </a:rPr>
              <a:t>semua </a:t>
            </a:r>
            <a:r>
              <a:rPr sz="2200" spc="-5" dirty="0">
                <a:latin typeface="Carlito"/>
                <a:cs typeface="Carlito"/>
              </a:rPr>
              <a:t>sub-goals </a:t>
            </a:r>
            <a:r>
              <a:rPr sz="2200" spc="-10" dirty="0">
                <a:latin typeface="Carlito"/>
                <a:cs typeface="Carlito"/>
              </a:rPr>
              <a:t>bernilai </a:t>
            </a:r>
            <a:r>
              <a:rPr sz="2200" spc="-5" dirty="0">
                <a:latin typeface="Carlito"/>
                <a:cs typeface="Carlito"/>
              </a:rPr>
              <a:t>true, </a:t>
            </a:r>
            <a:r>
              <a:rPr sz="2200" i="1" spc="-10" dirty="0">
                <a:latin typeface="Carlito"/>
                <a:cs typeface="Carlito"/>
              </a:rPr>
              <a:t>back-chain</a:t>
            </a:r>
            <a:r>
              <a:rPr sz="2200" i="1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lagi.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</a:t>
            </a:r>
            <a:r>
              <a:rPr spc="-9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54394"/>
            <a:ext cx="8610600" cy="49032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401955" algn="l"/>
              </a:tabLst>
            </a:pPr>
            <a:r>
              <a:rPr sz="2400" i="1" dirty="0">
                <a:latin typeface="Carlito"/>
                <a:cs typeface="Carlito"/>
              </a:rPr>
              <a:t>Pilih rules </a:t>
            </a:r>
            <a:r>
              <a:rPr sz="2400" i="1" spc="-5" dirty="0">
                <a:latin typeface="Carlito"/>
                <a:cs typeface="Carlito"/>
              </a:rPr>
              <a:t>yang </a:t>
            </a:r>
            <a:r>
              <a:rPr sz="2400" i="1" spc="-15" dirty="0">
                <a:latin typeface="Carlito"/>
                <a:cs typeface="Carlito"/>
              </a:rPr>
              <a:t>konklusinya cocok </a:t>
            </a:r>
            <a:r>
              <a:rPr sz="2400" i="1" spc="-5" dirty="0">
                <a:latin typeface="Carlito"/>
                <a:cs typeface="Carlito"/>
              </a:rPr>
              <a:t>dengan</a:t>
            </a:r>
            <a:r>
              <a:rPr sz="2400" i="1" spc="4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goal.</a:t>
            </a:r>
            <a:endParaRPr sz="2400" dirty="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rlito"/>
                <a:cs typeface="Carlito"/>
              </a:rPr>
              <a:t>Goal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b="1" spc="20" dirty="0">
                <a:solidFill>
                  <a:srgbClr val="FF0000"/>
                </a:solidFill>
                <a:latin typeface="Carlito"/>
                <a:cs typeface="Carlito"/>
              </a:rPr>
              <a:t>flower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name is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white </a:t>
            </a:r>
            <a:r>
              <a:rPr sz="2400" b="1" spc="40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400" spc="40" dirty="0">
                <a:latin typeface="Arial"/>
                <a:cs typeface="Arial"/>
              </a:rPr>
              <a:t>” </a:t>
            </a:r>
            <a:r>
              <a:rPr sz="2400" spc="-15" dirty="0">
                <a:latin typeface="Carlito"/>
                <a:cs typeface="Carlito"/>
              </a:rPr>
              <a:t>(konklusi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5" dirty="0">
                <a:latin typeface="Carlito"/>
                <a:cs typeface="Carlito"/>
              </a:rPr>
              <a:t>19) dan sub-  </a:t>
            </a:r>
            <a:r>
              <a:rPr sz="2400" spc="-150" dirty="0">
                <a:latin typeface="Arial"/>
                <a:cs typeface="Arial"/>
              </a:rPr>
              <a:t>goals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b="1" spc="20" dirty="0">
                <a:solidFill>
                  <a:srgbClr val="FF0000"/>
                </a:solidFill>
                <a:latin typeface="Carlito"/>
                <a:cs typeface="Carlito"/>
              </a:rPr>
              <a:t>flower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name is </a:t>
            </a:r>
            <a:r>
              <a:rPr sz="2400" b="1" spc="40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400" spc="40" dirty="0">
                <a:latin typeface="Arial"/>
                <a:cs typeface="Arial"/>
              </a:rPr>
              <a:t>” </a:t>
            </a:r>
            <a:r>
              <a:rPr sz="2400" spc="-15" dirty="0">
                <a:latin typeface="Carlito"/>
                <a:cs typeface="Carlito"/>
              </a:rPr>
              <a:t>konklusi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105" dirty="0">
                <a:latin typeface="Arial"/>
                <a:cs typeface="Arial"/>
              </a:rPr>
              <a:t>14, </a:t>
            </a:r>
            <a:r>
              <a:rPr sz="2400" spc="25" dirty="0">
                <a:latin typeface="Arial"/>
                <a:cs typeface="Arial"/>
              </a:rPr>
              <a:t>“</a:t>
            </a:r>
            <a:r>
              <a:rPr sz="2400" b="1" spc="25" dirty="0">
                <a:solidFill>
                  <a:srgbClr val="FF0000"/>
                </a:solidFill>
                <a:latin typeface="Carlito"/>
                <a:cs typeface="Carlito"/>
              </a:rPr>
              <a:t>height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2400" b="1" spc="-3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small</a:t>
            </a:r>
            <a:r>
              <a:rPr sz="2400" spc="-15" dirty="0">
                <a:latin typeface="Arial"/>
                <a:cs typeface="Arial"/>
              </a:rPr>
              <a:t>”,  </a:t>
            </a:r>
            <a:r>
              <a:rPr sz="2400" spc="-15" dirty="0">
                <a:latin typeface="Carlito"/>
                <a:cs typeface="Carlito"/>
              </a:rPr>
              <a:t>konklusi </a:t>
            </a:r>
            <a:r>
              <a:rPr sz="2400" dirty="0">
                <a:latin typeface="Carlito"/>
                <a:cs typeface="Carlito"/>
              </a:rPr>
              <a:t>Rule 1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30" dirty="0">
                <a:latin typeface="Arial"/>
                <a:cs typeface="Arial"/>
              </a:rPr>
              <a:t>“</a:t>
            </a:r>
            <a:r>
              <a:rPr sz="2400" b="1" spc="30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type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400" b="1" spc="15" dirty="0">
                <a:solidFill>
                  <a:srgbClr val="FF0000"/>
                </a:solidFill>
                <a:latin typeface="Carlito"/>
                <a:cs typeface="Carlito"/>
              </a:rPr>
              <a:t>perennial</a:t>
            </a:r>
            <a:r>
              <a:rPr sz="2400" spc="15" dirty="0">
                <a:latin typeface="Arial"/>
                <a:cs typeface="Arial"/>
              </a:rPr>
              <a:t>” </a:t>
            </a:r>
            <a:r>
              <a:rPr sz="2400" spc="-15" dirty="0">
                <a:latin typeface="Carlito"/>
                <a:cs typeface="Carlito"/>
              </a:rPr>
              <a:t>konklusi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229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6.</a:t>
            </a:r>
            <a:endParaRPr sz="2400" dirty="0">
              <a:latin typeface="Carlito"/>
              <a:cs typeface="Carlito"/>
            </a:endParaRPr>
          </a:p>
          <a:p>
            <a:pPr marL="355600" marR="52069" indent="-342900">
              <a:lnSpc>
                <a:spcPct val="100000"/>
              </a:lnSpc>
              <a:spcBef>
                <a:spcPts val="575"/>
              </a:spcBef>
              <a:buAutoNum type="arabicParenR" startAt="2"/>
              <a:tabLst>
                <a:tab pos="401955" algn="l"/>
              </a:tabLst>
            </a:pPr>
            <a:r>
              <a:rPr sz="2400" i="1" spc="-5" dirty="0">
                <a:latin typeface="Carlito"/>
                <a:cs typeface="Carlito"/>
              </a:rPr>
              <a:t>Ganti goal dengan premis dari </a:t>
            </a:r>
            <a:r>
              <a:rPr sz="2400" i="1" dirty="0">
                <a:latin typeface="Carlito"/>
                <a:cs typeface="Carlito"/>
              </a:rPr>
              <a:t>rule </a:t>
            </a:r>
            <a:r>
              <a:rPr sz="2400" i="1" spc="-5" dirty="0">
                <a:latin typeface="Carlito"/>
                <a:cs typeface="Carlito"/>
              </a:rPr>
              <a:t>tersebut. </a:t>
            </a:r>
            <a:r>
              <a:rPr sz="2400" i="1" spc="-10" dirty="0">
                <a:latin typeface="Carlito"/>
                <a:cs typeface="Carlito"/>
              </a:rPr>
              <a:t>Jadikan </a:t>
            </a:r>
            <a:r>
              <a:rPr sz="2400" i="1" spc="-5" dirty="0">
                <a:latin typeface="Carlito"/>
                <a:cs typeface="Carlito"/>
              </a:rPr>
              <a:t>sebagai  sub-goals.</a:t>
            </a:r>
            <a:endParaRPr sz="2400" dirty="0">
              <a:latin typeface="Carlito"/>
              <a:cs typeface="Carlito"/>
            </a:endParaRPr>
          </a:p>
          <a:p>
            <a:pPr marL="355600" marR="38735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spc="-10" dirty="0">
                <a:latin typeface="Carlito"/>
                <a:cs typeface="Carlito"/>
              </a:rPr>
              <a:t>premis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Rule 1 </a:t>
            </a:r>
            <a:r>
              <a:rPr sz="2400" spc="-5" dirty="0">
                <a:latin typeface="Carlito"/>
                <a:cs typeface="Carlito"/>
              </a:rPr>
              <a:t>sudah </a:t>
            </a:r>
            <a:r>
              <a:rPr sz="2400" dirty="0">
                <a:latin typeface="Carlito"/>
                <a:cs typeface="Carlito"/>
              </a:rPr>
              <a:t>ada </a:t>
            </a:r>
            <a:r>
              <a:rPr sz="2400" spc="-5" dirty="0">
                <a:latin typeface="Carlito"/>
                <a:cs typeface="Carlito"/>
              </a:rPr>
              <a:t>dalam database. </a:t>
            </a:r>
            <a:r>
              <a:rPr sz="2400" dirty="0">
                <a:latin typeface="Carlito"/>
                <a:cs typeface="Carlito"/>
              </a:rPr>
              <a:t>Jadi,  Rule 1 </a:t>
            </a:r>
            <a:r>
              <a:rPr sz="2400" spc="-10" dirty="0">
                <a:latin typeface="Carlito"/>
                <a:cs typeface="Carlito"/>
              </a:rPr>
              <a:t>dapat dijalankan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20" dirty="0">
                <a:latin typeface="Carlito"/>
                <a:cs typeface="Carlito"/>
              </a:rPr>
              <a:t>fakta </a:t>
            </a:r>
            <a:r>
              <a:rPr sz="2400" spc="25" dirty="0">
                <a:latin typeface="Arial"/>
                <a:cs typeface="Arial"/>
              </a:rPr>
              <a:t>“</a:t>
            </a:r>
            <a:r>
              <a:rPr sz="2400" b="1" spc="25" dirty="0">
                <a:solidFill>
                  <a:srgbClr val="FF0000"/>
                </a:solidFill>
                <a:latin typeface="Carlito"/>
                <a:cs typeface="Carlito"/>
              </a:rPr>
              <a:t>height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400" b="1" spc="30" dirty="0">
                <a:solidFill>
                  <a:srgbClr val="FF0000"/>
                </a:solidFill>
                <a:latin typeface="Carlito"/>
                <a:cs typeface="Carlito"/>
              </a:rPr>
              <a:t>small</a:t>
            </a:r>
            <a:r>
              <a:rPr sz="2400" spc="30" dirty="0">
                <a:latin typeface="Arial"/>
                <a:cs typeface="Arial"/>
              </a:rPr>
              <a:t>”  </a:t>
            </a:r>
            <a:r>
              <a:rPr sz="2400" spc="-10" dirty="0">
                <a:latin typeface="Carlito"/>
                <a:cs typeface="Carlito"/>
              </a:rPr>
              <a:t>ditambahkan </a:t>
            </a:r>
            <a:r>
              <a:rPr sz="2400" spc="-40" dirty="0">
                <a:latin typeface="Carlito"/>
                <a:cs typeface="Carlito"/>
              </a:rPr>
              <a:t>ke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database.</a:t>
            </a:r>
            <a:endParaRPr sz="2400" dirty="0">
              <a:latin typeface="Carlito"/>
              <a:cs typeface="Carlito"/>
            </a:endParaRPr>
          </a:p>
          <a:p>
            <a:pPr marL="401320" indent="-389255">
              <a:lnSpc>
                <a:spcPct val="100000"/>
              </a:lnSpc>
              <a:spcBef>
                <a:spcPts val="575"/>
              </a:spcBef>
              <a:buAutoNum type="arabicParenR" startAt="3"/>
              <a:tabLst>
                <a:tab pos="401955" algn="l"/>
              </a:tabLst>
            </a:pPr>
            <a:r>
              <a:rPr sz="2400" i="1" spc="-20" dirty="0">
                <a:latin typeface="Carlito"/>
                <a:cs typeface="Carlito"/>
              </a:rPr>
              <a:t>Kerjakan </a:t>
            </a:r>
            <a:r>
              <a:rPr sz="2400" i="1" spc="-5" dirty="0">
                <a:latin typeface="Carlito"/>
                <a:cs typeface="Carlito"/>
              </a:rPr>
              <a:t>backwards sampai semua sub-goals bernilai</a:t>
            </a:r>
            <a:r>
              <a:rPr sz="2400" i="1" spc="7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true.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Belum </a:t>
            </a: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spc="-10" dirty="0">
                <a:latin typeface="Carlito"/>
                <a:cs typeface="Carlito"/>
              </a:rPr>
              <a:t>sub-goals </a:t>
            </a:r>
            <a:r>
              <a:rPr sz="2400" spc="-5" dirty="0">
                <a:latin typeface="Carlito"/>
                <a:cs typeface="Carlito"/>
              </a:rPr>
              <a:t>bernilai </a:t>
            </a:r>
            <a:r>
              <a:rPr sz="2400" dirty="0">
                <a:latin typeface="Carlito"/>
                <a:cs typeface="Carlito"/>
              </a:rPr>
              <a:t>true, </a:t>
            </a:r>
            <a:r>
              <a:rPr sz="2400" i="1" spc="-5" dirty="0">
                <a:latin typeface="Carlito"/>
                <a:cs typeface="Carlito"/>
              </a:rPr>
              <a:t>back-chain </a:t>
            </a:r>
            <a:r>
              <a:rPr sz="2400" dirty="0">
                <a:latin typeface="Carlito"/>
                <a:cs typeface="Carlito"/>
              </a:rPr>
              <a:t>lagi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</a:t>
            </a:r>
            <a:r>
              <a:rPr spc="-9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915400" cy="453393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401955" algn="l"/>
              </a:tabLst>
            </a:pPr>
            <a:r>
              <a:rPr sz="2400" i="1" dirty="0">
                <a:latin typeface="Carlito"/>
                <a:cs typeface="Carlito"/>
              </a:rPr>
              <a:t>Pilih rules </a:t>
            </a:r>
            <a:r>
              <a:rPr sz="2400" i="1" spc="-5" dirty="0">
                <a:latin typeface="Carlito"/>
                <a:cs typeface="Carlito"/>
              </a:rPr>
              <a:t>yang </a:t>
            </a:r>
            <a:r>
              <a:rPr sz="2400" i="1" spc="-15" dirty="0">
                <a:latin typeface="Carlito"/>
                <a:cs typeface="Carlito"/>
              </a:rPr>
              <a:t>konklusinya </a:t>
            </a:r>
            <a:r>
              <a:rPr sz="2400" i="1" spc="-5" dirty="0">
                <a:latin typeface="Carlito"/>
                <a:cs typeface="Carlito"/>
              </a:rPr>
              <a:t>sesuai dengan</a:t>
            </a:r>
            <a:r>
              <a:rPr sz="2400" i="1" spc="2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goal.</a:t>
            </a:r>
            <a:endParaRPr sz="2400" dirty="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  <a:spcBef>
                <a:spcPts val="580"/>
              </a:spcBef>
              <a:tabLst>
                <a:tab pos="2557780" algn="l"/>
              </a:tabLst>
            </a:pPr>
            <a:r>
              <a:rPr sz="2400" spc="-5" dirty="0">
                <a:latin typeface="Carlito"/>
                <a:cs typeface="Carlito"/>
              </a:rPr>
              <a:t>Goal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b="1" spc="20" dirty="0">
                <a:solidFill>
                  <a:srgbClr val="FF0000"/>
                </a:solidFill>
                <a:latin typeface="Carlito"/>
                <a:cs typeface="Carlito"/>
              </a:rPr>
              <a:t>flower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name is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white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400" spc="-5" dirty="0">
                <a:latin typeface="Arial"/>
                <a:cs typeface="Arial"/>
              </a:rPr>
              <a:t>”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kesimpulan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Rule 19 </a:t>
            </a:r>
            <a:r>
              <a:rPr sz="2400" spc="-5" dirty="0">
                <a:latin typeface="Carlito"/>
                <a:cs typeface="Carlito"/>
              </a:rPr>
              <a:t>dan  </a:t>
            </a:r>
            <a:r>
              <a:rPr sz="2400" spc="-10" dirty="0">
                <a:latin typeface="Carlito"/>
                <a:cs typeface="Carlito"/>
              </a:rPr>
              <a:t>sub-goals </a:t>
            </a:r>
            <a:r>
              <a:rPr sz="2400" dirty="0">
                <a:latin typeface="Carlito"/>
                <a:cs typeface="Carlito"/>
              </a:rPr>
              <a:t>adalah	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b="1" spc="20" dirty="0">
                <a:solidFill>
                  <a:srgbClr val="FF0000"/>
                </a:solidFill>
                <a:latin typeface="Carlito"/>
                <a:cs typeface="Carlito"/>
              </a:rPr>
              <a:t>flower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name is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400" spc="-5" dirty="0">
                <a:latin typeface="Arial"/>
                <a:cs typeface="Arial"/>
              </a:rPr>
              <a:t>”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kesimpulan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14  dan </a:t>
            </a:r>
            <a:r>
              <a:rPr sz="2400" spc="30" dirty="0">
                <a:latin typeface="Arial"/>
                <a:cs typeface="Arial"/>
              </a:rPr>
              <a:t>“</a:t>
            </a:r>
            <a:r>
              <a:rPr sz="2400" b="1" spc="30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type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400" b="1" spc="15" dirty="0">
                <a:solidFill>
                  <a:srgbClr val="FF0000"/>
                </a:solidFill>
                <a:latin typeface="Carlito"/>
                <a:cs typeface="Carlito"/>
              </a:rPr>
              <a:t>perennial</a:t>
            </a:r>
            <a:r>
              <a:rPr sz="2400" spc="15" dirty="0">
                <a:latin typeface="Arial"/>
                <a:cs typeface="Arial"/>
              </a:rPr>
              <a:t>”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kesimpulan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229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6.</a:t>
            </a:r>
          </a:p>
          <a:p>
            <a:pPr marL="401320" indent="-389255">
              <a:lnSpc>
                <a:spcPct val="100000"/>
              </a:lnSpc>
              <a:spcBef>
                <a:spcPts val="575"/>
              </a:spcBef>
              <a:buAutoNum type="arabicParenR" startAt="2"/>
              <a:tabLst>
                <a:tab pos="401955" algn="l"/>
              </a:tabLst>
            </a:pPr>
            <a:r>
              <a:rPr sz="2400" i="1" spc="-5" dirty="0">
                <a:latin typeface="Carlito"/>
                <a:cs typeface="Carlito"/>
              </a:rPr>
              <a:t>Ganti goal dengan </a:t>
            </a:r>
            <a:r>
              <a:rPr sz="2400" i="1" dirty="0">
                <a:latin typeface="Carlito"/>
                <a:cs typeface="Carlito"/>
              </a:rPr>
              <a:t>premis </a:t>
            </a:r>
            <a:r>
              <a:rPr sz="2400" i="1" spc="-5" dirty="0">
                <a:latin typeface="Carlito"/>
                <a:cs typeface="Carlito"/>
              </a:rPr>
              <a:t>dari rule. </a:t>
            </a:r>
            <a:r>
              <a:rPr sz="2400" i="1" spc="-10" dirty="0">
                <a:latin typeface="Carlito"/>
                <a:cs typeface="Carlito"/>
              </a:rPr>
              <a:t>Jadikan </a:t>
            </a:r>
            <a:r>
              <a:rPr sz="2400" i="1" spc="-5" dirty="0">
                <a:latin typeface="Carlito"/>
                <a:cs typeface="Carlito"/>
              </a:rPr>
              <a:t>sebagai</a:t>
            </a:r>
            <a:r>
              <a:rPr sz="2400" i="1" spc="-2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sub-goals.</a:t>
            </a:r>
            <a:endParaRPr sz="2400" dirty="0">
              <a:latin typeface="Carlito"/>
              <a:cs typeface="Carlito"/>
            </a:endParaRPr>
          </a:p>
          <a:p>
            <a:pPr marL="355600" marR="42418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rlito"/>
                <a:cs typeface="Carlito"/>
              </a:rPr>
              <a:t>Premis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Rule 1 ada </a:t>
            </a: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spc="-10" dirty="0">
                <a:latin typeface="Carlito"/>
                <a:cs typeface="Carlito"/>
              </a:rPr>
              <a:t>database. </a:t>
            </a:r>
            <a:r>
              <a:rPr sz="2400" dirty="0">
                <a:latin typeface="Carlito"/>
                <a:cs typeface="Carlito"/>
              </a:rPr>
              <a:t>Jadi, Rule 6 </a:t>
            </a:r>
            <a:r>
              <a:rPr sz="2400" spc="-10" dirty="0">
                <a:latin typeface="Carlito"/>
                <a:cs typeface="Carlito"/>
              </a:rPr>
              <a:t>dapat  dijalankan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20" dirty="0">
                <a:latin typeface="Carlito"/>
                <a:cs typeface="Carlito"/>
              </a:rPr>
              <a:t>fakta </a:t>
            </a:r>
            <a:r>
              <a:rPr sz="2400" spc="30" dirty="0">
                <a:latin typeface="Arial"/>
                <a:cs typeface="Arial"/>
              </a:rPr>
              <a:t>“</a:t>
            </a:r>
            <a:r>
              <a:rPr sz="2400" b="1" spc="30" dirty="0">
                <a:solidFill>
                  <a:srgbClr val="FF0000"/>
                </a:solidFill>
                <a:latin typeface="Carlito"/>
                <a:cs typeface="Carlito"/>
              </a:rPr>
              <a:t>life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type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400" b="1" spc="15" dirty="0">
                <a:solidFill>
                  <a:srgbClr val="FF0000"/>
                </a:solidFill>
                <a:latin typeface="Carlito"/>
                <a:cs typeface="Carlito"/>
              </a:rPr>
              <a:t>perennial</a:t>
            </a:r>
            <a:r>
              <a:rPr sz="2400" spc="15" dirty="0">
                <a:latin typeface="Arial"/>
                <a:cs typeface="Arial"/>
              </a:rPr>
              <a:t>” </a:t>
            </a:r>
            <a:r>
              <a:rPr sz="2400" spc="-10" dirty="0">
                <a:latin typeface="Carlito"/>
                <a:cs typeface="Carlito"/>
              </a:rPr>
              <a:t>ditambahkan</a:t>
            </a:r>
            <a:r>
              <a:rPr sz="2400" spc="-195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ke  </a:t>
            </a:r>
            <a:r>
              <a:rPr sz="2400" spc="-5" dirty="0">
                <a:latin typeface="Carlito"/>
                <a:cs typeface="Carlito"/>
              </a:rPr>
              <a:t>database.</a:t>
            </a:r>
            <a:endParaRPr sz="2400" dirty="0">
              <a:latin typeface="Carlito"/>
              <a:cs typeface="Carlito"/>
            </a:endParaRPr>
          </a:p>
          <a:p>
            <a:pPr marL="355600" marR="317500" indent="-342900">
              <a:lnSpc>
                <a:spcPct val="100000"/>
              </a:lnSpc>
              <a:spcBef>
                <a:spcPts val="575"/>
              </a:spcBef>
              <a:buAutoNum type="arabicParenR" startAt="3"/>
              <a:tabLst>
                <a:tab pos="401955" algn="l"/>
              </a:tabLst>
            </a:pPr>
            <a:r>
              <a:rPr sz="2400" i="1" spc="-20" dirty="0">
                <a:latin typeface="Carlito"/>
                <a:cs typeface="Carlito"/>
              </a:rPr>
              <a:t>Kerjakan </a:t>
            </a:r>
            <a:r>
              <a:rPr sz="2400" i="1" spc="-5" dirty="0">
                <a:latin typeface="Carlito"/>
                <a:cs typeface="Carlito"/>
              </a:rPr>
              <a:t>secara backwards sampai semua sub-goals </a:t>
            </a:r>
            <a:r>
              <a:rPr sz="2400" i="1" dirty="0">
                <a:latin typeface="Carlito"/>
                <a:cs typeface="Carlito"/>
              </a:rPr>
              <a:t>bernilai  true.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Belum </a:t>
            </a:r>
            <a:r>
              <a:rPr sz="2400" spc="-5" dirty="0">
                <a:latin typeface="Carlito"/>
                <a:cs typeface="Carlito"/>
              </a:rPr>
              <a:t>semua sub-goal bernilai </a:t>
            </a:r>
            <a:r>
              <a:rPr sz="2400" spc="-30" dirty="0">
                <a:latin typeface="Carlito"/>
                <a:cs typeface="Carlito"/>
              </a:rPr>
              <a:t>True, </a:t>
            </a:r>
            <a:r>
              <a:rPr sz="2400" spc="-15" dirty="0">
                <a:latin typeface="Carlito"/>
                <a:cs typeface="Carlito"/>
              </a:rPr>
              <a:t>kembali </a:t>
            </a:r>
            <a:r>
              <a:rPr sz="2400" i="1" spc="-5" dirty="0">
                <a:latin typeface="Carlito"/>
                <a:cs typeface="Carlito"/>
              </a:rPr>
              <a:t>back-chain</a:t>
            </a:r>
            <a:r>
              <a:rPr sz="2400" i="1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lagi.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</a:t>
            </a:r>
            <a:r>
              <a:rPr spc="-9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43116"/>
            <a:ext cx="8915400" cy="37952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401955" algn="l"/>
              </a:tabLst>
            </a:pPr>
            <a:r>
              <a:rPr sz="2400" i="1" dirty="0">
                <a:latin typeface="Carlito"/>
                <a:cs typeface="Carlito"/>
              </a:rPr>
              <a:t>Pilih rules </a:t>
            </a:r>
            <a:r>
              <a:rPr sz="2400" i="1" spc="-5" dirty="0">
                <a:latin typeface="Carlito"/>
                <a:cs typeface="Carlito"/>
              </a:rPr>
              <a:t>yang </a:t>
            </a:r>
            <a:r>
              <a:rPr sz="2400" i="1" spc="-15" dirty="0">
                <a:latin typeface="Carlito"/>
                <a:cs typeface="Carlito"/>
              </a:rPr>
              <a:t>konklusinya </a:t>
            </a:r>
            <a:r>
              <a:rPr sz="2400" i="1" spc="-5" dirty="0">
                <a:latin typeface="Carlito"/>
                <a:cs typeface="Carlito"/>
              </a:rPr>
              <a:t>sesuai dengan</a:t>
            </a:r>
            <a:r>
              <a:rPr sz="2400" i="1" spc="2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goal.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rlito"/>
                <a:cs typeface="Carlito"/>
              </a:rPr>
              <a:t>Goal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b="1" spc="20" dirty="0">
                <a:solidFill>
                  <a:srgbClr val="FF0000"/>
                </a:solidFill>
                <a:latin typeface="Carlito"/>
                <a:cs typeface="Carlito"/>
              </a:rPr>
              <a:t>flower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name is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white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400" spc="-5" dirty="0">
                <a:latin typeface="Arial"/>
                <a:cs typeface="Arial"/>
              </a:rPr>
              <a:t>”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kesimpulan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Rule 19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dan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tabLst>
                <a:tab pos="4652645" algn="l"/>
              </a:tabLst>
            </a:pPr>
            <a:r>
              <a:rPr sz="2400" spc="-15" dirty="0">
                <a:latin typeface="Carlito"/>
                <a:cs typeface="Carlito"/>
              </a:rPr>
              <a:t>sub-goalnya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b="1" spc="20" dirty="0">
                <a:solidFill>
                  <a:srgbClr val="FF0000"/>
                </a:solidFill>
                <a:latin typeface="Carlito"/>
                <a:cs typeface="Carlito"/>
              </a:rPr>
              <a:t>flower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name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2400" b="1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400" spc="-5" dirty="0">
                <a:latin typeface="Arial"/>
                <a:cs typeface="Arial"/>
              </a:rPr>
              <a:t>”</a:t>
            </a:r>
            <a:r>
              <a:rPr sz="2400" spc="-5" dirty="0">
                <a:latin typeface="Carlito"/>
                <a:cs typeface="Carlito"/>
              </a:rPr>
              <a:t>,	</a:t>
            </a:r>
            <a:r>
              <a:rPr sz="2400" spc="-10" dirty="0">
                <a:latin typeface="Carlito"/>
                <a:cs typeface="Carlito"/>
              </a:rPr>
              <a:t>kesimpuan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14.</a:t>
            </a:r>
            <a:endParaRPr sz="2400" dirty="0">
              <a:latin typeface="Carlito"/>
              <a:cs typeface="Carlito"/>
            </a:endParaRPr>
          </a:p>
          <a:p>
            <a:pPr marL="355600" marR="216535" indent="-342900">
              <a:lnSpc>
                <a:spcPct val="100000"/>
              </a:lnSpc>
              <a:spcBef>
                <a:spcPts val="575"/>
              </a:spcBef>
              <a:buAutoNum type="arabicParenR" startAt="2"/>
              <a:tabLst>
                <a:tab pos="401955" algn="l"/>
              </a:tabLst>
            </a:pPr>
            <a:r>
              <a:rPr sz="2400" i="1" spc="-5" dirty="0">
                <a:latin typeface="Carlito"/>
                <a:cs typeface="Carlito"/>
              </a:rPr>
              <a:t>Ganti goal dengan </a:t>
            </a:r>
            <a:r>
              <a:rPr sz="2400" i="1" dirty="0">
                <a:latin typeface="Carlito"/>
                <a:cs typeface="Carlito"/>
              </a:rPr>
              <a:t>premis </a:t>
            </a:r>
            <a:r>
              <a:rPr sz="2400" i="1" spc="-5" dirty="0">
                <a:latin typeface="Carlito"/>
                <a:cs typeface="Carlito"/>
              </a:rPr>
              <a:t>dari rule terpilih. </a:t>
            </a:r>
            <a:r>
              <a:rPr sz="2400" i="1" spc="-10" dirty="0">
                <a:latin typeface="Carlito"/>
                <a:cs typeface="Carlito"/>
              </a:rPr>
              <a:t>Jadikan </a:t>
            </a:r>
            <a:r>
              <a:rPr sz="2400" i="1" spc="-5" dirty="0">
                <a:latin typeface="Carlito"/>
                <a:cs typeface="Carlito"/>
              </a:rPr>
              <a:t>sebagai  sub-goals.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spc="-10" dirty="0">
                <a:latin typeface="Carlito"/>
                <a:cs typeface="Carlito"/>
              </a:rPr>
              <a:t>premis untuk </a:t>
            </a:r>
            <a:r>
              <a:rPr sz="2400" spc="-5" dirty="0">
                <a:latin typeface="Carlito"/>
                <a:cs typeface="Carlito"/>
              </a:rPr>
              <a:t>menjalakan </a:t>
            </a:r>
            <a:r>
              <a:rPr sz="2400" dirty="0">
                <a:latin typeface="Carlito"/>
                <a:cs typeface="Carlito"/>
              </a:rPr>
              <a:t>Rule 14 </a:t>
            </a:r>
            <a:r>
              <a:rPr sz="2400" spc="-5" dirty="0">
                <a:latin typeface="Carlito"/>
                <a:cs typeface="Carlito"/>
              </a:rPr>
              <a:t>telah dimiliki.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Fakta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20" dirty="0">
                <a:latin typeface="Arial"/>
                <a:cs typeface="Arial"/>
              </a:rPr>
              <a:t>“</a:t>
            </a:r>
            <a:r>
              <a:rPr sz="2400" b="1" spc="20" dirty="0">
                <a:solidFill>
                  <a:srgbClr val="FF0000"/>
                </a:solidFill>
                <a:latin typeface="Carlito"/>
                <a:cs typeface="Carlito"/>
              </a:rPr>
              <a:t>flower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name is </a:t>
            </a:r>
            <a:r>
              <a:rPr sz="2400" b="1" spc="35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400" spc="35" dirty="0">
                <a:latin typeface="Arial"/>
                <a:cs typeface="Arial"/>
              </a:rPr>
              <a:t>” </a:t>
            </a:r>
            <a:r>
              <a:rPr sz="2400" spc="-10" dirty="0">
                <a:latin typeface="Carlito"/>
                <a:cs typeface="Carlito"/>
              </a:rPr>
              <a:t>diperoleh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dimasukkan </a:t>
            </a:r>
            <a:r>
              <a:rPr sz="2400" spc="-40" dirty="0">
                <a:latin typeface="Carlito"/>
                <a:cs typeface="Carlito"/>
              </a:rPr>
              <a:t>ke</a:t>
            </a:r>
            <a:r>
              <a:rPr sz="2400" spc="-1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database.</a:t>
            </a:r>
            <a:endParaRPr sz="2400" dirty="0">
              <a:latin typeface="Carlito"/>
              <a:cs typeface="Carlito"/>
            </a:endParaRPr>
          </a:p>
          <a:p>
            <a:pPr marL="401320" indent="-389255">
              <a:lnSpc>
                <a:spcPct val="100000"/>
              </a:lnSpc>
              <a:spcBef>
                <a:spcPts val="575"/>
              </a:spcBef>
              <a:buAutoNum type="arabicParenR" startAt="3"/>
              <a:tabLst>
                <a:tab pos="401955" algn="l"/>
              </a:tabLst>
            </a:pPr>
            <a:r>
              <a:rPr sz="2400" i="1" spc="-20" dirty="0">
                <a:latin typeface="Carlito"/>
                <a:cs typeface="Carlito"/>
              </a:rPr>
              <a:t>Kerjakan </a:t>
            </a:r>
            <a:r>
              <a:rPr sz="2400" i="1" spc="-5" dirty="0">
                <a:latin typeface="Carlito"/>
                <a:cs typeface="Carlito"/>
              </a:rPr>
              <a:t>backwards sampai semua sub-goals </a:t>
            </a:r>
            <a:r>
              <a:rPr sz="2400" i="1" dirty="0">
                <a:latin typeface="Carlito"/>
                <a:cs typeface="Carlito"/>
              </a:rPr>
              <a:t>bernilai</a:t>
            </a:r>
            <a:r>
              <a:rPr sz="2400" i="1" spc="5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true.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Belum </a:t>
            </a:r>
            <a:r>
              <a:rPr sz="2400" spc="-10" dirty="0">
                <a:latin typeface="Carlito"/>
                <a:cs typeface="Carlito"/>
              </a:rPr>
              <a:t>diperoleh goal, </a:t>
            </a:r>
            <a:r>
              <a:rPr sz="2400" spc="-5" dirty="0">
                <a:latin typeface="Carlito"/>
                <a:cs typeface="Carlito"/>
              </a:rPr>
              <a:t>jadi lanjutkan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i="1" spc="-5" dirty="0">
                <a:latin typeface="Carlito"/>
                <a:cs typeface="Carlito"/>
              </a:rPr>
              <a:t>back-chain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7322" y="222580"/>
            <a:ext cx="323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Aturan</a:t>
            </a:r>
            <a:r>
              <a:rPr spc="-45" dirty="0"/>
              <a:t> </a:t>
            </a:r>
            <a:r>
              <a:rPr spc="-5" dirty="0"/>
              <a:t>(</a:t>
            </a:r>
            <a:r>
              <a:rPr i="1" spc="-5" dirty="0">
                <a:latin typeface="Carlito"/>
                <a:cs typeface="Carlito"/>
              </a:rPr>
              <a:t>Rules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52116"/>
            <a:ext cx="8379460" cy="464127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rlito"/>
                <a:cs typeface="Carlito"/>
              </a:rPr>
              <a:t>Terdiri </a:t>
            </a:r>
            <a:r>
              <a:rPr sz="2600" spc="-5" dirty="0">
                <a:latin typeface="Carlito"/>
                <a:cs typeface="Carlito"/>
              </a:rPr>
              <a:t>dari dua bagian: bagian </a:t>
            </a:r>
            <a:r>
              <a:rPr sz="2600" dirty="0">
                <a:latin typeface="Carlito"/>
                <a:cs typeface="Carlito"/>
              </a:rPr>
              <a:t>IF </a:t>
            </a:r>
            <a:r>
              <a:rPr sz="2600" spc="-5" dirty="0">
                <a:latin typeface="Carlito"/>
                <a:cs typeface="Carlito"/>
              </a:rPr>
              <a:t>dan bagian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THEN.</a:t>
            </a:r>
            <a:endParaRPr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  <a:tab pos="4362450" algn="l"/>
              </a:tabLst>
            </a:pPr>
            <a:r>
              <a:rPr sz="2600" dirty="0">
                <a:latin typeface="Carlito"/>
                <a:cs typeface="Carlito"/>
              </a:rPr>
              <a:t>Bagian IF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5" dirty="0" err="1">
                <a:latin typeface="Carlito"/>
                <a:cs typeface="Carlito"/>
              </a:rPr>
              <a:t>disebut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i="1" spc="-10" dirty="0">
                <a:latin typeface="Carlito"/>
                <a:cs typeface="Carlito"/>
              </a:rPr>
              <a:t>antecedent</a:t>
            </a:r>
            <a:r>
              <a:rPr lang="en-US" sz="2600" i="1" spc="-10" dirty="0">
                <a:latin typeface="Carlito"/>
                <a:cs typeface="Carlito"/>
              </a:rPr>
              <a:t> </a:t>
            </a:r>
            <a:r>
              <a:rPr sz="2600" spc="-15" dirty="0" err="1">
                <a:latin typeface="Carlito"/>
                <a:cs typeface="Carlito"/>
              </a:rPr>
              <a:t>atau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i="1" spc="-5" dirty="0">
                <a:latin typeface="Carlito"/>
                <a:cs typeface="Carlito"/>
              </a:rPr>
              <a:t>premise</a:t>
            </a:r>
            <a:r>
              <a:rPr sz="2600" i="1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(atau</a:t>
            </a:r>
            <a:endParaRPr sz="26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600" i="1" spc="-5" dirty="0">
                <a:latin typeface="Carlito"/>
                <a:cs typeface="Carlito"/>
              </a:rPr>
              <a:t>condition</a:t>
            </a:r>
            <a:r>
              <a:rPr sz="2600" spc="-5" dirty="0">
                <a:latin typeface="Carlito"/>
                <a:cs typeface="Carlito"/>
              </a:rPr>
              <a:t>)</a:t>
            </a:r>
            <a:endParaRPr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Bagian </a:t>
            </a:r>
            <a:r>
              <a:rPr sz="2600" spc="-5" dirty="0">
                <a:latin typeface="Carlito"/>
                <a:cs typeface="Carlito"/>
              </a:rPr>
              <a:t>THEN </a:t>
            </a:r>
            <a:r>
              <a:rPr sz="2600" spc="-10" dirty="0">
                <a:latin typeface="Carlito"/>
                <a:cs typeface="Carlito"/>
              </a:rPr>
              <a:t>dinamakan </a:t>
            </a:r>
            <a:r>
              <a:rPr sz="2600" i="1" spc="-5" dirty="0">
                <a:latin typeface="Carlito"/>
                <a:cs typeface="Carlito"/>
              </a:rPr>
              <a:t>consequent </a:t>
            </a:r>
            <a:r>
              <a:rPr sz="2600" spc="-15" dirty="0">
                <a:latin typeface="Carlito"/>
                <a:cs typeface="Carlito"/>
              </a:rPr>
              <a:t>atau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i="1" spc="-10" dirty="0">
                <a:latin typeface="Carlito"/>
                <a:cs typeface="Carlito"/>
              </a:rPr>
              <a:t>conclusion</a:t>
            </a:r>
            <a:endParaRPr sz="26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600" spc="-15" dirty="0">
                <a:latin typeface="Carlito"/>
                <a:cs typeface="Carlito"/>
              </a:rPr>
              <a:t>(atau </a:t>
            </a:r>
            <a:r>
              <a:rPr sz="2600" i="1" spc="-5" dirty="0">
                <a:latin typeface="Carlito"/>
                <a:cs typeface="Carlito"/>
              </a:rPr>
              <a:t>action</a:t>
            </a:r>
            <a:r>
              <a:rPr sz="2600" spc="-5" dirty="0">
                <a:latin typeface="Carlito"/>
                <a:cs typeface="Carlito"/>
              </a:rPr>
              <a:t>).</a:t>
            </a:r>
            <a:endParaRPr sz="2600" dirty="0">
              <a:latin typeface="Carlito"/>
              <a:cs typeface="Carlito"/>
            </a:endParaRPr>
          </a:p>
          <a:p>
            <a:pPr marL="355600" marR="3340735" indent="-34290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Ekspresi aturan </a:t>
            </a:r>
            <a:r>
              <a:rPr sz="2600" spc="-5" dirty="0">
                <a:latin typeface="Carlito"/>
                <a:cs typeface="Carlito"/>
              </a:rPr>
              <a:t>sederhana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: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endParaRPr lang="en-US" sz="26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12700" marR="3340735">
              <a:lnSpc>
                <a:spcPct val="120000"/>
              </a:lnSpc>
              <a:tabLst>
                <a:tab pos="354965" algn="l"/>
                <a:tab pos="355600" algn="l"/>
              </a:tabLst>
            </a:pPr>
            <a:r>
              <a:rPr lang="en-US" sz="26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IF</a:t>
            </a:r>
            <a:r>
              <a:rPr sz="26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 err="1">
                <a:solidFill>
                  <a:srgbClr val="FF0000"/>
                </a:solidFill>
                <a:latin typeface="Carlito"/>
                <a:cs typeface="Carlito"/>
              </a:rPr>
              <a:t>alasan</a:t>
            </a:r>
            <a:r>
              <a:rPr lang="en-US" sz="26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THEN</a:t>
            </a:r>
            <a:r>
              <a:rPr sz="26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spc="-5" dirty="0" err="1">
                <a:solidFill>
                  <a:srgbClr val="FF0000"/>
                </a:solidFill>
                <a:latin typeface="Carlito"/>
                <a:cs typeface="Carlito"/>
              </a:rPr>
              <a:t>tindakan</a:t>
            </a:r>
            <a:endParaRPr lang="en-US" sz="2600" spc="-5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12700" marR="3340735">
              <a:lnSpc>
                <a:spcPct val="120000"/>
              </a:lnSpc>
              <a:tabLst>
                <a:tab pos="354965" algn="l"/>
                <a:tab pos="355600" algn="l"/>
              </a:tabLst>
            </a:pPr>
            <a:endParaRPr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 err="1">
                <a:latin typeface="Carlito"/>
                <a:cs typeface="Carlito"/>
              </a:rPr>
              <a:t>Contoh</a:t>
            </a:r>
            <a:r>
              <a:rPr sz="2600" spc="-10" dirty="0">
                <a:latin typeface="Carlito"/>
                <a:cs typeface="Carlito"/>
              </a:rPr>
              <a:t>:</a:t>
            </a:r>
            <a:endParaRPr lang="en-US"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4965" algn="l"/>
                <a:tab pos="355600" algn="l"/>
              </a:tabLst>
            </a:pPr>
            <a:r>
              <a:rPr lang="en-US" sz="2600" dirty="0">
                <a:solidFill>
                  <a:srgbClr val="FF0000"/>
                </a:solidFill>
                <a:latin typeface="Carlito"/>
                <a:cs typeface="Carlito"/>
              </a:rPr>
              <a:t>	I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F musim adalah </a:t>
            </a:r>
            <a:r>
              <a:rPr sz="2600" spc="-5" dirty="0" err="1">
                <a:solidFill>
                  <a:srgbClr val="FF0000"/>
                </a:solidFill>
                <a:latin typeface="Carlito"/>
                <a:cs typeface="Carlito"/>
              </a:rPr>
              <a:t>dingin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  THEN</a:t>
            </a:r>
            <a:r>
              <a:rPr lang="en-US" sz="26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600" spc="-5" dirty="0" err="1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600" spc="-5" dirty="0" err="1">
                <a:solidFill>
                  <a:srgbClr val="FF0000"/>
                </a:solidFill>
                <a:latin typeface="Carlito"/>
                <a:cs typeface="Carlito"/>
              </a:rPr>
              <a:t>uaca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adalah</a:t>
            </a:r>
            <a:r>
              <a:rPr sz="26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dingin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</a:t>
            </a:r>
            <a:r>
              <a:rPr spc="-95" dirty="0"/>
              <a:t>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913370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1). </a:t>
            </a:r>
            <a:r>
              <a:rPr sz="2800" i="1" spc="-10" dirty="0">
                <a:latin typeface="Carlito"/>
                <a:cs typeface="Carlito"/>
              </a:rPr>
              <a:t>Pilih </a:t>
            </a:r>
            <a:r>
              <a:rPr sz="2800" i="1" spc="-5" dirty="0">
                <a:latin typeface="Carlito"/>
                <a:cs typeface="Carlito"/>
              </a:rPr>
              <a:t>rules </a:t>
            </a:r>
            <a:r>
              <a:rPr sz="2800" i="1" spc="-10" dirty="0">
                <a:latin typeface="Carlito"/>
                <a:cs typeface="Carlito"/>
              </a:rPr>
              <a:t>yang </a:t>
            </a:r>
            <a:r>
              <a:rPr sz="2800" i="1" spc="-20" dirty="0">
                <a:latin typeface="Carlito"/>
                <a:cs typeface="Carlito"/>
              </a:rPr>
              <a:t>konklusinya </a:t>
            </a:r>
            <a:r>
              <a:rPr sz="2800" i="1" spc="-5" dirty="0">
                <a:latin typeface="Carlito"/>
                <a:cs typeface="Carlito"/>
              </a:rPr>
              <a:t>sesuai </a:t>
            </a:r>
            <a:r>
              <a:rPr sz="2800" i="1" spc="-10" dirty="0">
                <a:latin typeface="Carlito"/>
                <a:cs typeface="Carlito"/>
              </a:rPr>
              <a:t>dengan</a:t>
            </a:r>
            <a:r>
              <a:rPr sz="2800" i="1" spc="9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goal.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Goal adalah </a:t>
            </a:r>
            <a:r>
              <a:rPr sz="2800" spc="25" dirty="0">
                <a:latin typeface="Arial"/>
                <a:cs typeface="Arial"/>
              </a:rPr>
              <a:t>“</a:t>
            </a:r>
            <a:r>
              <a:rPr sz="2800" b="1" spc="25" dirty="0">
                <a:solidFill>
                  <a:srgbClr val="FF0000"/>
                </a:solidFill>
                <a:latin typeface="Carlito"/>
                <a:cs typeface="Carlito"/>
              </a:rPr>
              <a:t>flower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name is 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white 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lily</a:t>
            </a:r>
            <a:r>
              <a:rPr sz="2800" spc="-10" dirty="0">
                <a:latin typeface="Arial"/>
                <a:cs typeface="Arial"/>
              </a:rPr>
              <a:t>”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kesimpulan  </a:t>
            </a:r>
            <a:r>
              <a:rPr sz="2800" spc="-10" dirty="0">
                <a:latin typeface="Carlito"/>
                <a:cs typeface="Carlito"/>
              </a:rPr>
              <a:t>dari </a:t>
            </a:r>
            <a:r>
              <a:rPr sz="2800" spc="-5" dirty="0">
                <a:latin typeface="Carlito"/>
                <a:cs typeface="Carlito"/>
              </a:rPr>
              <a:t>Rule 19. </a:t>
            </a:r>
            <a:r>
              <a:rPr sz="2800" spc="-10" dirty="0">
                <a:latin typeface="Carlito"/>
                <a:cs typeface="Carlito"/>
              </a:rPr>
              <a:t>Tidak </a:t>
            </a:r>
            <a:r>
              <a:rPr sz="2800" spc="-5" dirty="0">
                <a:latin typeface="Carlito"/>
                <a:cs typeface="Carlito"/>
              </a:rPr>
              <a:t>ada </a:t>
            </a:r>
            <a:r>
              <a:rPr sz="2800" i="1" spc="-5" dirty="0">
                <a:latin typeface="Carlito"/>
                <a:cs typeface="Carlito"/>
              </a:rPr>
              <a:t>sub-goals </a:t>
            </a:r>
            <a:r>
              <a:rPr sz="2800" spc="-10" dirty="0">
                <a:latin typeface="Carlito"/>
                <a:cs typeface="Carlito"/>
              </a:rPr>
              <a:t>pada tahapan </a:t>
            </a:r>
            <a:r>
              <a:rPr sz="2800" spc="-5" dirty="0">
                <a:latin typeface="Carlito"/>
                <a:cs typeface="Carlito"/>
              </a:rPr>
              <a:t>ini  </a:t>
            </a:r>
            <a:r>
              <a:rPr sz="2800" spc="-10" dirty="0">
                <a:latin typeface="Carlito"/>
                <a:cs typeface="Carlito"/>
              </a:rPr>
              <a:t>dan semua </a:t>
            </a:r>
            <a:r>
              <a:rPr sz="2800" spc="-15" dirty="0">
                <a:latin typeface="Carlito"/>
                <a:cs typeface="Carlito"/>
              </a:rPr>
              <a:t>premis </a:t>
            </a:r>
            <a:r>
              <a:rPr sz="2800" spc="-10" dirty="0">
                <a:latin typeface="Carlito"/>
                <a:cs typeface="Carlito"/>
              </a:rPr>
              <a:t>dari </a:t>
            </a:r>
            <a:r>
              <a:rPr sz="2800" spc="-5" dirty="0">
                <a:latin typeface="Carlito"/>
                <a:cs typeface="Carlito"/>
              </a:rPr>
              <a:t>Rule 19 </a:t>
            </a:r>
            <a:r>
              <a:rPr sz="2800" spc="-10" dirty="0">
                <a:latin typeface="Carlito"/>
                <a:cs typeface="Carlito"/>
              </a:rPr>
              <a:t>bernilai </a:t>
            </a:r>
            <a:r>
              <a:rPr sz="2800" spc="-5" dirty="0">
                <a:latin typeface="Carlito"/>
                <a:cs typeface="Carlito"/>
              </a:rPr>
              <a:t>true. Jadi,  Rule 19 </a:t>
            </a:r>
            <a:r>
              <a:rPr sz="2800" spc="-10" dirty="0">
                <a:latin typeface="Carlito"/>
                <a:cs typeface="Carlito"/>
              </a:rPr>
              <a:t>dapat </a:t>
            </a:r>
            <a:r>
              <a:rPr sz="2800" spc="-15" dirty="0">
                <a:latin typeface="Carlito"/>
                <a:cs typeface="Carlito"/>
              </a:rPr>
              <a:t>dijalankan </a:t>
            </a:r>
            <a:r>
              <a:rPr sz="2800" spc="-5" dirty="0">
                <a:latin typeface="Carlito"/>
                <a:cs typeface="Carlito"/>
              </a:rPr>
              <a:t>dan tujuan akhir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diperoleh.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557212" y="9525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Contoh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Hasil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Representasi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Pengetahuan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dari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Pakar</a:t>
            </a:r>
            <a:endParaRPr lang="en-US" altLang="en-US" sz="3600" dirty="0">
              <a:solidFill>
                <a:schemeClr val="bg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8785225" cy="53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04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533400" y="152400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Contoh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Hasil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Representasi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Pengetahuan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dari</a:t>
            </a:r>
            <a:r>
              <a:rPr lang="en-US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Pakar</a:t>
            </a:r>
            <a:endParaRPr lang="en-US" altLang="en-US" sz="3600" dirty="0">
              <a:solidFill>
                <a:schemeClr val="bg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28813"/>
            <a:ext cx="5716588" cy="3332162"/>
          </a:xfrm>
          <a:prstGeom prst="rect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>
            <a:outerShdw dist="37675" dir="2700000" algn="ctr" rotWithShape="0">
              <a:srgbClr val="000000">
                <a:alpha val="43031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62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57201" y="274638"/>
            <a:ext cx="8001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Contoh</a:t>
            </a:r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Hasil</a:t>
            </a:r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Representasi</a:t>
            </a:r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Pengetahuan</a:t>
            </a:r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dari</a:t>
            </a:r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Pakar</a:t>
            </a:r>
            <a:endParaRPr lang="en-US" altLang="en-US" sz="3200" dirty="0">
              <a:solidFill>
                <a:schemeClr val="bg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57375"/>
            <a:ext cx="72104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79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254" y="222580"/>
            <a:ext cx="3559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Resolusi</a:t>
            </a:r>
            <a:r>
              <a:rPr spc="-105" dirty="0"/>
              <a:t> </a:t>
            </a:r>
            <a:r>
              <a:rPr spc="-15" dirty="0"/>
              <a:t>Konflik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319304"/>
            <a:ext cx="8839200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083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Mendefinisikan urutan </a:t>
            </a:r>
            <a:r>
              <a:rPr sz="2400" dirty="0">
                <a:latin typeface="Carlito"/>
                <a:cs typeface="Carlito"/>
              </a:rPr>
              <a:t>rules </a:t>
            </a:r>
            <a:r>
              <a:rPr sz="2400" spc="-10" dirty="0">
                <a:latin typeface="Carlito"/>
                <a:cs typeface="Carlito"/>
              </a:rPr>
              <a:t>dijalankan </a:t>
            </a:r>
            <a:r>
              <a:rPr sz="2400" spc="-5" dirty="0">
                <a:latin typeface="Carlito"/>
                <a:cs typeface="Carlito"/>
              </a:rPr>
              <a:t>selama </a:t>
            </a:r>
            <a:r>
              <a:rPr sz="2400" spc="-10" dirty="0">
                <a:latin typeface="Carlito"/>
                <a:cs typeface="Carlito"/>
              </a:rPr>
              <a:t>proses  </a:t>
            </a:r>
            <a:r>
              <a:rPr sz="2400" spc="-15" dirty="0">
                <a:latin typeface="Carlito"/>
                <a:cs typeface="Carlito"/>
              </a:rPr>
              <a:t>inferensi.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First </a:t>
            </a:r>
            <a:r>
              <a:rPr sz="2400" b="1" i="1" spc="-5" dirty="0">
                <a:solidFill>
                  <a:srgbClr val="FF0000"/>
                </a:solidFill>
                <a:latin typeface="Carlito"/>
                <a:cs typeface="Carlito"/>
              </a:rPr>
              <a:t>applicable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Jika </a:t>
            </a:r>
            <a:r>
              <a:rPr sz="2400" dirty="0">
                <a:latin typeface="Carlito"/>
                <a:cs typeface="Carlito"/>
              </a:rPr>
              <a:t>rules </a:t>
            </a:r>
            <a:r>
              <a:rPr sz="2400" spc="-5" dirty="0">
                <a:latin typeface="Carlito"/>
                <a:cs typeface="Carlito"/>
              </a:rPr>
              <a:t>terurut, </a:t>
            </a:r>
            <a:r>
              <a:rPr sz="2400" spc="-10" dirty="0">
                <a:latin typeface="Carlito"/>
                <a:cs typeface="Carlito"/>
              </a:rPr>
              <a:t>dahulukan menjalankan 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10" dirty="0">
                <a:latin typeface="Carlito"/>
                <a:cs typeface="Carlito"/>
              </a:rPr>
              <a:t>yang </a:t>
            </a:r>
            <a:r>
              <a:rPr sz="2400" spc="-5" dirty="0">
                <a:latin typeface="Carlito"/>
                <a:cs typeface="Carlito"/>
              </a:rPr>
              <a:t>paling </a:t>
            </a:r>
            <a:r>
              <a:rPr sz="2400" spc="-10" dirty="0">
                <a:latin typeface="Carlito"/>
                <a:cs typeface="Carlito"/>
              </a:rPr>
              <a:t>dapat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diterapkan.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Carlito"/>
                <a:cs typeface="Carlito"/>
              </a:rPr>
              <a:t>Random</a:t>
            </a:r>
            <a:r>
              <a:rPr sz="2400" spc="-5" dirty="0">
                <a:latin typeface="Carlito"/>
                <a:cs typeface="Carlito"/>
              </a:rPr>
              <a:t>: pilih salah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10" dirty="0">
                <a:latin typeface="Carlito"/>
                <a:cs typeface="Carlito"/>
              </a:rPr>
              <a:t>yang akan dijalankan </a:t>
            </a:r>
            <a:r>
              <a:rPr sz="2400" spc="-15" dirty="0">
                <a:latin typeface="Carlito"/>
                <a:cs typeface="Carlito"/>
              </a:rPr>
              <a:t>secara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acak.</a:t>
            </a:r>
          </a:p>
          <a:p>
            <a:pPr marL="756285" marR="5651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Most </a:t>
            </a:r>
            <a:r>
              <a:rPr sz="2400" b="1" i="1" spc="-5" dirty="0">
                <a:solidFill>
                  <a:srgbClr val="FF0000"/>
                </a:solidFill>
                <a:latin typeface="Carlito"/>
                <a:cs typeface="Carlito"/>
              </a:rPr>
              <a:t>Specific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Didasarkan </a:t>
            </a:r>
            <a:r>
              <a:rPr sz="2400" spc="-5" dirty="0">
                <a:latin typeface="Carlito"/>
                <a:cs typeface="Carlito"/>
              </a:rPr>
              <a:t>pada sejumlah </a:t>
            </a:r>
            <a:r>
              <a:rPr sz="2400" spc="-20" dirty="0">
                <a:latin typeface="Carlito"/>
                <a:cs typeface="Carlito"/>
              </a:rPr>
              <a:t>kondisi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5" dirty="0">
                <a:latin typeface="Carlito"/>
                <a:cs typeface="Carlito"/>
              </a:rPr>
              <a:t>rule. 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20" dirty="0">
                <a:latin typeface="Carlito"/>
                <a:cs typeface="Carlito"/>
              </a:rPr>
              <a:t>kondisi </a:t>
            </a:r>
            <a:r>
              <a:rPr sz="2400" spc="-5" dirty="0">
                <a:latin typeface="Carlito"/>
                <a:cs typeface="Carlito"/>
              </a:rPr>
              <a:t>paling </a:t>
            </a:r>
            <a:r>
              <a:rPr sz="2400" spc="-20" dirty="0">
                <a:latin typeface="Carlito"/>
                <a:cs typeface="Carlito"/>
              </a:rPr>
              <a:t>banyak </a:t>
            </a:r>
            <a:r>
              <a:rPr sz="2400" spc="-5" dirty="0">
                <a:latin typeface="Carlito"/>
                <a:cs typeface="Carlito"/>
              </a:rPr>
              <a:t>dan spesifik  </a:t>
            </a:r>
            <a:r>
              <a:rPr sz="2400" spc="-10" dirty="0">
                <a:latin typeface="Carlito"/>
                <a:cs typeface="Carlito"/>
              </a:rPr>
              <a:t>didahulukan.</a:t>
            </a:r>
            <a:endParaRPr sz="2400" dirty="0">
              <a:latin typeface="Carlito"/>
              <a:cs typeface="Carlito"/>
            </a:endParaRPr>
          </a:p>
          <a:p>
            <a:pPr marL="756285" marR="11176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Carlito"/>
                <a:cs typeface="Carlito"/>
              </a:rPr>
              <a:t>Least </a:t>
            </a:r>
            <a:r>
              <a:rPr sz="2400" b="1" i="1" spc="-15" dirty="0">
                <a:solidFill>
                  <a:srgbClr val="FF0000"/>
                </a:solidFill>
                <a:latin typeface="Carlito"/>
                <a:cs typeface="Carlito"/>
              </a:rPr>
              <a:t>Recently </a:t>
            </a:r>
            <a:r>
              <a:rPr sz="2400" b="1" i="1" dirty="0">
                <a:solidFill>
                  <a:srgbClr val="FF0000"/>
                </a:solidFill>
                <a:latin typeface="Carlito"/>
                <a:cs typeface="Carlito"/>
              </a:rPr>
              <a:t>Used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10" dirty="0">
                <a:latin typeface="Carlito"/>
                <a:cs typeface="Carlito"/>
              </a:rPr>
              <a:t>mempunyai </a:t>
            </a:r>
            <a:r>
              <a:rPr sz="2400" spc="-5" dirty="0">
                <a:latin typeface="Carlito"/>
                <a:cs typeface="Carlito"/>
              </a:rPr>
              <a:t>timestamp  </a:t>
            </a:r>
            <a:r>
              <a:rPr sz="2400" spc="15" dirty="0">
                <a:latin typeface="Carlito"/>
                <a:cs typeface="Carlito"/>
              </a:rPr>
              <a:t>(jam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tanggal) </a:t>
            </a:r>
            <a:r>
              <a:rPr sz="2400" spc="-5" dirty="0">
                <a:latin typeface="Carlito"/>
                <a:cs typeface="Carlito"/>
              </a:rPr>
              <a:t>menandakan </a:t>
            </a:r>
            <a:r>
              <a:rPr sz="2400" spc="-10" dirty="0">
                <a:latin typeface="Carlito"/>
                <a:cs typeface="Carlito"/>
              </a:rPr>
              <a:t>waktu terakhir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digunakan.</a:t>
            </a:r>
            <a:endParaRPr sz="2400" dirty="0">
              <a:latin typeface="Carlito"/>
              <a:cs typeface="Carlito"/>
            </a:endParaRPr>
          </a:p>
          <a:p>
            <a:pPr marL="756285" marR="952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"Best" </a:t>
            </a:r>
            <a:r>
              <a:rPr sz="2400" b="1" i="1" spc="-5" dirty="0">
                <a:solidFill>
                  <a:srgbClr val="FF0000"/>
                </a:solidFill>
                <a:latin typeface="Carlito"/>
                <a:cs typeface="Carlito"/>
              </a:rPr>
              <a:t>Rule</a:t>
            </a:r>
            <a:r>
              <a:rPr sz="2400" spc="-5" dirty="0">
                <a:latin typeface="Carlito"/>
                <a:cs typeface="Carlito"/>
              </a:rPr>
              <a:t>: Setiap </a:t>
            </a:r>
            <a:r>
              <a:rPr sz="2400" dirty="0">
                <a:latin typeface="Carlito"/>
                <a:cs typeface="Carlito"/>
              </a:rPr>
              <a:t>rule </a:t>
            </a:r>
            <a:r>
              <a:rPr sz="2400" spc="-10" dirty="0">
                <a:latin typeface="Carlito"/>
                <a:cs typeface="Carlito"/>
              </a:rPr>
              <a:t>diberikan bobot yang menentukan  seberapa </a:t>
            </a:r>
            <a:r>
              <a:rPr sz="2400" dirty="0">
                <a:latin typeface="Carlito"/>
                <a:cs typeface="Carlito"/>
              </a:rPr>
              <a:t>rule itu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dipertimbangkan.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222580"/>
            <a:ext cx="7289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Resolusi </a:t>
            </a:r>
            <a:r>
              <a:rPr spc="-15" dirty="0"/>
              <a:t>Konflik: </a:t>
            </a:r>
            <a:r>
              <a:rPr i="1" spc="-15" dirty="0">
                <a:latin typeface="Carlito"/>
                <a:cs typeface="Carlito"/>
              </a:rPr>
              <a:t>First</a:t>
            </a:r>
            <a:r>
              <a:rPr i="1" spc="-4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Applicable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704" y="1289190"/>
            <a:ext cx="8906295" cy="389593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 err="1">
                <a:latin typeface="Carlito"/>
                <a:cs typeface="Carlito"/>
              </a:rPr>
              <a:t>Contoh</a:t>
            </a:r>
            <a:r>
              <a:rPr sz="2600" spc="-10" dirty="0">
                <a:latin typeface="Carlito"/>
                <a:cs typeface="Carlito"/>
              </a:rPr>
              <a:t>:</a:t>
            </a:r>
            <a:endParaRPr lang="en-US" sz="2600" dirty="0">
              <a:latin typeface="Carlito"/>
              <a:cs typeface="Carlito"/>
            </a:endParaRPr>
          </a:p>
          <a:p>
            <a:pPr marL="469900" lvl="1"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Carlito"/>
                <a:cs typeface="Carlito"/>
              </a:rPr>
              <a:t>Rule 1</a:t>
            </a:r>
            <a:r>
              <a:rPr sz="2600" spc="-5" dirty="0">
                <a:latin typeface="Carlito"/>
                <a:cs typeface="Carlito"/>
              </a:rPr>
              <a:t>: </a:t>
            </a:r>
            <a:r>
              <a:rPr sz="2600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color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yellow 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</a:t>
            </a:r>
            <a:r>
              <a:rPr sz="2600" spc="-5" dirty="0">
                <a:latin typeface="Carlito"/>
                <a:cs typeface="Carlito"/>
              </a:rPr>
              <a:t>HEN fruit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apple;  </a:t>
            </a:r>
            <a:endParaRPr lang="en-US" sz="2600" dirty="0">
              <a:latin typeface="Carlito"/>
              <a:cs typeface="Carlito"/>
            </a:endParaRPr>
          </a:p>
          <a:p>
            <a:pPr marL="469900" lvl="1"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Carlito"/>
                <a:cs typeface="Carlito"/>
              </a:rPr>
              <a:t>Rule 2</a:t>
            </a:r>
            <a:r>
              <a:rPr sz="2600" spc="-5" dirty="0">
                <a:latin typeface="Carlito"/>
                <a:cs typeface="Carlito"/>
              </a:rPr>
              <a:t>: </a:t>
            </a:r>
            <a:r>
              <a:rPr sz="2600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color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yellow</a:t>
            </a:r>
            <a:r>
              <a:rPr lang="en-US" sz="260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shape </a:t>
            </a:r>
            <a:r>
              <a:rPr sz="2600" dirty="0">
                <a:latin typeface="Carlito"/>
                <a:cs typeface="Carlito"/>
              </a:rPr>
              <a:t>is long  </a:t>
            </a:r>
            <a:endParaRPr lang="en-US" sz="2600" dirty="0">
              <a:latin typeface="Carlito"/>
              <a:cs typeface="Carlito"/>
            </a:endParaRPr>
          </a:p>
          <a:p>
            <a:pPr marL="469900" lvl="1"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en-US" sz="2600" spc="-5" dirty="0">
                <a:latin typeface="Carlito"/>
                <a:cs typeface="Carlito"/>
              </a:rPr>
              <a:t>             </a:t>
            </a:r>
            <a:r>
              <a:rPr sz="2600" spc="-5" dirty="0">
                <a:latin typeface="Carlito"/>
                <a:cs typeface="Carlito"/>
              </a:rPr>
              <a:t>THEN fruit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banana</a:t>
            </a:r>
            <a:endParaRPr lang="en-US" sz="2600" dirty="0">
              <a:latin typeface="Carlito"/>
              <a:cs typeface="Carlito"/>
            </a:endParaRPr>
          </a:p>
          <a:p>
            <a:pPr marL="469900" lvl="1"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Carlito"/>
                <a:cs typeface="Carlito"/>
              </a:rPr>
              <a:t>Rule 3</a:t>
            </a:r>
            <a:r>
              <a:rPr sz="2600" spc="-5" dirty="0">
                <a:latin typeface="Carlito"/>
                <a:cs typeface="Carlito"/>
              </a:rPr>
              <a:t>: </a:t>
            </a:r>
            <a:r>
              <a:rPr sz="2600" dirty="0">
                <a:latin typeface="Carlito"/>
                <a:cs typeface="Carlito"/>
              </a:rPr>
              <a:t>IF </a:t>
            </a:r>
            <a:r>
              <a:rPr sz="2600" spc="-5" dirty="0">
                <a:latin typeface="Carlito"/>
                <a:cs typeface="Carlito"/>
              </a:rPr>
              <a:t>shape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round</a:t>
            </a:r>
            <a:r>
              <a:rPr lang="en-US"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THEN fruit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apple.</a:t>
            </a:r>
          </a:p>
          <a:p>
            <a:pPr marL="355600" marR="5080" indent="-3429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Database mengandung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yellow (color)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round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(shape)</a:t>
            </a:r>
            <a:r>
              <a:rPr sz="2600" spc="-5" dirty="0">
                <a:latin typeface="Carlito"/>
                <a:cs typeface="Carlito"/>
              </a:rPr>
              <a:t>.  </a:t>
            </a:r>
            <a:r>
              <a:rPr sz="2600" dirty="0">
                <a:latin typeface="Carlito"/>
                <a:cs typeface="Carlito"/>
              </a:rPr>
              <a:t>Rule 1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dirty="0">
                <a:latin typeface="Carlito"/>
                <a:cs typeface="Carlito"/>
              </a:rPr>
              <a:t>Rule 3 </a:t>
            </a:r>
            <a:r>
              <a:rPr sz="2600" spc="-10" dirty="0">
                <a:latin typeface="Carlito"/>
                <a:cs typeface="Carlito"/>
              </a:rPr>
              <a:t>dapat dijalankan. </a:t>
            </a:r>
            <a:r>
              <a:rPr sz="2600" dirty="0">
                <a:latin typeface="Carlito"/>
                <a:cs typeface="Carlito"/>
              </a:rPr>
              <a:t>Rule 1 lebih </a:t>
            </a:r>
            <a:r>
              <a:rPr sz="2600" spc="-5" dirty="0">
                <a:latin typeface="Carlito"/>
                <a:cs typeface="Carlito"/>
              </a:rPr>
              <a:t>dahulu  </a:t>
            </a:r>
            <a:r>
              <a:rPr sz="2600" spc="-10" dirty="0">
                <a:latin typeface="Carlito"/>
                <a:cs typeface="Carlito"/>
              </a:rPr>
              <a:t>kemudian </a:t>
            </a:r>
            <a:r>
              <a:rPr sz="2600" dirty="0">
                <a:latin typeface="Carlito"/>
                <a:cs typeface="Carlito"/>
              </a:rPr>
              <a:t>Rule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3.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222580"/>
            <a:ext cx="68078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Resolusi </a:t>
            </a:r>
            <a:r>
              <a:rPr spc="-15" dirty="0"/>
              <a:t>Konflik: </a:t>
            </a:r>
            <a:r>
              <a:rPr i="1" spc="-10" dirty="0">
                <a:latin typeface="Carlito"/>
                <a:cs typeface="Carlito"/>
              </a:rPr>
              <a:t>Most</a:t>
            </a:r>
            <a:r>
              <a:rPr i="1" spc="-10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Spesific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327" y="1347879"/>
            <a:ext cx="8682673" cy="535031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Contoh:</a:t>
            </a:r>
            <a:endParaRPr sz="2700" dirty="0">
              <a:latin typeface="Carlito"/>
              <a:cs typeface="Carlito"/>
            </a:endParaRPr>
          </a:p>
          <a:p>
            <a:pPr marL="927100" marR="3669029" indent="-572135">
              <a:lnSpc>
                <a:spcPct val="120000"/>
              </a:lnSpc>
              <a:spcBef>
                <a:spcPts val="5"/>
              </a:spcBef>
            </a:pPr>
            <a:r>
              <a:rPr sz="27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700" b="1" spc="-5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700" spc="-5" dirty="0">
                <a:latin typeface="Carlito"/>
                <a:cs typeface="Carlito"/>
              </a:rPr>
              <a:t>: </a:t>
            </a:r>
            <a:r>
              <a:rPr sz="2700" dirty="0">
                <a:latin typeface="Carlito"/>
                <a:cs typeface="Carlito"/>
              </a:rPr>
              <a:t>IF the </a:t>
            </a:r>
            <a:r>
              <a:rPr sz="2700" spc="-10" dirty="0">
                <a:latin typeface="Carlito"/>
                <a:cs typeface="Carlito"/>
              </a:rPr>
              <a:t>weather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lang="en-US" sz="2700" dirty="0">
                <a:latin typeface="Carlito"/>
                <a:cs typeface="Carlito"/>
              </a:rPr>
              <a:t>c</a:t>
            </a:r>
            <a:r>
              <a:rPr sz="2700" spc="-15" dirty="0">
                <a:latin typeface="Carlito"/>
                <a:cs typeface="Carlito"/>
              </a:rPr>
              <a:t>old  </a:t>
            </a:r>
            <a:r>
              <a:rPr sz="2700" spc="-5" dirty="0">
                <a:latin typeface="Carlito"/>
                <a:cs typeface="Carlito"/>
              </a:rPr>
              <a:t>THEN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season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145" dirty="0">
                <a:latin typeface="Carlito"/>
                <a:cs typeface="Carlito"/>
              </a:rPr>
              <a:t> </a:t>
            </a:r>
            <a:r>
              <a:rPr lang="en-US" sz="2700" spc="-145" dirty="0">
                <a:latin typeface="Carlito"/>
                <a:cs typeface="Carlito"/>
              </a:rPr>
              <a:t>w</a:t>
            </a:r>
            <a:r>
              <a:rPr sz="2700" spc="-10" dirty="0">
                <a:latin typeface="Carlito"/>
                <a:cs typeface="Carlito"/>
              </a:rPr>
              <a:t>inter</a:t>
            </a:r>
            <a:endParaRPr sz="2700" dirty="0">
              <a:latin typeface="Carlito"/>
              <a:cs typeface="Carlito"/>
            </a:endParaRPr>
          </a:p>
          <a:p>
            <a:pPr marL="927100" marR="3409315" indent="-572135">
              <a:lnSpc>
                <a:spcPct val="120000"/>
              </a:lnSpc>
            </a:pPr>
            <a:r>
              <a:rPr sz="2700" b="1" dirty="0">
                <a:solidFill>
                  <a:srgbClr val="FF0000"/>
                </a:solidFill>
                <a:latin typeface="Carlito"/>
                <a:cs typeface="Carlito"/>
              </a:rPr>
              <a:t>Rule 2</a:t>
            </a:r>
            <a:r>
              <a:rPr sz="2700" dirty="0">
                <a:latin typeface="Carlito"/>
                <a:cs typeface="Carlito"/>
              </a:rPr>
              <a:t>: IF the </a:t>
            </a:r>
            <a:r>
              <a:rPr sz="2700" spc="-10" dirty="0">
                <a:latin typeface="Carlito"/>
                <a:cs typeface="Carlito"/>
              </a:rPr>
              <a:t>weather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15" dirty="0">
                <a:latin typeface="Carlito"/>
                <a:cs typeface="Carlito"/>
              </a:rPr>
              <a:t>cold  </a:t>
            </a:r>
            <a:r>
              <a:rPr sz="2700" dirty="0">
                <a:latin typeface="Carlito"/>
                <a:cs typeface="Carlito"/>
              </a:rPr>
              <a:t>AND the </a:t>
            </a:r>
            <a:r>
              <a:rPr sz="2700" spc="-20" dirty="0">
                <a:latin typeface="Carlito"/>
                <a:cs typeface="Carlito"/>
              </a:rPr>
              <a:t>temperature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9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low  </a:t>
            </a:r>
            <a:r>
              <a:rPr sz="2700" dirty="0">
                <a:latin typeface="Carlito"/>
                <a:cs typeface="Carlito"/>
              </a:rPr>
              <a:t>AND the wind is </a:t>
            </a:r>
            <a:r>
              <a:rPr sz="2700" spc="-5" dirty="0">
                <a:latin typeface="Carlito"/>
                <a:cs typeface="Carlito"/>
              </a:rPr>
              <a:t>blushing  </a:t>
            </a:r>
            <a:r>
              <a:rPr sz="2700" dirty="0">
                <a:latin typeface="Carlito"/>
                <a:cs typeface="Carlito"/>
              </a:rPr>
              <a:t>AND the </a:t>
            </a:r>
            <a:r>
              <a:rPr sz="2700" spc="-25" dirty="0">
                <a:latin typeface="Carlito"/>
                <a:cs typeface="Carlito"/>
              </a:rPr>
              <a:t>forecast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snow  THEN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season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105" dirty="0">
                <a:latin typeface="Carlito"/>
                <a:cs typeface="Carlito"/>
              </a:rPr>
              <a:t> </a:t>
            </a:r>
            <a:r>
              <a:rPr sz="2700" spc="-50" dirty="0">
                <a:latin typeface="Carlito"/>
                <a:cs typeface="Carlito"/>
              </a:rPr>
              <a:t>winter.</a:t>
            </a:r>
            <a:endParaRPr sz="27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Rule 2 adalah </a:t>
            </a:r>
            <a:r>
              <a:rPr sz="2700" spc="-5" dirty="0">
                <a:latin typeface="Carlito"/>
                <a:cs typeface="Carlito"/>
              </a:rPr>
              <a:t>paling </a:t>
            </a:r>
            <a:r>
              <a:rPr sz="2700" spc="-10" dirty="0">
                <a:latin typeface="Carlito"/>
                <a:cs typeface="Carlito"/>
              </a:rPr>
              <a:t>signifikan dibandingkan </a:t>
            </a:r>
            <a:r>
              <a:rPr sz="2700" dirty="0">
                <a:latin typeface="Carlito"/>
                <a:cs typeface="Carlito"/>
              </a:rPr>
              <a:t>Rule 1.</a:t>
            </a:r>
            <a:r>
              <a:rPr sz="2700" spc="-13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Jadi,  </a:t>
            </a:r>
            <a:r>
              <a:rPr sz="2700" dirty="0">
                <a:latin typeface="Carlito"/>
                <a:cs typeface="Carlito"/>
              </a:rPr>
              <a:t>Rule 2 </a:t>
            </a:r>
            <a:r>
              <a:rPr sz="2700" spc="-5" dirty="0">
                <a:latin typeface="Carlito"/>
                <a:cs typeface="Carlito"/>
              </a:rPr>
              <a:t>dipilih </a:t>
            </a:r>
            <a:r>
              <a:rPr sz="2700" spc="-15" dirty="0">
                <a:latin typeface="Carlito"/>
                <a:cs typeface="Carlito"/>
              </a:rPr>
              <a:t>jika </a:t>
            </a:r>
            <a:r>
              <a:rPr sz="2700" spc="-10" dirty="0">
                <a:latin typeface="Carlito"/>
                <a:cs typeface="Carlito"/>
              </a:rPr>
              <a:t>digunakan </a:t>
            </a:r>
            <a:r>
              <a:rPr sz="2700" spc="-25" dirty="0">
                <a:latin typeface="Carlito"/>
                <a:cs typeface="Carlito"/>
              </a:rPr>
              <a:t>strategi </a:t>
            </a:r>
            <a:r>
              <a:rPr sz="2700" i="1" dirty="0">
                <a:latin typeface="Carlito"/>
                <a:cs typeface="Carlito"/>
              </a:rPr>
              <a:t>paling</a:t>
            </a:r>
            <a:r>
              <a:rPr sz="2700" i="1" spc="-5" dirty="0">
                <a:latin typeface="Carlito"/>
                <a:cs typeface="Carlito"/>
              </a:rPr>
              <a:t> spesifik</a:t>
            </a:r>
            <a:r>
              <a:rPr sz="2700" spc="-5" dirty="0">
                <a:latin typeface="Carlito"/>
                <a:cs typeface="Carlito"/>
              </a:rPr>
              <a:t>.</a:t>
            </a:r>
            <a:endParaRPr sz="27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57632"/>
            <a:ext cx="819101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Resolusi </a:t>
            </a:r>
            <a:r>
              <a:rPr sz="4000" spc="-20" dirty="0"/>
              <a:t>Konflik: </a:t>
            </a:r>
            <a:r>
              <a:rPr sz="4000" i="1" spc="-15" dirty="0">
                <a:latin typeface="Carlito"/>
                <a:cs typeface="Carlito"/>
              </a:rPr>
              <a:t>Least </a:t>
            </a:r>
            <a:r>
              <a:rPr sz="4000" i="1" spc="-20" dirty="0">
                <a:latin typeface="Carlito"/>
                <a:cs typeface="Carlito"/>
              </a:rPr>
              <a:t>Recently </a:t>
            </a:r>
            <a:r>
              <a:rPr sz="4000" i="1" spc="-5" dirty="0">
                <a:latin typeface="Carlito"/>
                <a:cs typeface="Carlito"/>
              </a:rPr>
              <a:t>Used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515751"/>
            <a:ext cx="4648200" cy="402994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Contoh:</a:t>
            </a:r>
            <a:endParaRPr sz="2700" dirty="0">
              <a:latin typeface="Carlito"/>
              <a:cs typeface="Carlito"/>
            </a:endParaRPr>
          </a:p>
          <a:p>
            <a:pPr marL="927100" marR="66040" indent="-572135">
              <a:lnSpc>
                <a:spcPct val="120000"/>
              </a:lnSpc>
              <a:spcBef>
                <a:spcPts val="5"/>
              </a:spcBef>
            </a:pPr>
            <a:r>
              <a:rPr sz="2700" b="1" dirty="0">
                <a:solidFill>
                  <a:srgbClr val="FF0000"/>
                </a:solidFill>
                <a:latin typeface="Carlito"/>
                <a:cs typeface="Carlito"/>
              </a:rPr>
              <a:t>Rule </a:t>
            </a:r>
            <a:r>
              <a:rPr sz="2700" b="1" spc="-5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700" spc="-5" dirty="0">
                <a:latin typeface="Carlito"/>
                <a:cs typeface="Carlito"/>
              </a:rPr>
              <a:t>: </a:t>
            </a:r>
            <a:r>
              <a:rPr sz="2700" dirty="0">
                <a:latin typeface="Carlito"/>
                <a:cs typeface="Carlito"/>
              </a:rPr>
              <a:t>IF </a:t>
            </a:r>
            <a:r>
              <a:rPr sz="2700" spc="-10" dirty="0">
                <a:latin typeface="Carlito"/>
                <a:cs typeface="Carlito"/>
              </a:rPr>
              <a:t>color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8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yellow  THEN fruit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8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apple;</a:t>
            </a:r>
          </a:p>
          <a:p>
            <a:pPr marL="927100" marR="5080" indent="-572135">
              <a:lnSpc>
                <a:spcPct val="120000"/>
              </a:lnSpc>
            </a:pPr>
            <a:r>
              <a:rPr sz="2700" b="1" dirty="0">
                <a:solidFill>
                  <a:srgbClr val="FF0000"/>
                </a:solidFill>
                <a:latin typeface="Carlito"/>
                <a:cs typeface="Carlito"/>
              </a:rPr>
              <a:t>Rule 2</a:t>
            </a:r>
            <a:r>
              <a:rPr sz="2700" dirty="0">
                <a:latin typeface="Carlito"/>
                <a:cs typeface="Carlito"/>
              </a:rPr>
              <a:t>: IF </a:t>
            </a:r>
            <a:r>
              <a:rPr sz="2700" spc="-10" dirty="0">
                <a:latin typeface="Carlito"/>
                <a:cs typeface="Carlito"/>
              </a:rPr>
              <a:t>color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10" dirty="0">
                <a:latin typeface="Carlito"/>
                <a:cs typeface="Carlito"/>
              </a:rPr>
              <a:t>yellow 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shape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long  THEN fruit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1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banana</a:t>
            </a:r>
            <a:endParaRPr sz="2700" dirty="0">
              <a:latin typeface="Carlito"/>
              <a:cs typeface="Carlito"/>
            </a:endParaRPr>
          </a:p>
          <a:p>
            <a:pPr marL="927100" marR="15875" indent="-572135">
              <a:lnSpc>
                <a:spcPts val="3890"/>
              </a:lnSpc>
              <a:spcBef>
                <a:spcPts val="235"/>
              </a:spcBef>
            </a:pPr>
            <a:r>
              <a:rPr sz="2700" b="1" dirty="0">
                <a:solidFill>
                  <a:srgbClr val="FF0000"/>
                </a:solidFill>
                <a:latin typeface="Carlito"/>
                <a:cs typeface="Carlito"/>
              </a:rPr>
              <a:t>Rule 3</a:t>
            </a:r>
            <a:r>
              <a:rPr sz="2700" dirty="0">
                <a:latin typeface="Carlito"/>
                <a:cs typeface="Carlito"/>
              </a:rPr>
              <a:t>: IF </a:t>
            </a:r>
            <a:r>
              <a:rPr sz="2700" spc="-5" dirty="0">
                <a:latin typeface="Carlito"/>
                <a:cs typeface="Carlito"/>
              </a:rPr>
              <a:t>shape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12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round  </a:t>
            </a:r>
            <a:r>
              <a:rPr sz="2700" spc="-5" dirty="0">
                <a:latin typeface="Carlito"/>
                <a:cs typeface="Carlito"/>
              </a:rPr>
              <a:t>THEN fruit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apple.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8828" y="2105990"/>
            <a:ext cx="27438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rlito"/>
                <a:cs typeface="Carlito"/>
              </a:rPr>
              <a:t>[28.02.2012,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13:45]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828" y="3093846"/>
            <a:ext cx="27444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rlito"/>
                <a:cs typeface="Carlito"/>
              </a:rPr>
              <a:t>[01.03.2012,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12:00]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828" y="4575429"/>
            <a:ext cx="27444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rlito"/>
                <a:cs typeface="Carlito"/>
              </a:rPr>
              <a:t>[05.03.2012,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20:00]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746191"/>
            <a:ext cx="8045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Rule 1 </a:t>
            </a:r>
            <a:r>
              <a:rPr sz="2700" spc="-5" dirty="0">
                <a:latin typeface="Carlito"/>
                <a:cs typeface="Carlito"/>
              </a:rPr>
              <a:t>dipilih </a:t>
            </a:r>
            <a:r>
              <a:rPr sz="2700" spc="-10" dirty="0">
                <a:latin typeface="Carlito"/>
                <a:cs typeface="Carlito"/>
              </a:rPr>
              <a:t>untuk dijalankan </a:t>
            </a:r>
            <a:r>
              <a:rPr sz="2700" spc="-20" dirty="0">
                <a:latin typeface="Carlito"/>
                <a:cs typeface="Carlito"/>
              </a:rPr>
              <a:t>karena </a:t>
            </a: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700" spc="-10" dirty="0">
                <a:solidFill>
                  <a:srgbClr val="FF0000"/>
                </a:solidFill>
                <a:latin typeface="Carlito"/>
                <a:cs typeface="Carlito"/>
              </a:rPr>
              <a:t>least recently  introduces</a:t>
            </a:r>
            <a:r>
              <a:rPr sz="2700" spc="-10" dirty="0">
                <a:latin typeface="Carlito"/>
                <a:cs typeface="Carlito"/>
              </a:rPr>
              <a:t>.</a:t>
            </a:r>
            <a:endParaRPr sz="27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9" name="object 9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821" y="222580"/>
            <a:ext cx="5913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Resolusi </a:t>
            </a:r>
            <a:r>
              <a:rPr spc="-15" dirty="0"/>
              <a:t>Konflik: </a:t>
            </a:r>
            <a:r>
              <a:rPr i="1" spc="-10" dirty="0">
                <a:latin typeface="Carlito"/>
                <a:cs typeface="Carlito"/>
              </a:rPr>
              <a:t>Best</a:t>
            </a:r>
            <a:r>
              <a:rPr i="1" spc="-12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214" y="1552116"/>
            <a:ext cx="8150860" cy="249619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Contoh:</a:t>
            </a:r>
            <a:endParaRPr sz="2700" dirty="0">
              <a:latin typeface="Carlito"/>
              <a:cs typeface="Carlito"/>
            </a:endParaRPr>
          </a:p>
          <a:p>
            <a:pPr marL="927100" marR="67945" indent="-572135">
              <a:lnSpc>
                <a:spcPts val="3890"/>
              </a:lnSpc>
              <a:spcBef>
                <a:spcPts val="240"/>
              </a:spcBef>
            </a:pPr>
            <a:r>
              <a:rPr sz="2700" b="1" dirty="0">
                <a:solidFill>
                  <a:srgbClr val="FF0000"/>
                </a:solidFill>
                <a:latin typeface="Carlito"/>
                <a:cs typeface="Carlito"/>
              </a:rPr>
              <a:t>Rule 1</a:t>
            </a:r>
            <a:r>
              <a:rPr sz="2700" dirty="0">
                <a:latin typeface="Carlito"/>
                <a:cs typeface="Carlito"/>
              </a:rPr>
              <a:t>: IF </a:t>
            </a:r>
            <a:r>
              <a:rPr sz="2700" spc="-10" dirty="0">
                <a:latin typeface="Carlito"/>
                <a:cs typeface="Carlito"/>
              </a:rPr>
              <a:t>color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8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yellow  </a:t>
            </a:r>
            <a:r>
              <a:rPr sz="2700" spc="-5" dirty="0">
                <a:latin typeface="Carlito"/>
                <a:cs typeface="Carlito"/>
              </a:rPr>
              <a:t>THEN fruit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8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apple;</a:t>
            </a: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700" b="1" dirty="0">
                <a:solidFill>
                  <a:srgbClr val="FF0000"/>
                </a:solidFill>
                <a:latin typeface="Carlito"/>
                <a:cs typeface="Carlito"/>
              </a:rPr>
              <a:t>Rule 2</a:t>
            </a:r>
            <a:r>
              <a:rPr sz="2700" dirty="0">
                <a:latin typeface="Carlito"/>
                <a:cs typeface="Carlito"/>
              </a:rPr>
              <a:t>: IF </a:t>
            </a:r>
            <a:r>
              <a:rPr sz="2700" spc="-10" dirty="0">
                <a:latin typeface="Carlito"/>
                <a:cs typeface="Carlito"/>
              </a:rPr>
              <a:t>color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yellow</a:t>
            </a:r>
            <a:endParaRPr sz="2700" dirty="0">
              <a:latin typeface="Carlito"/>
              <a:cs typeface="Carlito"/>
            </a:endParaRPr>
          </a:p>
          <a:p>
            <a:pPr marL="927100" marR="5080">
              <a:lnSpc>
                <a:spcPts val="3890"/>
              </a:lnSpc>
              <a:spcBef>
                <a:spcPts val="235"/>
              </a:spcBef>
            </a:pP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shape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long  THEN fruit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10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banana</a:t>
            </a:r>
            <a:endParaRPr sz="27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700" b="1" dirty="0">
                <a:solidFill>
                  <a:srgbClr val="FF0000"/>
                </a:solidFill>
                <a:latin typeface="Carlito"/>
                <a:cs typeface="Carlito"/>
              </a:rPr>
              <a:t>Rule 3</a:t>
            </a:r>
            <a:r>
              <a:rPr sz="2700" dirty="0">
                <a:latin typeface="Carlito"/>
                <a:cs typeface="Carlito"/>
              </a:rPr>
              <a:t>: IF </a:t>
            </a:r>
            <a:r>
              <a:rPr sz="2700" spc="-5" dirty="0">
                <a:latin typeface="Carlito"/>
                <a:cs typeface="Carlito"/>
              </a:rPr>
              <a:t>shape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12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round</a:t>
            </a:r>
            <a:r>
              <a:rPr lang="en-US" sz="270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THEN fruit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apple.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7652" y="2141995"/>
            <a:ext cx="1506348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rlito"/>
                <a:cs typeface="Carlito"/>
              </a:rPr>
              <a:t>30%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7652" y="2699145"/>
            <a:ext cx="1749172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rlito"/>
                <a:cs typeface="Carlito"/>
              </a:rPr>
              <a:t>30%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6702" y="3611432"/>
            <a:ext cx="1215772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rlito"/>
                <a:cs typeface="Carlito"/>
              </a:rPr>
              <a:t>40%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5101716"/>
            <a:ext cx="8573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Rule 3 </a:t>
            </a:r>
            <a:r>
              <a:rPr sz="2700" spc="-15" dirty="0">
                <a:latin typeface="Carlito"/>
                <a:cs typeface="Carlito"/>
              </a:rPr>
              <a:t>akan </a:t>
            </a:r>
            <a:r>
              <a:rPr sz="2700" spc="-5" dirty="0">
                <a:latin typeface="Carlito"/>
                <a:cs typeface="Carlito"/>
              </a:rPr>
              <a:t>dipilih </a:t>
            </a:r>
            <a:r>
              <a:rPr sz="2700" spc="-20" dirty="0">
                <a:latin typeface="Carlito"/>
                <a:cs typeface="Carlito"/>
              </a:rPr>
              <a:t>karena </a:t>
            </a:r>
            <a:r>
              <a:rPr sz="2700" spc="-10" dirty="0">
                <a:latin typeface="Carlito"/>
                <a:cs typeface="Carlito"/>
              </a:rPr>
              <a:t>mempunyai </a:t>
            </a:r>
            <a:r>
              <a:rPr sz="2700" spc="-5" dirty="0">
                <a:latin typeface="Carlito"/>
                <a:cs typeface="Carlito"/>
              </a:rPr>
              <a:t>bobot</a:t>
            </a:r>
            <a:r>
              <a:rPr sz="2700" spc="-10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paling  </a:t>
            </a:r>
            <a:r>
              <a:rPr sz="2700" dirty="0">
                <a:latin typeface="Carlito"/>
                <a:cs typeface="Carlito"/>
              </a:rPr>
              <a:t>tinggi </a:t>
            </a:r>
            <a:r>
              <a:rPr sz="2700" spc="-20" dirty="0">
                <a:latin typeface="Carlito"/>
                <a:cs typeface="Carlito"/>
              </a:rPr>
              <a:t>diantara </a:t>
            </a:r>
            <a:r>
              <a:rPr sz="2700" spc="-5" dirty="0">
                <a:latin typeface="Carlito"/>
                <a:cs typeface="Carlito"/>
              </a:rPr>
              <a:t>semua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rule.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9" name="object 9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469" y="222580"/>
            <a:ext cx="6212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 </a:t>
            </a:r>
            <a:r>
              <a:rPr spc="-15" dirty="0"/>
              <a:t>dengan </a:t>
            </a:r>
            <a:r>
              <a:rPr spc="-25" dirty="0"/>
              <a:t>Banyak</a:t>
            </a:r>
            <a:r>
              <a:rPr spc="-45" dirty="0"/>
              <a:t> </a:t>
            </a:r>
            <a:r>
              <a:rPr spc="-5" dirty="0"/>
              <a:t>Alasan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170" y="1319304"/>
            <a:ext cx="8455660" cy="9271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Antar </a:t>
            </a:r>
            <a:r>
              <a:rPr sz="2400" spc="-5" dirty="0">
                <a:latin typeface="Carlito"/>
                <a:cs typeface="Carlito"/>
              </a:rPr>
              <a:t>alasan </a:t>
            </a:r>
            <a:r>
              <a:rPr sz="2400" spc="-15" dirty="0">
                <a:latin typeface="Carlito"/>
                <a:cs typeface="Carlito"/>
              </a:rPr>
              <a:t>dihubungkan dengan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20" dirty="0">
                <a:latin typeface="Carlito"/>
                <a:cs typeface="Carlito"/>
              </a:rPr>
              <a:t>atau</a:t>
            </a:r>
            <a:r>
              <a:rPr sz="2400" spc="1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AND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Dihubungkan dengan </a:t>
            </a:r>
            <a:r>
              <a:rPr sz="2400" spc="-5" dirty="0">
                <a:latin typeface="Carlito"/>
                <a:cs typeface="Carlito"/>
              </a:rPr>
              <a:t>AND</a:t>
            </a:r>
            <a:r>
              <a:rPr sz="2400" spc="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170" y="4166086"/>
            <a:ext cx="66268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Dihubungkan dengan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OR: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6" name="object 6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23381"/>
              </p:ext>
            </p:extLst>
          </p:nvPr>
        </p:nvGraphicFramePr>
        <p:xfrm>
          <a:off x="533400" y="2398564"/>
          <a:ext cx="8610600" cy="1615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4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5439">
                <a:tc>
                  <a:txBody>
                    <a:bodyPr/>
                    <a:lstStyle/>
                    <a:p>
                      <a:pPr marL="91440" marR="2244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IF Alasan1  AND</a:t>
                      </a: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Alasan2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...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AlasanN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Tindakan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IF Musim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Dingin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2075" marR="7505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&lt;0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derajat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Berangin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THEN Cuaca adalah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Dingin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25305"/>
              </p:ext>
            </p:extLst>
          </p:nvPr>
        </p:nvGraphicFramePr>
        <p:xfrm>
          <a:off x="533400" y="4655820"/>
          <a:ext cx="7886700" cy="1615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5465">
                <a:tc>
                  <a:txBody>
                    <a:bodyPr/>
                    <a:lstStyle/>
                    <a:p>
                      <a:pPr marL="91440" marR="24110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IF Alasan1  OR</a:t>
                      </a: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Alasan2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...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AlasanN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THEN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Tindakan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IF Musim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Dingin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2075" marR="77279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OR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&lt;0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derajat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Berangin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THEN Cuaca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Dingin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29" y="257632"/>
            <a:ext cx="8387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Alasan </a:t>
            </a:r>
            <a:r>
              <a:rPr sz="4000" spc="-25" dirty="0"/>
              <a:t>dikombinasikan </a:t>
            </a:r>
            <a:r>
              <a:rPr sz="4000" spc="-5" dirty="0"/>
              <a:t>oleh AND dan</a:t>
            </a:r>
            <a:r>
              <a:rPr sz="4000" spc="-30" dirty="0"/>
              <a:t> </a:t>
            </a:r>
            <a:r>
              <a:rPr sz="4000" spc="-10" dirty="0"/>
              <a:t>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303260" cy="3774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938655" indent="-342900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Bentuk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dasar: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IF Alasan1  AND</a:t>
            </a:r>
            <a:r>
              <a:rPr sz="24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Alasan2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...</a:t>
            </a:r>
            <a:endParaRPr sz="2400" dirty="0">
              <a:latin typeface="Carlito"/>
              <a:cs typeface="Carlito"/>
            </a:endParaRPr>
          </a:p>
          <a:p>
            <a:pPr marL="355600" marR="1760855">
              <a:lnSpc>
                <a:spcPts val="3460"/>
              </a:lnSpc>
              <a:spcBef>
                <a:spcPts val="21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OR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AlasanN 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THEN</a:t>
            </a:r>
            <a:r>
              <a:rPr sz="2400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Tindakan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Contoh: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sz="2400" dirty="0" err="1">
                <a:solidFill>
                  <a:srgbClr val="FF0000"/>
                </a:solidFill>
                <a:latin typeface="Carlito"/>
                <a:cs typeface="Carlito"/>
              </a:rPr>
              <a:t>Musim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 err="1">
                <a:solidFill>
                  <a:srgbClr val="FF0000"/>
                </a:solidFill>
                <a:latin typeface="Carlito"/>
                <a:cs typeface="Carlito"/>
              </a:rPr>
              <a:t>Dingin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  </a:t>
            </a: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Temperature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&lt; 0</a:t>
            </a:r>
            <a:r>
              <a:rPr sz="2400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Derajat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OR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Berangin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THEN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Cuaca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Dingin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828" y="222580"/>
            <a:ext cx="6551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Banyak </a:t>
            </a:r>
            <a:r>
              <a:rPr spc="-5" dirty="0"/>
              <a:t>Akibat </a:t>
            </a:r>
            <a:r>
              <a:rPr spc="-20" dirty="0"/>
              <a:t>atau</a:t>
            </a:r>
            <a:r>
              <a:rPr spc="-40" dirty="0"/>
              <a:t> </a:t>
            </a:r>
            <a:r>
              <a:rPr spc="-10" dirty="0"/>
              <a:t>Tindakan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608060" cy="333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57350" indent="-3429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Bentuk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dasar: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IF alasan 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THEN akibat1  akibat2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...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akibatN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Contoh: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IF Musim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Dingin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THEN 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Temperature</a:t>
            </a:r>
            <a:r>
              <a:rPr sz="24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Rendah</a:t>
            </a:r>
            <a:endParaRPr sz="2400" dirty="0">
              <a:latin typeface="Carlito"/>
              <a:cs typeface="Carlito"/>
            </a:endParaRPr>
          </a:p>
          <a:p>
            <a:pPr marL="927100" marR="654685">
              <a:lnSpc>
                <a:spcPct val="120000"/>
              </a:lnSpc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Jalan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Licin 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Ramalan</a:t>
            </a:r>
            <a:r>
              <a:rPr sz="2400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Bersalju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50" y="1182736"/>
            <a:ext cx="9182100" cy="106680"/>
            <a:chOff x="-19050" y="1182736"/>
            <a:chExt cx="9182100" cy="106680"/>
          </a:xfrm>
        </p:grpSpPr>
        <p:sp>
          <p:nvSpPr>
            <p:cNvPr id="5" name="object 5"/>
            <p:cNvSpPr/>
            <p:nvPr/>
          </p:nvSpPr>
          <p:spPr>
            <a:xfrm>
              <a:off x="0" y="1182736"/>
              <a:ext cx="9144000" cy="106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285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524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61098-network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161098-network-template-16x9</Template>
  <TotalTime>590</TotalTime>
  <Words>4166</Words>
  <Application>Microsoft Office PowerPoint</Application>
  <PresentationFormat>On-screen Show (4:3)</PresentationFormat>
  <Paragraphs>499</Paragraphs>
  <Slides>68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161098-network-template-16x9</vt:lpstr>
      <vt:lpstr>Sistem Pakar</vt:lpstr>
      <vt:lpstr>PowerPoint Presentation</vt:lpstr>
      <vt:lpstr>Sistem Berbasis Aturan</vt:lpstr>
      <vt:lpstr>Elemen dari Sistem Berbasis Aturan</vt:lpstr>
      <vt:lpstr>Contoh</vt:lpstr>
      <vt:lpstr>Aturan (Rules)</vt:lpstr>
      <vt:lpstr>Rule dengan Banyak Alasan</vt:lpstr>
      <vt:lpstr>Alasan dikombinasikan oleh AND dan OR</vt:lpstr>
      <vt:lpstr>Banyak Akibat atau Tindakan</vt:lpstr>
      <vt:lpstr>Struktur Sistem Pakar Berbasis Aturan</vt:lpstr>
      <vt:lpstr>Struktur Sistem Pakar Berbasis Aturan</vt:lpstr>
      <vt:lpstr>Struktur Sistem Pakar Berbasis Aturan</vt:lpstr>
      <vt:lpstr>Penalaran (Reasoning)</vt:lpstr>
      <vt:lpstr>Cara Kerja Penalaran</vt:lpstr>
      <vt:lpstr>Jenis Penalaran</vt:lpstr>
      <vt:lpstr>Rantai/Chain Inferensi</vt:lpstr>
      <vt:lpstr>Jenis Sistem Pakar Berbasis Aturan</vt:lpstr>
      <vt:lpstr>Sistem Forward Chaining</vt:lpstr>
      <vt:lpstr>Sistem Forward Chaining</vt:lpstr>
      <vt:lpstr>PowerPoint Presentation</vt:lpstr>
      <vt:lpstr>PowerPoint Presentation</vt:lpstr>
      <vt:lpstr>PowerPoint Presentation</vt:lpstr>
      <vt:lpstr>PowerPoint Presentation</vt:lpstr>
      <vt:lpstr>Contoh 1</vt:lpstr>
      <vt:lpstr>Inference Engine: Contoh 1</vt:lpstr>
      <vt:lpstr>Forward Chaining: Contoh 1</vt:lpstr>
      <vt:lpstr>Forward Chaining: Contoh 1</vt:lpstr>
      <vt:lpstr>Forward Chaining: Contoh 1</vt:lpstr>
      <vt:lpstr>Forward Chaining: Contoh 1</vt:lpstr>
      <vt:lpstr>Forward Chaining: Contoh 1</vt:lpstr>
      <vt:lpstr>Forward Chaining: Contoh 1</vt:lpstr>
      <vt:lpstr>Ilustrasi: Siklus 1</vt:lpstr>
      <vt:lpstr>Ilustrasi: Siklus 2 dan 3</vt:lpstr>
      <vt:lpstr>Contoh 2</vt:lpstr>
      <vt:lpstr>Obyek dan Nilainya</vt:lpstr>
      <vt:lpstr>Obyek dan Nilainya</vt:lpstr>
      <vt:lpstr>Aturan dalam Basis Pengetahuan</vt:lpstr>
      <vt:lpstr>Aturan dalam Basis Pengetahuan</vt:lpstr>
      <vt:lpstr>Aturan dalam Basis Pengetahuan</vt:lpstr>
      <vt:lpstr>Aturan dalam Basis Pengetahuan</vt:lpstr>
      <vt:lpstr>Aturan dalam Basis Pengetahuan</vt:lpstr>
      <vt:lpstr>Langkah Solusi: Siklus 1</vt:lpstr>
      <vt:lpstr>Langkah Solusi: Siklus 2</vt:lpstr>
      <vt:lpstr>Langkah Solusi: Siklus 2</vt:lpstr>
      <vt:lpstr>Langkah Solusi: Siklus 3</vt:lpstr>
      <vt:lpstr>Sistem Backward Chaining</vt:lpstr>
      <vt:lpstr>PowerPoint Presentation</vt:lpstr>
      <vt:lpstr>Backward Chaining: Contoh 1</vt:lpstr>
      <vt:lpstr>Langkah 1</vt:lpstr>
      <vt:lpstr>Langkah 2</vt:lpstr>
      <vt:lpstr>Langkah 3</vt:lpstr>
      <vt:lpstr>Lanjutan...</vt:lpstr>
      <vt:lpstr>Diagram Backward Chaining</vt:lpstr>
      <vt:lpstr>Diagram Backward Chaining</vt:lpstr>
      <vt:lpstr>Backward Chaining: Contoh 2</vt:lpstr>
      <vt:lpstr>Langkah 2</vt:lpstr>
      <vt:lpstr>Langkah 3</vt:lpstr>
      <vt:lpstr>Langkah 4</vt:lpstr>
      <vt:lpstr>Langkah 5</vt:lpstr>
      <vt:lpstr>Langkah 6</vt:lpstr>
      <vt:lpstr>PowerPoint Presentation</vt:lpstr>
      <vt:lpstr>PowerPoint Presentation</vt:lpstr>
      <vt:lpstr>PowerPoint Presentation</vt:lpstr>
      <vt:lpstr>Resolusi Konflik</vt:lpstr>
      <vt:lpstr>Resolusi Konflik: First Applicable</vt:lpstr>
      <vt:lpstr>Resolusi Konflik: Most Spesific</vt:lpstr>
      <vt:lpstr>Resolusi Konflik: Least Recently Used</vt:lpstr>
      <vt:lpstr>Resolusi Konflik: Best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  Pertemuan 01 Mengenal Kecerdasan Buatan</dc:title>
  <dc:creator>husni</dc:creator>
  <cp:lastModifiedBy>Unknown User</cp:lastModifiedBy>
  <cp:revision>33</cp:revision>
  <dcterms:created xsi:type="dcterms:W3CDTF">2020-12-14T12:11:34Z</dcterms:created>
  <dcterms:modified xsi:type="dcterms:W3CDTF">2021-01-05T00:25:42Z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2020-12-14T00:00:00Z</vt:filetime>
  </property>
</Properties>
</file>