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8" r:id="rId1"/>
  </p:sldMasterIdLst>
  <p:notesMasterIdLst>
    <p:notesMasterId r:id="rId71"/>
  </p:notesMasterIdLst>
  <p:sldIdLst>
    <p:sldId id="256" r:id="rId2"/>
    <p:sldId id="257" r:id="rId3"/>
    <p:sldId id="258" r:id="rId4"/>
    <p:sldId id="260" r:id="rId5"/>
    <p:sldId id="340" r:id="rId6"/>
    <p:sldId id="262" r:id="rId7"/>
    <p:sldId id="290" r:id="rId8"/>
    <p:sldId id="315" r:id="rId9"/>
    <p:sldId id="263" r:id="rId10"/>
    <p:sldId id="264" r:id="rId11"/>
    <p:sldId id="349" r:id="rId12"/>
    <p:sldId id="265" r:id="rId13"/>
    <p:sldId id="266" r:id="rId14"/>
    <p:sldId id="267" r:id="rId15"/>
    <p:sldId id="268" r:id="rId16"/>
    <p:sldId id="269" r:id="rId17"/>
    <p:sldId id="272" r:id="rId18"/>
    <p:sldId id="274" r:id="rId19"/>
    <p:sldId id="351" r:id="rId20"/>
    <p:sldId id="313" r:id="rId21"/>
    <p:sldId id="354" r:id="rId22"/>
    <p:sldId id="355" r:id="rId23"/>
    <p:sldId id="356" r:id="rId24"/>
    <p:sldId id="357" r:id="rId25"/>
    <p:sldId id="358" r:id="rId26"/>
    <p:sldId id="350" r:id="rId27"/>
    <p:sldId id="280" r:id="rId28"/>
    <p:sldId id="281" r:id="rId29"/>
    <p:sldId id="282" r:id="rId30"/>
    <p:sldId id="283" r:id="rId31"/>
    <p:sldId id="348" r:id="rId32"/>
    <p:sldId id="284" r:id="rId33"/>
    <p:sldId id="285" r:id="rId34"/>
    <p:sldId id="286" r:id="rId35"/>
    <p:sldId id="287" r:id="rId36"/>
    <p:sldId id="352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339" r:id="rId53"/>
    <p:sldId id="294" r:id="rId54"/>
    <p:sldId id="296" r:id="rId55"/>
    <p:sldId id="297" r:id="rId56"/>
    <p:sldId id="298" r:id="rId57"/>
    <p:sldId id="299" r:id="rId58"/>
    <p:sldId id="317" r:id="rId59"/>
    <p:sldId id="318" r:id="rId60"/>
    <p:sldId id="323" r:id="rId61"/>
    <p:sldId id="319" r:id="rId62"/>
    <p:sldId id="321" r:id="rId63"/>
    <p:sldId id="322" r:id="rId64"/>
    <p:sldId id="325" r:id="rId65"/>
    <p:sldId id="326" r:id="rId66"/>
    <p:sldId id="344" r:id="rId67"/>
    <p:sldId id="345" r:id="rId68"/>
    <p:sldId id="346" r:id="rId69"/>
    <p:sldId id="347" r:id="rId70"/>
  </p:sldIdLst>
  <p:sldSz cx="9720263" cy="64801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29" autoAdjust="0"/>
    <p:restoredTop sz="94671" autoAdjust="0"/>
  </p:normalViewPr>
  <p:slideViewPr>
    <p:cSldViewPr>
      <p:cViewPr varScale="1">
        <p:scale>
          <a:sx n="70" d="100"/>
          <a:sy n="70" d="100"/>
        </p:scale>
        <p:origin x="852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16742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7" Type="http://schemas.openxmlformats.org/officeDocument/2006/relationships/slide" Target="slides/slide6.xml" /><Relationship Id="rId71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61" Type="http://schemas.openxmlformats.org/officeDocument/2006/relationships/slide" Target="slides/slide60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presProps" Target="presProps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 /><Relationship Id="rId1" Type="http://schemas.openxmlformats.org/officeDocument/2006/relationships/image" Target="../media/image12.wmf" 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 /><Relationship Id="rId1" Type="http://schemas.openxmlformats.org/officeDocument/2006/relationships/image" Target="../media/image16.wmf" 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 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 /><Relationship Id="rId1" Type="http://schemas.openxmlformats.org/officeDocument/2006/relationships/image" Target="../media/image22.wmf" 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 /><Relationship Id="rId2" Type="http://schemas.openxmlformats.org/officeDocument/2006/relationships/image" Target="../media/image27.wmf" /><Relationship Id="rId1" Type="http://schemas.openxmlformats.org/officeDocument/2006/relationships/image" Target="../media/image26.wmf" /><Relationship Id="rId4" Type="http://schemas.openxmlformats.org/officeDocument/2006/relationships/image" Target="../media/image29.wmf" 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 /><Relationship Id="rId2" Type="http://schemas.openxmlformats.org/officeDocument/2006/relationships/image" Target="../media/image35.wmf" /><Relationship Id="rId1" Type="http://schemas.openxmlformats.org/officeDocument/2006/relationships/image" Target="../media/image34.wm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Lucida Sans Unicode" pitchFamily="34" charset="0"/>
            </a:endParaRPr>
          </a:p>
        </p:txBody>
      </p:sp>
      <p:sp>
        <p:nvSpPr>
          <p:cNvPr id="78851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Lucida Sans Unicode" pitchFamily="34" charset="0"/>
            </a:endParaRPr>
          </a:p>
        </p:txBody>
      </p:sp>
      <p:sp>
        <p:nvSpPr>
          <p:cNvPr id="78852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Lucida Sans Unicode" pitchFamily="34" charset="0"/>
            </a:endParaRPr>
          </a:p>
        </p:txBody>
      </p:sp>
      <p:sp>
        <p:nvSpPr>
          <p:cNvPr id="78853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Lucida Sans Unicode" pitchFamily="34" charset="0"/>
            </a:endParaRPr>
          </a:p>
        </p:txBody>
      </p:sp>
      <p:sp>
        <p:nvSpPr>
          <p:cNvPr id="78854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6350" y="965200"/>
            <a:ext cx="5210175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1201738" y="4784725"/>
            <a:ext cx="5365750" cy="38560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34989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1349375" y="965200"/>
            <a:ext cx="5072063" cy="34813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body"/>
          </p:nvPr>
        </p:nvSpPr>
        <p:spPr>
          <a:xfrm>
            <a:off x="1201738" y="4784725"/>
            <a:ext cx="5367337" cy="3859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976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1"/>
          <p:cNvSpPr txBox="1">
            <a:spLocks noChangeArrowheads="1"/>
          </p:cNvSpPr>
          <p:nvPr/>
        </p:nvSpPr>
        <p:spPr bwMode="auto">
          <a:xfrm>
            <a:off x="1349375" y="965200"/>
            <a:ext cx="5068888" cy="34782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body"/>
          </p:nvPr>
        </p:nvSpPr>
        <p:spPr>
          <a:xfrm>
            <a:off x="1201738" y="4784725"/>
            <a:ext cx="5367337" cy="3859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67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1"/>
          <p:cNvSpPr txBox="1">
            <a:spLocks noChangeArrowheads="1"/>
          </p:cNvSpPr>
          <p:nvPr/>
        </p:nvSpPr>
        <p:spPr bwMode="auto">
          <a:xfrm>
            <a:off x="1349375" y="965200"/>
            <a:ext cx="5072063" cy="34813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body"/>
          </p:nvPr>
        </p:nvSpPr>
        <p:spPr>
          <a:xfrm>
            <a:off x="1201738" y="4784725"/>
            <a:ext cx="5367337" cy="3859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340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1"/>
          <p:cNvSpPr txBox="1">
            <a:spLocks noChangeArrowheads="1"/>
          </p:cNvSpPr>
          <p:nvPr/>
        </p:nvSpPr>
        <p:spPr bwMode="auto">
          <a:xfrm>
            <a:off x="1349375" y="965200"/>
            <a:ext cx="5068888" cy="34782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body"/>
          </p:nvPr>
        </p:nvSpPr>
        <p:spPr>
          <a:xfrm>
            <a:off x="1201738" y="4784725"/>
            <a:ext cx="5367337" cy="3859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989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1"/>
          <p:cNvSpPr txBox="1">
            <a:spLocks noChangeArrowheads="1"/>
          </p:cNvSpPr>
          <p:nvPr/>
        </p:nvSpPr>
        <p:spPr bwMode="auto">
          <a:xfrm>
            <a:off x="1349375" y="965200"/>
            <a:ext cx="5072063" cy="34813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body"/>
          </p:nvPr>
        </p:nvSpPr>
        <p:spPr>
          <a:xfrm>
            <a:off x="1201738" y="4784725"/>
            <a:ext cx="5367337" cy="3859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622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1"/>
          <p:cNvSpPr txBox="1">
            <a:spLocks noChangeArrowheads="1"/>
          </p:cNvSpPr>
          <p:nvPr/>
        </p:nvSpPr>
        <p:spPr bwMode="auto">
          <a:xfrm>
            <a:off x="1349375" y="965200"/>
            <a:ext cx="5072063" cy="34813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body"/>
          </p:nvPr>
        </p:nvSpPr>
        <p:spPr>
          <a:xfrm>
            <a:off x="1201738" y="4784725"/>
            <a:ext cx="5367337" cy="3859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063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1"/>
          <p:cNvSpPr txBox="1">
            <a:spLocks noChangeArrowheads="1"/>
          </p:cNvSpPr>
          <p:nvPr/>
        </p:nvSpPr>
        <p:spPr bwMode="auto">
          <a:xfrm>
            <a:off x="1349375" y="965200"/>
            <a:ext cx="5072063" cy="34813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body"/>
          </p:nvPr>
        </p:nvSpPr>
        <p:spPr>
          <a:xfrm>
            <a:off x="1201738" y="4784725"/>
            <a:ext cx="5367337" cy="3859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311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"/>
          <p:cNvSpPr txBox="1">
            <a:spLocks noChangeArrowheads="1"/>
          </p:cNvSpPr>
          <p:nvPr/>
        </p:nvSpPr>
        <p:spPr bwMode="auto">
          <a:xfrm>
            <a:off x="1349375" y="965200"/>
            <a:ext cx="5072063" cy="34813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body"/>
          </p:nvPr>
        </p:nvSpPr>
        <p:spPr>
          <a:xfrm>
            <a:off x="1201738" y="4784725"/>
            <a:ext cx="5367337" cy="3859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617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1"/>
          <p:cNvSpPr txBox="1">
            <a:spLocks noChangeArrowheads="1"/>
          </p:cNvSpPr>
          <p:nvPr/>
        </p:nvSpPr>
        <p:spPr bwMode="auto">
          <a:xfrm>
            <a:off x="1349375" y="965200"/>
            <a:ext cx="5072063" cy="34813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body"/>
          </p:nvPr>
        </p:nvSpPr>
        <p:spPr>
          <a:xfrm>
            <a:off x="1201738" y="4784725"/>
            <a:ext cx="5367337" cy="3859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284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1"/>
          <p:cNvSpPr txBox="1">
            <a:spLocks noChangeArrowheads="1"/>
          </p:cNvSpPr>
          <p:nvPr/>
        </p:nvSpPr>
        <p:spPr bwMode="auto">
          <a:xfrm>
            <a:off x="1349375" y="965200"/>
            <a:ext cx="5072063" cy="34813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body"/>
          </p:nvPr>
        </p:nvSpPr>
        <p:spPr>
          <a:xfrm>
            <a:off x="1201738" y="4784725"/>
            <a:ext cx="5367337" cy="3859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108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1"/>
          <p:cNvSpPr txBox="1">
            <a:spLocks noChangeArrowheads="1"/>
          </p:cNvSpPr>
          <p:nvPr/>
        </p:nvSpPr>
        <p:spPr bwMode="auto">
          <a:xfrm>
            <a:off x="1349375" y="965200"/>
            <a:ext cx="5072063" cy="34813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body"/>
          </p:nvPr>
        </p:nvSpPr>
        <p:spPr>
          <a:xfrm>
            <a:off x="1201738" y="4784725"/>
            <a:ext cx="5367337" cy="3859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469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"/>
          <p:cNvSpPr txBox="1">
            <a:spLocks noChangeArrowheads="1"/>
          </p:cNvSpPr>
          <p:nvPr/>
        </p:nvSpPr>
        <p:spPr bwMode="auto">
          <a:xfrm>
            <a:off x="1349375" y="965200"/>
            <a:ext cx="5070475" cy="3479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body"/>
          </p:nvPr>
        </p:nvSpPr>
        <p:spPr>
          <a:xfrm>
            <a:off x="1201738" y="4784725"/>
            <a:ext cx="5367337" cy="3859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8216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"/>
          <p:cNvSpPr txBox="1">
            <a:spLocks noChangeArrowheads="1"/>
          </p:cNvSpPr>
          <p:nvPr/>
        </p:nvSpPr>
        <p:spPr bwMode="auto">
          <a:xfrm>
            <a:off x="1349375" y="965200"/>
            <a:ext cx="5072063" cy="34813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body"/>
          </p:nvPr>
        </p:nvSpPr>
        <p:spPr>
          <a:xfrm>
            <a:off x="1201738" y="4784725"/>
            <a:ext cx="5367337" cy="3859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051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1"/>
          <p:cNvSpPr txBox="1">
            <a:spLocks noChangeArrowheads="1"/>
          </p:cNvSpPr>
          <p:nvPr/>
        </p:nvSpPr>
        <p:spPr bwMode="auto">
          <a:xfrm>
            <a:off x="1349375" y="965200"/>
            <a:ext cx="5067300" cy="347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body"/>
          </p:nvPr>
        </p:nvSpPr>
        <p:spPr>
          <a:xfrm>
            <a:off x="1201738" y="4784725"/>
            <a:ext cx="5367337" cy="3859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2914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1"/>
          <p:cNvSpPr txBox="1">
            <a:spLocks noChangeArrowheads="1"/>
          </p:cNvSpPr>
          <p:nvPr/>
        </p:nvSpPr>
        <p:spPr bwMode="auto">
          <a:xfrm>
            <a:off x="1349375" y="965200"/>
            <a:ext cx="5067300" cy="347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body"/>
          </p:nvPr>
        </p:nvSpPr>
        <p:spPr>
          <a:xfrm>
            <a:off x="1201738" y="4784725"/>
            <a:ext cx="5367337" cy="3859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821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1"/>
          <p:cNvSpPr txBox="1">
            <a:spLocks noChangeArrowheads="1"/>
          </p:cNvSpPr>
          <p:nvPr/>
        </p:nvSpPr>
        <p:spPr bwMode="auto">
          <a:xfrm>
            <a:off x="1349375" y="965200"/>
            <a:ext cx="5067300" cy="347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body"/>
          </p:nvPr>
        </p:nvSpPr>
        <p:spPr>
          <a:xfrm>
            <a:off x="1201738" y="4784725"/>
            <a:ext cx="5367337" cy="3859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083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1"/>
          <p:cNvSpPr txBox="1">
            <a:spLocks noChangeArrowheads="1"/>
          </p:cNvSpPr>
          <p:nvPr/>
        </p:nvSpPr>
        <p:spPr bwMode="auto">
          <a:xfrm>
            <a:off x="1349375" y="965200"/>
            <a:ext cx="5072063" cy="34813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body"/>
          </p:nvPr>
        </p:nvSpPr>
        <p:spPr>
          <a:xfrm>
            <a:off x="1201738" y="4784725"/>
            <a:ext cx="5367337" cy="3859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346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1349375" y="965200"/>
            <a:ext cx="5070475" cy="3479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body"/>
          </p:nvPr>
        </p:nvSpPr>
        <p:spPr>
          <a:xfrm>
            <a:off x="1201738" y="4784725"/>
            <a:ext cx="5367337" cy="3859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85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1349375" y="965200"/>
            <a:ext cx="5070475" cy="34798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body"/>
          </p:nvPr>
        </p:nvSpPr>
        <p:spPr>
          <a:xfrm>
            <a:off x="1201738" y="4784725"/>
            <a:ext cx="5367337" cy="3859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478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1"/>
          <p:cNvSpPr txBox="1">
            <a:spLocks noChangeArrowheads="1"/>
          </p:cNvSpPr>
          <p:nvPr/>
        </p:nvSpPr>
        <p:spPr bwMode="auto">
          <a:xfrm>
            <a:off x="1349375" y="965200"/>
            <a:ext cx="5072063" cy="34813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body"/>
          </p:nvPr>
        </p:nvSpPr>
        <p:spPr>
          <a:xfrm>
            <a:off x="1201738" y="4784725"/>
            <a:ext cx="5367337" cy="3859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10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1"/>
          <p:cNvSpPr txBox="1">
            <a:spLocks noChangeArrowheads="1"/>
          </p:cNvSpPr>
          <p:nvPr/>
        </p:nvSpPr>
        <p:spPr bwMode="auto">
          <a:xfrm>
            <a:off x="1349375" y="965200"/>
            <a:ext cx="5067300" cy="34766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body"/>
          </p:nvPr>
        </p:nvSpPr>
        <p:spPr>
          <a:xfrm>
            <a:off x="1201738" y="4784725"/>
            <a:ext cx="5367337" cy="3859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162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1"/>
          <p:cNvSpPr txBox="1">
            <a:spLocks noChangeArrowheads="1"/>
          </p:cNvSpPr>
          <p:nvPr/>
        </p:nvSpPr>
        <p:spPr bwMode="auto">
          <a:xfrm>
            <a:off x="1349375" y="965200"/>
            <a:ext cx="5068888" cy="34782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body"/>
          </p:nvPr>
        </p:nvSpPr>
        <p:spPr>
          <a:xfrm>
            <a:off x="1201738" y="4784725"/>
            <a:ext cx="5367337" cy="3859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224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"/>
          <p:cNvSpPr txBox="1">
            <a:spLocks noChangeArrowheads="1"/>
          </p:cNvSpPr>
          <p:nvPr/>
        </p:nvSpPr>
        <p:spPr bwMode="auto">
          <a:xfrm>
            <a:off x="1349375" y="965200"/>
            <a:ext cx="5068888" cy="34782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body"/>
          </p:nvPr>
        </p:nvSpPr>
        <p:spPr>
          <a:xfrm>
            <a:off x="1201738" y="4784725"/>
            <a:ext cx="5367337" cy="3859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322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1"/>
          <p:cNvSpPr txBox="1">
            <a:spLocks noChangeArrowheads="1"/>
          </p:cNvSpPr>
          <p:nvPr/>
        </p:nvSpPr>
        <p:spPr bwMode="auto">
          <a:xfrm>
            <a:off x="1349375" y="965200"/>
            <a:ext cx="5068888" cy="34782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>
              <a:ea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body"/>
          </p:nvPr>
        </p:nvSpPr>
        <p:spPr>
          <a:xfrm>
            <a:off x="1201738" y="4784725"/>
            <a:ext cx="5367337" cy="3859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2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4" y="1060531"/>
            <a:ext cx="7290197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4" y="3403592"/>
            <a:ext cx="7290197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74F12-AA26-4AC8-9962-C36BB8F32554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0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FDEDE-08F8-4C4B-9225-F97A9E10B80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72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7192" y="259510"/>
            <a:ext cx="2187059" cy="55291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14" y="259510"/>
            <a:ext cx="6399173" cy="55291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3711CA-15F1-451D-8C0A-F75FB9DFE3C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813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14" y="259510"/>
            <a:ext cx="8748237" cy="10800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86014" y="1512041"/>
            <a:ext cx="8748237" cy="4276616"/>
          </a:xfrm>
        </p:spPr>
        <p:txBody>
          <a:bodyPr/>
          <a:lstStyle/>
          <a:p>
            <a:pPr lvl="0"/>
            <a:endParaRPr lang="id-ID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2467E2-012D-469F-A923-18D850062C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01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AD80A-07F9-4C32-B9D3-836DDBBBDFE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037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7" y="1615545"/>
            <a:ext cx="8383727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7" y="4336618"/>
            <a:ext cx="8383727" cy="1417538"/>
          </a:xfrm>
        </p:spPr>
        <p:txBody>
          <a:bodyPr/>
          <a:lstStyle>
            <a:lvl1pPr marL="0" indent="0">
              <a:buNone/>
              <a:defRPr sz="2268"/>
            </a:lvl1pPr>
            <a:lvl2pPr marL="432008" indent="0">
              <a:buNone/>
              <a:defRPr sz="1890"/>
            </a:lvl2pPr>
            <a:lvl3pPr marL="864017" indent="0">
              <a:buNone/>
              <a:defRPr sz="1701"/>
            </a:lvl3pPr>
            <a:lvl4pPr marL="1296025" indent="0">
              <a:buNone/>
              <a:defRPr sz="1512"/>
            </a:lvl4pPr>
            <a:lvl5pPr marL="1728033" indent="0">
              <a:buNone/>
              <a:defRPr sz="1512"/>
            </a:lvl5pPr>
            <a:lvl6pPr marL="2160041" indent="0">
              <a:buNone/>
              <a:defRPr sz="1512"/>
            </a:lvl6pPr>
            <a:lvl7pPr marL="2592050" indent="0">
              <a:buNone/>
              <a:defRPr sz="1512"/>
            </a:lvl7pPr>
            <a:lvl8pPr marL="3024058" indent="0">
              <a:buNone/>
              <a:defRPr sz="1512"/>
            </a:lvl8pPr>
            <a:lvl9pPr marL="3456066" indent="0">
              <a:buNone/>
              <a:defRPr sz="15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74F12-AA26-4AC8-9962-C36BB8F32554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8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13" y="1512041"/>
            <a:ext cx="4293116" cy="4276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135" y="1512041"/>
            <a:ext cx="4293116" cy="4276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82FFC5-7C35-4F02-9E37-FBF0ADCCA0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289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957" y="345010"/>
            <a:ext cx="8383727" cy="12525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957" y="1588545"/>
            <a:ext cx="411254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957" y="2367064"/>
            <a:ext cx="411254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1588545"/>
            <a:ext cx="4132800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2367064"/>
            <a:ext cx="4132800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EF0FA-2D80-4DAA-BC66-5A28AF6765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56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8002E-915D-4559-A91B-4FE9DD3E32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840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BB8453-229C-4F45-BE4C-5CD358B156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39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957" y="432014"/>
            <a:ext cx="313546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801" y="933026"/>
            <a:ext cx="4920883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957" y="1944052"/>
            <a:ext cx="313546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78F482-A8DD-4E82-A302-CAFE17F1082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550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957" y="432014"/>
            <a:ext cx="3135460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32801" y="933026"/>
            <a:ext cx="4920883" cy="4605124"/>
          </a:xfrm>
        </p:spPr>
        <p:txBody>
          <a:bodyPr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957" y="1944052"/>
            <a:ext cx="3135460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395392-EEB8-491D-8856-B0214C4FD77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3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e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6014" y="259510"/>
            <a:ext cx="8748237" cy="1080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6014" y="1512041"/>
            <a:ext cx="8748237" cy="427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6014" y="5901159"/>
            <a:ext cx="2268061" cy="45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323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21091" y="5901159"/>
            <a:ext cx="3078083" cy="45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323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6190" y="5901159"/>
            <a:ext cx="2268061" cy="45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323"/>
            </a:lvl1pPr>
          </a:lstStyle>
          <a:p>
            <a:fld id="{4216A706-FB52-4048-B22F-0544F55B59D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64685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158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158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158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158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158">
          <a:solidFill>
            <a:schemeClr val="tx2"/>
          </a:solidFill>
          <a:latin typeface="Arial" panose="020B0604020202020204" pitchFamily="34" charset="0"/>
        </a:defRPr>
      </a:lvl5pPr>
      <a:lvl6pPr marL="432008" algn="ctr" rtl="0" eaLnBrk="1" fontAlgn="base" hangingPunct="1">
        <a:spcBef>
          <a:spcPct val="0"/>
        </a:spcBef>
        <a:spcAft>
          <a:spcPct val="0"/>
        </a:spcAft>
        <a:defRPr sz="4158">
          <a:solidFill>
            <a:schemeClr val="tx2"/>
          </a:solidFill>
          <a:latin typeface="Arial" panose="020B0604020202020204" pitchFamily="34" charset="0"/>
        </a:defRPr>
      </a:lvl6pPr>
      <a:lvl7pPr marL="864017" algn="ctr" rtl="0" eaLnBrk="1" fontAlgn="base" hangingPunct="1">
        <a:spcBef>
          <a:spcPct val="0"/>
        </a:spcBef>
        <a:spcAft>
          <a:spcPct val="0"/>
        </a:spcAft>
        <a:defRPr sz="4158">
          <a:solidFill>
            <a:schemeClr val="tx2"/>
          </a:solidFill>
          <a:latin typeface="Arial" panose="020B0604020202020204" pitchFamily="34" charset="0"/>
        </a:defRPr>
      </a:lvl7pPr>
      <a:lvl8pPr marL="1296025" algn="ctr" rtl="0" eaLnBrk="1" fontAlgn="base" hangingPunct="1">
        <a:spcBef>
          <a:spcPct val="0"/>
        </a:spcBef>
        <a:spcAft>
          <a:spcPct val="0"/>
        </a:spcAft>
        <a:defRPr sz="4158">
          <a:solidFill>
            <a:schemeClr val="tx2"/>
          </a:solidFill>
          <a:latin typeface="Arial" panose="020B0604020202020204" pitchFamily="34" charset="0"/>
        </a:defRPr>
      </a:lvl8pPr>
      <a:lvl9pPr marL="1728033" algn="ctr" rtl="0" eaLnBrk="1" fontAlgn="base" hangingPunct="1">
        <a:spcBef>
          <a:spcPct val="0"/>
        </a:spcBef>
        <a:spcAft>
          <a:spcPct val="0"/>
        </a:spcAft>
        <a:defRPr sz="4158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24006" indent="-324006" algn="l" rtl="0" eaLnBrk="1" fontAlgn="base" hangingPunct="1">
        <a:spcBef>
          <a:spcPct val="20000"/>
        </a:spcBef>
        <a:spcAft>
          <a:spcPct val="0"/>
        </a:spcAft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1pPr>
      <a:lvl2pPr marL="702013" indent="-270005" algn="l" rtl="0" eaLnBrk="1" fontAlgn="base" hangingPunct="1">
        <a:spcBef>
          <a:spcPct val="20000"/>
        </a:spcBef>
        <a:spcAft>
          <a:spcPct val="0"/>
        </a:spcAft>
        <a:buChar char="–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rtl="0" eaLnBrk="1" fontAlgn="base" hangingPunct="1">
        <a:spcBef>
          <a:spcPct val="20000"/>
        </a:spcBef>
        <a:spcAft>
          <a:spcPct val="0"/>
        </a:spcAft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rtl="0" eaLnBrk="1" fontAlgn="base" hangingPunct="1">
        <a:spcBef>
          <a:spcPct val="20000"/>
        </a:spcBef>
        <a:spcAft>
          <a:spcPct val="0"/>
        </a:spcAft>
        <a:buChar char="–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rtl="0" eaLnBrk="1" fontAlgn="base" hangingPunct="1">
        <a:spcBef>
          <a:spcPct val="20000"/>
        </a:spcBef>
        <a:spcAft>
          <a:spcPct val="0"/>
        </a:spcAft>
        <a:buChar char="»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 /><Relationship Id="rId3" Type="http://schemas.openxmlformats.org/officeDocument/2006/relationships/oleObject" Target="../embeddings/oleObject1.bin" /><Relationship Id="rId7" Type="http://schemas.openxmlformats.org/officeDocument/2006/relationships/oleObject" Target="../embeddings/oleObject2.bin" /><Relationship Id="rId2" Type="http://schemas.openxmlformats.org/officeDocument/2006/relationships/slideLayout" Target="../slideLayouts/slideLayout5.xml" /><Relationship Id="rId1" Type="http://schemas.openxmlformats.org/officeDocument/2006/relationships/vmlDrawing" Target="../drawings/vmlDrawing1.vml" /><Relationship Id="rId6" Type="http://schemas.openxmlformats.org/officeDocument/2006/relationships/image" Target="../media/image15.png" /><Relationship Id="rId5" Type="http://schemas.openxmlformats.org/officeDocument/2006/relationships/image" Target="../media/image14.png" /><Relationship Id="rId4" Type="http://schemas.openxmlformats.org/officeDocument/2006/relationships/image" Target="../media/image12.wmf" 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 /><Relationship Id="rId3" Type="http://schemas.openxmlformats.org/officeDocument/2006/relationships/image" Target="../media/image18.png" /><Relationship Id="rId7" Type="http://schemas.openxmlformats.org/officeDocument/2006/relationships/oleObject" Target="../embeddings/oleObject4.bin" /><Relationship Id="rId2" Type="http://schemas.openxmlformats.org/officeDocument/2006/relationships/slideLayout" Target="../slideLayouts/slideLayout5.xml" /><Relationship Id="rId1" Type="http://schemas.openxmlformats.org/officeDocument/2006/relationships/vmlDrawing" Target="../drawings/vmlDrawing2.vml" /><Relationship Id="rId6" Type="http://schemas.openxmlformats.org/officeDocument/2006/relationships/image" Target="../media/image19.png" /><Relationship Id="rId5" Type="http://schemas.openxmlformats.org/officeDocument/2006/relationships/image" Target="../media/image16.wmf" /><Relationship Id="rId4" Type="http://schemas.openxmlformats.org/officeDocument/2006/relationships/oleObject" Target="../embeddings/oleObject3.bin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.vml" /><Relationship Id="rId5" Type="http://schemas.openxmlformats.org/officeDocument/2006/relationships/image" Target="../media/image21.png" /><Relationship Id="rId4" Type="http://schemas.openxmlformats.org/officeDocument/2006/relationships/image" Target="../media/image20.wmf" 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 /><Relationship Id="rId3" Type="http://schemas.openxmlformats.org/officeDocument/2006/relationships/image" Target="../media/image24.png" /><Relationship Id="rId7" Type="http://schemas.openxmlformats.org/officeDocument/2006/relationships/oleObject" Target="../embeddings/oleObject7.bin" /><Relationship Id="rId2" Type="http://schemas.openxmlformats.org/officeDocument/2006/relationships/slideLayout" Target="../slideLayouts/slideLayout5.xml" /><Relationship Id="rId1" Type="http://schemas.openxmlformats.org/officeDocument/2006/relationships/vmlDrawing" Target="../drawings/vmlDrawing4.vml" /><Relationship Id="rId6" Type="http://schemas.openxmlformats.org/officeDocument/2006/relationships/image" Target="../media/image25.png" /><Relationship Id="rId5" Type="http://schemas.openxmlformats.org/officeDocument/2006/relationships/image" Target="../media/image22.wmf" /><Relationship Id="rId4" Type="http://schemas.openxmlformats.org/officeDocument/2006/relationships/oleObject" Target="../embeddings/oleObject6.bin" 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 /><Relationship Id="rId3" Type="http://schemas.openxmlformats.org/officeDocument/2006/relationships/image" Target="../media/image30.png" /><Relationship Id="rId7" Type="http://schemas.openxmlformats.org/officeDocument/2006/relationships/image" Target="../media/image27.wmf" /><Relationship Id="rId12" Type="http://schemas.openxmlformats.org/officeDocument/2006/relationships/image" Target="../media/image29.wmf" /><Relationship Id="rId2" Type="http://schemas.openxmlformats.org/officeDocument/2006/relationships/slideLayout" Target="../slideLayouts/slideLayout5.xml" /><Relationship Id="rId1" Type="http://schemas.openxmlformats.org/officeDocument/2006/relationships/vmlDrawing" Target="../drawings/vmlDrawing5.vml" /><Relationship Id="rId6" Type="http://schemas.openxmlformats.org/officeDocument/2006/relationships/oleObject" Target="../embeddings/oleObject9.bin" /><Relationship Id="rId11" Type="http://schemas.openxmlformats.org/officeDocument/2006/relationships/oleObject" Target="../embeddings/oleObject11.bin" /><Relationship Id="rId5" Type="http://schemas.openxmlformats.org/officeDocument/2006/relationships/image" Target="../media/image26.wmf" /><Relationship Id="rId10" Type="http://schemas.openxmlformats.org/officeDocument/2006/relationships/image" Target="../media/image28.wmf" /><Relationship Id="rId4" Type="http://schemas.openxmlformats.org/officeDocument/2006/relationships/oleObject" Target="../embeddings/oleObject8.bin" /><Relationship Id="rId9" Type="http://schemas.openxmlformats.org/officeDocument/2006/relationships/oleObject" Target="../embeddings/oleObject10.bin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 /><Relationship Id="rId3" Type="http://schemas.openxmlformats.org/officeDocument/2006/relationships/oleObject" Target="../embeddings/oleObject12.bin" /><Relationship Id="rId7" Type="http://schemas.openxmlformats.org/officeDocument/2006/relationships/oleObject" Target="../embeddings/oleObject14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6.vml" /><Relationship Id="rId6" Type="http://schemas.openxmlformats.org/officeDocument/2006/relationships/image" Target="../media/image35.wmf" /><Relationship Id="rId5" Type="http://schemas.openxmlformats.org/officeDocument/2006/relationships/oleObject" Target="../embeddings/oleObject13.bin" /><Relationship Id="rId4" Type="http://schemas.openxmlformats.org/officeDocument/2006/relationships/image" Target="../media/image34.wmf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 /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2.xml" 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emf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709612" y="2249487"/>
            <a:ext cx="8301038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42480" rIns="0" bIns="0" anchor="ctr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/>
            <a:r>
              <a:rPr lang="en-US" altLang="en-US" sz="4800" b="1" dirty="0" err="1">
                <a:solidFill>
                  <a:srgbClr val="99284C"/>
                </a:solidFill>
              </a:rPr>
              <a:t>Jaringan</a:t>
            </a:r>
            <a:r>
              <a:rPr lang="en-US" altLang="en-US" sz="4800" b="1" dirty="0">
                <a:solidFill>
                  <a:srgbClr val="99284C"/>
                </a:solidFill>
              </a:rPr>
              <a:t> </a:t>
            </a:r>
            <a:r>
              <a:rPr lang="en-US" altLang="en-US" sz="4800" b="1" dirty="0" err="1">
                <a:solidFill>
                  <a:srgbClr val="99284C"/>
                </a:solidFill>
              </a:rPr>
              <a:t>Syaraf</a:t>
            </a:r>
            <a:r>
              <a:rPr lang="en-US" altLang="en-US" sz="4800" b="1" dirty="0">
                <a:solidFill>
                  <a:srgbClr val="99284C"/>
                </a:solidFill>
              </a:rPr>
              <a:t> </a:t>
            </a:r>
            <a:r>
              <a:rPr lang="en-US" altLang="en-US" sz="4800" b="1" dirty="0" err="1">
                <a:solidFill>
                  <a:srgbClr val="99284C"/>
                </a:solidFill>
              </a:rPr>
              <a:t>Tiruan</a:t>
            </a:r>
            <a:r>
              <a:rPr lang="en-US" altLang="en-US" sz="4800" b="1" dirty="0">
                <a:solidFill>
                  <a:srgbClr val="99284C"/>
                </a:solidFill>
              </a:rPr>
              <a:t> (JST)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714377" y="644527"/>
            <a:ext cx="8297863" cy="9874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chemeClr val="bg1"/>
                </a:solidFill>
              </a:rPr>
              <a:t>Karakteristik JST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>
          <a:xfrm>
            <a:off x="-169068" y="1831977"/>
            <a:ext cx="9889331" cy="4017963"/>
          </a:xfrm>
        </p:spPr>
        <p:txBody>
          <a:bodyPr/>
          <a:lstStyle/>
          <a:p>
            <a:pPr marL="681038" indent="-681038"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altLang="en-US" dirty="0" err="1">
                <a:solidFill>
                  <a:schemeClr val="bg1"/>
                </a:solidFill>
              </a:rPr>
              <a:t>Ditentukan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oleh</a:t>
            </a:r>
            <a:r>
              <a:rPr lang="en-US" altLang="en-US" dirty="0">
                <a:solidFill>
                  <a:schemeClr val="bg1"/>
                </a:solidFill>
              </a:rPr>
              <a:t> :</a:t>
            </a:r>
          </a:p>
          <a:p>
            <a:pPr marL="1481138" lvl="1" indent="-566738"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altLang="en-US" dirty="0" err="1">
                <a:solidFill>
                  <a:schemeClr val="bg1"/>
                </a:solidFill>
              </a:rPr>
              <a:t>Pola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hubungan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antar</a:t>
            </a:r>
            <a:r>
              <a:rPr lang="en-US" altLang="en-US" dirty="0">
                <a:solidFill>
                  <a:schemeClr val="bg1"/>
                </a:solidFill>
              </a:rPr>
              <a:t> neuron (</a:t>
            </a:r>
            <a:r>
              <a:rPr lang="en-US" altLang="en-US" dirty="0" err="1">
                <a:solidFill>
                  <a:schemeClr val="bg1"/>
                </a:solidFill>
              </a:rPr>
              <a:t>disebut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arsitektur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jaringan</a:t>
            </a:r>
            <a:r>
              <a:rPr lang="en-US" altLang="en-US" dirty="0">
                <a:solidFill>
                  <a:schemeClr val="bg1"/>
                </a:solidFill>
              </a:rPr>
              <a:t>) </a:t>
            </a:r>
          </a:p>
          <a:p>
            <a:pPr marL="1481138" lvl="1" indent="-566738"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altLang="en-US" dirty="0" err="1">
                <a:solidFill>
                  <a:schemeClr val="bg1"/>
                </a:solidFill>
              </a:rPr>
              <a:t>Metode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penentuan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bobot-bobot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sambungan</a:t>
            </a:r>
            <a:r>
              <a:rPr lang="en-US" altLang="en-US" dirty="0">
                <a:solidFill>
                  <a:schemeClr val="bg1"/>
                </a:solidFill>
              </a:rPr>
              <a:t> (</a:t>
            </a:r>
            <a:r>
              <a:rPr lang="en-US" altLang="en-US" dirty="0" err="1">
                <a:solidFill>
                  <a:schemeClr val="bg1"/>
                </a:solidFill>
              </a:rPr>
              <a:t>disebut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dengan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pelatihan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atau</a:t>
            </a:r>
            <a:r>
              <a:rPr lang="en-US" altLang="en-US" dirty="0">
                <a:solidFill>
                  <a:schemeClr val="bg1"/>
                </a:solidFill>
              </a:rPr>
              <a:t> proses </a:t>
            </a:r>
            <a:r>
              <a:rPr lang="en-US" altLang="en-US" dirty="0" err="1">
                <a:solidFill>
                  <a:schemeClr val="bg1"/>
                </a:solidFill>
              </a:rPr>
              <a:t>belajar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jaringan</a:t>
            </a:r>
            <a:r>
              <a:rPr lang="en-US" altLang="en-US" dirty="0">
                <a:solidFill>
                  <a:schemeClr val="bg1"/>
                </a:solidFill>
              </a:rPr>
              <a:t>) </a:t>
            </a:r>
          </a:p>
          <a:p>
            <a:pPr marL="1481138" lvl="1" indent="-566738"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altLang="en-US" dirty="0" err="1">
                <a:solidFill>
                  <a:schemeClr val="bg1"/>
                </a:solidFill>
              </a:rPr>
              <a:t>Fungsi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aktivasi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2554288"/>
            <a:ext cx="9584531" cy="1782331"/>
          </a:xfrm>
        </p:spPr>
        <p:txBody>
          <a:bodyPr/>
          <a:lstStyle/>
          <a:p>
            <a:br>
              <a:rPr lang="en-US" altLang="en-US" sz="4400" dirty="0">
                <a:solidFill>
                  <a:schemeClr val="bg1"/>
                </a:solidFill>
              </a:rPr>
            </a:br>
            <a:br>
              <a:rPr lang="en-US" altLang="en-US" sz="4400" dirty="0">
                <a:solidFill>
                  <a:schemeClr val="bg1"/>
                </a:solidFill>
              </a:rPr>
            </a:br>
            <a:br>
              <a:rPr lang="en-US" altLang="en-US" sz="4400" dirty="0">
                <a:solidFill>
                  <a:schemeClr val="bg1"/>
                </a:solidFill>
              </a:rPr>
            </a:br>
            <a:br>
              <a:rPr lang="en-US" altLang="en-US" sz="4400" dirty="0">
                <a:solidFill>
                  <a:schemeClr val="bg1"/>
                </a:solidFill>
              </a:rPr>
            </a:br>
            <a:br>
              <a:rPr lang="en-US" altLang="en-US" sz="4400" dirty="0">
                <a:solidFill>
                  <a:schemeClr val="bg1"/>
                </a:solidFill>
              </a:rPr>
            </a:br>
            <a:br>
              <a:rPr lang="en-US" altLang="en-US" sz="4400" dirty="0">
                <a:solidFill>
                  <a:schemeClr val="bg1"/>
                </a:solidFill>
              </a:rPr>
            </a:br>
            <a:br>
              <a:rPr lang="en-US" altLang="en-US" sz="4400" dirty="0">
                <a:solidFill>
                  <a:schemeClr val="bg1"/>
                </a:solidFill>
              </a:rPr>
            </a:br>
            <a:br>
              <a:rPr lang="en-US" altLang="en-US" sz="4400" dirty="0">
                <a:solidFill>
                  <a:schemeClr val="bg1"/>
                </a:solidFill>
              </a:rPr>
            </a:br>
            <a:br>
              <a:rPr lang="en-US" altLang="en-US" sz="4400" dirty="0">
                <a:solidFill>
                  <a:schemeClr val="bg1"/>
                </a:solidFill>
              </a:rPr>
            </a:br>
            <a:br>
              <a:rPr lang="en-US" altLang="en-US" sz="4400" dirty="0">
                <a:solidFill>
                  <a:schemeClr val="bg1"/>
                </a:solidFill>
              </a:rPr>
            </a:br>
            <a:br>
              <a:rPr lang="en-US" altLang="en-US" sz="4400" dirty="0">
                <a:solidFill>
                  <a:schemeClr val="bg1"/>
                </a:solidFill>
              </a:rPr>
            </a:br>
            <a:br>
              <a:rPr lang="en-US" altLang="en-US" sz="4400" dirty="0">
                <a:solidFill>
                  <a:schemeClr val="bg1"/>
                </a:solidFill>
              </a:rPr>
            </a:br>
            <a:br>
              <a:rPr lang="en-US" altLang="en-US" sz="4400" dirty="0">
                <a:solidFill>
                  <a:schemeClr val="bg1"/>
                </a:solidFill>
              </a:rPr>
            </a:br>
            <a:br>
              <a:rPr lang="en-US" altLang="en-US" sz="4400" dirty="0">
                <a:solidFill>
                  <a:schemeClr val="bg1"/>
                </a:solidFill>
              </a:rPr>
            </a:br>
            <a:br>
              <a:rPr lang="en-US" altLang="en-US" sz="4400" dirty="0">
                <a:solidFill>
                  <a:schemeClr val="bg1"/>
                </a:solidFill>
              </a:rPr>
            </a:br>
            <a:br>
              <a:rPr lang="en-US" altLang="en-US" sz="4400" dirty="0">
                <a:solidFill>
                  <a:schemeClr val="bg1"/>
                </a:solidFill>
              </a:rPr>
            </a:br>
            <a:br>
              <a:rPr lang="en-US" altLang="en-US" sz="4400" dirty="0">
                <a:solidFill>
                  <a:schemeClr val="bg1"/>
                </a:solidFill>
              </a:rPr>
            </a:br>
            <a:br>
              <a:rPr lang="en-US" altLang="en-US" sz="4400" dirty="0">
                <a:solidFill>
                  <a:schemeClr val="bg1"/>
                </a:solidFill>
              </a:rPr>
            </a:br>
            <a:br>
              <a:rPr lang="en-US" altLang="en-US" sz="4400" dirty="0">
                <a:solidFill>
                  <a:schemeClr val="bg1"/>
                </a:solidFill>
              </a:rPr>
            </a:br>
            <a:br>
              <a:rPr lang="en-US" altLang="en-US" sz="4400" dirty="0">
                <a:solidFill>
                  <a:schemeClr val="bg1"/>
                </a:solidFill>
              </a:rPr>
            </a:br>
            <a:br>
              <a:rPr lang="en-US" altLang="en-US" sz="4400" dirty="0">
                <a:solidFill>
                  <a:schemeClr val="bg1"/>
                </a:solidFill>
              </a:rPr>
            </a:br>
            <a:br>
              <a:rPr lang="en-US" altLang="en-US" sz="4400" dirty="0">
                <a:solidFill>
                  <a:schemeClr val="bg1"/>
                </a:solidFill>
              </a:rPr>
            </a:br>
            <a:br>
              <a:rPr lang="en-US" altLang="en-US" sz="4400" dirty="0">
                <a:solidFill>
                  <a:schemeClr val="bg1"/>
                </a:solidFill>
              </a:rPr>
            </a:br>
            <a:r>
              <a:rPr lang="en-US" altLang="en-US" sz="4400" dirty="0" err="1">
                <a:solidFill>
                  <a:schemeClr val="bg1"/>
                </a:solidFill>
              </a:rPr>
              <a:t>Pola</a:t>
            </a:r>
            <a:r>
              <a:rPr lang="en-US" altLang="en-US" sz="4400" dirty="0">
                <a:solidFill>
                  <a:schemeClr val="bg1"/>
                </a:solidFill>
              </a:rPr>
              <a:t> </a:t>
            </a:r>
            <a:r>
              <a:rPr lang="en-US" altLang="en-US" sz="4400" dirty="0" err="1">
                <a:solidFill>
                  <a:schemeClr val="bg1"/>
                </a:solidFill>
              </a:rPr>
              <a:t>hubungan</a:t>
            </a:r>
            <a:r>
              <a:rPr lang="en-US" altLang="en-US" sz="4400" dirty="0">
                <a:solidFill>
                  <a:schemeClr val="bg1"/>
                </a:solidFill>
              </a:rPr>
              <a:t> </a:t>
            </a:r>
            <a:r>
              <a:rPr lang="en-US" altLang="en-US" sz="4400" dirty="0" err="1">
                <a:solidFill>
                  <a:schemeClr val="bg1"/>
                </a:solidFill>
              </a:rPr>
              <a:t>antar</a:t>
            </a:r>
            <a:r>
              <a:rPr lang="en-US" altLang="en-US" sz="4400" dirty="0">
                <a:solidFill>
                  <a:schemeClr val="bg1"/>
                </a:solidFill>
              </a:rPr>
              <a:t> neuron</a:t>
            </a:r>
            <a:br>
              <a:rPr lang="en-US" altLang="en-US" sz="4400" dirty="0">
                <a:solidFill>
                  <a:schemeClr val="bg1"/>
                </a:solidFill>
              </a:rPr>
            </a:br>
            <a:r>
              <a:rPr lang="en-US" altLang="en-US" sz="4400" dirty="0">
                <a:solidFill>
                  <a:schemeClr val="bg1"/>
                </a:solidFill>
              </a:rPr>
              <a:t>(</a:t>
            </a:r>
            <a:r>
              <a:rPr lang="en-US" altLang="en-US" sz="4400" dirty="0" err="1">
                <a:solidFill>
                  <a:schemeClr val="bg1"/>
                </a:solidFill>
              </a:rPr>
              <a:t>arsitektur</a:t>
            </a:r>
            <a:r>
              <a:rPr lang="en-US" altLang="en-US" sz="4400" dirty="0">
                <a:solidFill>
                  <a:schemeClr val="bg1"/>
                </a:solidFill>
              </a:rPr>
              <a:t> </a:t>
            </a:r>
            <a:r>
              <a:rPr lang="en-US" altLang="en-US" sz="4400" dirty="0" err="1">
                <a:solidFill>
                  <a:schemeClr val="bg1"/>
                </a:solidFill>
              </a:rPr>
              <a:t>jaringan</a:t>
            </a:r>
            <a:r>
              <a:rPr lang="en-US" altLang="en-US" sz="4400" dirty="0">
                <a:solidFill>
                  <a:schemeClr val="bg1"/>
                </a:solidFill>
              </a:rPr>
              <a:t>)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8267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714377" y="644527"/>
            <a:ext cx="8297863" cy="9874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chemeClr val="bg1"/>
                </a:solidFill>
              </a:rPr>
              <a:t>Arsitektur JST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>
          <a:xfrm>
            <a:off x="288133" y="1831977"/>
            <a:ext cx="9296399" cy="4017963"/>
          </a:xfrm>
        </p:spPr>
        <p:txBody>
          <a:bodyPr>
            <a:normAutofit lnSpcReduction="10000"/>
          </a:bodyPr>
          <a:lstStyle/>
          <a:p>
            <a:pPr marL="681038" indent="-681038"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altLang="en-US" sz="2800" dirty="0" err="1">
                <a:solidFill>
                  <a:schemeClr val="bg1"/>
                </a:solidFill>
              </a:rPr>
              <a:t>Pada</a:t>
            </a:r>
            <a:r>
              <a:rPr lang="en-US" altLang="en-US" sz="2800" dirty="0">
                <a:solidFill>
                  <a:schemeClr val="bg1"/>
                </a:solidFill>
              </a:rPr>
              <a:t> JST, neuron-neuron </a:t>
            </a:r>
            <a:r>
              <a:rPr lang="en-US" altLang="en-US" sz="2800" dirty="0" err="1">
                <a:solidFill>
                  <a:schemeClr val="bg1"/>
                </a:solidFill>
              </a:rPr>
              <a:t>akan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dikumpulkan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dalam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lapisan-lapisan</a:t>
            </a:r>
            <a:r>
              <a:rPr lang="en-US" altLang="en-US" sz="2800" dirty="0">
                <a:solidFill>
                  <a:schemeClr val="bg1"/>
                </a:solidFill>
              </a:rPr>
              <a:t> (layer) yang </a:t>
            </a:r>
            <a:r>
              <a:rPr lang="en-US" altLang="en-US" sz="2800" dirty="0" err="1">
                <a:solidFill>
                  <a:schemeClr val="bg1"/>
                </a:solidFill>
              </a:rPr>
              <a:t>disebut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dengan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lapisan</a:t>
            </a:r>
            <a:r>
              <a:rPr lang="en-US" altLang="en-US" sz="2800" dirty="0">
                <a:solidFill>
                  <a:schemeClr val="bg1"/>
                </a:solidFill>
              </a:rPr>
              <a:t> neuron (neuron layers). </a:t>
            </a:r>
          </a:p>
          <a:p>
            <a:pPr marL="681038" indent="-681038"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altLang="en-US" sz="2800" dirty="0">
                <a:solidFill>
                  <a:schemeClr val="bg1"/>
                </a:solidFill>
              </a:rPr>
              <a:t>Neuron-neuron </a:t>
            </a:r>
            <a:r>
              <a:rPr lang="en-US" altLang="en-US" sz="2800" dirty="0" err="1">
                <a:solidFill>
                  <a:schemeClr val="bg1"/>
                </a:solidFill>
              </a:rPr>
              <a:t>pada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satu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lapisan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akan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dihubungkan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dengan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lapisan-lapisan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sebelum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dan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sesudahnya</a:t>
            </a:r>
            <a:r>
              <a:rPr lang="en-US" altLang="en-US" sz="2800" dirty="0">
                <a:solidFill>
                  <a:schemeClr val="bg1"/>
                </a:solidFill>
              </a:rPr>
              <a:t>.  </a:t>
            </a:r>
          </a:p>
          <a:p>
            <a:pPr marL="681038" indent="-681038"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altLang="en-US" sz="2800" dirty="0" err="1">
                <a:solidFill>
                  <a:schemeClr val="bg1"/>
                </a:solidFill>
              </a:rPr>
              <a:t>Informasi</a:t>
            </a:r>
            <a:r>
              <a:rPr lang="en-US" altLang="en-US" sz="2800" dirty="0">
                <a:solidFill>
                  <a:schemeClr val="bg1"/>
                </a:solidFill>
              </a:rPr>
              <a:t> yang </a:t>
            </a:r>
            <a:r>
              <a:rPr lang="en-US" altLang="en-US" sz="2800" dirty="0" err="1">
                <a:solidFill>
                  <a:schemeClr val="bg1"/>
                </a:solidFill>
              </a:rPr>
              <a:t>diberikan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pada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jaringan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syaraf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akan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dirambatkan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lapisan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ke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lapisan</a:t>
            </a:r>
            <a:r>
              <a:rPr lang="en-US" altLang="en-US" sz="2800" dirty="0">
                <a:solidFill>
                  <a:schemeClr val="bg1"/>
                </a:solidFill>
              </a:rPr>
              <a:t>, </a:t>
            </a:r>
            <a:r>
              <a:rPr lang="en-US" altLang="en-US" sz="2800" dirty="0" err="1">
                <a:solidFill>
                  <a:schemeClr val="bg1"/>
                </a:solidFill>
              </a:rPr>
              <a:t>mulai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dari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lapisan</a:t>
            </a:r>
            <a:r>
              <a:rPr lang="en-US" altLang="en-US" sz="2800" dirty="0">
                <a:solidFill>
                  <a:schemeClr val="bg1"/>
                </a:solidFill>
              </a:rPr>
              <a:t> input </a:t>
            </a:r>
            <a:r>
              <a:rPr lang="en-US" altLang="en-US" sz="2800" dirty="0" err="1">
                <a:solidFill>
                  <a:schemeClr val="bg1"/>
                </a:solidFill>
              </a:rPr>
              <a:t>sampai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ke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lapisan</a:t>
            </a:r>
            <a:r>
              <a:rPr lang="en-US" altLang="en-US" sz="2800" dirty="0">
                <a:solidFill>
                  <a:schemeClr val="bg1"/>
                </a:solidFill>
              </a:rPr>
              <a:t> output </a:t>
            </a:r>
            <a:r>
              <a:rPr lang="en-US" altLang="en-US" sz="2800" dirty="0" err="1">
                <a:solidFill>
                  <a:schemeClr val="bg1"/>
                </a:solidFill>
              </a:rPr>
              <a:t>melalui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lapisan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tersembunyi</a:t>
            </a:r>
            <a:r>
              <a:rPr lang="en-US" altLang="en-US" sz="2800" dirty="0">
                <a:solidFill>
                  <a:schemeClr val="bg1"/>
                </a:solidFill>
              </a:rPr>
              <a:t> (hidden layer).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669133" y="268289"/>
            <a:ext cx="8297863" cy="9874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chemeClr val="bg1"/>
                </a:solidFill>
              </a:rPr>
              <a:t>Contoh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531" y="1269241"/>
            <a:ext cx="748188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>
          <a:xfrm>
            <a:off x="714375" y="644525"/>
            <a:ext cx="8301038" cy="992188"/>
          </a:xfrm>
        </p:spPr>
        <p:txBody>
          <a:bodyPr vert="horz" wrap="square" lIns="91440" tIns="3528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chemeClr val="bg1"/>
                </a:solidFill>
              </a:rPr>
              <a:t>Arsitektur JST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>
          <a:xfrm>
            <a:off x="312738" y="1443038"/>
            <a:ext cx="8686800" cy="4616450"/>
          </a:xfrm>
        </p:spPr>
        <p:txBody>
          <a:bodyPr>
            <a:normAutofit fontScale="92500"/>
          </a:bodyPr>
          <a:lstStyle/>
          <a:p>
            <a:pPr marL="496888" indent="-427038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altLang="en-US" sz="2700">
                <a:solidFill>
                  <a:schemeClr val="bg1"/>
                </a:solidFill>
              </a:rPr>
              <a:t>Faktor terpenting untuk menentukan kelakuan suatu neuron adalah fungsi aktivasi dan pola bobotnya.</a:t>
            </a:r>
          </a:p>
          <a:p>
            <a:pPr marL="496888" indent="-427038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altLang="en-US" sz="2700">
                <a:solidFill>
                  <a:schemeClr val="bg1"/>
                </a:solidFill>
              </a:rPr>
              <a:t>Umumnya neuron yang terletak pada lapisan yang sama akan memiliki keadaan yang sama → fungsi aktivasi yang sama.</a:t>
            </a:r>
          </a:p>
          <a:p>
            <a:pPr marL="496888" indent="-427038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altLang="en-US" sz="2700">
                <a:solidFill>
                  <a:schemeClr val="bg1"/>
                </a:solidFill>
              </a:rPr>
              <a:t>Bila neuron-neuron pada suatu lapisan (misal lapisan tersembunyi) akan dihubungkan dengan neuron-neuron pada lapisan lain (misal lapisan output) maka setiap neuron pada lapisan tersebut (lapisan tersembunyi) juga harus dihubungkan dengan setiap neuron pada lapisan lainnya (lapisan output) </a:t>
            </a:r>
          </a:p>
          <a:p>
            <a:pPr marL="496888" indent="-427038">
              <a:buNone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endParaRPr lang="en-US" altLang="en-US" sz="27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>
          <a:xfrm>
            <a:off x="714377" y="644527"/>
            <a:ext cx="8297863" cy="9874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chemeClr val="bg1"/>
                </a:solidFill>
              </a:rPr>
              <a:t>Arsitektur JST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idx="1"/>
          </p:nvPr>
        </p:nvSpPr>
        <p:spPr>
          <a:xfrm>
            <a:off x="150436" y="1792289"/>
            <a:ext cx="9281697" cy="4017963"/>
          </a:xfrm>
        </p:spPr>
        <p:txBody>
          <a:bodyPr/>
          <a:lstStyle/>
          <a:p>
            <a:pPr marL="681038" indent="-681038"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altLang="en-US" dirty="0">
                <a:solidFill>
                  <a:schemeClr val="bg1"/>
                </a:solidFill>
              </a:rPr>
              <a:t>Ada </a:t>
            </a:r>
            <a:r>
              <a:rPr lang="en-US" altLang="en-US" dirty="0" err="1">
                <a:solidFill>
                  <a:schemeClr val="bg1"/>
                </a:solidFill>
              </a:rPr>
              <a:t>beberapa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arsitektur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jaringan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syaraf</a:t>
            </a:r>
            <a:r>
              <a:rPr lang="en-US" altLang="en-US" dirty="0">
                <a:solidFill>
                  <a:schemeClr val="bg1"/>
                </a:solidFill>
              </a:rPr>
              <a:t>, </a:t>
            </a:r>
            <a:r>
              <a:rPr lang="en-US" altLang="en-US" dirty="0" err="1">
                <a:solidFill>
                  <a:schemeClr val="bg1"/>
                </a:solidFill>
              </a:rPr>
              <a:t>antara</a:t>
            </a:r>
            <a:r>
              <a:rPr lang="en-US" altLang="en-US" dirty="0">
                <a:solidFill>
                  <a:schemeClr val="bg1"/>
                </a:solidFill>
              </a:rPr>
              <a:t> lain :</a:t>
            </a:r>
          </a:p>
          <a:p>
            <a:pPr marL="1481138" lvl="1" indent="-566738"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altLang="en-US" dirty="0" err="1">
                <a:solidFill>
                  <a:schemeClr val="bg1"/>
                </a:solidFill>
              </a:rPr>
              <a:t>Jaringan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dengan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lapisan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tunggal</a:t>
            </a:r>
            <a:r>
              <a:rPr lang="en-US" altLang="en-US" dirty="0">
                <a:solidFill>
                  <a:schemeClr val="bg1"/>
                </a:solidFill>
              </a:rPr>
              <a:t> (single layer net)</a:t>
            </a:r>
          </a:p>
          <a:p>
            <a:pPr marL="1481138" lvl="1" indent="-566738"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altLang="en-US" dirty="0" err="1">
                <a:solidFill>
                  <a:schemeClr val="bg1"/>
                </a:solidFill>
              </a:rPr>
              <a:t>Jaringan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dengan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banyak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lapisan</a:t>
            </a:r>
            <a:r>
              <a:rPr lang="en-US" altLang="en-US" dirty="0">
                <a:solidFill>
                  <a:schemeClr val="bg1"/>
                </a:solidFill>
              </a:rPr>
              <a:t> (multilayer net)</a:t>
            </a:r>
          </a:p>
          <a:p>
            <a:pPr marL="1481138" lvl="1" indent="-566738"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altLang="en-US" dirty="0" err="1">
                <a:solidFill>
                  <a:schemeClr val="bg1"/>
                </a:solidFill>
              </a:rPr>
              <a:t>Jaringan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dengan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lapisan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kompetitif</a:t>
            </a:r>
            <a:r>
              <a:rPr lang="en-US" altLang="en-US" dirty="0">
                <a:solidFill>
                  <a:schemeClr val="bg1"/>
                </a:solidFill>
              </a:rPr>
              <a:t> (competitive net)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>
          <a:xfrm>
            <a:off x="745331" y="115887"/>
            <a:ext cx="8301038" cy="992188"/>
          </a:xfrm>
        </p:spPr>
        <p:txBody>
          <a:bodyPr vert="horz" wrap="square" lIns="91440" tIns="3528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solidFill>
                  <a:schemeClr val="bg1"/>
                </a:solidFill>
              </a:rPr>
              <a:t>Single Layer Net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idx="1"/>
          </p:nvPr>
        </p:nvSpPr>
        <p:spPr>
          <a:xfrm>
            <a:off x="-12120" y="1563687"/>
            <a:ext cx="5545931" cy="3992563"/>
          </a:xfrm>
        </p:spPr>
        <p:txBody>
          <a:bodyPr/>
          <a:lstStyle/>
          <a:p>
            <a:pPr marL="527050" indent="-457200" algn="just">
              <a:buClr>
                <a:srgbClr val="99284C"/>
              </a:buClr>
              <a:buSzPct val="75000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altLang="en-US" sz="2200" dirty="0" err="1">
                <a:solidFill>
                  <a:schemeClr val="bg1"/>
                </a:solidFill>
              </a:rPr>
              <a:t>Hanya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memiliki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satu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lapisan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dengan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bobot-bobot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terhubung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527050" indent="-457200" algn="just">
              <a:buClr>
                <a:srgbClr val="99284C"/>
              </a:buClr>
              <a:buSzPct val="75000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altLang="en-US" sz="2200" dirty="0" err="1">
                <a:solidFill>
                  <a:schemeClr val="bg1"/>
                </a:solidFill>
              </a:rPr>
              <a:t>Jaringan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ini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hanya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menerima</a:t>
            </a:r>
            <a:r>
              <a:rPr lang="en-US" altLang="en-US" sz="2200" dirty="0">
                <a:solidFill>
                  <a:schemeClr val="bg1"/>
                </a:solidFill>
              </a:rPr>
              <a:t> input </a:t>
            </a:r>
            <a:r>
              <a:rPr lang="en-US" altLang="en-US" sz="2200" dirty="0" err="1">
                <a:solidFill>
                  <a:schemeClr val="bg1"/>
                </a:solidFill>
              </a:rPr>
              <a:t>kemudian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secara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langsung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akan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mengolahnya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menjadi</a:t>
            </a:r>
            <a:r>
              <a:rPr lang="en-US" altLang="en-US" sz="2200" dirty="0">
                <a:solidFill>
                  <a:schemeClr val="bg1"/>
                </a:solidFill>
              </a:rPr>
              <a:t> output </a:t>
            </a:r>
            <a:r>
              <a:rPr lang="en-US" altLang="en-US" sz="2200" dirty="0" err="1">
                <a:solidFill>
                  <a:schemeClr val="bg1"/>
                </a:solidFill>
              </a:rPr>
              <a:t>tanpa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harus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melalui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lapisan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tersembunyi</a:t>
            </a:r>
            <a:r>
              <a:rPr lang="en-US" altLang="en-US" sz="2200" dirty="0">
                <a:solidFill>
                  <a:schemeClr val="bg1"/>
                </a:solidFill>
              </a:rPr>
              <a:t>.</a:t>
            </a:r>
          </a:p>
          <a:p>
            <a:pPr marL="527050" indent="-457200">
              <a:buClr>
                <a:srgbClr val="99284C"/>
              </a:buClr>
              <a:buSzPct val="75000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altLang="en-US" sz="2200" dirty="0" err="1">
                <a:solidFill>
                  <a:schemeClr val="bg1"/>
                </a:solidFill>
              </a:rPr>
              <a:t>Seberapa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besar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hubungan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antara</a:t>
            </a:r>
            <a:r>
              <a:rPr lang="en-US" altLang="en-US" sz="2200" dirty="0">
                <a:solidFill>
                  <a:schemeClr val="bg1"/>
                </a:solidFill>
              </a:rPr>
              <a:t> 2 neuron </a:t>
            </a:r>
            <a:r>
              <a:rPr lang="en-US" altLang="en-US" sz="2200" dirty="0" err="1">
                <a:solidFill>
                  <a:schemeClr val="bg1"/>
                </a:solidFill>
              </a:rPr>
              <a:t>ditentukan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oleh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bobot</a:t>
            </a:r>
            <a:r>
              <a:rPr lang="en-US" altLang="en-US" sz="2200" dirty="0">
                <a:solidFill>
                  <a:schemeClr val="bg1"/>
                </a:solidFill>
              </a:rPr>
              <a:t> yang </a:t>
            </a:r>
            <a:r>
              <a:rPr lang="en-US" altLang="en-US" sz="2200" dirty="0" err="1">
                <a:solidFill>
                  <a:schemeClr val="bg1"/>
                </a:solidFill>
              </a:rPr>
              <a:t>bersesuaian</a:t>
            </a:r>
            <a:r>
              <a:rPr lang="en-US" altLang="en-US" sz="2200" dirty="0">
                <a:solidFill>
                  <a:schemeClr val="bg1"/>
                </a:solidFill>
              </a:rPr>
              <a:t>. </a:t>
            </a:r>
          </a:p>
          <a:p>
            <a:pPr marL="527050" indent="-457200">
              <a:buClr>
                <a:srgbClr val="99284C"/>
              </a:buClr>
              <a:buSzPct val="75000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altLang="en-US" sz="2200" dirty="0" err="1">
                <a:solidFill>
                  <a:schemeClr val="bg1"/>
                </a:solidFill>
              </a:rPr>
              <a:t>Semua</a:t>
            </a:r>
            <a:r>
              <a:rPr lang="en-US" altLang="en-US" sz="2200" dirty="0">
                <a:solidFill>
                  <a:schemeClr val="bg1"/>
                </a:solidFill>
              </a:rPr>
              <a:t> unit input </a:t>
            </a:r>
            <a:r>
              <a:rPr lang="en-US" altLang="en-US" sz="2200" dirty="0" err="1">
                <a:solidFill>
                  <a:schemeClr val="bg1"/>
                </a:solidFill>
              </a:rPr>
              <a:t>akan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dihubungkan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dengan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setiap</a:t>
            </a:r>
            <a:r>
              <a:rPr lang="en-US" altLang="en-US" sz="2200" dirty="0">
                <a:solidFill>
                  <a:schemeClr val="bg1"/>
                </a:solidFill>
              </a:rPr>
              <a:t> unit output. </a:t>
            </a:r>
          </a:p>
          <a:p>
            <a:pPr marL="496888" indent="-427038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endParaRPr lang="en-US" altLang="en-US" sz="2200" dirty="0">
              <a:solidFill>
                <a:schemeClr val="bg1"/>
              </a:solidFill>
            </a:endParaRPr>
          </a:p>
          <a:p>
            <a:pPr marL="496888" indent="-427038">
              <a:buNone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endParaRPr lang="en-US" altLang="en-US" sz="22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933" y="1421605"/>
            <a:ext cx="417433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ChangeArrowheads="1"/>
          </p:cNvSpPr>
          <p:nvPr>
            <p:ph type="title"/>
          </p:nvPr>
        </p:nvSpPr>
        <p:spPr>
          <a:xfrm>
            <a:off x="714375" y="644525"/>
            <a:ext cx="8301038" cy="992188"/>
          </a:xfrm>
        </p:spPr>
        <p:txBody>
          <a:bodyPr vert="horz" wrap="square" lIns="91440" tIns="3528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chemeClr val="bg1"/>
                </a:solidFill>
              </a:rPr>
              <a:t>Multilayer Net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idx="1"/>
          </p:nvPr>
        </p:nvSpPr>
        <p:spPr>
          <a:xfrm>
            <a:off x="24274" y="1944687"/>
            <a:ext cx="5818981" cy="3992563"/>
          </a:xfrm>
        </p:spPr>
        <p:txBody>
          <a:bodyPr/>
          <a:lstStyle/>
          <a:p>
            <a:pPr marL="496888" indent="-427038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altLang="en-US" sz="2200" dirty="0" err="1">
                <a:solidFill>
                  <a:schemeClr val="bg1"/>
                </a:solidFill>
              </a:rPr>
              <a:t>Memiliki</a:t>
            </a:r>
            <a:r>
              <a:rPr lang="en-US" altLang="en-US" sz="2200" dirty="0">
                <a:solidFill>
                  <a:schemeClr val="bg1"/>
                </a:solidFill>
              </a:rPr>
              <a:t> 1 </a:t>
            </a:r>
            <a:r>
              <a:rPr lang="en-US" altLang="en-US" sz="2200" dirty="0" err="1">
                <a:solidFill>
                  <a:schemeClr val="bg1"/>
                </a:solidFill>
              </a:rPr>
              <a:t>atau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lebih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lapisan</a:t>
            </a:r>
            <a:r>
              <a:rPr lang="en-US" altLang="en-US" sz="2200" dirty="0">
                <a:solidFill>
                  <a:schemeClr val="bg1"/>
                </a:solidFill>
              </a:rPr>
              <a:t> yang </a:t>
            </a:r>
            <a:r>
              <a:rPr lang="en-US" altLang="en-US" sz="2200" dirty="0" err="1">
                <a:solidFill>
                  <a:schemeClr val="bg1"/>
                </a:solidFill>
              </a:rPr>
              <a:t>terletak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diantara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lapisan</a:t>
            </a:r>
            <a:r>
              <a:rPr lang="en-US" altLang="en-US" sz="2200" dirty="0">
                <a:solidFill>
                  <a:schemeClr val="bg1"/>
                </a:solidFill>
              </a:rPr>
              <a:t> input </a:t>
            </a:r>
            <a:r>
              <a:rPr lang="en-US" altLang="en-US" sz="2200" dirty="0" err="1">
                <a:solidFill>
                  <a:schemeClr val="bg1"/>
                </a:solidFill>
              </a:rPr>
              <a:t>dan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lapisan</a:t>
            </a:r>
            <a:r>
              <a:rPr lang="en-US" altLang="en-US" sz="2200" dirty="0">
                <a:solidFill>
                  <a:schemeClr val="bg1"/>
                </a:solidFill>
              </a:rPr>
              <a:t> output</a:t>
            </a:r>
          </a:p>
          <a:p>
            <a:pPr marL="496888" indent="-427038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altLang="en-US" sz="2200" dirty="0">
                <a:solidFill>
                  <a:schemeClr val="bg1"/>
                </a:solidFill>
              </a:rPr>
              <a:t>Ada </a:t>
            </a:r>
            <a:r>
              <a:rPr lang="en-US" altLang="en-US" sz="2200" dirty="0" err="1">
                <a:solidFill>
                  <a:schemeClr val="bg1"/>
                </a:solidFill>
              </a:rPr>
              <a:t>lapisan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bobot</a:t>
            </a:r>
            <a:r>
              <a:rPr lang="en-US" altLang="en-US" sz="2200" dirty="0">
                <a:solidFill>
                  <a:schemeClr val="bg1"/>
                </a:solidFill>
              </a:rPr>
              <a:t> yang </a:t>
            </a:r>
            <a:r>
              <a:rPr lang="en-US" altLang="en-US" sz="2200" dirty="0" err="1">
                <a:solidFill>
                  <a:schemeClr val="bg1"/>
                </a:solidFill>
              </a:rPr>
              <a:t>terletak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antara</a:t>
            </a:r>
            <a:r>
              <a:rPr lang="en-US" altLang="en-US" sz="2200" dirty="0">
                <a:solidFill>
                  <a:schemeClr val="bg1"/>
                </a:solidFill>
              </a:rPr>
              <a:t> 2 </a:t>
            </a:r>
            <a:r>
              <a:rPr lang="en-US" altLang="en-US" sz="2200" dirty="0" err="1">
                <a:solidFill>
                  <a:schemeClr val="bg1"/>
                </a:solidFill>
              </a:rPr>
              <a:t>lapisan</a:t>
            </a:r>
            <a:r>
              <a:rPr lang="en-US" altLang="en-US" sz="2200" dirty="0">
                <a:solidFill>
                  <a:schemeClr val="bg1"/>
                </a:solidFill>
              </a:rPr>
              <a:t> yang </a:t>
            </a:r>
            <a:r>
              <a:rPr lang="en-US" altLang="en-US" sz="2200" dirty="0" err="1">
                <a:solidFill>
                  <a:schemeClr val="bg1"/>
                </a:solidFill>
              </a:rPr>
              <a:t>bersebelahan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marL="496888" indent="-427038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altLang="en-US" sz="2200" dirty="0" err="1">
                <a:solidFill>
                  <a:schemeClr val="bg1"/>
                </a:solidFill>
              </a:rPr>
              <a:t>Jaringan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dengan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banyak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lapisan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ini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dapat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menyelesaikan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permasalahan</a:t>
            </a:r>
            <a:r>
              <a:rPr lang="en-US" altLang="en-US" sz="2200" dirty="0">
                <a:solidFill>
                  <a:schemeClr val="bg1"/>
                </a:solidFill>
              </a:rPr>
              <a:t> yang </a:t>
            </a:r>
            <a:r>
              <a:rPr lang="en-US" altLang="en-US" sz="2200" dirty="0" err="1">
                <a:solidFill>
                  <a:schemeClr val="bg1"/>
                </a:solidFill>
              </a:rPr>
              <a:t>lebih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sulit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daripada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lapisan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tunggal</a:t>
            </a:r>
            <a:r>
              <a:rPr lang="en-US" altLang="en-US" sz="2200" dirty="0">
                <a:solidFill>
                  <a:schemeClr val="bg1"/>
                </a:solidFill>
              </a:rPr>
              <a:t>, </a:t>
            </a:r>
            <a:r>
              <a:rPr lang="en-US" altLang="en-US" sz="2200" dirty="0" err="1">
                <a:solidFill>
                  <a:schemeClr val="bg1"/>
                </a:solidFill>
              </a:rPr>
              <a:t>tentu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saja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dengan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pembelajaran</a:t>
            </a:r>
            <a:r>
              <a:rPr lang="en-US" altLang="en-US" sz="2200" dirty="0">
                <a:solidFill>
                  <a:schemeClr val="bg1"/>
                </a:solidFill>
              </a:rPr>
              <a:t> yang </a:t>
            </a:r>
            <a:r>
              <a:rPr lang="en-US" altLang="en-US" sz="2200" dirty="0" err="1">
                <a:solidFill>
                  <a:schemeClr val="bg1"/>
                </a:solidFill>
              </a:rPr>
              <a:t>lebih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 err="1">
                <a:solidFill>
                  <a:schemeClr val="bg1"/>
                </a:solidFill>
              </a:rPr>
              <a:t>rumit</a:t>
            </a:r>
            <a:endParaRPr lang="en-US" altLang="en-US" sz="22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331" y="1539874"/>
            <a:ext cx="4006400" cy="48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ChangeArrowheads="1"/>
          </p:cNvSpPr>
          <p:nvPr>
            <p:ph type="title"/>
          </p:nvPr>
        </p:nvSpPr>
        <p:spPr>
          <a:xfrm>
            <a:off x="714375" y="644525"/>
            <a:ext cx="8301038" cy="992188"/>
          </a:xfrm>
        </p:spPr>
        <p:txBody>
          <a:bodyPr vert="horz" wrap="square" lIns="91440" tIns="3528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chemeClr val="bg1"/>
                </a:solidFill>
              </a:rPr>
              <a:t>Competitive Net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idx="1"/>
          </p:nvPr>
        </p:nvSpPr>
        <p:spPr>
          <a:xfrm>
            <a:off x="135731" y="1436688"/>
            <a:ext cx="9584532" cy="3992562"/>
          </a:xfrm>
        </p:spPr>
        <p:txBody>
          <a:bodyPr/>
          <a:lstStyle/>
          <a:p>
            <a:pPr marL="496888" indent="-427038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altLang="en-US" sz="2400" dirty="0" err="1">
                <a:solidFill>
                  <a:schemeClr val="bg1"/>
                </a:solidFill>
              </a:rPr>
              <a:t>Sekumpulan</a:t>
            </a:r>
            <a:r>
              <a:rPr lang="en-US" altLang="en-US" sz="2400" dirty="0">
                <a:solidFill>
                  <a:schemeClr val="bg1"/>
                </a:solidFill>
              </a:rPr>
              <a:t> neuron </a:t>
            </a:r>
            <a:r>
              <a:rPr lang="en-US" altLang="en-US" sz="2400" dirty="0" err="1">
                <a:solidFill>
                  <a:schemeClr val="bg1"/>
                </a:solidFill>
              </a:rPr>
              <a:t>bersaing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untuk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mendapatkan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hak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menjadi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aktif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</a:p>
          <a:p>
            <a:pPr marL="496888" indent="-427038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altLang="en-US" sz="2400" dirty="0" err="1">
                <a:solidFill>
                  <a:schemeClr val="bg1"/>
                </a:solidFill>
              </a:rPr>
              <a:t>Umumnya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hubungan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antar</a:t>
            </a:r>
            <a:r>
              <a:rPr lang="en-US" altLang="en-US" sz="2400" dirty="0">
                <a:solidFill>
                  <a:schemeClr val="bg1"/>
                </a:solidFill>
              </a:rPr>
              <a:t> neuron </a:t>
            </a:r>
            <a:r>
              <a:rPr lang="en-US" altLang="en-US" sz="2400" dirty="0" err="1">
                <a:solidFill>
                  <a:schemeClr val="bg1"/>
                </a:solidFill>
              </a:rPr>
              <a:t>pada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lapisan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kompetitif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ini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tidak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diperlihatkan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pada</a:t>
            </a:r>
            <a:r>
              <a:rPr lang="en-US" altLang="en-US" sz="2400" dirty="0">
                <a:solidFill>
                  <a:schemeClr val="bg1"/>
                </a:solidFill>
              </a:rPr>
              <a:t> diagram </a:t>
            </a:r>
            <a:r>
              <a:rPr lang="en-US" altLang="en-US" sz="2400" dirty="0" err="1">
                <a:solidFill>
                  <a:schemeClr val="bg1"/>
                </a:solidFill>
              </a:rPr>
              <a:t>arsitektur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31" y="3207615"/>
            <a:ext cx="4648200" cy="3013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chemeClr val="bg1"/>
                </a:solidFill>
              </a:rPr>
              <a:t>Fungsi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aktivasi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7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err="1">
                <a:solidFill>
                  <a:schemeClr val="bg1"/>
                </a:solidFill>
              </a:rPr>
              <a:t>Jaringan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Syaraf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Biologis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79450" indent="-679450">
              <a:tabLst>
                <a:tab pos="679450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altLang="en-US" dirty="0" err="1">
                <a:solidFill>
                  <a:schemeClr val="bg1"/>
                </a:solidFill>
              </a:rPr>
              <a:t>Otak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manusia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berisi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jutaan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sel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syaraf</a:t>
            </a:r>
            <a:r>
              <a:rPr lang="en-US" altLang="en-US" dirty="0">
                <a:solidFill>
                  <a:schemeClr val="bg1"/>
                </a:solidFill>
              </a:rPr>
              <a:t> (neuron) yang </a:t>
            </a:r>
            <a:r>
              <a:rPr lang="en-US" altLang="en-US" dirty="0" err="1">
                <a:solidFill>
                  <a:schemeClr val="bg1"/>
                </a:solidFill>
              </a:rPr>
              <a:t>bertugas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memproses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informasi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</a:p>
          <a:p>
            <a:pPr marL="679450" indent="-679450">
              <a:tabLst>
                <a:tab pos="679450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endParaRPr lang="en-US" altLang="en-US" dirty="0">
              <a:solidFill>
                <a:schemeClr val="bg1"/>
              </a:solidFill>
            </a:endParaRPr>
          </a:p>
          <a:p>
            <a:pPr marL="679450" indent="-679450">
              <a:tabLst>
                <a:tab pos="679450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altLang="en-US" dirty="0">
                <a:solidFill>
                  <a:schemeClr val="bg1"/>
                </a:solidFill>
              </a:rPr>
              <a:t>Neuron </a:t>
            </a:r>
            <a:r>
              <a:rPr lang="en-US" altLang="en-US" dirty="0" err="1">
                <a:solidFill>
                  <a:schemeClr val="bg1"/>
                </a:solidFill>
              </a:rPr>
              <a:t>saling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berinteraksi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satu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sama</a:t>
            </a:r>
            <a:r>
              <a:rPr lang="en-US" altLang="en-US" dirty="0">
                <a:solidFill>
                  <a:schemeClr val="bg1"/>
                </a:solidFill>
              </a:rPr>
              <a:t> lain </a:t>
            </a:r>
            <a:r>
              <a:rPr lang="en-US" altLang="en-US" dirty="0" err="1">
                <a:solidFill>
                  <a:schemeClr val="bg1"/>
                </a:solidFill>
              </a:rPr>
              <a:t>mendukung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kemampuan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kerja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otak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manusia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897731" y="0"/>
            <a:ext cx="8301038" cy="992188"/>
          </a:xfrm>
        </p:spPr>
        <p:txBody>
          <a:bodyPr vert="horz" wrap="square" lIns="91440" tIns="3528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err="1">
                <a:solidFill>
                  <a:schemeClr val="bg1"/>
                </a:solidFill>
              </a:rPr>
              <a:t>Fungsi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Aktivasi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>
          <a:xfrm>
            <a:off x="2" y="1182687"/>
            <a:ext cx="9584531" cy="5297488"/>
          </a:xfrm>
        </p:spPr>
        <p:txBody>
          <a:bodyPr vert="horz" wrap="square" lIns="91440" tIns="26640" rIns="91440" bIns="45720" numCol="1" anchor="t" anchorCtr="0" compatLnSpc="1">
            <a:prstTxWarp prst="textNoShape">
              <a:avLst/>
            </a:prstTxWarp>
          </a:bodyPr>
          <a:lstStyle/>
          <a:p>
            <a:pPr marL="496888" indent="-427038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altLang="en-US" sz="2400" dirty="0" err="1">
                <a:solidFill>
                  <a:schemeClr val="bg1"/>
                </a:solidFill>
              </a:rPr>
              <a:t>Dipakai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untuk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menentukan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keluaran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suatu</a:t>
            </a:r>
            <a:r>
              <a:rPr lang="en-US" altLang="en-US" sz="2400" dirty="0">
                <a:solidFill>
                  <a:schemeClr val="bg1"/>
                </a:solidFill>
              </a:rPr>
              <a:t> neuron </a:t>
            </a:r>
          </a:p>
          <a:p>
            <a:pPr marL="496888" indent="-427038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altLang="en-US" sz="2400" dirty="0" err="1">
                <a:solidFill>
                  <a:schemeClr val="bg1"/>
                </a:solidFill>
              </a:rPr>
              <a:t>Fungsi</a:t>
            </a:r>
            <a:r>
              <a:rPr lang="en-US" altLang="en-US" sz="2400" dirty="0">
                <a:solidFill>
                  <a:schemeClr val="bg1"/>
                </a:solidFill>
              </a:rPr>
              <a:t> yang </a:t>
            </a:r>
            <a:r>
              <a:rPr lang="en-US" altLang="en-US" sz="2400" dirty="0" err="1">
                <a:solidFill>
                  <a:schemeClr val="bg1"/>
                </a:solidFill>
              </a:rPr>
              <a:t>menggambarkan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hubungan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antara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tingkat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aktivasi</a:t>
            </a:r>
            <a:r>
              <a:rPr lang="en-US" altLang="en-US" sz="2400" dirty="0">
                <a:solidFill>
                  <a:schemeClr val="bg1"/>
                </a:solidFill>
              </a:rPr>
              <a:t> internal (summation function) yang </a:t>
            </a:r>
            <a:r>
              <a:rPr lang="en-US" altLang="en-US" sz="2400" dirty="0" err="1">
                <a:solidFill>
                  <a:schemeClr val="bg1"/>
                </a:solidFill>
              </a:rPr>
              <a:t>mungkin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berbentuk</a:t>
            </a:r>
            <a:r>
              <a:rPr lang="en-US" altLang="en-US" sz="2400" dirty="0">
                <a:solidFill>
                  <a:schemeClr val="bg1"/>
                </a:solidFill>
              </a:rPr>
              <a:t> linier </a:t>
            </a:r>
            <a:r>
              <a:rPr lang="en-US" altLang="en-US" sz="2400" dirty="0" err="1">
                <a:solidFill>
                  <a:schemeClr val="bg1"/>
                </a:solidFill>
              </a:rPr>
              <a:t>atau</a:t>
            </a:r>
            <a:r>
              <a:rPr lang="en-US" altLang="en-US" sz="2400" dirty="0">
                <a:solidFill>
                  <a:schemeClr val="bg1"/>
                </a:solidFill>
              </a:rPr>
              <a:t> nonlinear. </a:t>
            </a:r>
          </a:p>
          <a:p>
            <a:pPr marL="496888" indent="-427038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altLang="en-US" sz="2400" dirty="0" err="1">
                <a:solidFill>
                  <a:schemeClr val="bg1"/>
                </a:solidFill>
              </a:rPr>
              <a:t>Beberapa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fungsi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aktivasi</a:t>
            </a:r>
            <a:r>
              <a:rPr lang="en-US" altLang="en-US" sz="2400" dirty="0">
                <a:solidFill>
                  <a:schemeClr val="bg1"/>
                </a:solidFill>
              </a:rPr>
              <a:t> JST </a:t>
            </a:r>
            <a:r>
              <a:rPr lang="en-US" altLang="en-US" sz="2400" dirty="0" err="1">
                <a:solidFill>
                  <a:schemeClr val="bg1"/>
                </a:solidFill>
              </a:rPr>
              <a:t>diantaranya</a:t>
            </a:r>
            <a:r>
              <a:rPr lang="en-US" altLang="en-US" sz="2400" dirty="0">
                <a:solidFill>
                  <a:schemeClr val="bg1"/>
                </a:solidFill>
              </a:rPr>
              <a:t> hard limit, </a:t>
            </a:r>
            <a:r>
              <a:rPr lang="en-US" altLang="en-US" sz="2400" dirty="0" err="1">
                <a:solidFill>
                  <a:schemeClr val="bg1"/>
                </a:solidFill>
              </a:rPr>
              <a:t>purelin</a:t>
            </a:r>
            <a:r>
              <a:rPr lang="en-US" altLang="en-US" sz="2400" dirty="0">
                <a:solidFill>
                  <a:schemeClr val="bg1"/>
                </a:solidFill>
              </a:rPr>
              <a:t>, </a:t>
            </a:r>
            <a:r>
              <a:rPr lang="en-US" altLang="en-US" sz="2400" dirty="0" err="1">
                <a:solidFill>
                  <a:schemeClr val="bg1"/>
                </a:solidFill>
              </a:rPr>
              <a:t>dan</a:t>
            </a:r>
            <a:r>
              <a:rPr lang="en-US" altLang="en-US" sz="2400" dirty="0">
                <a:solidFill>
                  <a:schemeClr val="bg1"/>
                </a:solidFill>
              </a:rPr>
              <a:t> sigmoid. </a:t>
            </a:r>
          </a:p>
          <a:p>
            <a:pPr marL="874895" lvl="1" indent="-427038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altLang="en-US" sz="2022" dirty="0" err="1">
                <a:solidFill>
                  <a:schemeClr val="bg1"/>
                </a:solidFill>
              </a:rPr>
              <a:t>Fungsi</a:t>
            </a:r>
            <a:r>
              <a:rPr lang="en-US" altLang="en-US" sz="2022" dirty="0">
                <a:solidFill>
                  <a:schemeClr val="bg1"/>
                </a:solidFill>
              </a:rPr>
              <a:t> sigmoid </a:t>
            </a:r>
            <a:r>
              <a:rPr lang="en-US" altLang="en-US" sz="2022" dirty="0" err="1">
                <a:solidFill>
                  <a:schemeClr val="bg1"/>
                </a:solidFill>
              </a:rPr>
              <a:t>memiliki</a:t>
            </a:r>
            <a:r>
              <a:rPr lang="en-US" altLang="en-US" sz="2022" dirty="0">
                <a:solidFill>
                  <a:schemeClr val="bg1"/>
                </a:solidFill>
              </a:rPr>
              <a:t> </a:t>
            </a:r>
            <a:r>
              <a:rPr lang="en-US" altLang="en-US" sz="2022" dirty="0" err="1">
                <a:solidFill>
                  <a:schemeClr val="bg1"/>
                </a:solidFill>
              </a:rPr>
              <a:t>beberapa</a:t>
            </a:r>
            <a:r>
              <a:rPr lang="en-US" altLang="en-US" sz="2022" dirty="0">
                <a:solidFill>
                  <a:schemeClr val="bg1"/>
                </a:solidFill>
              </a:rPr>
              <a:t> </a:t>
            </a:r>
            <a:r>
              <a:rPr lang="en-US" altLang="en-US" sz="2022" dirty="0" err="1">
                <a:solidFill>
                  <a:schemeClr val="bg1"/>
                </a:solidFill>
              </a:rPr>
              <a:t>varian</a:t>
            </a:r>
            <a:r>
              <a:rPr lang="en-US" altLang="en-US" sz="2022" dirty="0">
                <a:solidFill>
                  <a:schemeClr val="bg1"/>
                </a:solidFill>
              </a:rPr>
              <a:t> : sigmoid </a:t>
            </a:r>
            <a:r>
              <a:rPr lang="en-US" altLang="en-US" sz="2022" dirty="0" err="1">
                <a:solidFill>
                  <a:schemeClr val="bg1"/>
                </a:solidFill>
              </a:rPr>
              <a:t>logaritma</a:t>
            </a:r>
            <a:r>
              <a:rPr lang="en-US" altLang="en-US" sz="2022" dirty="0">
                <a:solidFill>
                  <a:schemeClr val="bg1"/>
                </a:solidFill>
              </a:rPr>
              <a:t>, sigmoid </a:t>
            </a:r>
            <a:r>
              <a:rPr lang="en-US" altLang="en-US" sz="2022" dirty="0" err="1">
                <a:solidFill>
                  <a:schemeClr val="bg1"/>
                </a:solidFill>
              </a:rPr>
              <a:t>biner</a:t>
            </a:r>
            <a:r>
              <a:rPr lang="en-US" altLang="en-US" sz="2022" dirty="0">
                <a:solidFill>
                  <a:schemeClr val="bg1"/>
                </a:solidFill>
              </a:rPr>
              <a:t>, sigmoid bipolar, sigmoid </a:t>
            </a:r>
            <a:r>
              <a:rPr lang="en-US" altLang="en-US" sz="2022" dirty="0" err="1">
                <a:solidFill>
                  <a:schemeClr val="bg1"/>
                </a:solidFill>
              </a:rPr>
              <a:t>tangen</a:t>
            </a:r>
            <a:r>
              <a:rPr lang="en-US" altLang="en-US" sz="2022" dirty="0">
                <a:solidFill>
                  <a:schemeClr val="bg1"/>
                </a:solidFill>
              </a:rPr>
              <a:t>. </a:t>
            </a:r>
          </a:p>
          <a:p>
            <a:pPr marL="874895" lvl="1" indent="-427038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altLang="en-US" sz="2022" dirty="0">
                <a:solidFill>
                  <a:schemeClr val="bg1"/>
                </a:solidFill>
              </a:rPr>
              <a:t>Hard limit </a:t>
            </a:r>
            <a:r>
              <a:rPr lang="en-US" altLang="en-US" sz="2022" dirty="0" err="1">
                <a:solidFill>
                  <a:schemeClr val="bg1"/>
                </a:solidFill>
              </a:rPr>
              <a:t>memberikan</a:t>
            </a:r>
            <a:r>
              <a:rPr lang="en-US" altLang="en-US" sz="2022" dirty="0">
                <a:solidFill>
                  <a:schemeClr val="bg1"/>
                </a:solidFill>
              </a:rPr>
              <a:t> </a:t>
            </a:r>
            <a:r>
              <a:rPr lang="en-US" altLang="en-US" sz="2022" dirty="0" err="1">
                <a:solidFill>
                  <a:schemeClr val="bg1"/>
                </a:solidFill>
              </a:rPr>
              <a:t>batasan</a:t>
            </a:r>
            <a:r>
              <a:rPr lang="en-US" altLang="en-US" sz="2022" dirty="0">
                <a:solidFill>
                  <a:schemeClr val="bg1"/>
                </a:solidFill>
              </a:rPr>
              <a:t> </a:t>
            </a:r>
            <a:r>
              <a:rPr lang="en-US" altLang="en-US" sz="2022" dirty="0" err="1">
                <a:solidFill>
                  <a:schemeClr val="bg1"/>
                </a:solidFill>
              </a:rPr>
              <a:t>tegas</a:t>
            </a:r>
            <a:r>
              <a:rPr lang="en-US" altLang="en-US" sz="2022" dirty="0">
                <a:solidFill>
                  <a:schemeClr val="bg1"/>
                </a:solidFill>
              </a:rPr>
              <a:t> 0 </a:t>
            </a:r>
            <a:r>
              <a:rPr lang="en-US" altLang="en-US" sz="2022" dirty="0" err="1">
                <a:solidFill>
                  <a:schemeClr val="bg1"/>
                </a:solidFill>
              </a:rPr>
              <a:t>atau</a:t>
            </a:r>
            <a:r>
              <a:rPr lang="en-US" altLang="en-US" sz="2022" dirty="0">
                <a:solidFill>
                  <a:schemeClr val="bg1"/>
                </a:solidFill>
              </a:rPr>
              <a:t> 1, </a:t>
            </a:r>
            <a:r>
              <a:rPr lang="en-US" altLang="en-US" sz="2022" dirty="0" err="1">
                <a:solidFill>
                  <a:schemeClr val="bg1"/>
                </a:solidFill>
              </a:rPr>
              <a:t>purelin</a:t>
            </a:r>
            <a:r>
              <a:rPr lang="en-US" altLang="en-US" sz="2022" dirty="0">
                <a:solidFill>
                  <a:schemeClr val="bg1"/>
                </a:solidFill>
              </a:rPr>
              <a:t> </a:t>
            </a:r>
            <a:r>
              <a:rPr lang="en-US" altLang="en-US" sz="2022" dirty="0" err="1">
                <a:solidFill>
                  <a:schemeClr val="bg1"/>
                </a:solidFill>
              </a:rPr>
              <a:t>memisahkan</a:t>
            </a:r>
            <a:r>
              <a:rPr lang="en-US" altLang="en-US" sz="2022" dirty="0">
                <a:solidFill>
                  <a:schemeClr val="bg1"/>
                </a:solidFill>
              </a:rPr>
              <a:t> </a:t>
            </a:r>
            <a:r>
              <a:rPr lang="en-US" altLang="en-US" sz="2022" dirty="0" err="1">
                <a:solidFill>
                  <a:schemeClr val="bg1"/>
                </a:solidFill>
              </a:rPr>
              <a:t>secara</a:t>
            </a:r>
            <a:r>
              <a:rPr lang="en-US" altLang="en-US" sz="2022" dirty="0">
                <a:solidFill>
                  <a:schemeClr val="bg1"/>
                </a:solidFill>
              </a:rPr>
              <a:t> linier, sigmoid </a:t>
            </a:r>
            <a:r>
              <a:rPr lang="en-US" altLang="en-US" sz="2022" dirty="0" err="1">
                <a:solidFill>
                  <a:schemeClr val="bg1"/>
                </a:solidFill>
              </a:rPr>
              <a:t>berupa</a:t>
            </a:r>
            <a:r>
              <a:rPr lang="en-US" altLang="en-US" sz="2022" dirty="0">
                <a:solidFill>
                  <a:schemeClr val="bg1"/>
                </a:solidFill>
              </a:rPr>
              <a:t> </a:t>
            </a:r>
            <a:r>
              <a:rPr lang="en-US" altLang="en-US" sz="2022" dirty="0" err="1">
                <a:solidFill>
                  <a:schemeClr val="bg1"/>
                </a:solidFill>
              </a:rPr>
              <a:t>fungsi</a:t>
            </a:r>
            <a:r>
              <a:rPr lang="en-US" altLang="en-US" sz="2022" dirty="0">
                <a:solidFill>
                  <a:schemeClr val="bg1"/>
                </a:solidFill>
              </a:rPr>
              <a:t> smooth </a:t>
            </a:r>
            <a:r>
              <a:rPr lang="en-US" altLang="en-US" sz="2022" dirty="0" err="1">
                <a:solidFill>
                  <a:schemeClr val="bg1"/>
                </a:solidFill>
              </a:rPr>
              <a:t>bernilai</a:t>
            </a:r>
            <a:r>
              <a:rPr lang="en-US" altLang="en-US" sz="2022" dirty="0">
                <a:solidFill>
                  <a:schemeClr val="bg1"/>
                </a:solidFill>
              </a:rPr>
              <a:t> </a:t>
            </a:r>
            <a:r>
              <a:rPr lang="en-US" altLang="en-US" sz="2022" dirty="0" err="1">
                <a:solidFill>
                  <a:schemeClr val="bg1"/>
                </a:solidFill>
              </a:rPr>
              <a:t>antara</a:t>
            </a:r>
            <a:r>
              <a:rPr lang="en-US" altLang="en-US" sz="2022" dirty="0">
                <a:solidFill>
                  <a:schemeClr val="bg1"/>
                </a:solidFill>
              </a:rPr>
              <a:t> 0 </a:t>
            </a:r>
            <a:r>
              <a:rPr lang="en-US" altLang="en-US" sz="2022" dirty="0" err="1">
                <a:solidFill>
                  <a:schemeClr val="bg1"/>
                </a:solidFill>
              </a:rPr>
              <a:t>sampai</a:t>
            </a:r>
            <a:r>
              <a:rPr lang="en-US" altLang="en-US" sz="2022" dirty="0">
                <a:solidFill>
                  <a:schemeClr val="bg1"/>
                </a:solidFill>
              </a:rPr>
              <a:t> </a:t>
            </a:r>
            <a:r>
              <a:rPr lang="en-US" altLang="en-US" sz="2022" dirty="0" err="1">
                <a:solidFill>
                  <a:schemeClr val="bg1"/>
                </a:solidFill>
              </a:rPr>
              <a:t>dengan</a:t>
            </a:r>
            <a:r>
              <a:rPr lang="en-US" altLang="en-US" sz="2022" dirty="0">
                <a:solidFill>
                  <a:schemeClr val="bg1"/>
                </a:solidFill>
              </a:rPr>
              <a:t> 1 (</a:t>
            </a:r>
            <a:r>
              <a:rPr lang="en-US" altLang="en-US" sz="2022" dirty="0" err="1">
                <a:solidFill>
                  <a:schemeClr val="bg1"/>
                </a:solidFill>
              </a:rPr>
              <a:t>bila</a:t>
            </a:r>
            <a:r>
              <a:rPr lang="en-US" altLang="en-US" sz="2022" dirty="0">
                <a:solidFill>
                  <a:schemeClr val="bg1"/>
                </a:solidFill>
              </a:rPr>
              <a:t> </a:t>
            </a:r>
            <a:r>
              <a:rPr lang="en-US" altLang="en-US" sz="2022" dirty="0" err="1">
                <a:solidFill>
                  <a:schemeClr val="bg1"/>
                </a:solidFill>
              </a:rPr>
              <a:t>biner</a:t>
            </a:r>
            <a:r>
              <a:rPr lang="en-US" altLang="en-US" sz="2022" dirty="0">
                <a:solidFill>
                  <a:schemeClr val="bg1"/>
                </a:solidFill>
              </a:rPr>
              <a:t>) </a:t>
            </a:r>
            <a:r>
              <a:rPr lang="en-US" altLang="en-US" sz="2022" dirty="0" err="1">
                <a:solidFill>
                  <a:schemeClr val="bg1"/>
                </a:solidFill>
              </a:rPr>
              <a:t>atau</a:t>
            </a:r>
            <a:r>
              <a:rPr lang="en-US" altLang="en-US" sz="2022" dirty="0">
                <a:solidFill>
                  <a:schemeClr val="bg1"/>
                </a:solidFill>
              </a:rPr>
              <a:t> </a:t>
            </a:r>
            <a:r>
              <a:rPr lang="en-US" altLang="en-US" sz="2022" dirty="0" err="1">
                <a:solidFill>
                  <a:schemeClr val="bg1"/>
                </a:solidFill>
              </a:rPr>
              <a:t>antara</a:t>
            </a:r>
            <a:r>
              <a:rPr lang="en-US" altLang="en-US" sz="2022" dirty="0">
                <a:solidFill>
                  <a:schemeClr val="bg1"/>
                </a:solidFill>
              </a:rPr>
              <a:t> -1 </a:t>
            </a:r>
            <a:r>
              <a:rPr lang="en-US" altLang="en-US" sz="2022" dirty="0" err="1">
                <a:solidFill>
                  <a:schemeClr val="bg1"/>
                </a:solidFill>
              </a:rPr>
              <a:t>sampai</a:t>
            </a:r>
            <a:r>
              <a:rPr lang="en-US" altLang="en-US" sz="2022" dirty="0">
                <a:solidFill>
                  <a:schemeClr val="bg1"/>
                </a:solidFill>
              </a:rPr>
              <a:t> 1 (</a:t>
            </a:r>
            <a:r>
              <a:rPr lang="en-US" altLang="en-US" sz="2022" dirty="0" err="1">
                <a:solidFill>
                  <a:schemeClr val="bg1"/>
                </a:solidFill>
              </a:rPr>
              <a:t>bila</a:t>
            </a:r>
            <a:r>
              <a:rPr lang="en-US" altLang="en-US" sz="2022" dirty="0">
                <a:solidFill>
                  <a:schemeClr val="bg1"/>
                </a:solidFill>
              </a:rPr>
              <a:t> bipolar)  </a:t>
            </a:r>
          </a:p>
          <a:p>
            <a:pPr marL="496888" indent="-427038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endParaRPr lang="en-US" altLang="en-US" sz="2400" dirty="0">
              <a:solidFill>
                <a:schemeClr val="bg1"/>
              </a:solidFill>
            </a:endParaRPr>
          </a:p>
          <a:p>
            <a:pPr marL="496888" indent="-427038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endParaRPr lang="en-US" altLang="en-US" sz="2400" dirty="0">
              <a:solidFill>
                <a:schemeClr val="bg1"/>
              </a:solidFill>
            </a:endParaRPr>
          </a:p>
          <a:p>
            <a:pPr marL="496888" indent="-427038">
              <a:buNone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endParaRPr lang="en-US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540015" y="2889599"/>
            <a:ext cx="184731" cy="34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8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548316"/>
              </p:ext>
            </p:extLst>
          </p:nvPr>
        </p:nvGraphicFramePr>
        <p:xfrm>
          <a:off x="1571573" y="2083392"/>
          <a:ext cx="3096084" cy="108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1054100" imgH="368300" progId="Equation.3">
                  <p:embed/>
                </p:oleObj>
              </mc:Choice>
              <mc:Fallback>
                <p:oleObj name="Equation" r:id="rId3" imgW="1054100" imgH="368300" progId="Equation.3">
                  <p:embed/>
                  <p:pic>
                    <p:nvPicPr>
                      <p:cNvPr id="1948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573" y="2083392"/>
                        <a:ext cx="3096084" cy="10875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FUNGSI AKTIVASI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>
                <a:solidFill>
                  <a:schemeClr val="bg1"/>
                </a:solidFill>
              </a:rPr>
              <a:t>Fungsi Undak Biner </a:t>
            </a:r>
            <a:r>
              <a:rPr lang="sv-SE" i="1" dirty="0">
                <a:solidFill>
                  <a:schemeClr val="bg1"/>
                </a:solidFill>
              </a:rPr>
              <a:t>Hard Limit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1588546"/>
            <a:ext cx="4799380" cy="433692"/>
          </a:xfrm>
        </p:spPr>
        <p:txBody>
          <a:bodyPr/>
          <a:lstStyle/>
          <a:p>
            <a:r>
              <a:rPr lang="sv-SE" dirty="0">
                <a:solidFill>
                  <a:schemeClr val="bg1"/>
                </a:solidFill>
              </a:rPr>
              <a:t>Fungsi Undak Biner </a:t>
            </a:r>
            <a:r>
              <a:rPr lang="sv-SE" i="1" dirty="0">
                <a:solidFill>
                  <a:schemeClr val="bg1"/>
                </a:solidFill>
              </a:rPr>
              <a:t>Threshold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2" name="Picture 44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209" y="3512251"/>
            <a:ext cx="2446825" cy="157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1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376" y="3308128"/>
            <a:ext cx="2658452" cy="170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550180"/>
              </p:ext>
            </p:extLst>
          </p:nvPr>
        </p:nvGraphicFramePr>
        <p:xfrm>
          <a:off x="5336417" y="2151433"/>
          <a:ext cx="2925758" cy="1027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7" imgW="1054100" imgH="368300" progId="Equation.3">
                  <p:embed/>
                </p:oleObj>
              </mc:Choice>
              <mc:Fallback>
                <p:oleObj name="Equation" r:id="rId7" imgW="1054100" imgH="3683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6417" y="2151433"/>
                        <a:ext cx="2925758" cy="1027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796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540015" y="2889599"/>
            <a:ext cx="184731" cy="34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FUNGSI AKTIVASI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69957" y="1588546"/>
            <a:ext cx="4112548" cy="318480"/>
          </a:xfrm>
        </p:spPr>
        <p:txBody>
          <a:bodyPr>
            <a:normAutofit fontScale="92500" lnSpcReduction="20000"/>
          </a:bodyPr>
          <a:lstStyle/>
          <a:p>
            <a:r>
              <a:rPr lang="sv-SE" sz="1890" dirty="0">
                <a:solidFill>
                  <a:schemeClr val="bg1"/>
                </a:solidFill>
              </a:rPr>
              <a:t>Fungsi Bipolar </a:t>
            </a:r>
            <a:r>
              <a:rPr lang="sv-SE" sz="1890" i="1" dirty="0">
                <a:solidFill>
                  <a:schemeClr val="bg1"/>
                </a:solidFill>
              </a:rPr>
              <a:t>Symetric Hard Limit</a:t>
            </a:r>
            <a:endParaRPr lang="en-US" sz="189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1588546"/>
            <a:ext cx="4799380" cy="31848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Fungsi</a:t>
            </a:r>
            <a:r>
              <a:rPr lang="en-US" dirty="0">
                <a:solidFill>
                  <a:schemeClr val="bg1"/>
                </a:solidFill>
              </a:rPr>
              <a:t> Bipolar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threshold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1" name="Picture 15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291" y="3852456"/>
            <a:ext cx="2141576" cy="158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618281"/>
              </p:ext>
            </p:extLst>
          </p:nvPr>
        </p:nvGraphicFramePr>
        <p:xfrm>
          <a:off x="1253964" y="2151433"/>
          <a:ext cx="3312089" cy="1585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4" imgW="1130300" imgH="558800" progId="Equation.3">
                  <p:embed/>
                </p:oleObj>
              </mc:Choice>
              <mc:Fallback>
                <p:oleObj name="Equation" r:id="rId4" imgW="1130300" imgH="5588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3964" y="2151433"/>
                        <a:ext cx="3312089" cy="15855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99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663" y="3988537"/>
            <a:ext cx="2060073" cy="152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32959"/>
              </p:ext>
            </p:extLst>
          </p:nvPr>
        </p:nvGraphicFramePr>
        <p:xfrm>
          <a:off x="5200335" y="2219474"/>
          <a:ext cx="3096084" cy="1459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7" imgW="1320227" imgH="710891" progId="Equation.3">
                  <p:embed/>
                </p:oleObj>
              </mc:Choice>
              <mc:Fallback>
                <p:oleObj name="Equation" r:id="rId7" imgW="1320227" imgH="710891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335" y="2219474"/>
                        <a:ext cx="3096084" cy="1459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739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540015" y="2889599"/>
            <a:ext cx="184731" cy="34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FUNGSI AKTIVASI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110162"/>
              </p:ext>
            </p:extLst>
          </p:nvPr>
        </p:nvGraphicFramePr>
        <p:xfrm>
          <a:off x="1594168" y="2083393"/>
          <a:ext cx="1292777" cy="554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3" imgW="330200" imgH="139700" progId="Equation.3">
                  <p:embed/>
                </p:oleObj>
              </mc:Choice>
              <mc:Fallback>
                <p:oleObj name="Equation" r:id="rId3" imgW="330200" imgH="1397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4168" y="2083393"/>
                        <a:ext cx="1292777" cy="554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solidFill>
                  <a:schemeClr val="bg1"/>
                </a:solidFill>
              </a:rPr>
              <a:t>Fungsi Linear (identitas)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4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7150" y="2899883"/>
            <a:ext cx="2754495" cy="214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446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540015" y="2889599"/>
            <a:ext cx="184731" cy="34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FUNGSI AKTIVASI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69957" y="1588546"/>
            <a:ext cx="4112548" cy="508542"/>
          </a:xfrm>
        </p:spPr>
        <p:txBody>
          <a:bodyPr>
            <a:norm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Fungsi Saturating Linear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fi-FI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Fungsi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Symetric</a:t>
            </a:r>
            <a:r>
              <a:rPr lang="en-US" dirty="0">
                <a:solidFill>
                  <a:schemeClr val="bg1"/>
                </a:solidFill>
              </a:rPr>
              <a:t> Saturating Linear</a:t>
            </a:r>
          </a:p>
        </p:txBody>
      </p:sp>
      <p:pic>
        <p:nvPicPr>
          <p:cNvPr id="10" name="Picture 3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209" y="4056578"/>
            <a:ext cx="2438762" cy="123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533883"/>
              </p:ext>
            </p:extLst>
          </p:nvPr>
        </p:nvGraphicFramePr>
        <p:xfrm>
          <a:off x="1185923" y="2287515"/>
          <a:ext cx="3404600" cy="1134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4" imgW="1841500" imgH="558800" progId="Equation.3">
                  <p:embed/>
                </p:oleObj>
              </mc:Choice>
              <mc:Fallback>
                <p:oleObj name="Equation" r:id="rId4" imgW="1841500" imgH="5588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923" y="2287515"/>
                        <a:ext cx="3404600" cy="1134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37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581" y="3784414"/>
            <a:ext cx="2196366" cy="161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228414"/>
              </p:ext>
            </p:extLst>
          </p:nvPr>
        </p:nvGraphicFramePr>
        <p:xfrm>
          <a:off x="5132295" y="2355556"/>
          <a:ext cx="3124514" cy="1037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7" imgW="1409700" imgH="558800" progId="Equation.3">
                  <p:embed/>
                </p:oleObj>
              </mc:Choice>
              <mc:Fallback>
                <p:oleObj name="Equation" r:id="rId7" imgW="1409700" imgH="5588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295" y="2355556"/>
                        <a:ext cx="3124514" cy="1037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6493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540015" y="2889599"/>
            <a:ext cx="184731" cy="34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FUNGSI AKTIVASI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69957" y="1588546"/>
            <a:ext cx="4112548" cy="468266"/>
          </a:xfrm>
        </p:spPr>
        <p:txBody>
          <a:bodyPr>
            <a:norm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Fungsi Sigmoid Biner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1588545"/>
            <a:ext cx="4132800" cy="334579"/>
          </a:xfrm>
        </p:spPr>
        <p:txBody>
          <a:bodyPr>
            <a:normAutofit fontScale="85000" lnSpcReduction="20000"/>
          </a:bodyPr>
          <a:lstStyle/>
          <a:p>
            <a:r>
              <a:rPr lang="sv-SE" dirty="0">
                <a:solidFill>
                  <a:schemeClr val="bg1"/>
                </a:solidFill>
              </a:rPr>
              <a:t>Fungsi Sigmoid Bipolar </a:t>
            </a:r>
            <a:endParaRPr lang="fi-FI" dirty="0">
              <a:solidFill>
                <a:schemeClr val="bg1"/>
              </a:solidFill>
            </a:endParaRPr>
          </a:p>
        </p:txBody>
      </p:sp>
      <p:pic>
        <p:nvPicPr>
          <p:cNvPr id="11" name="Picture 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128" y="3648333"/>
            <a:ext cx="2906716" cy="230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902572"/>
              </p:ext>
            </p:extLst>
          </p:nvPr>
        </p:nvGraphicFramePr>
        <p:xfrm>
          <a:off x="1427470" y="3064583"/>
          <a:ext cx="2659038" cy="377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4" imgW="1181100" imgH="165100" progId="Equation.3">
                  <p:embed/>
                </p:oleObj>
              </mc:Choice>
              <mc:Fallback>
                <p:oleObj name="Equation" r:id="rId4" imgW="1181100" imgH="1651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470" y="3064583"/>
                        <a:ext cx="2659038" cy="377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457265"/>
              </p:ext>
            </p:extLst>
          </p:nvPr>
        </p:nvGraphicFramePr>
        <p:xfrm>
          <a:off x="1594168" y="2151433"/>
          <a:ext cx="2041228" cy="66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6" imgW="1079969" imgH="343049" progId="Equation.3">
                  <p:embed/>
                </p:oleObj>
              </mc:Choice>
              <mc:Fallback>
                <p:oleObj name="Equation" r:id="rId6" imgW="1079969" imgH="343049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4168" y="2151433"/>
                        <a:ext cx="2041228" cy="66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41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377" y="3693486"/>
            <a:ext cx="2789677" cy="220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917327"/>
              </p:ext>
            </p:extLst>
          </p:nvPr>
        </p:nvGraphicFramePr>
        <p:xfrm>
          <a:off x="6084868" y="2056811"/>
          <a:ext cx="1869659" cy="709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9" imgW="1029147" imgH="393871" progId="Equation.3">
                  <p:embed/>
                </p:oleObj>
              </mc:Choice>
              <mc:Fallback>
                <p:oleObj name="Equation" r:id="rId9" imgW="1029147" imgH="393871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68" y="2056811"/>
                        <a:ext cx="1869659" cy="709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216"/>
              </p:ext>
            </p:extLst>
          </p:nvPr>
        </p:nvGraphicFramePr>
        <p:xfrm>
          <a:off x="5906302" y="2899883"/>
          <a:ext cx="2906717" cy="575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11" imgW="1523339" imgH="317362" progId="Equation.3">
                  <p:embed/>
                </p:oleObj>
              </mc:Choice>
              <mc:Fallback>
                <p:oleObj name="Equation" r:id="rId11" imgW="1523339" imgH="317362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6302" y="2899883"/>
                        <a:ext cx="2906717" cy="5755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3139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32" y="1615545"/>
            <a:ext cx="9448800" cy="2695572"/>
          </a:xfrm>
        </p:spPr>
        <p:txBody>
          <a:bodyPr/>
          <a:lstStyle/>
          <a:p>
            <a:r>
              <a:rPr lang="en-US" altLang="en-US" sz="4400" dirty="0" err="1">
                <a:solidFill>
                  <a:schemeClr val="bg1"/>
                </a:solidFill>
              </a:rPr>
              <a:t>Metode</a:t>
            </a:r>
            <a:r>
              <a:rPr lang="en-US" altLang="en-US" sz="4400" dirty="0">
                <a:solidFill>
                  <a:schemeClr val="bg1"/>
                </a:solidFill>
              </a:rPr>
              <a:t> </a:t>
            </a:r>
            <a:r>
              <a:rPr lang="en-US" altLang="en-US" sz="4400" dirty="0" err="1">
                <a:solidFill>
                  <a:schemeClr val="bg1"/>
                </a:solidFill>
              </a:rPr>
              <a:t>penentuan</a:t>
            </a:r>
            <a:r>
              <a:rPr lang="en-US" altLang="en-US" sz="4400" dirty="0">
                <a:solidFill>
                  <a:schemeClr val="bg1"/>
                </a:solidFill>
              </a:rPr>
              <a:t> </a:t>
            </a:r>
            <a:r>
              <a:rPr lang="en-US" altLang="en-US" sz="4400" dirty="0" err="1">
                <a:solidFill>
                  <a:schemeClr val="bg1"/>
                </a:solidFill>
              </a:rPr>
              <a:t>bobot</a:t>
            </a:r>
            <a:br>
              <a:rPr lang="en-US" altLang="en-US" sz="4400" dirty="0">
                <a:solidFill>
                  <a:schemeClr val="bg1"/>
                </a:solidFill>
              </a:rPr>
            </a:br>
            <a:r>
              <a:rPr lang="en-US" altLang="en-US" sz="4000" dirty="0">
                <a:solidFill>
                  <a:schemeClr val="bg1"/>
                </a:solidFill>
              </a:rPr>
              <a:t>(</a:t>
            </a:r>
            <a:r>
              <a:rPr lang="en-US" altLang="en-US" sz="4000" dirty="0" err="1">
                <a:solidFill>
                  <a:schemeClr val="bg1"/>
                </a:solidFill>
              </a:rPr>
              <a:t>pelatihan</a:t>
            </a:r>
            <a:r>
              <a:rPr lang="en-US" altLang="en-US" sz="4000" dirty="0">
                <a:solidFill>
                  <a:schemeClr val="bg1"/>
                </a:solidFill>
              </a:rPr>
              <a:t> </a:t>
            </a:r>
            <a:r>
              <a:rPr lang="en-US" altLang="en-US" sz="4000" dirty="0" err="1">
                <a:solidFill>
                  <a:schemeClr val="bg1"/>
                </a:solidFill>
              </a:rPr>
              <a:t>atau</a:t>
            </a:r>
            <a:r>
              <a:rPr lang="en-US" altLang="en-US" sz="4000" dirty="0">
                <a:solidFill>
                  <a:schemeClr val="bg1"/>
                </a:solidFill>
              </a:rPr>
              <a:t> proses </a:t>
            </a:r>
            <a:r>
              <a:rPr lang="en-US" altLang="en-US" sz="4000" dirty="0" err="1">
                <a:solidFill>
                  <a:schemeClr val="bg1"/>
                </a:solidFill>
              </a:rPr>
              <a:t>belajar</a:t>
            </a:r>
            <a:r>
              <a:rPr lang="en-US" altLang="en-US" sz="4000" dirty="0">
                <a:solidFill>
                  <a:schemeClr val="bg1"/>
                </a:solidFill>
              </a:rPr>
              <a:t> </a:t>
            </a:r>
            <a:r>
              <a:rPr lang="en-US" altLang="en-US" sz="4000" dirty="0" err="1">
                <a:solidFill>
                  <a:schemeClr val="bg1"/>
                </a:solidFill>
              </a:rPr>
              <a:t>jaringan</a:t>
            </a:r>
            <a:r>
              <a:rPr lang="en-US" altLang="en-US" sz="4000" dirty="0">
                <a:solidFill>
                  <a:schemeClr val="bg1"/>
                </a:solidFill>
              </a:rPr>
              <a:t>) 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36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ChangeArrowheads="1"/>
          </p:cNvSpPr>
          <p:nvPr>
            <p:ph type="title"/>
          </p:nvPr>
        </p:nvSpPr>
        <p:spPr>
          <a:xfrm>
            <a:off x="714375" y="644525"/>
            <a:ext cx="8301038" cy="992188"/>
          </a:xfrm>
        </p:spPr>
        <p:txBody>
          <a:bodyPr vert="horz" wrap="square" lIns="91440" tIns="3528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chemeClr val="bg1"/>
                </a:solidFill>
              </a:rPr>
              <a:t>Proses Pembelajaran Jaringan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idx="1"/>
          </p:nvPr>
        </p:nvSpPr>
        <p:spPr>
          <a:xfrm>
            <a:off x="793750" y="1831977"/>
            <a:ext cx="8116888" cy="4106863"/>
          </a:xfrm>
        </p:spPr>
        <p:txBody>
          <a:bodyPr/>
          <a:lstStyle/>
          <a:p>
            <a:pPr marL="496888" indent="-427038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altLang="en-US">
                <a:solidFill>
                  <a:schemeClr val="bg1"/>
                </a:solidFill>
              </a:rPr>
              <a:t>Cara belajar JST : </a:t>
            </a:r>
          </a:p>
          <a:p>
            <a:pPr marL="496888" indent="-427038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altLang="en-US">
                <a:solidFill>
                  <a:schemeClr val="bg1"/>
                </a:solidFill>
              </a:rPr>
              <a:t>Ke dalam JST diinputkan informasi yang sebelumnya telah diketahui hasil keluarannya.  </a:t>
            </a:r>
          </a:p>
          <a:p>
            <a:pPr marL="496888" indent="-427038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altLang="en-US">
                <a:solidFill>
                  <a:schemeClr val="bg1"/>
                </a:solidFill>
              </a:rPr>
              <a:t>Penginputan informasi ini dilakukan lewat node-node atau unit-unit input. Bobot-bobot antarkoneksi dalam suatu arsitektur diberi nilai awal dan kemudian JST dijalankan.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ChangeArrowheads="1"/>
          </p:cNvSpPr>
          <p:nvPr>
            <p:ph type="title"/>
          </p:nvPr>
        </p:nvSpPr>
        <p:spPr>
          <a:xfrm>
            <a:off x="714375" y="644525"/>
            <a:ext cx="8301038" cy="992188"/>
          </a:xfrm>
        </p:spPr>
        <p:txBody>
          <a:bodyPr vert="horz" wrap="square" lIns="91440" tIns="3528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chemeClr val="bg1"/>
                </a:solidFill>
              </a:rPr>
              <a:t>Proses Pembelajaran Jaringan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idx="1"/>
          </p:nvPr>
        </p:nvSpPr>
        <p:spPr>
          <a:xfrm>
            <a:off x="235746" y="1466852"/>
            <a:ext cx="9196387" cy="5013325"/>
          </a:xfrm>
        </p:spPr>
        <p:txBody>
          <a:bodyPr/>
          <a:lstStyle/>
          <a:p>
            <a:pPr marL="496888" indent="-427038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altLang="en-US" dirty="0" err="1">
                <a:solidFill>
                  <a:schemeClr val="bg1"/>
                </a:solidFill>
              </a:rPr>
              <a:t>Bobot-bobot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ini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bagi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jaringan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digunakan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untuk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belajar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mengingat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suatu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informasi</a:t>
            </a:r>
            <a:r>
              <a:rPr lang="en-US" altLang="en-US" dirty="0">
                <a:solidFill>
                  <a:schemeClr val="bg1"/>
                </a:solidFill>
              </a:rPr>
              <a:t>. </a:t>
            </a:r>
            <a:r>
              <a:rPr lang="en-US" altLang="en-US" dirty="0" err="1">
                <a:solidFill>
                  <a:schemeClr val="bg1"/>
                </a:solidFill>
              </a:rPr>
              <a:t>Pengaturan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bobot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dilakukan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secara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terus-menerus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dengan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menggunakan</a:t>
            </a:r>
            <a:r>
              <a:rPr lang="en-US" altLang="en-US" dirty="0">
                <a:solidFill>
                  <a:schemeClr val="bg1"/>
                </a:solidFill>
              </a:rPr>
              <a:t>  </a:t>
            </a:r>
            <a:r>
              <a:rPr lang="en-US" altLang="en-US" dirty="0" err="1">
                <a:solidFill>
                  <a:schemeClr val="bg1"/>
                </a:solidFill>
              </a:rPr>
              <a:t>kriteria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tertentu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sampai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diperoleh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keluaran</a:t>
            </a:r>
            <a:r>
              <a:rPr lang="en-US" altLang="en-US" dirty="0">
                <a:solidFill>
                  <a:schemeClr val="bg1"/>
                </a:solidFill>
              </a:rPr>
              <a:t> yang </a:t>
            </a:r>
            <a:r>
              <a:rPr lang="en-US" altLang="en-US" dirty="0" err="1">
                <a:solidFill>
                  <a:schemeClr val="bg1"/>
                </a:solidFill>
              </a:rPr>
              <a:t>diharapkan</a:t>
            </a:r>
            <a:r>
              <a:rPr lang="en-US" altLang="en-US" dirty="0">
                <a:solidFill>
                  <a:schemeClr val="bg1"/>
                </a:solidFill>
              </a:rPr>
              <a:t>.  </a:t>
            </a:r>
          </a:p>
          <a:p>
            <a:pPr marL="496888" indent="-427038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altLang="en-US" dirty="0">
                <a:solidFill>
                  <a:schemeClr val="bg1"/>
                </a:solidFill>
              </a:rPr>
              <a:t>Hal yang </a:t>
            </a:r>
            <a:r>
              <a:rPr lang="en-US" altLang="en-US" dirty="0" err="1">
                <a:solidFill>
                  <a:schemeClr val="bg1"/>
                </a:solidFill>
              </a:rPr>
              <a:t>ingin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dicapai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dengan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melatih</a:t>
            </a:r>
            <a:r>
              <a:rPr lang="en-US" altLang="en-US" dirty="0">
                <a:solidFill>
                  <a:schemeClr val="bg1"/>
                </a:solidFill>
              </a:rPr>
              <a:t>/</a:t>
            </a:r>
            <a:r>
              <a:rPr lang="en-US" altLang="en-US" dirty="0" err="1">
                <a:solidFill>
                  <a:schemeClr val="bg1"/>
                </a:solidFill>
              </a:rPr>
              <a:t>mengajari</a:t>
            </a:r>
            <a:r>
              <a:rPr lang="en-US" altLang="en-US" dirty="0">
                <a:solidFill>
                  <a:schemeClr val="bg1"/>
                </a:solidFill>
              </a:rPr>
              <a:t> JST </a:t>
            </a:r>
            <a:r>
              <a:rPr lang="en-US" altLang="en-US" dirty="0" err="1">
                <a:solidFill>
                  <a:schemeClr val="bg1"/>
                </a:solidFill>
              </a:rPr>
              <a:t>adalah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untuk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mencapai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keseimbangan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antara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kemampuan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memorisasi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generalisasi</a:t>
            </a:r>
            <a:r>
              <a:rPr lang="en-US" altLang="en-US" dirty="0">
                <a:solidFill>
                  <a:schemeClr val="bg1"/>
                </a:solidFill>
              </a:rPr>
              <a:t>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/>
          </p:nvPr>
        </p:nvSpPr>
        <p:spPr>
          <a:xfrm>
            <a:off x="714375" y="644525"/>
            <a:ext cx="8301038" cy="992188"/>
          </a:xfrm>
        </p:spPr>
        <p:txBody>
          <a:bodyPr vert="horz" wrap="square" lIns="91440" tIns="3528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chemeClr val="bg1"/>
                </a:solidFill>
              </a:rPr>
              <a:t>Proses Pembelajaran Jaringan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idx="1"/>
          </p:nvPr>
        </p:nvSpPr>
        <p:spPr>
          <a:xfrm>
            <a:off x="440531" y="1471615"/>
            <a:ext cx="8839200" cy="4560887"/>
          </a:xfrm>
        </p:spPr>
        <p:txBody>
          <a:bodyPr/>
          <a:lstStyle/>
          <a:p>
            <a:pPr marL="496888" indent="-427038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altLang="en-US" dirty="0" err="1">
                <a:solidFill>
                  <a:schemeClr val="bg1"/>
                </a:solidFill>
              </a:rPr>
              <a:t>Kemampuan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memorisasi</a:t>
            </a:r>
            <a:r>
              <a:rPr lang="en-US" altLang="en-US" dirty="0">
                <a:solidFill>
                  <a:schemeClr val="bg1"/>
                </a:solidFill>
              </a:rPr>
              <a:t> = </a:t>
            </a:r>
            <a:r>
              <a:rPr lang="en-US" altLang="en-US" dirty="0" err="1">
                <a:solidFill>
                  <a:schemeClr val="bg1"/>
                </a:solidFill>
              </a:rPr>
              <a:t>kemampuan</a:t>
            </a:r>
            <a:r>
              <a:rPr lang="en-US" altLang="en-US" dirty="0">
                <a:solidFill>
                  <a:schemeClr val="bg1"/>
                </a:solidFill>
              </a:rPr>
              <a:t> JST </a:t>
            </a:r>
            <a:r>
              <a:rPr lang="en-US" altLang="en-US" dirty="0" err="1">
                <a:solidFill>
                  <a:schemeClr val="bg1"/>
                </a:solidFill>
              </a:rPr>
              <a:t>untuk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memanggil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kembali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secara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sempurna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sebuah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pola</a:t>
            </a:r>
            <a:r>
              <a:rPr lang="en-US" altLang="en-US" dirty="0">
                <a:solidFill>
                  <a:schemeClr val="bg1"/>
                </a:solidFill>
              </a:rPr>
              <a:t> yang </a:t>
            </a:r>
            <a:r>
              <a:rPr lang="en-US" altLang="en-US" dirty="0" err="1">
                <a:solidFill>
                  <a:schemeClr val="bg1"/>
                </a:solidFill>
              </a:rPr>
              <a:t>telah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dipelajari</a:t>
            </a:r>
            <a:r>
              <a:rPr lang="en-US" altLang="en-US" dirty="0">
                <a:solidFill>
                  <a:schemeClr val="bg1"/>
                </a:solidFill>
              </a:rPr>
              <a:t>.  </a:t>
            </a:r>
          </a:p>
          <a:p>
            <a:pPr marL="496888" indent="-427038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altLang="en-US" dirty="0" err="1">
                <a:solidFill>
                  <a:schemeClr val="bg1"/>
                </a:solidFill>
              </a:rPr>
              <a:t>Kemampuan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generalisasi</a:t>
            </a:r>
            <a:r>
              <a:rPr lang="en-US" altLang="en-US" dirty="0">
                <a:solidFill>
                  <a:schemeClr val="bg1"/>
                </a:solidFill>
              </a:rPr>
              <a:t> = </a:t>
            </a:r>
            <a:r>
              <a:rPr lang="en-US" altLang="en-US" dirty="0" err="1">
                <a:solidFill>
                  <a:schemeClr val="bg1"/>
                </a:solidFill>
              </a:rPr>
              <a:t>adalah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kemampuan</a:t>
            </a:r>
            <a:r>
              <a:rPr lang="en-US" altLang="en-US" dirty="0">
                <a:solidFill>
                  <a:schemeClr val="bg1"/>
                </a:solidFill>
              </a:rPr>
              <a:t> JST </a:t>
            </a:r>
            <a:r>
              <a:rPr lang="en-US" altLang="en-US" dirty="0" err="1">
                <a:solidFill>
                  <a:schemeClr val="bg1"/>
                </a:solidFill>
              </a:rPr>
              <a:t>untuk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menghasilkan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respon</a:t>
            </a:r>
            <a:r>
              <a:rPr lang="en-US" altLang="en-US" dirty="0">
                <a:solidFill>
                  <a:schemeClr val="bg1"/>
                </a:solidFill>
              </a:rPr>
              <a:t> yang </a:t>
            </a:r>
            <a:r>
              <a:rPr lang="en-US" altLang="en-US" dirty="0" err="1">
                <a:solidFill>
                  <a:schemeClr val="bg1"/>
                </a:solidFill>
              </a:rPr>
              <a:t>bisa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diterima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terhadap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pola-pola</a:t>
            </a:r>
            <a:r>
              <a:rPr lang="en-US" altLang="en-US" dirty="0">
                <a:solidFill>
                  <a:schemeClr val="bg1"/>
                </a:solidFill>
              </a:rPr>
              <a:t> input yang </a:t>
            </a:r>
            <a:r>
              <a:rPr lang="en-US" altLang="en-US" dirty="0" err="1">
                <a:solidFill>
                  <a:schemeClr val="bg1"/>
                </a:solidFill>
              </a:rPr>
              <a:t>serupa</a:t>
            </a:r>
            <a:r>
              <a:rPr lang="en-US" altLang="en-US" dirty="0">
                <a:solidFill>
                  <a:schemeClr val="bg1"/>
                </a:solidFill>
              </a:rPr>
              <a:t> (</a:t>
            </a:r>
            <a:r>
              <a:rPr lang="en-US" altLang="en-US" dirty="0" err="1">
                <a:solidFill>
                  <a:schemeClr val="bg1"/>
                </a:solidFill>
              </a:rPr>
              <a:t>namun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tidak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identik</a:t>
            </a:r>
            <a:r>
              <a:rPr lang="en-US" altLang="en-US" dirty="0">
                <a:solidFill>
                  <a:schemeClr val="bg1"/>
                </a:solidFill>
              </a:rPr>
              <a:t>) </a:t>
            </a:r>
            <a:r>
              <a:rPr lang="en-US" altLang="en-US" dirty="0" err="1">
                <a:solidFill>
                  <a:schemeClr val="bg1"/>
                </a:solidFill>
              </a:rPr>
              <a:t>dengan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pola-pola</a:t>
            </a:r>
            <a:r>
              <a:rPr lang="en-US" altLang="en-US" dirty="0">
                <a:solidFill>
                  <a:schemeClr val="bg1"/>
                </a:solidFill>
              </a:rPr>
              <a:t> yang </a:t>
            </a:r>
            <a:r>
              <a:rPr lang="en-US" altLang="en-US" dirty="0" err="1">
                <a:solidFill>
                  <a:schemeClr val="bg1"/>
                </a:solidFill>
              </a:rPr>
              <a:t>sebelumnya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telah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dipelajari</a:t>
            </a:r>
            <a:r>
              <a:rPr lang="en-US" altLang="en-US" dirty="0">
                <a:solidFill>
                  <a:schemeClr val="bg1"/>
                </a:solidFill>
              </a:rPr>
              <a:t>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err="1">
                <a:solidFill>
                  <a:schemeClr val="bg1"/>
                </a:solidFill>
              </a:rPr>
              <a:t>Sel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Syaraf</a:t>
            </a:r>
            <a:r>
              <a:rPr lang="en-US" altLang="en-US" dirty="0">
                <a:solidFill>
                  <a:schemeClr val="bg1"/>
                </a:solidFill>
              </a:rPr>
              <a:t> (Neuron) 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70" y="1372400"/>
            <a:ext cx="8298925" cy="4964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4597" y="5829619"/>
            <a:ext cx="8935984" cy="2862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679450" indent="-679450">
              <a:tabLst>
                <a:tab pos="679450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altLang="en-US" sz="2000" dirty="0" err="1"/>
              <a:t>Antar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dendrit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dipertemukan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dengan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sinapsis</a:t>
            </a:r>
            <a:endParaRPr lang="en-US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384133" y="2401887"/>
            <a:ext cx="184731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7217" y="1360814"/>
            <a:ext cx="2438134" cy="865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err="1"/>
              <a:t>Dendrit</a:t>
            </a:r>
            <a:r>
              <a:rPr lang="en-US" altLang="en-US" dirty="0"/>
              <a:t> = </a:t>
            </a:r>
            <a:r>
              <a:rPr lang="en-US" altLang="en-US" dirty="0" err="1"/>
              <a:t>bertugas</a:t>
            </a:r>
            <a:r>
              <a:rPr lang="en-US" altLang="en-US" dirty="0"/>
              <a:t> </a:t>
            </a:r>
            <a:r>
              <a:rPr lang="en-US" altLang="en-US" dirty="0" err="1"/>
              <a:t>menerima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r>
              <a:rPr lang="en-US" altLang="en-US" dirty="0"/>
              <a:t> = </a:t>
            </a:r>
            <a:r>
              <a:rPr lang="en-US" altLang="en-US" dirty="0" err="1"/>
              <a:t>jalur</a:t>
            </a:r>
            <a:r>
              <a:rPr lang="en-US" altLang="en-US" dirty="0"/>
              <a:t> input </a:t>
            </a:r>
            <a:r>
              <a:rPr lang="en-US" altLang="en-US" dirty="0" err="1"/>
              <a:t>bagi</a:t>
            </a:r>
            <a:r>
              <a:rPr lang="en-US" altLang="en-US" dirty="0"/>
              <a:t> soma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7145" y="2567032"/>
            <a:ext cx="2173293" cy="2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err="1"/>
              <a:t>Badan</a:t>
            </a:r>
            <a:r>
              <a:rPr lang="en-US" altLang="en-US" dirty="0"/>
              <a:t> </a:t>
            </a:r>
            <a:r>
              <a:rPr lang="en-US" altLang="en-US" dirty="0" err="1"/>
              <a:t>sel</a:t>
            </a:r>
            <a:r>
              <a:rPr lang="en-US" altLang="en-US" dirty="0"/>
              <a:t> (soma) = </a:t>
            </a:r>
            <a:r>
              <a:rPr lang="en-US" altLang="en-US" dirty="0" err="1"/>
              <a:t>tempat</a:t>
            </a:r>
            <a:r>
              <a:rPr lang="en-US" altLang="en-US" dirty="0"/>
              <a:t> </a:t>
            </a:r>
            <a:r>
              <a:rPr lang="en-US" altLang="en-US" dirty="0" err="1"/>
              <a:t>pengolahan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r>
              <a:rPr lang="en-US" altLang="en-US" dirty="0"/>
              <a:t>, di </a:t>
            </a:r>
            <a:r>
              <a:rPr lang="en-US" altLang="en-US" dirty="0" err="1"/>
              <a:t>badan</a:t>
            </a:r>
            <a:r>
              <a:rPr lang="en-US" altLang="en-US" dirty="0"/>
              <a:t> </a:t>
            </a:r>
            <a:r>
              <a:rPr lang="en-US" altLang="en-US" dirty="0" err="1"/>
              <a:t>sel</a:t>
            </a:r>
            <a:r>
              <a:rPr lang="en-US" altLang="en-US" dirty="0"/>
              <a:t> </a:t>
            </a:r>
            <a:r>
              <a:rPr lang="en-US" altLang="en-US" dirty="0" err="1"/>
              <a:t>terdapat</a:t>
            </a:r>
            <a:r>
              <a:rPr lang="en-US" altLang="en-US" dirty="0"/>
              <a:t> inti </a:t>
            </a:r>
            <a:r>
              <a:rPr lang="en-US" altLang="en-US" dirty="0" err="1"/>
              <a:t>sel</a:t>
            </a:r>
            <a:r>
              <a:rPr lang="en-US" altLang="en-US" dirty="0"/>
              <a:t> yang </a:t>
            </a:r>
            <a:r>
              <a:rPr lang="en-US" altLang="en-US" dirty="0" err="1"/>
              <a:t>bertugas</a:t>
            </a:r>
            <a:r>
              <a:rPr lang="en-US" altLang="en-US" dirty="0"/>
              <a:t> </a:t>
            </a:r>
            <a:r>
              <a:rPr lang="en-US" altLang="en-US" dirty="0" err="1"/>
              <a:t>mengolah</a:t>
            </a:r>
            <a:r>
              <a:rPr lang="en-US" altLang="en-US" dirty="0"/>
              <a:t> </a:t>
            </a:r>
            <a:r>
              <a:rPr lang="en-US" altLang="en-US" dirty="0" err="1"/>
              <a:t>informasi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98331" y="2997295"/>
            <a:ext cx="2895600" cy="138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err="1"/>
              <a:t>Akson</a:t>
            </a:r>
            <a:r>
              <a:rPr lang="en-US" altLang="en-US" dirty="0"/>
              <a:t> = </a:t>
            </a:r>
            <a:r>
              <a:rPr lang="en-US" altLang="en-US" dirty="0" err="1"/>
              <a:t>bertugas</a:t>
            </a:r>
            <a:r>
              <a:rPr lang="en-US" altLang="en-US" dirty="0"/>
              <a:t> </a:t>
            </a:r>
            <a:r>
              <a:rPr lang="en-US" altLang="en-US" dirty="0" err="1"/>
              <a:t>mengirimkan</a:t>
            </a:r>
            <a:r>
              <a:rPr lang="en-US" altLang="en-US" dirty="0"/>
              <a:t> </a:t>
            </a:r>
            <a:r>
              <a:rPr lang="en-US" altLang="en-US" dirty="0" err="1"/>
              <a:t>impuls-impuls</a:t>
            </a:r>
            <a:r>
              <a:rPr lang="en-US" altLang="en-US" dirty="0"/>
              <a:t> </a:t>
            </a:r>
            <a:r>
              <a:rPr lang="en-US" altLang="en-US" dirty="0" err="1"/>
              <a:t>sinyal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dirty="0" err="1"/>
              <a:t>sel</a:t>
            </a:r>
            <a:r>
              <a:rPr lang="en-US" altLang="en-US" dirty="0"/>
              <a:t> </a:t>
            </a:r>
            <a:r>
              <a:rPr lang="en-US" altLang="en-US" dirty="0" err="1"/>
              <a:t>syaraf</a:t>
            </a:r>
            <a:r>
              <a:rPr lang="en-US" altLang="en-US" dirty="0"/>
              <a:t> lain = </a:t>
            </a:r>
            <a:r>
              <a:rPr lang="en-US" altLang="en-US" dirty="0" err="1"/>
              <a:t>jalur</a:t>
            </a:r>
            <a:r>
              <a:rPr lang="en-US" altLang="en-US" dirty="0"/>
              <a:t> output </a:t>
            </a:r>
            <a:r>
              <a:rPr lang="en-US" altLang="en-US" dirty="0" err="1"/>
              <a:t>bagi</a:t>
            </a:r>
            <a:r>
              <a:rPr lang="en-US" altLang="en-US" dirty="0"/>
              <a:t> soma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/>
          </p:nvPr>
        </p:nvSpPr>
        <p:spPr>
          <a:xfrm>
            <a:off x="714375" y="644525"/>
            <a:ext cx="8301038" cy="992188"/>
          </a:xfrm>
        </p:spPr>
        <p:txBody>
          <a:bodyPr vert="horz" wrap="square" lIns="91440" tIns="3528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chemeClr val="bg1"/>
                </a:solidFill>
              </a:rPr>
              <a:t>Metode Pembelajaran JST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idx="1"/>
          </p:nvPr>
        </p:nvSpPr>
        <p:spPr>
          <a:xfrm>
            <a:off x="288131" y="1831977"/>
            <a:ext cx="9220200" cy="3992563"/>
          </a:xfrm>
        </p:spPr>
        <p:txBody>
          <a:bodyPr/>
          <a:lstStyle/>
          <a:p>
            <a:pPr marL="496888" indent="-427038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altLang="en-US" dirty="0" err="1">
                <a:solidFill>
                  <a:schemeClr val="bg1"/>
                </a:solidFill>
              </a:rPr>
              <a:t>Pembelajaran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terawasi</a:t>
            </a:r>
            <a:r>
              <a:rPr lang="en-US" altLang="en-US" dirty="0">
                <a:solidFill>
                  <a:schemeClr val="bg1"/>
                </a:solidFill>
              </a:rPr>
              <a:t>  (supervised learning) </a:t>
            </a:r>
          </a:p>
          <a:p>
            <a:pPr marL="496888" indent="-427038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altLang="en-US" dirty="0" err="1">
                <a:solidFill>
                  <a:schemeClr val="bg1"/>
                </a:solidFill>
              </a:rPr>
              <a:t>Pembelajaran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tak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terawasi</a:t>
            </a:r>
            <a:r>
              <a:rPr lang="en-US" altLang="en-US" dirty="0">
                <a:solidFill>
                  <a:schemeClr val="bg1"/>
                </a:solidFill>
              </a:rPr>
              <a:t>  (unsupervised learning) </a:t>
            </a:r>
          </a:p>
          <a:p>
            <a:pPr marL="496888" indent="-427038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altLang="en-US" dirty="0" err="1">
                <a:solidFill>
                  <a:schemeClr val="bg1"/>
                </a:solidFill>
              </a:rPr>
              <a:t>Gabungan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pembelajaran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terawasi</a:t>
            </a:r>
            <a:r>
              <a:rPr lang="en-US" altLang="en-US" dirty="0">
                <a:solidFill>
                  <a:schemeClr val="bg1"/>
                </a:solidFill>
              </a:rPr>
              <a:t>  </a:t>
            </a:r>
            <a:r>
              <a:rPr lang="en-US" altLang="en-US" dirty="0" err="1">
                <a:solidFill>
                  <a:schemeClr val="bg1"/>
                </a:solidFill>
              </a:rPr>
              <a:t>dan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tak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terawasi</a:t>
            </a:r>
            <a:r>
              <a:rPr lang="en-US" altLang="en-US" dirty="0">
                <a:solidFill>
                  <a:schemeClr val="bg1"/>
                </a:solidFill>
              </a:rPr>
              <a:t>  (hybrid)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92015" indent="-792015" algn="l"/>
            <a:r>
              <a:rPr lang="en-US" altLang="en-US" sz="3600" dirty="0">
                <a:solidFill>
                  <a:schemeClr val="bg1"/>
                </a:solidFill>
              </a:rPr>
              <a:t>               </a:t>
            </a:r>
            <a:r>
              <a:rPr lang="en-US" altLang="en-US" sz="3600" dirty="0" err="1">
                <a:solidFill>
                  <a:schemeClr val="bg1"/>
                </a:solidFill>
              </a:rPr>
              <a:t>Pembelajaran</a:t>
            </a:r>
            <a:r>
              <a:rPr lang="en-US" altLang="en-US" sz="3600" dirty="0">
                <a:solidFill>
                  <a:schemeClr val="bg1"/>
                </a:solidFill>
              </a:rPr>
              <a:t> </a:t>
            </a:r>
            <a:r>
              <a:rPr lang="en-US" altLang="en-US" sz="3600" dirty="0" err="1">
                <a:solidFill>
                  <a:schemeClr val="bg1"/>
                </a:solidFill>
              </a:rPr>
              <a:t>terawasi</a:t>
            </a:r>
            <a:r>
              <a:rPr lang="en-US" altLang="en-US" sz="3600" dirty="0">
                <a:solidFill>
                  <a:schemeClr val="bg1"/>
                </a:solidFill>
              </a:rPr>
              <a:t> </a:t>
            </a:r>
            <a:br>
              <a:rPr lang="en-US" altLang="en-US" sz="3600" dirty="0">
                <a:solidFill>
                  <a:schemeClr val="bg1"/>
                </a:solidFill>
              </a:rPr>
            </a:br>
            <a:r>
              <a:rPr lang="en-US" altLang="en-US" sz="3600" dirty="0">
                <a:solidFill>
                  <a:schemeClr val="bg1"/>
                </a:solidFill>
              </a:rPr>
              <a:t>         (supervised learning)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131" y="1512041"/>
            <a:ext cx="9296399" cy="4276616"/>
          </a:xfrm>
        </p:spPr>
        <p:txBody>
          <a:bodyPr/>
          <a:lstStyle/>
          <a:p>
            <a:pPr marL="576011" indent="-576011"/>
            <a:r>
              <a:rPr lang="en-US" altLang="en-US" sz="2646" dirty="0" err="1">
                <a:solidFill>
                  <a:schemeClr val="bg1"/>
                </a:solidFill>
              </a:rPr>
              <a:t>Pada</a:t>
            </a:r>
            <a:r>
              <a:rPr lang="en-US" altLang="en-US" sz="2646" dirty="0">
                <a:solidFill>
                  <a:schemeClr val="bg1"/>
                </a:solidFill>
              </a:rPr>
              <a:t> </a:t>
            </a:r>
            <a:r>
              <a:rPr lang="en-US" altLang="en-US" sz="2646" dirty="0" err="1">
                <a:solidFill>
                  <a:schemeClr val="bg1"/>
                </a:solidFill>
              </a:rPr>
              <a:t>pembelajaran</a:t>
            </a:r>
            <a:r>
              <a:rPr lang="en-US" altLang="en-US" sz="2646" dirty="0">
                <a:solidFill>
                  <a:schemeClr val="bg1"/>
                </a:solidFill>
              </a:rPr>
              <a:t> </a:t>
            </a:r>
            <a:r>
              <a:rPr lang="en-US" altLang="en-US" sz="2646" dirty="0" err="1">
                <a:solidFill>
                  <a:schemeClr val="bg1"/>
                </a:solidFill>
              </a:rPr>
              <a:t>ini</a:t>
            </a:r>
            <a:r>
              <a:rPr lang="en-US" altLang="en-US" sz="2646" dirty="0">
                <a:solidFill>
                  <a:schemeClr val="bg1"/>
                </a:solidFill>
              </a:rPr>
              <a:t> </a:t>
            </a:r>
            <a:r>
              <a:rPr lang="en-US" altLang="en-US" sz="2646" dirty="0" err="1">
                <a:solidFill>
                  <a:schemeClr val="bg1"/>
                </a:solidFill>
              </a:rPr>
              <a:t>kumpulan</a:t>
            </a:r>
            <a:r>
              <a:rPr lang="en-US" altLang="en-US" sz="2646" dirty="0">
                <a:solidFill>
                  <a:schemeClr val="bg1"/>
                </a:solidFill>
              </a:rPr>
              <a:t> input yang </a:t>
            </a:r>
            <a:r>
              <a:rPr lang="en-US" altLang="en-US" sz="2646" dirty="0" err="1">
                <a:solidFill>
                  <a:schemeClr val="bg1"/>
                </a:solidFill>
              </a:rPr>
              <a:t>digunakan</a:t>
            </a:r>
            <a:r>
              <a:rPr lang="en-US" altLang="en-US" sz="2646" dirty="0">
                <a:solidFill>
                  <a:schemeClr val="bg1"/>
                </a:solidFill>
              </a:rPr>
              <a:t>, output-</a:t>
            </a:r>
            <a:r>
              <a:rPr lang="en-US" altLang="en-US" sz="2646" dirty="0" err="1">
                <a:solidFill>
                  <a:schemeClr val="bg1"/>
                </a:solidFill>
              </a:rPr>
              <a:t>outputnya</a:t>
            </a:r>
            <a:r>
              <a:rPr lang="en-US" altLang="en-US" sz="2646" dirty="0">
                <a:solidFill>
                  <a:schemeClr val="bg1"/>
                </a:solidFill>
              </a:rPr>
              <a:t> </a:t>
            </a:r>
            <a:r>
              <a:rPr lang="en-US" altLang="en-US" sz="2646" dirty="0" err="1">
                <a:solidFill>
                  <a:schemeClr val="bg1"/>
                </a:solidFill>
              </a:rPr>
              <a:t>telah</a:t>
            </a:r>
            <a:r>
              <a:rPr lang="en-US" altLang="en-US" sz="2646" dirty="0">
                <a:solidFill>
                  <a:schemeClr val="bg1"/>
                </a:solidFill>
              </a:rPr>
              <a:t> </a:t>
            </a:r>
            <a:r>
              <a:rPr lang="en-US" altLang="en-US" sz="2646" dirty="0" err="1">
                <a:solidFill>
                  <a:schemeClr val="bg1"/>
                </a:solidFill>
              </a:rPr>
              <a:t>diketahui</a:t>
            </a:r>
            <a:r>
              <a:rPr lang="en-US" altLang="en-US" sz="2646" dirty="0">
                <a:solidFill>
                  <a:schemeClr val="bg1"/>
                </a:solidFill>
              </a:rPr>
              <a:t>. </a:t>
            </a:r>
          </a:p>
          <a:p>
            <a:pPr marL="576011" indent="-576011"/>
            <a:r>
              <a:rPr lang="en-US" altLang="en-US" sz="2646" dirty="0" err="1">
                <a:solidFill>
                  <a:schemeClr val="bg1"/>
                </a:solidFill>
              </a:rPr>
              <a:t>Perbedaan</a:t>
            </a:r>
            <a:r>
              <a:rPr lang="en-US" altLang="en-US" sz="2646" dirty="0">
                <a:solidFill>
                  <a:schemeClr val="bg1"/>
                </a:solidFill>
              </a:rPr>
              <a:t> </a:t>
            </a:r>
            <a:r>
              <a:rPr lang="en-US" altLang="en-US" sz="2646" dirty="0" err="1">
                <a:solidFill>
                  <a:schemeClr val="bg1"/>
                </a:solidFill>
              </a:rPr>
              <a:t>antara</a:t>
            </a:r>
            <a:r>
              <a:rPr lang="en-US" altLang="en-US" sz="2646" dirty="0">
                <a:solidFill>
                  <a:schemeClr val="bg1"/>
                </a:solidFill>
              </a:rPr>
              <a:t> output-output </a:t>
            </a:r>
            <a:r>
              <a:rPr lang="en-US" altLang="en-US" sz="2646" dirty="0" err="1">
                <a:solidFill>
                  <a:schemeClr val="bg1"/>
                </a:solidFill>
              </a:rPr>
              <a:t>aktual</a:t>
            </a:r>
            <a:r>
              <a:rPr lang="en-US" altLang="en-US" sz="2646" dirty="0">
                <a:solidFill>
                  <a:schemeClr val="bg1"/>
                </a:solidFill>
              </a:rPr>
              <a:t> </a:t>
            </a:r>
            <a:r>
              <a:rPr lang="en-US" altLang="en-US" sz="2646" dirty="0" err="1">
                <a:solidFill>
                  <a:schemeClr val="bg1"/>
                </a:solidFill>
              </a:rPr>
              <a:t>dengan</a:t>
            </a:r>
            <a:r>
              <a:rPr lang="en-US" altLang="en-US" sz="2646" dirty="0">
                <a:solidFill>
                  <a:schemeClr val="bg1"/>
                </a:solidFill>
              </a:rPr>
              <a:t> output-output yang </a:t>
            </a:r>
            <a:r>
              <a:rPr lang="en-US" altLang="en-US" sz="2646" dirty="0" err="1">
                <a:solidFill>
                  <a:schemeClr val="bg1"/>
                </a:solidFill>
              </a:rPr>
              <a:t>diinginkan</a:t>
            </a:r>
            <a:r>
              <a:rPr lang="en-US" altLang="en-US" sz="2646" dirty="0">
                <a:solidFill>
                  <a:schemeClr val="bg1"/>
                </a:solidFill>
              </a:rPr>
              <a:t> </a:t>
            </a:r>
            <a:r>
              <a:rPr lang="en-US" altLang="en-US" sz="2646" dirty="0" err="1">
                <a:solidFill>
                  <a:schemeClr val="bg1"/>
                </a:solidFill>
              </a:rPr>
              <a:t>digunakan</a:t>
            </a:r>
            <a:r>
              <a:rPr lang="en-US" altLang="en-US" sz="2646" dirty="0">
                <a:solidFill>
                  <a:schemeClr val="bg1"/>
                </a:solidFill>
              </a:rPr>
              <a:t> </a:t>
            </a:r>
            <a:r>
              <a:rPr lang="en-US" altLang="en-US" sz="2646" dirty="0" err="1">
                <a:solidFill>
                  <a:schemeClr val="bg1"/>
                </a:solidFill>
              </a:rPr>
              <a:t>untuk</a:t>
            </a:r>
            <a:r>
              <a:rPr lang="en-US" altLang="en-US" sz="2646" dirty="0">
                <a:solidFill>
                  <a:schemeClr val="bg1"/>
                </a:solidFill>
              </a:rPr>
              <a:t> </a:t>
            </a:r>
            <a:r>
              <a:rPr lang="en-US" altLang="en-US" sz="2646" dirty="0" err="1">
                <a:solidFill>
                  <a:schemeClr val="bg1"/>
                </a:solidFill>
              </a:rPr>
              <a:t>mengoreksi</a:t>
            </a:r>
            <a:r>
              <a:rPr lang="en-US" altLang="en-US" sz="2646" dirty="0">
                <a:solidFill>
                  <a:schemeClr val="bg1"/>
                </a:solidFill>
              </a:rPr>
              <a:t> </a:t>
            </a:r>
            <a:r>
              <a:rPr lang="en-US" altLang="en-US" sz="2646" dirty="0" err="1">
                <a:solidFill>
                  <a:schemeClr val="bg1"/>
                </a:solidFill>
              </a:rPr>
              <a:t>bobot</a:t>
            </a:r>
            <a:r>
              <a:rPr lang="en-US" altLang="en-US" sz="2646" dirty="0">
                <a:solidFill>
                  <a:schemeClr val="bg1"/>
                </a:solidFill>
              </a:rPr>
              <a:t> JST agar JST </a:t>
            </a:r>
            <a:r>
              <a:rPr lang="en-US" altLang="en-US" sz="2646" dirty="0" err="1">
                <a:solidFill>
                  <a:schemeClr val="bg1"/>
                </a:solidFill>
              </a:rPr>
              <a:t>dapat</a:t>
            </a:r>
            <a:r>
              <a:rPr lang="en-US" altLang="en-US" sz="2646" dirty="0">
                <a:solidFill>
                  <a:schemeClr val="bg1"/>
                </a:solidFill>
              </a:rPr>
              <a:t> </a:t>
            </a:r>
            <a:r>
              <a:rPr lang="en-US" altLang="en-US" sz="2646" dirty="0" err="1">
                <a:solidFill>
                  <a:schemeClr val="bg1"/>
                </a:solidFill>
              </a:rPr>
              <a:t>menghasilkan</a:t>
            </a:r>
            <a:r>
              <a:rPr lang="en-US" altLang="en-US" sz="2646" dirty="0">
                <a:solidFill>
                  <a:schemeClr val="bg1"/>
                </a:solidFill>
              </a:rPr>
              <a:t> </a:t>
            </a:r>
            <a:r>
              <a:rPr lang="en-US" altLang="en-US" sz="2646" dirty="0" err="1">
                <a:solidFill>
                  <a:schemeClr val="bg1"/>
                </a:solidFill>
              </a:rPr>
              <a:t>jawaban</a:t>
            </a:r>
            <a:r>
              <a:rPr lang="en-US" altLang="en-US" sz="2646" dirty="0">
                <a:solidFill>
                  <a:schemeClr val="bg1"/>
                </a:solidFill>
              </a:rPr>
              <a:t> </a:t>
            </a:r>
            <a:r>
              <a:rPr lang="en-US" altLang="en-US" sz="2646" dirty="0" err="1">
                <a:solidFill>
                  <a:schemeClr val="bg1"/>
                </a:solidFill>
              </a:rPr>
              <a:t>sedekat</a:t>
            </a:r>
            <a:r>
              <a:rPr lang="en-US" altLang="en-US" sz="2646" dirty="0">
                <a:solidFill>
                  <a:schemeClr val="bg1"/>
                </a:solidFill>
              </a:rPr>
              <a:t> (</a:t>
            </a:r>
            <a:r>
              <a:rPr lang="en-US" altLang="en-US" sz="2646" dirty="0" err="1">
                <a:solidFill>
                  <a:schemeClr val="bg1"/>
                </a:solidFill>
              </a:rPr>
              <a:t>semirip</a:t>
            </a:r>
            <a:r>
              <a:rPr lang="en-US" altLang="en-US" sz="2646" dirty="0">
                <a:solidFill>
                  <a:schemeClr val="bg1"/>
                </a:solidFill>
              </a:rPr>
              <a:t>) </a:t>
            </a:r>
            <a:r>
              <a:rPr lang="en-US" altLang="en-US" sz="2646" dirty="0" err="1">
                <a:solidFill>
                  <a:schemeClr val="bg1"/>
                </a:solidFill>
              </a:rPr>
              <a:t>mungkin</a:t>
            </a:r>
            <a:r>
              <a:rPr lang="en-US" altLang="en-US" sz="2646" dirty="0">
                <a:solidFill>
                  <a:schemeClr val="bg1"/>
                </a:solidFill>
              </a:rPr>
              <a:t> </a:t>
            </a:r>
            <a:r>
              <a:rPr lang="en-US" altLang="en-US" sz="2646" dirty="0" err="1">
                <a:solidFill>
                  <a:schemeClr val="bg1"/>
                </a:solidFill>
              </a:rPr>
              <a:t>dengan</a:t>
            </a:r>
            <a:r>
              <a:rPr lang="en-US" altLang="en-US" sz="2646" dirty="0">
                <a:solidFill>
                  <a:schemeClr val="bg1"/>
                </a:solidFill>
              </a:rPr>
              <a:t> </a:t>
            </a:r>
            <a:r>
              <a:rPr lang="en-US" altLang="en-US" sz="2646" dirty="0" err="1">
                <a:solidFill>
                  <a:schemeClr val="bg1"/>
                </a:solidFill>
              </a:rPr>
              <a:t>jawaban</a:t>
            </a:r>
            <a:r>
              <a:rPr lang="en-US" altLang="en-US" sz="2646" dirty="0">
                <a:solidFill>
                  <a:schemeClr val="bg1"/>
                </a:solidFill>
              </a:rPr>
              <a:t> yang </a:t>
            </a:r>
            <a:r>
              <a:rPr lang="en-US" altLang="en-US" sz="2646" dirty="0" err="1">
                <a:solidFill>
                  <a:schemeClr val="bg1"/>
                </a:solidFill>
              </a:rPr>
              <a:t>benar</a:t>
            </a:r>
            <a:r>
              <a:rPr lang="en-US" altLang="en-US" sz="2646" dirty="0">
                <a:solidFill>
                  <a:schemeClr val="bg1"/>
                </a:solidFill>
              </a:rPr>
              <a:t> yang </a:t>
            </a:r>
            <a:r>
              <a:rPr lang="en-US" altLang="en-US" sz="2646" dirty="0" err="1">
                <a:solidFill>
                  <a:schemeClr val="bg1"/>
                </a:solidFill>
              </a:rPr>
              <a:t>telah</a:t>
            </a:r>
            <a:r>
              <a:rPr lang="en-US" altLang="en-US" sz="2646" dirty="0">
                <a:solidFill>
                  <a:schemeClr val="bg1"/>
                </a:solidFill>
              </a:rPr>
              <a:t> </a:t>
            </a:r>
            <a:r>
              <a:rPr lang="en-US" altLang="en-US" sz="2646" dirty="0" err="1">
                <a:solidFill>
                  <a:schemeClr val="bg1"/>
                </a:solidFill>
              </a:rPr>
              <a:t>diketahui</a:t>
            </a:r>
            <a:r>
              <a:rPr lang="en-US" altLang="en-US" sz="2646" dirty="0">
                <a:solidFill>
                  <a:schemeClr val="bg1"/>
                </a:solidFill>
              </a:rPr>
              <a:t> </a:t>
            </a:r>
            <a:r>
              <a:rPr lang="en-US" altLang="en-US" sz="2646" dirty="0" err="1">
                <a:solidFill>
                  <a:schemeClr val="bg1"/>
                </a:solidFill>
              </a:rPr>
              <a:t>oleh</a:t>
            </a:r>
            <a:r>
              <a:rPr lang="en-US" altLang="en-US" sz="2646" dirty="0">
                <a:solidFill>
                  <a:schemeClr val="bg1"/>
                </a:solidFill>
              </a:rPr>
              <a:t> JST.</a:t>
            </a:r>
            <a:endParaRPr lang="id-ID" altLang="en-US" sz="2646" dirty="0">
              <a:solidFill>
                <a:schemeClr val="bg1"/>
              </a:solidFill>
            </a:endParaRPr>
          </a:p>
          <a:p>
            <a:pPr marL="576011" indent="-576011"/>
            <a:r>
              <a:rPr lang="id-ID" altLang="en-US" sz="2646" dirty="0">
                <a:solidFill>
                  <a:schemeClr val="bg1"/>
                </a:solidFill>
              </a:rPr>
              <a:t>Contoh : Hebbian, Perceptron, Adaline, Back Propagation, LVQ (Learning Vector Quantization)</a:t>
            </a:r>
            <a:endParaRPr lang="en-US" altLang="en-US" sz="264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8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/>
          </p:nvPr>
        </p:nvSpPr>
        <p:spPr>
          <a:xfrm>
            <a:off x="714377" y="644527"/>
            <a:ext cx="8296275" cy="9874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err="1">
                <a:solidFill>
                  <a:schemeClr val="bg1"/>
                </a:solidFill>
              </a:rPr>
              <a:t>Pembelajaran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Terawasi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idx="1"/>
          </p:nvPr>
        </p:nvSpPr>
        <p:spPr>
          <a:xfrm>
            <a:off x="214314" y="1631950"/>
            <a:ext cx="9141617" cy="2065337"/>
          </a:xfrm>
        </p:spPr>
        <p:txBody>
          <a:bodyPr/>
          <a:lstStyle/>
          <a:p>
            <a:pPr marL="682625" indent="-681038"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altLang="en-US" dirty="0">
                <a:solidFill>
                  <a:schemeClr val="bg1"/>
                </a:solidFill>
              </a:rPr>
              <a:t>Output yang </a:t>
            </a:r>
            <a:r>
              <a:rPr lang="en-US" altLang="en-US" dirty="0" err="1">
                <a:solidFill>
                  <a:schemeClr val="bg1"/>
                </a:solidFill>
              </a:rPr>
              <a:t>diharapkan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telah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diketahui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sebelumnya</a:t>
            </a:r>
            <a:endParaRPr lang="en-US" altLang="en-US" dirty="0">
              <a:solidFill>
                <a:schemeClr val="bg1"/>
              </a:solidFill>
            </a:endParaRPr>
          </a:p>
          <a:p>
            <a:pPr marL="682625" indent="-681038"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altLang="en-US" dirty="0" err="1">
                <a:solidFill>
                  <a:schemeClr val="bg1"/>
                </a:solidFill>
              </a:rPr>
              <a:t>Contoh</a:t>
            </a:r>
            <a:r>
              <a:rPr lang="en-US" altLang="en-US" dirty="0">
                <a:solidFill>
                  <a:schemeClr val="bg1"/>
                </a:solidFill>
              </a:rPr>
              <a:t> : JST </a:t>
            </a:r>
            <a:r>
              <a:rPr lang="en-US" altLang="en-US" dirty="0" err="1">
                <a:solidFill>
                  <a:schemeClr val="bg1"/>
                </a:solidFill>
              </a:rPr>
              <a:t>untuk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mengenali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pasangan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pola</a:t>
            </a:r>
            <a:r>
              <a:rPr lang="en-US" altLang="en-US" dirty="0">
                <a:solidFill>
                  <a:schemeClr val="bg1"/>
                </a:solidFill>
              </a:rPr>
              <a:t>, </a:t>
            </a:r>
            <a:r>
              <a:rPr lang="en-US" altLang="en-US" dirty="0" err="1">
                <a:solidFill>
                  <a:schemeClr val="bg1"/>
                </a:solidFill>
              </a:rPr>
              <a:t>misalkan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pada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operasi</a:t>
            </a:r>
            <a:r>
              <a:rPr lang="en-US" altLang="en-US" dirty="0">
                <a:solidFill>
                  <a:schemeClr val="bg1"/>
                </a:solidFill>
              </a:rPr>
              <a:t> AND</a:t>
            </a:r>
          </a:p>
          <a:p>
            <a:pPr marL="682625" indent="-681038">
              <a:buNone/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US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290169"/>
              </p:ext>
            </p:extLst>
          </p:nvPr>
        </p:nvGraphicFramePr>
        <p:xfrm>
          <a:off x="2092327" y="3798888"/>
          <a:ext cx="5222875" cy="2362200"/>
        </p:xfrm>
        <a:graphic>
          <a:graphicData uri="http://schemas.openxmlformats.org/drawingml/2006/table">
            <a:tbl>
              <a:tblPr/>
              <a:tblGrid>
                <a:gridCol w="173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1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2440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charset="0"/>
                          <a:cs typeface="Lucida Sans Unicode" charset="0"/>
                        </a:rPr>
                        <a:t>Input</a:t>
                      </a:r>
                    </a:p>
                  </a:txBody>
                  <a:tcPr marL="90000" marR="90000" marT="107372" marB="4680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charset="0"/>
                          <a:cs typeface="Lucida Sans Unicode" charset="0"/>
                        </a:rPr>
                        <a:t>Target</a:t>
                      </a:r>
                    </a:p>
                  </a:txBody>
                  <a:tcPr marL="90000" marR="90000" marT="107372" marB="4680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charset="0"/>
                          <a:cs typeface="Lucida Sans Unicode" charset="0"/>
                        </a:rPr>
                        <a:t>0</a:t>
                      </a:r>
                    </a:p>
                  </a:txBody>
                  <a:tcPr marL="90000" marR="90000" marT="107372" marB="4680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charset="0"/>
                          <a:cs typeface="Lucida Sans Unicode" charset="0"/>
                        </a:rPr>
                        <a:t>0</a:t>
                      </a:r>
                    </a:p>
                  </a:txBody>
                  <a:tcPr marL="90000" marR="90000" marT="107372" marB="4680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charset="0"/>
                          <a:cs typeface="Lucida Sans Unicode" charset="0"/>
                        </a:rPr>
                        <a:t>0</a:t>
                      </a:r>
                    </a:p>
                  </a:txBody>
                  <a:tcPr marL="90000" marR="90000" marT="107372" marB="4680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charset="0"/>
                          <a:cs typeface="Lucida Sans Unicode" charset="0"/>
                        </a:rPr>
                        <a:t>0</a:t>
                      </a:r>
                    </a:p>
                  </a:txBody>
                  <a:tcPr marL="90000" marR="90000" marT="107372" marB="4680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charset="0"/>
                          <a:cs typeface="Lucida Sans Unicode" charset="0"/>
                        </a:rPr>
                        <a:t>1</a:t>
                      </a:r>
                    </a:p>
                  </a:txBody>
                  <a:tcPr marL="90000" marR="90000" marT="107372" marB="4680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charset="0"/>
                          <a:cs typeface="Lucida Sans Unicode" charset="0"/>
                        </a:rPr>
                        <a:t>0</a:t>
                      </a:r>
                    </a:p>
                  </a:txBody>
                  <a:tcPr marL="90000" marR="90000" marT="107372" marB="4680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charset="0"/>
                          <a:cs typeface="Lucida Sans Unicode" charset="0"/>
                        </a:rPr>
                        <a:t>1</a:t>
                      </a:r>
                    </a:p>
                  </a:txBody>
                  <a:tcPr marL="90000" marR="90000" marT="107372" marB="4680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charset="0"/>
                          <a:cs typeface="Lucida Sans Unicode" charset="0"/>
                        </a:rPr>
                        <a:t>0</a:t>
                      </a:r>
                    </a:p>
                  </a:txBody>
                  <a:tcPr marL="90000" marR="90000" marT="107372" marB="4680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charset="0"/>
                          <a:cs typeface="Lucida Sans Unicode" charset="0"/>
                        </a:rPr>
                        <a:t>0</a:t>
                      </a:r>
                    </a:p>
                  </a:txBody>
                  <a:tcPr marL="90000" marR="90000" marT="107372" marB="4680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charset="0"/>
                          <a:cs typeface="Lucida Sans Unicode" charset="0"/>
                        </a:rPr>
                        <a:t>1</a:t>
                      </a:r>
                    </a:p>
                  </a:txBody>
                  <a:tcPr marL="90000" marR="90000" marT="107372" marB="4680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charset="0"/>
                          <a:cs typeface="Lucida Sans Unicode" charset="0"/>
                        </a:rPr>
                        <a:t>1</a:t>
                      </a:r>
                    </a:p>
                  </a:txBody>
                  <a:tcPr marL="90000" marR="90000" marT="107372" marB="4680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Lucida Sans Unicode" charset="0"/>
                          <a:cs typeface="Lucida Sans Unicode" charset="0"/>
                        </a:rPr>
                        <a:t>1</a:t>
                      </a:r>
                    </a:p>
                  </a:txBody>
                  <a:tcPr marL="90000" marR="90000" marT="107372" marB="4680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ChangeArrowheads="1"/>
          </p:cNvSpPr>
          <p:nvPr>
            <p:ph type="title"/>
          </p:nvPr>
        </p:nvSpPr>
        <p:spPr>
          <a:xfrm>
            <a:off x="714377" y="644527"/>
            <a:ext cx="8296275" cy="9874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chemeClr val="bg1"/>
                </a:solidFill>
              </a:rPr>
              <a:t>Pembelajaran Terawasi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36688"/>
            <a:ext cx="8686800" cy="4392612"/>
          </a:xfrm>
        </p:spPr>
        <p:txBody>
          <a:bodyPr>
            <a:normAutofit fontScale="92500"/>
          </a:bodyPr>
          <a:lstStyle/>
          <a:p>
            <a:pPr marL="682625" indent="-681038"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altLang="en-US" sz="2800">
                <a:solidFill>
                  <a:schemeClr val="bg1"/>
                </a:solidFill>
              </a:rPr>
              <a:t>Satu pola input akan diberikan ke satu neuron pada lapisan input</a:t>
            </a:r>
          </a:p>
          <a:p>
            <a:pPr marL="682625" indent="-681038"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altLang="en-US" sz="2800">
                <a:solidFill>
                  <a:schemeClr val="bg1"/>
                </a:solidFill>
              </a:rPr>
              <a:t>Pola ini akan dirambatkan di sepanjang jaringan syaraf hingga sampai ke neuron pada lapisan output</a:t>
            </a:r>
          </a:p>
          <a:p>
            <a:pPr marL="682625" indent="-681038"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altLang="en-US" sz="2800">
                <a:solidFill>
                  <a:schemeClr val="bg1"/>
                </a:solidFill>
              </a:rPr>
              <a:t>Lapisan output ini akan membangkitkan pola output yang akan dicocokkan dengan pola output targetnya</a:t>
            </a:r>
          </a:p>
          <a:p>
            <a:pPr marL="682625" indent="-681038"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altLang="en-US" sz="2800">
                <a:solidFill>
                  <a:schemeClr val="bg1"/>
                </a:solidFill>
              </a:rPr>
              <a:t>Jika berbeda → error</a:t>
            </a:r>
          </a:p>
          <a:p>
            <a:pPr marL="682625" indent="-681038"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altLang="en-US" sz="2800">
                <a:solidFill>
                  <a:schemeClr val="bg1"/>
                </a:solidFill>
              </a:rPr>
              <a:t>Jika error terlalu besar, perlu dilakukan pembelajaran lebih banyak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ChangeArrowheads="1"/>
          </p:cNvSpPr>
          <p:nvPr>
            <p:ph type="title"/>
          </p:nvPr>
        </p:nvSpPr>
        <p:spPr>
          <a:xfrm>
            <a:off x="714377" y="644527"/>
            <a:ext cx="8296275" cy="9874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chemeClr val="bg1"/>
                </a:solidFill>
              </a:rPr>
              <a:t>Pembelajaran Tak Terawasi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idx="1"/>
          </p:nvPr>
        </p:nvSpPr>
        <p:spPr>
          <a:xfrm>
            <a:off x="288131" y="1831977"/>
            <a:ext cx="9143999" cy="4106863"/>
          </a:xfrm>
        </p:spPr>
        <p:txBody>
          <a:bodyPr/>
          <a:lstStyle/>
          <a:p>
            <a:pPr marL="682625" indent="-681038"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altLang="en-US" dirty="0" err="1">
                <a:solidFill>
                  <a:schemeClr val="bg1"/>
                </a:solidFill>
              </a:rPr>
              <a:t>Tidak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memerlukan</a:t>
            </a:r>
            <a:r>
              <a:rPr lang="en-US" altLang="en-US" dirty="0">
                <a:solidFill>
                  <a:schemeClr val="bg1"/>
                </a:solidFill>
              </a:rPr>
              <a:t> target output</a:t>
            </a:r>
          </a:p>
          <a:p>
            <a:pPr marL="682625" indent="-681038"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altLang="en-US" dirty="0" err="1">
                <a:solidFill>
                  <a:schemeClr val="bg1"/>
                </a:solidFill>
              </a:rPr>
              <a:t>Tidak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dapat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ditentukan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hasil</a:t>
            </a:r>
            <a:r>
              <a:rPr lang="en-US" altLang="en-US" dirty="0">
                <a:solidFill>
                  <a:schemeClr val="bg1"/>
                </a:solidFill>
              </a:rPr>
              <a:t> yang </a:t>
            </a:r>
            <a:r>
              <a:rPr lang="en-US" altLang="en-US" dirty="0" err="1">
                <a:solidFill>
                  <a:schemeClr val="bg1"/>
                </a:solidFill>
              </a:rPr>
              <a:t>diharapkan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selama</a:t>
            </a:r>
            <a:r>
              <a:rPr lang="en-US" altLang="en-US" dirty="0">
                <a:solidFill>
                  <a:schemeClr val="bg1"/>
                </a:solidFill>
              </a:rPr>
              <a:t> proses </a:t>
            </a:r>
            <a:r>
              <a:rPr lang="en-US" altLang="en-US" dirty="0" err="1">
                <a:solidFill>
                  <a:schemeClr val="bg1"/>
                </a:solidFill>
              </a:rPr>
              <a:t>pembelajaran</a:t>
            </a:r>
            <a:endParaRPr lang="en-US" altLang="en-US" dirty="0">
              <a:solidFill>
                <a:schemeClr val="bg1"/>
              </a:solidFill>
            </a:endParaRPr>
          </a:p>
          <a:p>
            <a:pPr marL="682625" indent="-681038"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altLang="en-US" dirty="0" err="1">
                <a:solidFill>
                  <a:schemeClr val="bg1"/>
                </a:solidFill>
              </a:rPr>
              <a:t>Nilai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bobot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disusun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dalam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suatu</a:t>
            </a:r>
            <a:r>
              <a:rPr lang="en-US" altLang="en-US" dirty="0">
                <a:solidFill>
                  <a:schemeClr val="bg1"/>
                </a:solidFill>
              </a:rPr>
              <a:t> range </a:t>
            </a:r>
            <a:r>
              <a:rPr lang="en-US" altLang="en-US" dirty="0" err="1">
                <a:solidFill>
                  <a:schemeClr val="bg1"/>
                </a:solidFill>
              </a:rPr>
              <a:t>tertentu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tergantung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nilai</a:t>
            </a:r>
            <a:r>
              <a:rPr lang="en-US" altLang="en-US" dirty="0">
                <a:solidFill>
                  <a:schemeClr val="bg1"/>
                </a:solidFill>
              </a:rPr>
              <a:t> input yang </a:t>
            </a:r>
            <a:r>
              <a:rPr lang="en-US" altLang="en-US" dirty="0" err="1">
                <a:solidFill>
                  <a:schemeClr val="bg1"/>
                </a:solidFill>
              </a:rPr>
              <a:t>diberikan</a:t>
            </a:r>
            <a:endParaRPr lang="en-US" altLang="en-US" dirty="0">
              <a:solidFill>
                <a:schemeClr val="bg1"/>
              </a:solidFill>
            </a:endParaRPr>
          </a:p>
          <a:p>
            <a:pPr marL="682625" indent="-681038"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altLang="en-US" dirty="0" err="1">
                <a:solidFill>
                  <a:schemeClr val="bg1"/>
                </a:solidFill>
              </a:rPr>
              <a:t>Tujuannya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untuk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mengelompokkan</a:t>
            </a:r>
            <a:r>
              <a:rPr lang="en-US" altLang="en-US" dirty="0">
                <a:solidFill>
                  <a:schemeClr val="bg1"/>
                </a:solidFill>
              </a:rPr>
              <a:t> unit yang </a:t>
            </a:r>
            <a:r>
              <a:rPr lang="en-US" altLang="en-US" dirty="0" err="1">
                <a:solidFill>
                  <a:schemeClr val="bg1"/>
                </a:solidFill>
              </a:rPr>
              <a:t>hampir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sama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dalam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suatu</a:t>
            </a:r>
            <a:r>
              <a:rPr lang="en-US" altLang="en-US" dirty="0">
                <a:solidFill>
                  <a:schemeClr val="bg1"/>
                </a:solidFill>
              </a:rPr>
              <a:t> area </a:t>
            </a:r>
            <a:r>
              <a:rPr lang="en-US" altLang="en-US" dirty="0" err="1">
                <a:solidFill>
                  <a:schemeClr val="bg1"/>
                </a:solidFill>
              </a:rPr>
              <a:t>tertentu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ChangeArrowheads="1"/>
          </p:cNvSpPr>
          <p:nvPr>
            <p:ph type="title"/>
          </p:nvPr>
        </p:nvSpPr>
        <p:spPr>
          <a:xfrm>
            <a:off x="714375" y="644525"/>
            <a:ext cx="8301038" cy="992188"/>
          </a:xfrm>
        </p:spPr>
        <p:txBody>
          <a:bodyPr vert="horz" wrap="square" lIns="91440" tIns="3528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chemeClr val="bg1"/>
                </a:solidFill>
              </a:rPr>
              <a:t>Hybrid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idx="1"/>
          </p:nvPr>
        </p:nvSpPr>
        <p:spPr>
          <a:xfrm>
            <a:off x="211931" y="1831977"/>
            <a:ext cx="9296400" cy="3992563"/>
          </a:xfrm>
        </p:spPr>
        <p:txBody>
          <a:bodyPr/>
          <a:lstStyle/>
          <a:p>
            <a:pPr marL="496888" indent="-427038">
              <a:buClr>
                <a:srgbClr val="99284C"/>
              </a:buClr>
              <a:buSzPct val="75000"/>
              <a:buFont typeface="Wingdings" panose="05000000000000000000" pitchFamily="2" charset="2"/>
              <a:buChar char=""/>
              <a:tabLst>
                <a:tab pos="496888" algn="l"/>
                <a:tab pos="609600" algn="l"/>
                <a:tab pos="1066800" algn="l"/>
                <a:tab pos="1524000" algn="l"/>
                <a:tab pos="1981200" algn="l"/>
                <a:tab pos="2438400" algn="l"/>
                <a:tab pos="2895600" algn="l"/>
                <a:tab pos="3352800" algn="l"/>
                <a:tab pos="3810000" algn="l"/>
                <a:tab pos="4267200" algn="l"/>
                <a:tab pos="4724400" algn="l"/>
                <a:tab pos="5181600" algn="l"/>
                <a:tab pos="5638800" algn="l"/>
                <a:tab pos="6096000" algn="l"/>
                <a:tab pos="6553200" algn="l"/>
                <a:tab pos="7010400" algn="l"/>
                <a:tab pos="7467600" algn="l"/>
                <a:tab pos="7924800" algn="l"/>
                <a:tab pos="8382000" algn="l"/>
                <a:tab pos="8839200" algn="l"/>
                <a:tab pos="9296400" algn="l"/>
              </a:tabLst>
            </a:pPr>
            <a:r>
              <a:rPr lang="en-US" altLang="en-US" dirty="0" err="1">
                <a:solidFill>
                  <a:schemeClr val="bg1"/>
                </a:solidFill>
              </a:rPr>
              <a:t>Merupakan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kombinasi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dari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kedua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pembelajaran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tersebut</a:t>
            </a:r>
            <a:r>
              <a:rPr lang="en-US" altLang="en-US" dirty="0">
                <a:solidFill>
                  <a:schemeClr val="bg1"/>
                </a:solidFill>
              </a:rPr>
              <a:t>. </a:t>
            </a:r>
            <a:r>
              <a:rPr lang="en-US" altLang="en-US" dirty="0" err="1">
                <a:solidFill>
                  <a:schemeClr val="bg1"/>
                </a:solidFill>
              </a:rPr>
              <a:t>Sebagian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dari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bobot-bobotnya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ditentukan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melalui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pembelajaran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terawasi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sebagian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lainnya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melalui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pembelajaran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tak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terawasi</a:t>
            </a:r>
            <a:r>
              <a:rPr lang="en-US" altLang="en-US" dirty="0">
                <a:solidFill>
                  <a:schemeClr val="bg1"/>
                </a:solidFill>
              </a:rPr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Supervised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29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McCulloch Pitts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68">
                <a:solidFill>
                  <a:schemeClr val="bg1"/>
                </a:solidFill>
              </a:rPr>
              <a:t>Fungsi aktivasi biner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68">
                <a:solidFill>
                  <a:schemeClr val="bg1"/>
                </a:solidFill>
              </a:rPr>
              <a:t>Besar bobotnya sama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68">
                <a:solidFill>
                  <a:schemeClr val="bg1"/>
                </a:solidFill>
              </a:rPr>
              <a:t>Memiliki threshold yang sama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268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68">
                <a:solidFill>
                  <a:schemeClr val="bg1"/>
                </a:solidFill>
              </a:rPr>
              <a:t>Contoh buat fungsi logika “and”, input X1 dan X2, dan Y 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68">
                <a:solidFill>
                  <a:schemeClr val="bg1"/>
                </a:solidFill>
              </a:rPr>
              <a:t>1 jika dan hanya jika inputan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268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68">
                <a:solidFill>
                  <a:schemeClr val="bg1"/>
                </a:solidFill>
              </a:rPr>
              <a:t>X1	X2	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68">
                <a:solidFill>
                  <a:schemeClr val="bg1"/>
                </a:solidFill>
              </a:rPr>
              <a:t>1		1	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68">
                <a:solidFill>
                  <a:schemeClr val="bg1"/>
                </a:solidFill>
              </a:rPr>
              <a:t>1		0	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68">
                <a:solidFill>
                  <a:schemeClr val="bg1"/>
                </a:solidFill>
              </a:rPr>
              <a:t>0		1	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68">
                <a:solidFill>
                  <a:schemeClr val="bg1"/>
                </a:solidFill>
              </a:rPr>
              <a:t>0		0	0</a:t>
            </a:r>
          </a:p>
        </p:txBody>
      </p:sp>
    </p:spTree>
    <p:extLst>
      <p:ext uri="{BB962C8B-B14F-4D97-AF65-F5344CB8AC3E}">
        <p14:creationId xmlns:p14="http://schemas.microsoft.com/office/powerpoint/2010/main" val="3729997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solidFill>
                  <a:schemeClr val="bg1"/>
                </a:solidFill>
              </a:rPr>
              <a:t>Jawab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X1	X2	net		  </a:t>
            </a:r>
            <a:r>
              <a:rPr lang="en-US" altLang="en-US" sz="2268" dirty="0">
                <a:solidFill>
                  <a:schemeClr val="bg1"/>
                </a:solidFill>
              </a:rPr>
              <a:t>Y, 1 </a:t>
            </a:r>
            <a:r>
              <a:rPr lang="en-US" altLang="en-US" sz="2268" dirty="0" err="1">
                <a:solidFill>
                  <a:schemeClr val="bg1"/>
                </a:solidFill>
              </a:rPr>
              <a:t>jika</a:t>
            </a:r>
            <a:r>
              <a:rPr lang="en-US" altLang="en-US" sz="2268" dirty="0">
                <a:solidFill>
                  <a:schemeClr val="bg1"/>
                </a:solidFill>
              </a:rPr>
              <a:t> net &gt;=2, 0 </a:t>
            </a:r>
            <a:r>
              <a:rPr lang="en-US" altLang="en-US" sz="2268" dirty="0" err="1">
                <a:solidFill>
                  <a:schemeClr val="bg1"/>
                </a:solidFill>
              </a:rPr>
              <a:t>jika</a:t>
            </a:r>
            <a:r>
              <a:rPr lang="en-US" altLang="en-US" sz="2268" dirty="0">
                <a:solidFill>
                  <a:schemeClr val="bg1"/>
                </a:solidFill>
              </a:rPr>
              <a:t> net &lt; 2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		1	1.1+1.1=2	  1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		0	1.1+0.1=1	  0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0		1	0.1+1.1=1	  0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0		0	0.1+0.1=0	  0</a:t>
            </a:r>
          </a:p>
          <a:p>
            <a:pPr eaLnBrk="1" hangingPunct="1">
              <a:buFontTx/>
              <a:buNone/>
            </a:pPr>
            <a:endParaRPr lang="en-US" altLang="en-US" dirty="0">
              <a:solidFill>
                <a:schemeClr val="bg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Ternyata</a:t>
            </a:r>
            <a:r>
              <a:rPr lang="en-US" altLang="en-US" dirty="0">
                <a:solidFill>
                  <a:schemeClr val="bg1"/>
                </a:solidFill>
              </a:rPr>
              <a:t> BERHASIL </a:t>
            </a:r>
            <a:r>
              <a:rPr lang="en-US" altLang="en-US" dirty="0" err="1">
                <a:solidFill>
                  <a:schemeClr val="bg1"/>
                </a:solidFill>
              </a:rPr>
              <a:t>mengenali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pola</a:t>
            </a:r>
            <a:endParaRPr lang="en-US" altLang="en-US" dirty="0">
              <a:solidFill>
                <a:schemeClr val="bg1"/>
              </a:solidFill>
            </a:endParaRPr>
          </a:p>
        </p:txBody>
      </p:sp>
      <p:grpSp>
        <p:nvGrpSpPr>
          <p:cNvPr id="35844" name="Group 4"/>
          <p:cNvGrpSpPr>
            <a:grpSpLocks noChangeAspect="1"/>
          </p:cNvGrpSpPr>
          <p:nvPr/>
        </p:nvGrpSpPr>
        <p:grpSpPr bwMode="auto">
          <a:xfrm>
            <a:off x="5545931" y="2249487"/>
            <a:ext cx="3962556" cy="2616623"/>
            <a:chOff x="2528" y="2344"/>
            <a:chExt cx="4650" cy="3240"/>
          </a:xfrm>
        </p:grpSpPr>
        <p:sp>
          <p:nvSpPr>
            <p:cNvPr id="35845" name="AutoShape 5"/>
            <p:cNvSpPr>
              <a:spLocks noChangeAspect="1" noChangeArrowheads="1"/>
            </p:cNvSpPr>
            <p:nvPr/>
          </p:nvSpPr>
          <p:spPr bwMode="auto">
            <a:xfrm>
              <a:off x="2528" y="2344"/>
              <a:ext cx="465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35846" name="Oval 6"/>
            <p:cNvSpPr>
              <a:spLocks noChangeArrowheads="1"/>
            </p:cNvSpPr>
            <p:nvPr/>
          </p:nvSpPr>
          <p:spPr bwMode="auto">
            <a:xfrm>
              <a:off x="2828" y="2653"/>
              <a:ext cx="750" cy="7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chemeClr val="bg1"/>
                  </a:solidFill>
                </a:rPr>
                <a:t>X1</a:t>
              </a:r>
            </a:p>
          </p:txBody>
        </p:sp>
        <p:sp>
          <p:nvSpPr>
            <p:cNvPr id="35847" name="Oval 7"/>
            <p:cNvSpPr>
              <a:spLocks noChangeArrowheads="1"/>
            </p:cNvSpPr>
            <p:nvPr/>
          </p:nvSpPr>
          <p:spPr bwMode="auto">
            <a:xfrm>
              <a:off x="2828" y="4504"/>
              <a:ext cx="750" cy="7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chemeClr val="bg1"/>
                  </a:solidFill>
                </a:rPr>
                <a:t>X2</a:t>
              </a:r>
            </a:p>
          </p:txBody>
        </p:sp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>
              <a:off x="3578" y="3115"/>
              <a:ext cx="1050" cy="9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 flipV="1">
              <a:off x="3578" y="4350"/>
              <a:ext cx="1050" cy="6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5850" name="Oval 10"/>
            <p:cNvSpPr>
              <a:spLocks noChangeArrowheads="1"/>
            </p:cNvSpPr>
            <p:nvPr/>
          </p:nvSpPr>
          <p:spPr bwMode="auto">
            <a:xfrm>
              <a:off x="4628" y="3733"/>
              <a:ext cx="750" cy="7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5528" y="3733"/>
              <a:ext cx="1050" cy="9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>
                <a:solidFill>
                  <a:schemeClr val="bg1"/>
                </a:solidFill>
              </a:endParaRPr>
            </a:p>
            <a:p>
              <a:pPr eaLnBrk="1" hangingPunct="1"/>
              <a:endParaRPr lang="en-US" altLang="en-US" sz="1400">
                <a:solidFill>
                  <a:schemeClr val="bg1"/>
                </a:solidFill>
              </a:endParaRPr>
            </a:p>
            <a:p>
              <a:pPr eaLnBrk="1" hangingPunct="1"/>
              <a:r>
                <a:rPr lang="en-US" altLang="en-US" sz="1400">
                  <a:solidFill>
                    <a:schemeClr val="bg1"/>
                  </a:solidFill>
                </a:rPr>
                <a:t>      2</a:t>
              </a:r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 flipV="1">
              <a:off x="5678" y="4195"/>
              <a:ext cx="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5678" y="4195"/>
              <a:ext cx="7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 flipV="1">
              <a:off x="6428" y="3887"/>
              <a:ext cx="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5855" name="Rectangle 15"/>
            <p:cNvSpPr>
              <a:spLocks noChangeArrowheads="1"/>
            </p:cNvSpPr>
            <p:nvPr/>
          </p:nvSpPr>
          <p:spPr bwMode="auto">
            <a:xfrm>
              <a:off x="4028" y="2961"/>
              <a:ext cx="450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856" name="Rectangle 16"/>
            <p:cNvSpPr>
              <a:spLocks noChangeArrowheads="1"/>
            </p:cNvSpPr>
            <p:nvPr/>
          </p:nvSpPr>
          <p:spPr bwMode="auto">
            <a:xfrm>
              <a:off x="4028" y="4813"/>
              <a:ext cx="450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chemeClr val="bg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3572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Problem “OR”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X1	X2	net		  </a:t>
            </a:r>
            <a:r>
              <a:rPr lang="en-US" altLang="en-US" sz="2268" dirty="0">
                <a:solidFill>
                  <a:schemeClr val="bg1"/>
                </a:solidFill>
              </a:rPr>
              <a:t>Y, 1 </a:t>
            </a:r>
            <a:r>
              <a:rPr lang="en-US" altLang="en-US" sz="2268" dirty="0" err="1">
                <a:solidFill>
                  <a:schemeClr val="bg1"/>
                </a:solidFill>
              </a:rPr>
              <a:t>jika</a:t>
            </a:r>
            <a:r>
              <a:rPr lang="en-US" altLang="en-US" sz="2268" dirty="0">
                <a:solidFill>
                  <a:schemeClr val="bg1"/>
                </a:solidFill>
              </a:rPr>
              <a:t> net &gt;=1, 0 </a:t>
            </a:r>
            <a:r>
              <a:rPr lang="en-US" altLang="en-US" sz="2268" dirty="0" err="1">
                <a:solidFill>
                  <a:schemeClr val="bg1"/>
                </a:solidFill>
              </a:rPr>
              <a:t>jika</a:t>
            </a:r>
            <a:r>
              <a:rPr lang="en-US" altLang="en-US" sz="2268" dirty="0">
                <a:solidFill>
                  <a:schemeClr val="bg1"/>
                </a:solidFill>
              </a:rPr>
              <a:t> net &lt; 1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		1	1.1+1.1=2	 1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		0	1.1+0.1=1	 1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0		1	0.1+1.1=1	 1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0		0	0.1+0.1=0	 0</a:t>
            </a:r>
          </a:p>
          <a:p>
            <a:pPr eaLnBrk="1" hangingPunct="1">
              <a:buFontTx/>
              <a:buNone/>
            </a:pPr>
            <a:endParaRPr lang="en-US" altLang="en-US" dirty="0">
              <a:solidFill>
                <a:schemeClr val="bg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Ternyata</a:t>
            </a:r>
            <a:r>
              <a:rPr lang="en-US" altLang="en-US" dirty="0">
                <a:solidFill>
                  <a:schemeClr val="bg1"/>
                </a:solidFill>
              </a:rPr>
              <a:t> BERHASIL </a:t>
            </a:r>
            <a:r>
              <a:rPr lang="en-US" altLang="en-US" dirty="0" err="1">
                <a:solidFill>
                  <a:schemeClr val="bg1"/>
                </a:solidFill>
              </a:rPr>
              <a:t>mengenali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pola</a:t>
            </a:r>
            <a:endParaRPr lang="en-US" altLang="en-US" dirty="0">
              <a:solidFill>
                <a:schemeClr val="bg1"/>
              </a:solidFill>
            </a:endParaRPr>
          </a:p>
        </p:txBody>
      </p:sp>
      <p:grpSp>
        <p:nvGrpSpPr>
          <p:cNvPr id="36868" name="Group 4"/>
          <p:cNvGrpSpPr>
            <a:grpSpLocks noChangeAspect="1"/>
          </p:cNvGrpSpPr>
          <p:nvPr/>
        </p:nvGrpSpPr>
        <p:grpSpPr bwMode="auto">
          <a:xfrm>
            <a:off x="5652152" y="2304062"/>
            <a:ext cx="3856437" cy="2612425"/>
            <a:chOff x="2528" y="2344"/>
            <a:chExt cx="4650" cy="3240"/>
          </a:xfrm>
        </p:grpSpPr>
        <p:sp>
          <p:nvSpPr>
            <p:cNvPr id="36869" name="AutoShape 5"/>
            <p:cNvSpPr>
              <a:spLocks noChangeAspect="1" noChangeArrowheads="1"/>
            </p:cNvSpPr>
            <p:nvPr/>
          </p:nvSpPr>
          <p:spPr bwMode="auto">
            <a:xfrm>
              <a:off x="2528" y="2344"/>
              <a:ext cx="465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36870" name="Oval 6"/>
            <p:cNvSpPr>
              <a:spLocks noChangeArrowheads="1"/>
            </p:cNvSpPr>
            <p:nvPr/>
          </p:nvSpPr>
          <p:spPr bwMode="auto">
            <a:xfrm>
              <a:off x="2828" y="2653"/>
              <a:ext cx="750" cy="7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chemeClr val="bg1"/>
                  </a:solidFill>
                </a:rPr>
                <a:t>X1</a:t>
              </a:r>
            </a:p>
          </p:txBody>
        </p:sp>
        <p:sp>
          <p:nvSpPr>
            <p:cNvPr id="36871" name="Oval 7"/>
            <p:cNvSpPr>
              <a:spLocks noChangeArrowheads="1"/>
            </p:cNvSpPr>
            <p:nvPr/>
          </p:nvSpPr>
          <p:spPr bwMode="auto">
            <a:xfrm>
              <a:off x="2828" y="4504"/>
              <a:ext cx="750" cy="7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chemeClr val="bg1"/>
                  </a:solidFill>
                </a:rPr>
                <a:t>X2</a:t>
              </a:r>
            </a:p>
          </p:txBody>
        </p:sp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>
              <a:off x="3578" y="3115"/>
              <a:ext cx="1050" cy="9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 flipV="1">
              <a:off x="3578" y="4350"/>
              <a:ext cx="1050" cy="6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6874" name="Oval 10"/>
            <p:cNvSpPr>
              <a:spLocks noChangeArrowheads="1"/>
            </p:cNvSpPr>
            <p:nvPr/>
          </p:nvSpPr>
          <p:spPr bwMode="auto">
            <a:xfrm>
              <a:off x="4628" y="3733"/>
              <a:ext cx="750" cy="7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5528" y="3733"/>
              <a:ext cx="1050" cy="9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>
                <a:solidFill>
                  <a:schemeClr val="bg1"/>
                </a:solidFill>
              </a:endParaRPr>
            </a:p>
            <a:p>
              <a:pPr eaLnBrk="1" hangingPunct="1"/>
              <a:endParaRPr lang="en-US" altLang="en-US" sz="1400">
                <a:solidFill>
                  <a:schemeClr val="bg1"/>
                </a:solidFill>
              </a:endParaRPr>
            </a:p>
            <a:p>
              <a:pPr eaLnBrk="1" hangingPunct="1"/>
              <a:r>
                <a:rPr lang="en-US" altLang="en-US" sz="1400">
                  <a:solidFill>
                    <a:schemeClr val="bg1"/>
                  </a:solidFill>
                </a:rPr>
                <a:t>      1</a:t>
              </a:r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 flipV="1">
              <a:off x="5678" y="4195"/>
              <a:ext cx="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>
              <a:off x="5678" y="4195"/>
              <a:ext cx="7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 flipV="1">
              <a:off x="6428" y="3887"/>
              <a:ext cx="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6879" name="Rectangle 15"/>
            <p:cNvSpPr>
              <a:spLocks noChangeArrowheads="1"/>
            </p:cNvSpPr>
            <p:nvPr/>
          </p:nvSpPr>
          <p:spPr bwMode="auto">
            <a:xfrm>
              <a:off x="4028" y="2961"/>
              <a:ext cx="450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6880" name="Rectangle 16"/>
            <p:cNvSpPr>
              <a:spLocks noChangeArrowheads="1"/>
            </p:cNvSpPr>
            <p:nvPr/>
          </p:nvSpPr>
          <p:spPr bwMode="auto">
            <a:xfrm>
              <a:off x="4028" y="4813"/>
              <a:ext cx="450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chemeClr val="bg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27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714375" y="141288"/>
            <a:ext cx="8299450" cy="989012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 err="1">
                <a:solidFill>
                  <a:schemeClr val="bg1"/>
                </a:solidFill>
              </a:rPr>
              <a:t>Jaringan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Syaraf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Tiruan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98425" y="1563689"/>
            <a:ext cx="9621838" cy="4481513"/>
          </a:xfrm>
        </p:spPr>
        <p:txBody>
          <a:bodyPr>
            <a:normAutofit fontScale="92500" lnSpcReduction="10000"/>
          </a:bodyPr>
          <a:lstStyle/>
          <a:p>
            <a:pPr marL="679450" indent="-679450">
              <a:tabLst>
                <a:tab pos="679450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altLang="en-US" sz="2600" dirty="0" err="1">
                <a:solidFill>
                  <a:schemeClr val="bg1"/>
                </a:solidFill>
              </a:rPr>
              <a:t>Meniru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cara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kerja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jaringan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syaraf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biologis</a:t>
            </a:r>
            <a:endParaRPr lang="en-US" altLang="en-US" sz="2600" dirty="0">
              <a:solidFill>
                <a:schemeClr val="bg1"/>
              </a:solidFill>
            </a:endParaRPr>
          </a:p>
          <a:p>
            <a:pPr marL="679450" indent="-679450">
              <a:tabLst>
                <a:tab pos="679450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altLang="en-US" sz="2600" dirty="0" err="1">
                <a:solidFill>
                  <a:schemeClr val="bg1"/>
                </a:solidFill>
              </a:rPr>
              <a:t>Generalisasi</a:t>
            </a:r>
            <a:r>
              <a:rPr lang="en-US" altLang="en-US" sz="2600" dirty="0">
                <a:solidFill>
                  <a:schemeClr val="bg1"/>
                </a:solidFill>
              </a:rPr>
              <a:t> model </a:t>
            </a:r>
            <a:r>
              <a:rPr lang="en-US" altLang="en-US" sz="2600" dirty="0" err="1">
                <a:solidFill>
                  <a:schemeClr val="bg1"/>
                </a:solidFill>
              </a:rPr>
              <a:t>matematis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dari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pemahaman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manusia</a:t>
            </a:r>
            <a:r>
              <a:rPr lang="en-US" altLang="en-US" sz="2600" dirty="0">
                <a:solidFill>
                  <a:schemeClr val="bg1"/>
                </a:solidFill>
              </a:rPr>
              <a:t>:</a:t>
            </a:r>
          </a:p>
          <a:p>
            <a:pPr marL="1479550" lvl="1" indent="-565150">
              <a:tabLst>
                <a:tab pos="679450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altLang="en-US" sz="2600" dirty="0" err="1">
                <a:solidFill>
                  <a:schemeClr val="bg1"/>
                </a:solidFill>
              </a:rPr>
              <a:t>Pemrosesan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informasi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terjadi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pada</a:t>
            </a:r>
            <a:r>
              <a:rPr lang="en-US" altLang="en-US" sz="2600" dirty="0">
                <a:solidFill>
                  <a:schemeClr val="bg1"/>
                </a:solidFill>
              </a:rPr>
              <a:t> neuron </a:t>
            </a:r>
          </a:p>
          <a:p>
            <a:pPr marL="1479550" lvl="1" indent="-565150">
              <a:tabLst>
                <a:tab pos="679450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altLang="en-US" sz="2600" dirty="0" err="1">
                <a:solidFill>
                  <a:schemeClr val="bg1"/>
                </a:solidFill>
              </a:rPr>
              <a:t>Sinyal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mengalir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diantara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sel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saraf</a:t>
            </a:r>
            <a:r>
              <a:rPr lang="en-US" altLang="en-US" sz="2600" dirty="0">
                <a:solidFill>
                  <a:schemeClr val="bg1"/>
                </a:solidFill>
              </a:rPr>
              <a:t>/neuron </a:t>
            </a:r>
            <a:r>
              <a:rPr lang="en-US" altLang="en-US" sz="2600" dirty="0" err="1">
                <a:solidFill>
                  <a:schemeClr val="bg1"/>
                </a:solidFill>
              </a:rPr>
              <a:t>melalui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suatu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sambungan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penghubung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</a:p>
          <a:p>
            <a:pPr marL="1479550" lvl="1" indent="-565150">
              <a:tabLst>
                <a:tab pos="679450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altLang="en-US" sz="2600" dirty="0" err="1">
                <a:solidFill>
                  <a:schemeClr val="bg1"/>
                </a:solidFill>
              </a:rPr>
              <a:t>Setiap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sambungan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penghubung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memiliki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bobot</a:t>
            </a:r>
            <a:r>
              <a:rPr lang="en-US" altLang="en-US" sz="2600" dirty="0">
                <a:solidFill>
                  <a:schemeClr val="bg1"/>
                </a:solidFill>
              </a:rPr>
              <a:t> yang </a:t>
            </a:r>
            <a:r>
              <a:rPr lang="en-US" altLang="en-US" sz="2600" dirty="0" err="1">
                <a:solidFill>
                  <a:schemeClr val="bg1"/>
                </a:solidFill>
              </a:rPr>
              <a:t>bersesuaian</a:t>
            </a:r>
            <a:r>
              <a:rPr lang="en-US" altLang="en-US" sz="2600" dirty="0">
                <a:solidFill>
                  <a:schemeClr val="bg1"/>
                </a:solidFill>
              </a:rPr>
              <a:t>. </a:t>
            </a:r>
          </a:p>
          <a:p>
            <a:pPr marL="1479550" lvl="1" indent="-565150">
              <a:tabLst>
                <a:tab pos="679450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altLang="en-US" sz="2600" dirty="0" err="1">
                <a:solidFill>
                  <a:schemeClr val="bg1"/>
                </a:solidFill>
              </a:rPr>
              <a:t>Bobot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ini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akan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digunakan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untuk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menggandakan</a:t>
            </a:r>
            <a:r>
              <a:rPr lang="en-US" altLang="en-US" sz="2600" dirty="0">
                <a:solidFill>
                  <a:schemeClr val="bg1"/>
                </a:solidFill>
              </a:rPr>
              <a:t> / </a:t>
            </a:r>
            <a:r>
              <a:rPr lang="en-US" altLang="en-US" sz="2600" dirty="0" err="1">
                <a:solidFill>
                  <a:schemeClr val="bg1"/>
                </a:solidFill>
              </a:rPr>
              <a:t>mengalikan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sinyal</a:t>
            </a:r>
            <a:r>
              <a:rPr lang="en-US" altLang="en-US" sz="2600" dirty="0">
                <a:solidFill>
                  <a:schemeClr val="bg1"/>
                </a:solidFill>
              </a:rPr>
              <a:t> yang </a:t>
            </a:r>
            <a:r>
              <a:rPr lang="en-US" altLang="en-US" sz="2600" dirty="0" err="1">
                <a:solidFill>
                  <a:schemeClr val="bg1"/>
                </a:solidFill>
              </a:rPr>
              <a:t>dikirim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melaluinya</a:t>
            </a:r>
            <a:r>
              <a:rPr lang="en-US" altLang="en-US" sz="2600" dirty="0">
                <a:solidFill>
                  <a:schemeClr val="bg1"/>
                </a:solidFill>
              </a:rPr>
              <a:t>. </a:t>
            </a:r>
          </a:p>
          <a:p>
            <a:pPr marL="1479550" lvl="1" indent="-565150">
              <a:tabLst>
                <a:tab pos="679450" algn="l"/>
                <a:tab pos="792163" algn="l"/>
                <a:tab pos="1249363" algn="l"/>
                <a:tab pos="1706563" algn="l"/>
                <a:tab pos="2163763" algn="l"/>
                <a:tab pos="2620963" algn="l"/>
                <a:tab pos="3078163" algn="l"/>
                <a:tab pos="3535363" algn="l"/>
                <a:tab pos="3992563" algn="l"/>
                <a:tab pos="4449763" algn="l"/>
                <a:tab pos="4906963" algn="l"/>
                <a:tab pos="5364163" algn="l"/>
                <a:tab pos="5821363" algn="l"/>
                <a:tab pos="6278563" algn="l"/>
                <a:tab pos="6735763" algn="l"/>
                <a:tab pos="7192963" algn="l"/>
                <a:tab pos="7650163" algn="l"/>
                <a:tab pos="8107363" algn="l"/>
                <a:tab pos="8564563" algn="l"/>
                <a:tab pos="9021763" algn="l"/>
                <a:tab pos="9478963" algn="l"/>
              </a:tabLst>
            </a:pPr>
            <a:r>
              <a:rPr lang="en-US" altLang="en-US" sz="2600" dirty="0" err="1">
                <a:solidFill>
                  <a:schemeClr val="bg1"/>
                </a:solidFill>
              </a:rPr>
              <a:t>Setiap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sel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syaraf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akan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menerapkan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fungsi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aktivasi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terhadap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sinyal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hasil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penjumlahan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berbobot</a:t>
            </a:r>
            <a:r>
              <a:rPr lang="en-US" altLang="en-US" sz="2600" dirty="0">
                <a:solidFill>
                  <a:schemeClr val="bg1"/>
                </a:solidFill>
              </a:rPr>
              <a:t> yang </a:t>
            </a:r>
            <a:r>
              <a:rPr lang="en-US" altLang="en-US" sz="2600" dirty="0" err="1">
                <a:solidFill>
                  <a:schemeClr val="bg1"/>
                </a:solidFill>
              </a:rPr>
              <a:t>masuk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kepadanya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untuk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menentukan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sinyal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keluarannya</a:t>
            </a:r>
            <a:r>
              <a:rPr lang="en-US" altLang="en-US" sz="2600" dirty="0">
                <a:solidFill>
                  <a:schemeClr val="bg1"/>
                </a:solidFill>
              </a:rPr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Problem “X1 and not(X2)”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X1	X2	net		  </a:t>
            </a:r>
            <a:r>
              <a:rPr lang="en-US" altLang="en-US" sz="2268" dirty="0">
                <a:solidFill>
                  <a:schemeClr val="bg1"/>
                </a:solidFill>
              </a:rPr>
              <a:t>Y, 1 </a:t>
            </a:r>
            <a:r>
              <a:rPr lang="en-US" altLang="en-US" sz="2268" dirty="0" err="1">
                <a:solidFill>
                  <a:schemeClr val="bg1"/>
                </a:solidFill>
              </a:rPr>
              <a:t>jika</a:t>
            </a:r>
            <a:r>
              <a:rPr lang="en-US" altLang="en-US" sz="2268" dirty="0">
                <a:solidFill>
                  <a:schemeClr val="bg1"/>
                </a:solidFill>
              </a:rPr>
              <a:t> net &gt;=2, 0 </a:t>
            </a:r>
            <a:r>
              <a:rPr lang="en-US" altLang="en-US" sz="2268" dirty="0" err="1">
                <a:solidFill>
                  <a:schemeClr val="bg1"/>
                </a:solidFill>
              </a:rPr>
              <a:t>jika</a:t>
            </a:r>
            <a:r>
              <a:rPr lang="en-US" altLang="en-US" sz="2268" dirty="0">
                <a:solidFill>
                  <a:schemeClr val="bg1"/>
                </a:solidFill>
              </a:rPr>
              <a:t> net &lt; 2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		1	1.2+1.-1=1   0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1		0	1.2+0.-1=2   1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0		1	0.2+1.-1=-1  0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bg1"/>
                </a:solidFill>
              </a:rPr>
              <a:t>0		0	0.2+0.-1=0    0</a:t>
            </a:r>
          </a:p>
          <a:p>
            <a:pPr eaLnBrk="1" hangingPunct="1">
              <a:buFontTx/>
              <a:buNone/>
            </a:pPr>
            <a:endParaRPr lang="en-US" altLang="en-US" dirty="0">
              <a:solidFill>
                <a:schemeClr val="bg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Ternyata</a:t>
            </a:r>
            <a:r>
              <a:rPr lang="en-US" altLang="en-US" dirty="0">
                <a:solidFill>
                  <a:schemeClr val="bg1"/>
                </a:solidFill>
              </a:rPr>
              <a:t> BERHASIL </a:t>
            </a:r>
            <a:r>
              <a:rPr lang="en-US" altLang="en-US" dirty="0" err="1">
                <a:solidFill>
                  <a:schemeClr val="bg1"/>
                </a:solidFill>
              </a:rPr>
              <a:t>mengenali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pola</a:t>
            </a:r>
            <a:endParaRPr lang="en-US" altLang="en-US" dirty="0">
              <a:solidFill>
                <a:schemeClr val="bg1"/>
              </a:solidFill>
            </a:endParaRPr>
          </a:p>
        </p:txBody>
      </p:sp>
      <p:grpSp>
        <p:nvGrpSpPr>
          <p:cNvPr id="37892" name="Group 4"/>
          <p:cNvGrpSpPr>
            <a:grpSpLocks noChangeAspect="1"/>
          </p:cNvGrpSpPr>
          <p:nvPr/>
        </p:nvGrpSpPr>
        <p:grpSpPr bwMode="auto">
          <a:xfrm>
            <a:off x="5622131" y="2249487"/>
            <a:ext cx="3756345" cy="2544621"/>
            <a:chOff x="2528" y="2344"/>
            <a:chExt cx="4650" cy="3240"/>
          </a:xfrm>
        </p:grpSpPr>
        <p:sp>
          <p:nvSpPr>
            <p:cNvPr id="37893" name="AutoShape 5"/>
            <p:cNvSpPr>
              <a:spLocks noChangeAspect="1" noChangeArrowheads="1"/>
            </p:cNvSpPr>
            <p:nvPr/>
          </p:nvSpPr>
          <p:spPr bwMode="auto">
            <a:xfrm>
              <a:off x="2528" y="2344"/>
              <a:ext cx="4650" cy="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>
                <a:solidFill>
                  <a:schemeClr val="bg1"/>
                </a:solidFill>
              </a:endParaRPr>
            </a:p>
          </p:txBody>
        </p:sp>
        <p:sp>
          <p:nvSpPr>
            <p:cNvPr id="37894" name="Oval 6"/>
            <p:cNvSpPr>
              <a:spLocks noChangeArrowheads="1"/>
            </p:cNvSpPr>
            <p:nvPr/>
          </p:nvSpPr>
          <p:spPr bwMode="auto">
            <a:xfrm>
              <a:off x="2828" y="2653"/>
              <a:ext cx="750" cy="7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chemeClr val="bg1"/>
                  </a:solidFill>
                </a:rPr>
                <a:t>X1</a:t>
              </a:r>
            </a:p>
          </p:txBody>
        </p:sp>
        <p:sp>
          <p:nvSpPr>
            <p:cNvPr id="37895" name="Oval 7"/>
            <p:cNvSpPr>
              <a:spLocks noChangeArrowheads="1"/>
            </p:cNvSpPr>
            <p:nvPr/>
          </p:nvSpPr>
          <p:spPr bwMode="auto">
            <a:xfrm>
              <a:off x="2828" y="4504"/>
              <a:ext cx="750" cy="77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chemeClr val="bg1"/>
                  </a:solidFill>
                </a:rPr>
                <a:t>X2</a:t>
              </a:r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>
              <a:off x="3578" y="3115"/>
              <a:ext cx="1050" cy="9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897" name="Line 9"/>
            <p:cNvSpPr>
              <a:spLocks noChangeShapeType="1"/>
            </p:cNvSpPr>
            <p:nvPr/>
          </p:nvSpPr>
          <p:spPr bwMode="auto">
            <a:xfrm flipV="1">
              <a:off x="3578" y="4350"/>
              <a:ext cx="1050" cy="6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898" name="Oval 10"/>
            <p:cNvSpPr>
              <a:spLocks noChangeArrowheads="1"/>
            </p:cNvSpPr>
            <p:nvPr/>
          </p:nvSpPr>
          <p:spPr bwMode="auto">
            <a:xfrm>
              <a:off x="4628" y="3733"/>
              <a:ext cx="750" cy="77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37899" name="Rectangle 11"/>
            <p:cNvSpPr>
              <a:spLocks noChangeArrowheads="1"/>
            </p:cNvSpPr>
            <p:nvPr/>
          </p:nvSpPr>
          <p:spPr bwMode="auto">
            <a:xfrm>
              <a:off x="5528" y="3733"/>
              <a:ext cx="1050" cy="9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400">
                <a:solidFill>
                  <a:schemeClr val="bg1"/>
                </a:solidFill>
              </a:endParaRPr>
            </a:p>
            <a:p>
              <a:pPr eaLnBrk="1" hangingPunct="1"/>
              <a:endParaRPr lang="en-US" altLang="en-US" sz="1400">
                <a:solidFill>
                  <a:schemeClr val="bg1"/>
                </a:solidFill>
              </a:endParaRPr>
            </a:p>
            <a:p>
              <a:pPr eaLnBrk="1" hangingPunct="1"/>
              <a:r>
                <a:rPr lang="en-US" altLang="en-US" sz="1400">
                  <a:solidFill>
                    <a:schemeClr val="bg1"/>
                  </a:solidFill>
                </a:rPr>
                <a:t>      2</a:t>
              </a:r>
            </a:p>
          </p:txBody>
        </p:sp>
        <p:sp>
          <p:nvSpPr>
            <p:cNvPr id="37900" name="Line 12"/>
            <p:cNvSpPr>
              <a:spLocks noChangeShapeType="1"/>
            </p:cNvSpPr>
            <p:nvPr/>
          </p:nvSpPr>
          <p:spPr bwMode="auto">
            <a:xfrm flipV="1">
              <a:off x="5678" y="4195"/>
              <a:ext cx="0" cy="3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01" name="Line 13"/>
            <p:cNvSpPr>
              <a:spLocks noChangeShapeType="1"/>
            </p:cNvSpPr>
            <p:nvPr/>
          </p:nvSpPr>
          <p:spPr bwMode="auto">
            <a:xfrm>
              <a:off x="5678" y="4195"/>
              <a:ext cx="7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02" name="Line 14"/>
            <p:cNvSpPr>
              <a:spLocks noChangeShapeType="1"/>
            </p:cNvSpPr>
            <p:nvPr/>
          </p:nvSpPr>
          <p:spPr bwMode="auto">
            <a:xfrm flipV="1">
              <a:off x="6428" y="3887"/>
              <a:ext cx="0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37903" name="Rectangle 15"/>
            <p:cNvSpPr>
              <a:spLocks noChangeArrowheads="1"/>
            </p:cNvSpPr>
            <p:nvPr/>
          </p:nvSpPr>
          <p:spPr bwMode="auto">
            <a:xfrm>
              <a:off x="4028" y="2961"/>
              <a:ext cx="450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7904" name="Rectangle 16"/>
            <p:cNvSpPr>
              <a:spLocks noChangeArrowheads="1"/>
            </p:cNvSpPr>
            <p:nvPr/>
          </p:nvSpPr>
          <p:spPr bwMode="auto">
            <a:xfrm>
              <a:off x="4028" y="4813"/>
              <a:ext cx="450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chemeClr val="bg1"/>
                  </a:solidFill>
                </a:rPr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33757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Problem “XOR”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X1	X2		</a:t>
            </a:r>
            <a:r>
              <a:rPr lang="en-US" altLang="en-US" sz="2268">
                <a:solidFill>
                  <a:schemeClr val="bg1"/>
                </a:solidFill>
              </a:rPr>
              <a:t>Y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1		1		0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1		0		1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0		1		1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0		0		0</a:t>
            </a:r>
          </a:p>
          <a:p>
            <a:pPr eaLnBrk="1" hangingPunct="1">
              <a:buFontTx/>
              <a:buNone/>
            </a:pPr>
            <a:endParaRPr lang="en-US" altLang="en-US">
              <a:solidFill>
                <a:schemeClr val="bg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chemeClr val="bg1"/>
                </a:solidFill>
              </a:rPr>
              <a:t>GAGAL!</a:t>
            </a:r>
          </a:p>
        </p:txBody>
      </p:sp>
      <p:grpSp>
        <p:nvGrpSpPr>
          <p:cNvPr id="38916" name="Group 4"/>
          <p:cNvGrpSpPr>
            <a:grpSpLocks noChangeAspect="1"/>
          </p:cNvGrpSpPr>
          <p:nvPr/>
        </p:nvGrpSpPr>
        <p:grpSpPr bwMode="auto">
          <a:xfrm>
            <a:off x="4716127" y="1584042"/>
            <a:ext cx="3888105" cy="3511595"/>
            <a:chOff x="1800" y="5496"/>
            <a:chExt cx="5580" cy="5040"/>
          </a:xfrm>
        </p:grpSpPr>
        <p:sp>
          <p:nvSpPr>
            <p:cNvPr id="38917" name="AutoShape 5"/>
            <p:cNvSpPr>
              <a:spLocks noChangeAspect="1" noChangeArrowheads="1"/>
            </p:cNvSpPr>
            <p:nvPr/>
          </p:nvSpPr>
          <p:spPr bwMode="auto">
            <a:xfrm>
              <a:off x="1800" y="5496"/>
              <a:ext cx="5580" cy="5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8918" name="Line 6"/>
            <p:cNvSpPr>
              <a:spLocks noChangeShapeType="1"/>
            </p:cNvSpPr>
            <p:nvPr/>
          </p:nvSpPr>
          <p:spPr bwMode="auto">
            <a:xfrm flipV="1">
              <a:off x="2700" y="6036"/>
              <a:ext cx="0" cy="3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8919" name="Line 7"/>
            <p:cNvSpPr>
              <a:spLocks noChangeShapeType="1"/>
            </p:cNvSpPr>
            <p:nvPr/>
          </p:nvSpPr>
          <p:spPr bwMode="auto">
            <a:xfrm>
              <a:off x="2700" y="9816"/>
              <a:ext cx="41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8920" name="Line 8"/>
            <p:cNvSpPr>
              <a:spLocks noChangeShapeType="1"/>
            </p:cNvSpPr>
            <p:nvPr/>
          </p:nvSpPr>
          <p:spPr bwMode="auto">
            <a:xfrm>
              <a:off x="2340" y="7836"/>
              <a:ext cx="2160" cy="2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8921" name="Line 9"/>
            <p:cNvSpPr>
              <a:spLocks noChangeShapeType="1"/>
            </p:cNvSpPr>
            <p:nvPr/>
          </p:nvSpPr>
          <p:spPr bwMode="auto">
            <a:xfrm>
              <a:off x="2520" y="6396"/>
              <a:ext cx="3420" cy="3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8922" name="Oval 10"/>
            <p:cNvSpPr>
              <a:spLocks noChangeArrowheads="1"/>
            </p:cNvSpPr>
            <p:nvPr/>
          </p:nvSpPr>
          <p:spPr bwMode="auto">
            <a:xfrm>
              <a:off x="2605" y="7117"/>
              <a:ext cx="180" cy="17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8923" name="Oval 11"/>
            <p:cNvSpPr>
              <a:spLocks noChangeArrowheads="1"/>
            </p:cNvSpPr>
            <p:nvPr/>
          </p:nvSpPr>
          <p:spPr bwMode="auto">
            <a:xfrm>
              <a:off x="2598" y="9731"/>
              <a:ext cx="180" cy="17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8924" name="Oval 12"/>
            <p:cNvSpPr>
              <a:spLocks noChangeArrowheads="1"/>
            </p:cNvSpPr>
            <p:nvPr/>
          </p:nvSpPr>
          <p:spPr bwMode="auto">
            <a:xfrm>
              <a:off x="4860" y="9731"/>
              <a:ext cx="180" cy="17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8925" name="Oval 13"/>
            <p:cNvSpPr>
              <a:spLocks noChangeArrowheads="1"/>
            </p:cNvSpPr>
            <p:nvPr/>
          </p:nvSpPr>
          <p:spPr bwMode="auto">
            <a:xfrm>
              <a:off x="4860" y="7116"/>
              <a:ext cx="180" cy="17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8926" name="Rectangle 14"/>
            <p:cNvSpPr>
              <a:spLocks noChangeArrowheads="1"/>
            </p:cNvSpPr>
            <p:nvPr/>
          </p:nvSpPr>
          <p:spPr bwMode="auto">
            <a:xfrm>
              <a:off x="5040" y="6396"/>
              <a:ext cx="18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</a:rPr>
                <a:t>F(1,1) = 0</a:t>
              </a:r>
            </a:p>
          </p:txBody>
        </p:sp>
        <p:sp>
          <p:nvSpPr>
            <p:cNvPr id="38927" name="Rectangle 15"/>
            <p:cNvSpPr>
              <a:spLocks noChangeArrowheads="1"/>
            </p:cNvSpPr>
            <p:nvPr/>
          </p:nvSpPr>
          <p:spPr bwMode="auto">
            <a:xfrm>
              <a:off x="5040" y="9996"/>
              <a:ext cx="18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</a:rPr>
                <a:t>F(1,0) = 1</a:t>
              </a:r>
            </a:p>
          </p:txBody>
        </p:sp>
        <p:sp>
          <p:nvSpPr>
            <p:cNvPr id="38928" name="Rectangle 16"/>
            <p:cNvSpPr>
              <a:spLocks noChangeArrowheads="1"/>
            </p:cNvSpPr>
            <p:nvPr/>
          </p:nvSpPr>
          <p:spPr bwMode="auto">
            <a:xfrm>
              <a:off x="1980" y="9996"/>
              <a:ext cx="18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</a:rPr>
                <a:t>F(0,0) = 0</a:t>
              </a:r>
            </a:p>
          </p:txBody>
        </p:sp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1980" y="6396"/>
              <a:ext cx="180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</a:rPr>
                <a:t>F(0,1)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9155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Solusi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bg1"/>
                </a:solidFill>
              </a:rPr>
              <a:t>XOR = (x1 ^ ~x2) V (~x1 ^ x2)</a:t>
            </a:r>
          </a:p>
          <a:p>
            <a:pPr eaLnBrk="1" hangingPunct="1"/>
            <a:r>
              <a:rPr lang="en-US" altLang="en-US" dirty="0" err="1">
                <a:solidFill>
                  <a:schemeClr val="bg1"/>
                </a:solidFill>
              </a:rPr>
              <a:t>Ternyata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dibutuhkan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sebuah</a:t>
            </a:r>
            <a:r>
              <a:rPr lang="en-US" altLang="en-US" dirty="0">
                <a:solidFill>
                  <a:schemeClr val="bg1"/>
                </a:solidFill>
              </a:rPr>
              <a:t> layer </a:t>
            </a:r>
            <a:r>
              <a:rPr lang="en-US" altLang="en-US" dirty="0" err="1">
                <a:solidFill>
                  <a:schemeClr val="bg1"/>
                </a:solidFill>
              </a:rPr>
              <a:t>tersembunyi</a:t>
            </a:r>
            <a:endParaRPr lang="en-US" altLang="en-US" dirty="0">
              <a:solidFill>
                <a:schemeClr val="bg1"/>
              </a:solidFill>
            </a:endParaRPr>
          </a:p>
          <a:p>
            <a:pPr eaLnBrk="1" hangingPunct="1"/>
            <a:endParaRPr lang="en-US" altLang="en-US" dirty="0">
              <a:solidFill>
                <a:schemeClr val="bg1"/>
              </a:solidFill>
            </a:endParaRPr>
          </a:p>
        </p:txBody>
      </p:sp>
      <p:grpSp>
        <p:nvGrpSpPr>
          <p:cNvPr id="39940" name="Group 4"/>
          <p:cNvGrpSpPr>
            <a:grpSpLocks noChangeAspect="1"/>
          </p:cNvGrpSpPr>
          <p:nvPr/>
        </p:nvGrpSpPr>
        <p:grpSpPr bwMode="auto">
          <a:xfrm>
            <a:off x="1332036" y="2706687"/>
            <a:ext cx="8202115" cy="3645985"/>
            <a:chOff x="2528" y="9184"/>
            <a:chExt cx="5400" cy="3086"/>
          </a:xfrm>
        </p:grpSpPr>
        <p:sp>
          <p:nvSpPr>
            <p:cNvPr id="39941" name="AutoShape 5"/>
            <p:cNvSpPr>
              <a:spLocks noChangeAspect="1" noChangeArrowheads="1"/>
            </p:cNvSpPr>
            <p:nvPr/>
          </p:nvSpPr>
          <p:spPr bwMode="auto">
            <a:xfrm>
              <a:off x="2528" y="9184"/>
              <a:ext cx="5400" cy="3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39942" name="Oval 6"/>
            <p:cNvSpPr>
              <a:spLocks noChangeArrowheads="1"/>
            </p:cNvSpPr>
            <p:nvPr/>
          </p:nvSpPr>
          <p:spPr bwMode="auto">
            <a:xfrm>
              <a:off x="2978" y="9493"/>
              <a:ext cx="600" cy="4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</a:rPr>
                <a:t>X1</a:t>
              </a:r>
            </a:p>
          </p:txBody>
        </p:sp>
        <p:sp>
          <p:nvSpPr>
            <p:cNvPr id="39943" name="Oval 7"/>
            <p:cNvSpPr>
              <a:spLocks noChangeArrowheads="1"/>
            </p:cNvSpPr>
            <p:nvPr/>
          </p:nvSpPr>
          <p:spPr bwMode="auto">
            <a:xfrm>
              <a:off x="2978" y="11035"/>
              <a:ext cx="600" cy="4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</a:rPr>
                <a:t>X2</a:t>
              </a:r>
            </a:p>
          </p:txBody>
        </p:sp>
        <p:sp>
          <p:nvSpPr>
            <p:cNvPr id="39944" name="Oval 8"/>
            <p:cNvSpPr>
              <a:spLocks noChangeArrowheads="1"/>
            </p:cNvSpPr>
            <p:nvPr/>
          </p:nvSpPr>
          <p:spPr bwMode="auto">
            <a:xfrm>
              <a:off x="4478" y="9493"/>
              <a:ext cx="600" cy="4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</a:rPr>
                <a:t>Z1</a:t>
              </a:r>
            </a:p>
          </p:txBody>
        </p:sp>
        <p:sp>
          <p:nvSpPr>
            <p:cNvPr id="39945" name="Oval 9"/>
            <p:cNvSpPr>
              <a:spLocks noChangeArrowheads="1"/>
            </p:cNvSpPr>
            <p:nvPr/>
          </p:nvSpPr>
          <p:spPr bwMode="auto">
            <a:xfrm>
              <a:off x="4628" y="11035"/>
              <a:ext cx="600" cy="4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</a:rPr>
                <a:t>Z2</a:t>
              </a:r>
            </a:p>
          </p:txBody>
        </p:sp>
        <p:sp>
          <p:nvSpPr>
            <p:cNvPr id="39946" name="Oval 10"/>
            <p:cNvSpPr>
              <a:spLocks noChangeArrowheads="1"/>
            </p:cNvSpPr>
            <p:nvPr/>
          </p:nvSpPr>
          <p:spPr bwMode="auto">
            <a:xfrm>
              <a:off x="5828" y="10264"/>
              <a:ext cx="600" cy="4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39947" name="Line 11"/>
            <p:cNvSpPr>
              <a:spLocks noChangeShapeType="1"/>
            </p:cNvSpPr>
            <p:nvPr/>
          </p:nvSpPr>
          <p:spPr bwMode="auto">
            <a:xfrm>
              <a:off x="3578" y="9647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9948" name="Line 12"/>
            <p:cNvSpPr>
              <a:spLocks noChangeShapeType="1"/>
            </p:cNvSpPr>
            <p:nvPr/>
          </p:nvSpPr>
          <p:spPr bwMode="auto">
            <a:xfrm>
              <a:off x="3578" y="11344"/>
              <a:ext cx="10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9949" name="Line 13"/>
            <p:cNvSpPr>
              <a:spLocks noChangeShapeType="1"/>
            </p:cNvSpPr>
            <p:nvPr/>
          </p:nvSpPr>
          <p:spPr bwMode="auto">
            <a:xfrm>
              <a:off x="3428" y="9801"/>
              <a:ext cx="1350" cy="1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9950" name="Line 14"/>
            <p:cNvSpPr>
              <a:spLocks noChangeShapeType="1"/>
            </p:cNvSpPr>
            <p:nvPr/>
          </p:nvSpPr>
          <p:spPr bwMode="auto">
            <a:xfrm flipV="1">
              <a:off x="3428" y="9801"/>
              <a:ext cx="1200" cy="12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9951" name="Line 15"/>
            <p:cNvSpPr>
              <a:spLocks noChangeShapeType="1"/>
            </p:cNvSpPr>
            <p:nvPr/>
          </p:nvSpPr>
          <p:spPr bwMode="auto">
            <a:xfrm>
              <a:off x="5078" y="9801"/>
              <a:ext cx="900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9952" name="Line 16"/>
            <p:cNvSpPr>
              <a:spLocks noChangeShapeType="1"/>
            </p:cNvSpPr>
            <p:nvPr/>
          </p:nvSpPr>
          <p:spPr bwMode="auto">
            <a:xfrm flipV="1">
              <a:off x="5228" y="10727"/>
              <a:ext cx="750" cy="4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9953" name="Rectangle 17"/>
            <p:cNvSpPr>
              <a:spLocks noChangeArrowheads="1"/>
            </p:cNvSpPr>
            <p:nvPr/>
          </p:nvSpPr>
          <p:spPr bwMode="auto">
            <a:xfrm>
              <a:off x="3878" y="9338"/>
              <a:ext cx="300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954" name="Rectangle 18"/>
            <p:cNvSpPr>
              <a:spLocks noChangeArrowheads="1"/>
            </p:cNvSpPr>
            <p:nvPr/>
          </p:nvSpPr>
          <p:spPr bwMode="auto">
            <a:xfrm>
              <a:off x="3878" y="11344"/>
              <a:ext cx="300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955" name="Rectangle 19"/>
            <p:cNvSpPr>
              <a:spLocks noChangeArrowheads="1"/>
            </p:cNvSpPr>
            <p:nvPr/>
          </p:nvSpPr>
          <p:spPr bwMode="auto">
            <a:xfrm>
              <a:off x="4328" y="10418"/>
              <a:ext cx="450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</a:rPr>
                <a:t>-1</a:t>
              </a:r>
            </a:p>
          </p:txBody>
        </p:sp>
        <p:sp>
          <p:nvSpPr>
            <p:cNvPr id="39956" name="Rectangle 20"/>
            <p:cNvSpPr>
              <a:spLocks noChangeArrowheads="1"/>
            </p:cNvSpPr>
            <p:nvPr/>
          </p:nvSpPr>
          <p:spPr bwMode="auto">
            <a:xfrm>
              <a:off x="3428" y="10110"/>
              <a:ext cx="450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</a:rPr>
                <a:t>-1</a:t>
              </a:r>
            </a:p>
          </p:txBody>
        </p:sp>
        <p:sp>
          <p:nvSpPr>
            <p:cNvPr id="39957" name="Rectangle 21"/>
            <p:cNvSpPr>
              <a:spLocks noChangeArrowheads="1"/>
            </p:cNvSpPr>
            <p:nvPr/>
          </p:nvSpPr>
          <p:spPr bwMode="auto">
            <a:xfrm>
              <a:off x="5378" y="9647"/>
              <a:ext cx="300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9958" name="Rectangle 22"/>
            <p:cNvSpPr>
              <a:spLocks noChangeArrowheads="1"/>
            </p:cNvSpPr>
            <p:nvPr/>
          </p:nvSpPr>
          <p:spPr bwMode="auto">
            <a:xfrm>
              <a:off x="5611" y="11009"/>
              <a:ext cx="300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9959" name="Rectangle 23"/>
            <p:cNvSpPr>
              <a:spLocks noChangeArrowheads="1"/>
            </p:cNvSpPr>
            <p:nvPr/>
          </p:nvSpPr>
          <p:spPr bwMode="auto">
            <a:xfrm>
              <a:off x="4778" y="11653"/>
              <a:ext cx="450" cy="4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960" name="Rectangle 24"/>
            <p:cNvSpPr>
              <a:spLocks noChangeArrowheads="1"/>
            </p:cNvSpPr>
            <p:nvPr/>
          </p:nvSpPr>
          <p:spPr bwMode="auto">
            <a:xfrm>
              <a:off x="5228" y="9184"/>
              <a:ext cx="450" cy="4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961" name="Rectangle 25"/>
            <p:cNvSpPr>
              <a:spLocks noChangeArrowheads="1"/>
            </p:cNvSpPr>
            <p:nvPr/>
          </p:nvSpPr>
          <p:spPr bwMode="auto">
            <a:xfrm>
              <a:off x="6578" y="10264"/>
              <a:ext cx="450" cy="4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chemeClr val="bg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066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bg1"/>
                </a:solidFill>
              </a:rPr>
              <a:t>Tabel</a:t>
            </a:r>
          </a:p>
        </p:txBody>
      </p:sp>
      <p:pic>
        <p:nvPicPr>
          <p:cNvPr id="4096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58273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Model Hebb</a:t>
            </a: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" y="1707249"/>
            <a:ext cx="837088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714375" y="414338"/>
            <a:ext cx="8293100" cy="1073150"/>
          </a:xfr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Model Hebb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793750" y="1374777"/>
            <a:ext cx="8108950" cy="4075113"/>
          </a:xfrm>
        </p:spPr>
        <p:txBody>
          <a:bodyPr>
            <a:normAutofit fontScale="85000" lnSpcReduction="2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>
                <a:solidFill>
                  <a:schemeClr val="bg1"/>
                </a:solidFill>
              </a:rPr>
              <a:t>Langkah-langkah :</a:t>
            </a:r>
          </a:p>
          <a:p>
            <a:pPr>
              <a:buFont typeface="Times New Roman" pitchFamily="18" charset="0"/>
              <a:buAutoNum type="arabicPeriod"/>
            </a:pPr>
            <a:r>
              <a:rPr lang="en-US" altLang="en-US">
                <a:solidFill>
                  <a:schemeClr val="bg1"/>
                </a:solidFill>
              </a:rPr>
              <a:t>Inisialisasi semua bobot = Wi = 0 (i=1,..,n)</a:t>
            </a:r>
          </a:p>
          <a:p>
            <a:pPr>
              <a:buFont typeface="Times New Roman" pitchFamily="18" charset="0"/>
              <a:buAutoNum type="arabicPeriod"/>
            </a:pPr>
            <a:r>
              <a:rPr lang="en-US" altLang="en-US">
                <a:solidFill>
                  <a:schemeClr val="bg1"/>
                </a:solidFill>
              </a:rPr>
              <a:t>Untuk semua vektor input s dan unit target t, lakukan :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</a:rPr>
              <a:t>Set aktivasi unit masukan Xi = Si (i=1,..,n)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</a:rPr>
              <a:t>Set aktivasi unit keluaran  y = t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</a:rPr>
              <a:t>Perbaiki bobot menurut persamaan </a:t>
            </a:r>
          </a:p>
          <a:p>
            <a:pPr marL="1314450" lvl="2" indent="-5143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</a:rPr>
              <a:t>Wi (baru) = Wi(lama)+∆W</a:t>
            </a:r>
          </a:p>
          <a:p>
            <a:pPr marL="1314450" lvl="2" indent="-5143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</a:rPr>
              <a:t>∆W = Xi.y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</a:rPr>
              <a:t>Perbaiki bias menurut persamaan :</a:t>
            </a:r>
          </a:p>
          <a:p>
            <a:pPr marL="1314450" lvl="2" indent="-5143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bg1"/>
                </a:solidFill>
              </a:rPr>
              <a:t>b(baru) = b(lama)+y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Contoh Kasus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793750" y="1563688"/>
            <a:ext cx="8108950" cy="4343400"/>
          </a:xfrm>
        </p:spPr>
        <p:txBody>
          <a:bodyPr>
            <a:normAutofit fontScale="92500" lnSpcReduction="2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>
                <a:solidFill>
                  <a:schemeClr val="bg1"/>
                </a:solidFill>
              </a:rPr>
              <a:t>Membedakan pola :</a:t>
            </a:r>
          </a:p>
          <a:p>
            <a:pPr>
              <a:buFont typeface="Times New Roman" pitchFamily="18" charset="0"/>
              <a:buNone/>
            </a:pPr>
            <a:r>
              <a:rPr lang="en-US" altLang="en-US">
                <a:solidFill>
                  <a:schemeClr val="bg1"/>
                </a:solidFill>
              </a:rPr>
              <a:t># o #           # o o</a:t>
            </a:r>
          </a:p>
          <a:p>
            <a:pPr>
              <a:buFont typeface="Times New Roman" pitchFamily="18" charset="0"/>
              <a:buNone/>
            </a:pPr>
            <a:r>
              <a:rPr lang="en-US" altLang="en-US">
                <a:solidFill>
                  <a:schemeClr val="bg1"/>
                </a:solidFill>
              </a:rPr>
              <a:t>o # o           # o o</a:t>
            </a:r>
          </a:p>
          <a:p>
            <a:pPr>
              <a:buFont typeface="Times New Roman" pitchFamily="18" charset="0"/>
              <a:buNone/>
            </a:pPr>
            <a:r>
              <a:rPr lang="en-US" altLang="en-US">
                <a:solidFill>
                  <a:schemeClr val="bg1"/>
                </a:solidFill>
              </a:rPr>
              <a:t># o #           # # #</a:t>
            </a:r>
          </a:p>
          <a:p>
            <a:pPr>
              <a:buFont typeface="Times New Roman" pitchFamily="18" charset="0"/>
              <a:buNone/>
            </a:pPr>
            <a:r>
              <a:rPr lang="en-US" altLang="en-US">
                <a:solidFill>
                  <a:schemeClr val="bg1"/>
                </a:solidFill>
              </a:rPr>
              <a:t>  (X)               (L)</a:t>
            </a:r>
          </a:p>
          <a:p>
            <a:pPr>
              <a:buFont typeface="Times New Roman" pitchFamily="18" charset="0"/>
              <a:buNone/>
            </a:pPr>
            <a:endParaRPr lang="en-US" altLang="en-US">
              <a:solidFill>
                <a:schemeClr val="bg1"/>
              </a:solidFill>
            </a:endParaRPr>
          </a:p>
          <a:p>
            <a:pPr>
              <a:buFont typeface="Times New Roman" pitchFamily="18" charset="0"/>
              <a:buNone/>
            </a:pPr>
            <a:r>
              <a:rPr lang="en-US" altLang="en-US">
                <a:solidFill>
                  <a:schemeClr val="bg1"/>
                </a:solidFill>
              </a:rPr>
              <a:t>Bagaimana JST mengenali pola berikut :</a:t>
            </a:r>
          </a:p>
          <a:p>
            <a:pPr>
              <a:buFont typeface="Times New Roman" pitchFamily="18" charset="0"/>
              <a:buNone/>
            </a:pPr>
            <a:r>
              <a:rPr lang="en-US" altLang="en-US">
                <a:solidFill>
                  <a:schemeClr val="bg1"/>
                </a:solidFill>
              </a:rPr>
              <a:t># # o</a:t>
            </a:r>
          </a:p>
          <a:p>
            <a:pPr>
              <a:buFont typeface="Times New Roman" pitchFamily="18" charset="0"/>
              <a:buNone/>
            </a:pPr>
            <a:r>
              <a:rPr lang="en-US" altLang="en-US">
                <a:solidFill>
                  <a:schemeClr val="bg1"/>
                </a:solidFill>
              </a:rPr>
              <a:t># # o</a:t>
            </a:r>
          </a:p>
          <a:p>
            <a:pPr>
              <a:buFont typeface="Times New Roman" pitchFamily="18" charset="0"/>
              <a:buNone/>
            </a:pPr>
            <a:r>
              <a:rPr lang="en-US" altLang="en-US">
                <a:solidFill>
                  <a:schemeClr val="bg1"/>
                </a:solidFill>
              </a:rPr>
              <a:t># # #</a:t>
            </a:r>
          </a:p>
          <a:p>
            <a:pPr>
              <a:buFont typeface="Times New Roman" pitchFamily="18" charset="0"/>
              <a:buNone/>
            </a:pPr>
            <a:endParaRPr lang="en-US" altLang="en-US">
              <a:solidFill>
                <a:schemeClr val="bg1"/>
              </a:solidFill>
            </a:endParaRPr>
          </a:p>
          <a:p>
            <a:pPr>
              <a:buFont typeface="Times New Roman" pitchFamily="18" charset="0"/>
              <a:buNone/>
            </a:pP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Contoh Kasus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# = 1, o = -1 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X = 1, L = -1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Fungsi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aktivasi</a:t>
            </a:r>
            <a:r>
              <a:rPr lang="en-US" altLang="en-US" dirty="0">
                <a:solidFill>
                  <a:schemeClr val="bg1"/>
                </a:solidFill>
              </a:rPr>
              <a:t> :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y = 1, </a:t>
            </a:r>
            <a:r>
              <a:rPr lang="en-US" altLang="en-US" dirty="0" err="1">
                <a:solidFill>
                  <a:schemeClr val="bg1"/>
                </a:solidFill>
              </a:rPr>
              <a:t>jika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y_in</a:t>
            </a:r>
            <a:r>
              <a:rPr lang="en-US" altLang="en-US" dirty="0">
                <a:solidFill>
                  <a:schemeClr val="bg1"/>
                </a:solidFill>
              </a:rPr>
              <a:t> &gt;= 0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y = -1, </a:t>
            </a:r>
            <a:r>
              <a:rPr lang="en-US" altLang="en-US" dirty="0" err="1">
                <a:solidFill>
                  <a:schemeClr val="bg1"/>
                </a:solidFill>
              </a:rPr>
              <a:t>jika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y_in</a:t>
            </a:r>
            <a:r>
              <a:rPr lang="en-US" altLang="en-US" dirty="0">
                <a:solidFill>
                  <a:schemeClr val="bg1"/>
                </a:solidFill>
              </a:rPr>
              <a:t> &lt; 0</a:t>
            </a:r>
          </a:p>
          <a:p>
            <a:pPr>
              <a:buFont typeface="Times New Roman" pitchFamily="18" charset="0"/>
              <a:buNone/>
            </a:pPr>
            <a:endParaRPr lang="en-US" altLang="en-US" dirty="0">
              <a:solidFill>
                <a:schemeClr val="bg1"/>
              </a:solidFill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# o #                    # o </a:t>
            </a:r>
            <a:r>
              <a:rPr lang="en-US" altLang="en-US" dirty="0" err="1">
                <a:solidFill>
                  <a:schemeClr val="bg1"/>
                </a:solidFill>
              </a:rPr>
              <a:t>o</a:t>
            </a:r>
            <a:endParaRPr lang="en-US" altLang="en-US" dirty="0">
              <a:solidFill>
                <a:schemeClr val="bg1"/>
              </a:solidFill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o # o   t=1            # o </a:t>
            </a:r>
            <a:r>
              <a:rPr lang="en-US" altLang="en-US" dirty="0" err="1">
                <a:solidFill>
                  <a:schemeClr val="bg1"/>
                </a:solidFill>
              </a:rPr>
              <a:t>o</a:t>
            </a:r>
            <a:r>
              <a:rPr lang="en-US" altLang="en-US" dirty="0">
                <a:solidFill>
                  <a:schemeClr val="bg1"/>
                </a:solidFill>
              </a:rPr>
              <a:t>  t= -1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# o #                    # # #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Contoh Kasus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Input </a:t>
            </a:r>
            <a:r>
              <a:rPr lang="en-US" altLang="en-US" dirty="0" err="1">
                <a:solidFill>
                  <a:schemeClr val="bg1"/>
                </a:solidFill>
              </a:rPr>
              <a:t>pertama</a:t>
            </a:r>
            <a:r>
              <a:rPr lang="en-US" altLang="en-US" dirty="0">
                <a:solidFill>
                  <a:schemeClr val="bg1"/>
                </a:solidFill>
              </a:rPr>
              <a:t> :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 1  -1   1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-1   1  -1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 1  -1   1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∆W = x.t, </a:t>
            </a:r>
            <a:r>
              <a:rPr lang="en-US" altLang="en-US" dirty="0" err="1">
                <a:solidFill>
                  <a:schemeClr val="bg1"/>
                </a:solidFill>
              </a:rPr>
              <a:t>maka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nilai</a:t>
            </a:r>
            <a:r>
              <a:rPr lang="en-US" altLang="en-US" dirty="0">
                <a:solidFill>
                  <a:schemeClr val="bg1"/>
                </a:solidFill>
              </a:rPr>
              <a:t> ∆W </a:t>
            </a:r>
            <a:r>
              <a:rPr lang="en-US" altLang="en-US" dirty="0" err="1">
                <a:solidFill>
                  <a:schemeClr val="bg1"/>
                </a:solidFill>
              </a:rPr>
              <a:t>untuk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tiap</a:t>
            </a:r>
            <a:r>
              <a:rPr lang="en-US" altLang="en-US" dirty="0">
                <a:solidFill>
                  <a:schemeClr val="bg1"/>
                </a:solidFill>
              </a:rPr>
              <a:t> input: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 1  -1   1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-1   1  -1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 1  -1   1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Bias = b.t = 1.1 = 1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Contoh Kasus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Input </a:t>
            </a:r>
            <a:r>
              <a:rPr lang="en-US" altLang="en-US" dirty="0" err="1">
                <a:solidFill>
                  <a:schemeClr val="bg1"/>
                </a:solidFill>
              </a:rPr>
              <a:t>kedua</a:t>
            </a:r>
            <a:r>
              <a:rPr lang="en-US" altLang="en-US" dirty="0">
                <a:solidFill>
                  <a:schemeClr val="bg1"/>
                </a:solidFill>
              </a:rPr>
              <a:t> :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 1  -1  -1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 1  -1  -1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 1   1   1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∆W = x.t, </a:t>
            </a:r>
            <a:r>
              <a:rPr lang="en-US" altLang="en-US" dirty="0" err="1">
                <a:solidFill>
                  <a:schemeClr val="bg1"/>
                </a:solidFill>
              </a:rPr>
              <a:t>maka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nilai</a:t>
            </a:r>
            <a:r>
              <a:rPr lang="en-US" altLang="en-US" dirty="0">
                <a:solidFill>
                  <a:schemeClr val="bg1"/>
                </a:solidFill>
              </a:rPr>
              <a:t> ∆W </a:t>
            </a:r>
            <a:r>
              <a:rPr lang="en-US" altLang="en-US" dirty="0" err="1">
                <a:solidFill>
                  <a:schemeClr val="bg1"/>
                </a:solidFill>
              </a:rPr>
              <a:t>untuk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tiap</a:t>
            </a:r>
            <a:r>
              <a:rPr lang="en-US" altLang="en-US" dirty="0">
                <a:solidFill>
                  <a:schemeClr val="bg1"/>
                </a:solidFill>
              </a:rPr>
              <a:t> input: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-1   1   1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-1   1   1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-1  -1  -1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Bias = b.t = 1.-1 = -1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4"/>
          <p:cNvSpPr>
            <a:spLocks noGrp="1" noChangeArrowheads="1"/>
          </p:cNvSpPr>
          <p:nvPr>
            <p:ph type="title"/>
          </p:nvPr>
        </p:nvSpPr>
        <p:spPr>
          <a:xfrm>
            <a:off x="592933" y="649289"/>
            <a:ext cx="8748237" cy="1080029"/>
          </a:xfrm>
        </p:spPr>
        <p:txBody>
          <a:bodyPr/>
          <a:lstStyle/>
          <a:p>
            <a:pPr eaLnBrk="1" hangingPunct="1"/>
            <a:r>
              <a:rPr lang="en-US" altLang="en-US" dirty="0" err="1">
                <a:solidFill>
                  <a:schemeClr val="bg1"/>
                </a:solidFill>
              </a:rPr>
              <a:t>Analogi</a:t>
            </a:r>
            <a:r>
              <a:rPr lang="en-US" altLang="en-US" dirty="0">
                <a:solidFill>
                  <a:schemeClr val="bg1"/>
                </a:solidFill>
              </a:rPr>
              <a:t> JST </a:t>
            </a:r>
            <a:r>
              <a:rPr lang="en-US" altLang="en-US" dirty="0" err="1">
                <a:solidFill>
                  <a:schemeClr val="bg1"/>
                </a:solidFill>
              </a:rPr>
              <a:t>dengan</a:t>
            </a:r>
            <a:r>
              <a:rPr lang="en-US" altLang="en-US" dirty="0">
                <a:solidFill>
                  <a:schemeClr val="bg1"/>
                </a:solidFill>
              </a:rPr>
              <a:t> JSB</a:t>
            </a:r>
          </a:p>
        </p:txBody>
      </p:sp>
      <p:graphicFrame>
        <p:nvGraphicFramePr>
          <p:cNvPr id="56346" name="Group 2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253355165"/>
              </p:ext>
            </p:extLst>
          </p:nvPr>
        </p:nvGraphicFramePr>
        <p:xfrm>
          <a:off x="972026" y="1944687"/>
          <a:ext cx="7776210" cy="4276616"/>
        </p:xfrm>
        <a:graphic>
          <a:graphicData uri="http://schemas.openxmlformats.org/drawingml/2006/table">
            <a:tbl>
              <a:tblPr/>
              <a:tblGrid>
                <a:gridCol w="3888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5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JST</a:t>
                      </a:r>
                    </a:p>
                  </a:txBody>
                  <a:tcPr marL="86402" marR="86402" marT="43201" marB="432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JS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Biologis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86402" marR="86402" marT="43201" marB="432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Node</a:t>
                      </a:r>
                    </a:p>
                  </a:txBody>
                  <a:tcPr marL="86402" marR="86402" marT="43201" marB="432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Badan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Sel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 (Soma)</a:t>
                      </a:r>
                    </a:p>
                  </a:txBody>
                  <a:tcPr marL="86402" marR="86402" marT="43201" marB="432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65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marL="86402" marR="86402" marT="43201" marB="432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Dendrit</a:t>
                      </a:r>
                    </a:p>
                  </a:txBody>
                  <a:tcPr marL="86402" marR="86402" marT="43201" marB="432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marL="86402" marR="86402" marT="43201" marB="432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Akson</a:t>
                      </a:r>
                    </a:p>
                  </a:txBody>
                  <a:tcPr marL="86402" marR="86402" marT="43201" marB="432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5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Bobot</a:t>
                      </a:r>
                    </a:p>
                  </a:txBody>
                  <a:tcPr marL="86402" marR="86402" marT="43201" marB="432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Sinapsis</a:t>
                      </a:r>
                      <a:endParaRPr kumimoji="0" 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86402" marR="86402" marT="43201" marB="432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3938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>
                <a:solidFill>
                  <a:schemeClr val="bg1"/>
                </a:solidFill>
              </a:rPr>
              <a:t>Contoh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Kasus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86014" y="1512041"/>
            <a:ext cx="6583917" cy="4276616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endParaRPr lang="en-US" altLang="en-US" dirty="0">
              <a:solidFill>
                <a:schemeClr val="bg1"/>
              </a:solidFill>
            </a:endParaRPr>
          </a:p>
          <a:p>
            <a:pPr>
              <a:buFont typeface="Times New Roman" pitchFamily="18" charset="0"/>
              <a:buNone/>
            </a:pPr>
            <a:endParaRPr lang="en-US" altLang="en-US" dirty="0">
              <a:solidFill>
                <a:schemeClr val="bg1"/>
              </a:solidFill>
            </a:endParaRPr>
          </a:p>
          <a:p>
            <a:pPr>
              <a:buFont typeface="Times New Roman" pitchFamily="18" charset="0"/>
              <a:buNone/>
            </a:pPr>
            <a:endParaRPr lang="en-US" altLang="en-US" dirty="0">
              <a:solidFill>
                <a:schemeClr val="bg1"/>
              </a:solidFill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Bobot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baru</a:t>
            </a:r>
            <a:r>
              <a:rPr lang="en-US" altLang="en-US" dirty="0">
                <a:solidFill>
                  <a:schemeClr val="bg1"/>
                </a:solidFill>
              </a:rPr>
              <a:t> :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 0   0   2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-2   2   0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 0  -2   0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Bias = 0 </a:t>
            </a:r>
          </a:p>
          <a:p>
            <a:pPr>
              <a:buFont typeface="Times New Roman" pitchFamily="18" charset="0"/>
              <a:buNone/>
            </a:pP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97779" y="1512040"/>
            <a:ext cx="1544012" cy="1695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</a:rPr>
              <a:t>-1   1   1</a:t>
            </a:r>
          </a:p>
          <a:p>
            <a:r>
              <a:rPr lang="en-US" altLang="en-US" sz="2800" dirty="0">
                <a:solidFill>
                  <a:schemeClr val="bg1"/>
                </a:solidFill>
              </a:rPr>
              <a:t>-1   1   1</a:t>
            </a:r>
          </a:p>
          <a:p>
            <a:r>
              <a:rPr lang="en-US" altLang="en-US" sz="2800" dirty="0">
                <a:solidFill>
                  <a:schemeClr val="bg1"/>
                </a:solidFill>
              </a:rPr>
              <a:t>-1  -1  -1</a:t>
            </a:r>
          </a:p>
          <a:p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86013" y="1512042"/>
            <a:ext cx="1859517" cy="129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solidFill>
                  <a:schemeClr val="bg1"/>
                </a:solidFill>
              </a:rPr>
              <a:t>1   -1   1 </a:t>
            </a:r>
          </a:p>
          <a:p>
            <a:r>
              <a:rPr lang="en-US" altLang="en-US" sz="2800" dirty="0">
                <a:solidFill>
                  <a:schemeClr val="bg1"/>
                </a:solidFill>
              </a:rPr>
              <a:t>-1   1  -1</a:t>
            </a:r>
          </a:p>
          <a:p>
            <a:r>
              <a:rPr lang="en-US" altLang="en-US" sz="2800" dirty="0">
                <a:solidFill>
                  <a:schemeClr val="bg1"/>
                </a:solidFill>
              </a:rPr>
              <a:t> 1  -1  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3317" y="1741076"/>
            <a:ext cx="484428" cy="66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668338" y="268288"/>
            <a:ext cx="8293100" cy="1073150"/>
          </a:xfr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Contoh Kasus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516731" y="1563687"/>
            <a:ext cx="8763000" cy="4343400"/>
          </a:xfrm>
        </p:spPr>
        <p:txBody>
          <a:bodyPr>
            <a:normAutofit fontScale="85000" lnSpcReduction="2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Aplikasikan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bobot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baru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ke</a:t>
            </a:r>
            <a:r>
              <a:rPr lang="en-US" altLang="en-US" dirty="0">
                <a:solidFill>
                  <a:schemeClr val="bg1"/>
                </a:solidFill>
              </a:rPr>
              <a:t> input 1 :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(1.0)+( -1.0)+(1.2)+(-1.-2)+(1.2)+ (-1.0)+(1.0)+(-1.-2)+(1.0) = 8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Jadi</a:t>
            </a:r>
            <a:r>
              <a:rPr lang="en-US" altLang="en-US" dirty="0">
                <a:solidFill>
                  <a:schemeClr val="bg1"/>
                </a:solidFill>
              </a:rPr>
              <a:t> y = 1, </a:t>
            </a:r>
            <a:r>
              <a:rPr lang="en-US" altLang="en-US" dirty="0" err="1">
                <a:solidFill>
                  <a:schemeClr val="bg1"/>
                </a:solidFill>
              </a:rPr>
              <a:t>sesuai</a:t>
            </a:r>
            <a:r>
              <a:rPr lang="en-US" altLang="en-US" dirty="0">
                <a:solidFill>
                  <a:schemeClr val="bg1"/>
                </a:solidFill>
              </a:rPr>
              <a:t> target (t=1)</a:t>
            </a:r>
          </a:p>
          <a:p>
            <a:pPr>
              <a:buFont typeface="Times New Roman" pitchFamily="18" charset="0"/>
              <a:buNone/>
            </a:pPr>
            <a:endParaRPr lang="en-US" altLang="en-US" dirty="0">
              <a:solidFill>
                <a:schemeClr val="bg1"/>
              </a:solidFill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Aplikasikan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bobot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baru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ke</a:t>
            </a:r>
            <a:r>
              <a:rPr lang="en-US" altLang="en-US" dirty="0">
                <a:solidFill>
                  <a:schemeClr val="bg1"/>
                </a:solidFill>
              </a:rPr>
              <a:t> input 2 :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(1.0)+( -1.0)+(-1.2)+(1.-2)+(-1.2)+ (-1.0)+(1.0)+(1.-2)+(1.0) = -8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Jadi</a:t>
            </a:r>
            <a:r>
              <a:rPr lang="en-US" altLang="en-US" dirty="0">
                <a:solidFill>
                  <a:schemeClr val="bg1"/>
                </a:solidFill>
              </a:rPr>
              <a:t> y = -1, </a:t>
            </a:r>
            <a:r>
              <a:rPr lang="en-US" altLang="en-US" dirty="0" err="1">
                <a:solidFill>
                  <a:schemeClr val="bg1"/>
                </a:solidFill>
              </a:rPr>
              <a:t>sesuai</a:t>
            </a:r>
            <a:r>
              <a:rPr lang="en-US" altLang="en-US" dirty="0">
                <a:solidFill>
                  <a:schemeClr val="bg1"/>
                </a:solidFill>
              </a:rPr>
              <a:t> target (t=-1)</a:t>
            </a:r>
          </a:p>
          <a:p>
            <a:pPr>
              <a:buFont typeface="Times New Roman" pitchFamily="18" charset="0"/>
              <a:buNone/>
            </a:pPr>
            <a:endParaRPr lang="en-US" altLang="en-US" dirty="0">
              <a:solidFill>
                <a:schemeClr val="bg1"/>
              </a:solidFill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Jadi</a:t>
            </a:r>
            <a:r>
              <a:rPr lang="en-US" altLang="en-US" dirty="0">
                <a:solidFill>
                  <a:schemeClr val="bg1"/>
                </a:solidFill>
              </a:rPr>
              <a:t> JST </a:t>
            </a:r>
            <a:r>
              <a:rPr lang="en-US" altLang="en-US" dirty="0" err="1">
                <a:solidFill>
                  <a:schemeClr val="bg1"/>
                </a:solidFill>
              </a:rPr>
              <a:t>sudah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bisa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mengenali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pola</a:t>
            </a:r>
            <a:endParaRPr lang="en-US" altLang="en-US" dirty="0">
              <a:solidFill>
                <a:schemeClr val="bg1"/>
              </a:solidFill>
            </a:endParaRPr>
          </a:p>
          <a:p>
            <a:pPr>
              <a:buFont typeface="Times New Roman" pitchFamily="18" charset="0"/>
              <a:buNone/>
            </a:pPr>
            <a:endParaRPr lang="en-US" altLang="en-US" dirty="0">
              <a:solidFill>
                <a:schemeClr val="bg1"/>
              </a:solidFill>
            </a:endParaRPr>
          </a:p>
          <a:p>
            <a:pPr>
              <a:buFont typeface="Times New Roman" pitchFamily="18" charset="0"/>
              <a:buNone/>
            </a:pPr>
            <a:endParaRPr lang="en-US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>
                <a:solidFill>
                  <a:schemeClr val="bg1"/>
                </a:solidFill>
              </a:rPr>
              <a:t>Contoh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Kasus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Aplikasikan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ke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pola</a:t>
            </a:r>
            <a:r>
              <a:rPr lang="en-US" altLang="en-US" dirty="0">
                <a:solidFill>
                  <a:schemeClr val="bg1"/>
                </a:solidFill>
              </a:rPr>
              <a:t> yang </a:t>
            </a:r>
            <a:r>
              <a:rPr lang="en-US" altLang="en-US" dirty="0" err="1">
                <a:solidFill>
                  <a:schemeClr val="bg1"/>
                </a:solidFill>
              </a:rPr>
              <a:t>baru</a:t>
            </a:r>
            <a:r>
              <a:rPr lang="en-US" altLang="en-US" dirty="0">
                <a:solidFill>
                  <a:schemeClr val="bg1"/>
                </a:solidFill>
              </a:rPr>
              <a:t> :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				1  1  -1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				1  1  -1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				1  1   1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Beri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bobot</a:t>
            </a:r>
            <a:r>
              <a:rPr lang="en-US" altLang="en-US" dirty="0">
                <a:solidFill>
                  <a:schemeClr val="bg1"/>
                </a:solidFill>
              </a:rPr>
              <a:t> yang </a:t>
            </a:r>
            <a:r>
              <a:rPr lang="en-US" altLang="en-US" dirty="0" err="1">
                <a:solidFill>
                  <a:schemeClr val="bg1"/>
                </a:solidFill>
              </a:rPr>
              <a:t>baru</a:t>
            </a:r>
            <a:r>
              <a:rPr lang="en-US" altLang="en-US" dirty="0">
                <a:solidFill>
                  <a:schemeClr val="bg1"/>
                </a:solidFill>
              </a:rPr>
              <a:t> : 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(1.0)+( -1.0)+(-1.2)+(1.-2)+(-1.2)+ (-1.0)+(1.0)+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   (1.-2)+(1.0) = -8</a:t>
            </a:r>
          </a:p>
          <a:p>
            <a:pPr>
              <a:buFont typeface="Times New Roman" pitchFamily="18" charset="0"/>
              <a:buNone/>
            </a:pPr>
            <a:r>
              <a:rPr lang="en-US" altLang="en-US" dirty="0" err="1">
                <a:solidFill>
                  <a:schemeClr val="bg1"/>
                </a:solidFill>
              </a:rPr>
              <a:t>Jadi</a:t>
            </a:r>
            <a:r>
              <a:rPr lang="en-US" altLang="en-US" dirty="0">
                <a:solidFill>
                  <a:schemeClr val="bg1"/>
                </a:solidFill>
              </a:rPr>
              <a:t> y = -1, </a:t>
            </a:r>
            <a:r>
              <a:rPr lang="en-US" altLang="en-US" dirty="0" err="1">
                <a:solidFill>
                  <a:schemeClr val="bg1"/>
                </a:solidFill>
              </a:rPr>
              <a:t>dikenali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sebagai</a:t>
            </a:r>
            <a:r>
              <a:rPr lang="en-US" altLang="en-US" dirty="0">
                <a:solidFill>
                  <a:schemeClr val="bg1"/>
                </a:solidFill>
              </a:rPr>
              <a:t> 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2931" y="2020887"/>
            <a:ext cx="1095172" cy="1466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/>
              <a:t># # o</a:t>
            </a:r>
          </a:p>
          <a:p>
            <a:r>
              <a:rPr lang="en-US" altLang="en-US" sz="3200" dirty="0"/>
              <a:t># # o</a:t>
            </a:r>
          </a:p>
          <a:p>
            <a:r>
              <a:rPr lang="en-US" altLang="en-US" sz="3200" dirty="0"/>
              <a:t># # #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86014" y="147239"/>
            <a:ext cx="8748237" cy="1080029"/>
          </a:xfrm>
        </p:spPr>
        <p:txBody>
          <a:bodyPr>
            <a:normAutofit/>
          </a:bodyPr>
          <a:lstStyle/>
          <a:p>
            <a:pPr eaLnBrk="1"/>
            <a:r>
              <a:rPr lang="en-US" altLang="en-US">
                <a:solidFill>
                  <a:schemeClr val="bg1"/>
                </a:solidFill>
              </a:rPr>
              <a:t>Perceptron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211932" y="1194219"/>
            <a:ext cx="9508332" cy="4276616"/>
          </a:xfrm>
        </p:spPr>
        <p:txBody>
          <a:bodyPr/>
          <a:lstStyle/>
          <a:p>
            <a:pPr eaLnBrk="1">
              <a:buFont typeface="Times New Roman" pitchFamily="18" charset="0"/>
              <a:buNone/>
            </a:pPr>
            <a:r>
              <a:rPr lang="en-US" altLang="en-US" sz="2800" dirty="0" err="1">
                <a:solidFill>
                  <a:schemeClr val="bg1"/>
                </a:solidFill>
              </a:rPr>
              <a:t>Bentuk</a:t>
            </a:r>
            <a:r>
              <a:rPr lang="en-US" altLang="en-US" sz="2800" dirty="0">
                <a:solidFill>
                  <a:schemeClr val="bg1"/>
                </a:solidFill>
              </a:rPr>
              <a:t> paling </a:t>
            </a:r>
            <a:r>
              <a:rPr lang="en-US" altLang="en-US" sz="2800" dirty="0" err="1">
                <a:solidFill>
                  <a:schemeClr val="bg1"/>
                </a:solidFill>
              </a:rPr>
              <a:t>sederhana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dari</a:t>
            </a:r>
            <a:r>
              <a:rPr lang="en-US" altLang="en-US" sz="2800" dirty="0">
                <a:solidFill>
                  <a:schemeClr val="bg1"/>
                </a:solidFill>
              </a:rPr>
              <a:t> JST.</a:t>
            </a:r>
          </a:p>
          <a:p>
            <a:pPr eaLnBrk="1">
              <a:buFont typeface="Times New Roman" pitchFamily="18" charset="0"/>
              <a:buNone/>
            </a:pPr>
            <a:r>
              <a:rPr lang="en-US" altLang="en-US" sz="2800" dirty="0" err="1">
                <a:solidFill>
                  <a:schemeClr val="bg1"/>
                </a:solidFill>
              </a:rPr>
              <a:t>Digunakan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untuk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pengklasifikasian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pola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khusus</a:t>
            </a:r>
            <a:r>
              <a:rPr lang="en-US" altLang="en-US" sz="2800" dirty="0">
                <a:solidFill>
                  <a:schemeClr val="bg1"/>
                </a:solidFill>
              </a:rPr>
              <a:t> yang </a:t>
            </a:r>
            <a:r>
              <a:rPr lang="en-US" altLang="en-US" sz="2800" dirty="0" err="1">
                <a:solidFill>
                  <a:schemeClr val="bg1"/>
                </a:solidFill>
              </a:rPr>
              <a:t>biasa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disebut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i="1" dirty="0" err="1">
                <a:solidFill>
                  <a:schemeClr val="bg1"/>
                </a:solidFill>
              </a:rPr>
              <a:t>linearable</a:t>
            </a:r>
            <a:r>
              <a:rPr lang="en-US" altLang="en-US" sz="2800" i="1" dirty="0">
                <a:solidFill>
                  <a:schemeClr val="bg1"/>
                </a:solidFill>
              </a:rPr>
              <a:t> separable</a:t>
            </a:r>
            <a:r>
              <a:rPr lang="en-US" altLang="en-US" sz="2800" dirty="0">
                <a:solidFill>
                  <a:schemeClr val="bg1"/>
                </a:solidFill>
              </a:rPr>
              <a:t>.</a:t>
            </a:r>
          </a:p>
          <a:p>
            <a:pPr eaLnBrk="1">
              <a:buFont typeface="Times New Roman" pitchFamily="18" charset="0"/>
              <a:buNone/>
            </a:pPr>
            <a:r>
              <a:rPr lang="en-US" altLang="en-US" sz="2800" dirty="0" err="1">
                <a:solidFill>
                  <a:schemeClr val="bg1"/>
                </a:solidFill>
              </a:rPr>
              <a:t>Terbatas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hanya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untuk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mengklasifikasikan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dua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kelas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saja</a:t>
            </a:r>
            <a:r>
              <a:rPr lang="en-US" altLang="en-US" sz="28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07331" y="3278088"/>
            <a:ext cx="6941342" cy="3195144"/>
            <a:chOff x="381000" y="1676400"/>
            <a:chExt cx="8019930" cy="4274818"/>
          </a:xfrm>
        </p:grpSpPr>
        <p:sp>
          <p:nvSpPr>
            <p:cNvPr id="5" name="Text Box 34"/>
            <p:cNvSpPr txBox="1">
              <a:spLocks noChangeArrowheads="1"/>
            </p:cNvSpPr>
            <p:nvPr/>
          </p:nvSpPr>
          <p:spPr bwMode="auto">
            <a:xfrm>
              <a:off x="381000" y="3505200"/>
              <a:ext cx="1752601" cy="468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hangingPunct="1">
                <a:spcBef>
                  <a:spcPct val="50000"/>
                </a:spcBef>
              </a:pPr>
              <a:r>
                <a:rPr lang="en-US" altLang="en-US">
                  <a:cs typeface="Arial" panose="020B0604020202020204" pitchFamily="34" charset="0"/>
                </a:rPr>
                <a:t>Inputs</a:t>
              </a:r>
              <a:endParaRPr lang="en-US" altLang="en-US" baseline="-25000">
                <a:cs typeface="Arial" panose="020B0604020202020204" pitchFamily="34" charset="0"/>
              </a:endParaRPr>
            </a:p>
          </p:txBody>
        </p:sp>
        <p:sp>
          <p:nvSpPr>
            <p:cNvPr id="6" name="Text Box 35"/>
            <p:cNvSpPr txBox="1">
              <a:spLocks noChangeArrowheads="1"/>
            </p:cNvSpPr>
            <p:nvPr/>
          </p:nvSpPr>
          <p:spPr bwMode="auto">
            <a:xfrm>
              <a:off x="5105400" y="4953000"/>
              <a:ext cx="1798844" cy="998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ctr" hangingPunct="1">
                <a:spcBef>
                  <a:spcPct val="50000"/>
                </a:spcBef>
              </a:pPr>
              <a:r>
                <a:rPr lang="en-US" altLang="en-US" i="1" dirty="0">
                  <a:cs typeface="Arial" panose="020B0604020202020204" pitchFamily="34" charset="0"/>
                </a:rPr>
                <a:t>Threshold </a:t>
              </a:r>
              <a:r>
                <a:rPr lang="ru-RU" altLang="en-US" i="1" dirty="0">
                  <a:cs typeface="Arial" panose="020B0604020202020204" pitchFamily="34" charset="0"/>
                </a:rPr>
                <a:t>Ө</a:t>
              </a:r>
              <a:endParaRPr lang="en-US" altLang="en-US" i="1" dirty="0">
                <a:cs typeface="Arial" panose="020B0604020202020204" pitchFamily="34" charset="0"/>
              </a:endParaRPr>
            </a:p>
            <a:p>
              <a:pPr algn="ctr" hangingPunct="1">
                <a:spcBef>
                  <a:spcPct val="50000"/>
                </a:spcBef>
              </a:pPr>
              <a:r>
                <a:rPr lang="en-US" altLang="en-US" i="1" dirty="0">
                  <a:cs typeface="Arial" panose="020B0604020202020204" pitchFamily="34" charset="0"/>
                </a:rPr>
                <a:t>(bias)</a:t>
              </a:r>
              <a:endParaRPr lang="ru-RU" altLang="en-US" i="1" baseline="-25000" dirty="0">
                <a:cs typeface="Arial" panose="020B0604020202020204" pitchFamily="34" charset="0"/>
              </a:endParaRPr>
            </a:p>
          </p:txBody>
        </p:sp>
        <p:sp>
          <p:nvSpPr>
            <p:cNvPr id="7" name="Rectangle 36"/>
            <p:cNvSpPr>
              <a:spLocks noChangeArrowheads="1"/>
            </p:cNvSpPr>
            <p:nvPr/>
          </p:nvSpPr>
          <p:spPr bwMode="auto">
            <a:xfrm>
              <a:off x="2286000" y="1905000"/>
              <a:ext cx="304800" cy="3048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d-ID" altLang="en-US"/>
            </a:p>
          </p:txBody>
        </p:sp>
        <p:sp>
          <p:nvSpPr>
            <p:cNvPr id="8" name="Rectangle 37"/>
            <p:cNvSpPr>
              <a:spLocks noChangeArrowheads="1"/>
            </p:cNvSpPr>
            <p:nvPr/>
          </p:nvSpPr>
          <p:spPr bwMode="auto">
            <a:xfrm>
              <a:off x="2286000" y="3200400"/>
              <a:ext cx="304800" cy="3048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d-ID" altLang="en-US"/>
            </a:p>
          </p:txBody>
        </p:sp>
        <p:sp>
          <p:nvSpPr>
            <p:cNvPr id="9" name="Rectangle 38"/>
            <p:cNvSpPr>
              <a:spLocks noChangeArrowheads="1"/>
            </p:cNvSpPr>
            <p:nvPr/>
          </p:nvSpPr>
          <p:spPr bwMode="auto">
            <a:xfrm>
              <a:off x="2286000" y="5257800"/>
              <a:ext cx="304800" cy="3048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d-ID" altLang="en-US"/>
            </a:p>
          </p:txBody>
        </p:sp>
        <p:sp>
          <p:nvSpPr>
            <p:cNvPr id="10" name="Oval 40"/>
            <p:cNvSpPr>
              <a:spLocks noChangeArrowheads="1"/>
            </p:cNvSpPr>
            <p:nvPr/>
          </p:nvSpPr>
          <p:spPr bwMode="auto">
            <a:xfrm>
              <a:off x="5410200" y="2971800"/>
              <a:ext cx="685800" cy="6858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 altLang="en-US"/>
            </a:p>
          </p:txBody>
        </p:sp>
        <p:sp>
          <p:nvSpPr>
            <p:cNvPr id="11" name="Line 41"/>
            <p:cNvSpPr>
              <a:spLocks noChangeShapeType="1"/>
            </p:cNvSpPr>
            <p:nvPr/>
          </p:nvSpPr>
          <p:spPr bwMode="auto">
            <a:xfrm>
              <a:off x="25908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42"/>
            <p:cNvSpPr>
              <a:spLocks noChangeShapeType="1"/>
            </p:cNvSpPr>
            <p:nvPr/>
          </p:nvSpPr>
          <p:spPr bwMode="auto">
            <a:xfrm>
              <a:off x="2590800" y="2057400"/>
              <a:ext cx="2895600" cy="10668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43"/>
            <p:cNvSpPr>
              <a:spLocks noChangeShapeType="1"/>
            </p:cNvSpPr>
            <p:nvPr/>
          </p:nvSpPr>
          <p:spPr bwMode="auto">
            <a:xfrm flipV="1">
              <a:off x="2590800" y="3505200"/>
              <a:ext cx="2895600" cy="19050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44"/>
            <p:cNvSpPr>
              <a:spLocks noChangeShapeType="1"/>
            </p:cNvSpPr>
            <p:nvPr/>
          </p:nvSpPr>
          <p:spPr bwMode="auto">
            <a:xfrm flipV="1">
              <a:off x="5715000" y="3657600"/>
              <a:ext cx="0" cy="10668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45"/>
            <p:cNvSpPr>
              <a:spLocks noChangeArrowheads="1"/>
            </p:cNvSpPr>
            <p:nvPr/>
          </p:nvSpPr>
          <p:spPr bwMode="auto">
            <a:xfrm>
              <a:off x="5676900" y="4749800"/>
              <a:ext cx="76200" cy="762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d-ID" altLang="en-US"/>
            </a:p>
          </p:txBody>
        </p:sp>
        <p:sp>
          <p:nvSpPr>
            <p:cNvPr id="16" name="Line 46"/>
            <p:cNvSpPr>
              <a:spLocks noChangeShapeType="1"/>
            </p:cNvSpPr>
            <p:nvPr/>
          </p:nvSpPr>
          <p:spPr bwMode="auto">
            <a:xfrm>
              <a:off x="6096000" y="3352800"/>
              <a:ext cx="9906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47"/>
            <p:cNvSpPr txBox="1">
              <a:spLocks noChangeArrowheads="1"/>
            </p:cNvSpPr>
            <p:nvPr/>
          </p:nvSpPr>
          <p:spPr bwMode="auto">
            <a:xfrm>
              <a:off x="7162799" y="2971800"/>
              <a:ext cx="1238131" cy="468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ctr" hangingPunct="1">
                <a:spcBef>
                  <a:spcPct val="50000"/>
                </a:spcBef>
              </a:pPr>
              <a:r>
                <a:rPr lang="en-US" altLang="en-US" dirty="0">
                  <a:cs typeface="Arial" panose="020B0604020202020204" pitchFamily="34" charset="0"/>
                </a:rPr>
                <a:t>Output </a:t>
              </a:r>
              <a:r>
                <a:rPr lang="en-US" altLang="en-US" i="1" dirty="0">
                  <a:cs typeface="Arial" panose="020B0604020202020204" pitchFamily="34" charset="0"/>
                </a:rPr>
                <a:t>y</a:t>
              </a:r>
              <a:endParaRPr lang="en-US" altLang="en-US" i="1" baseline="-25000" dirty="0">
                <a:cs typeface="Arial" panose="020B0604020202020204" pitchFamily="34" charset="0"/>
              </a:endParaRPr>
            </a:p>
          </p:txBody>
        </p:sp>
        <p:sp>
          <p:nvSpPr>
            <p:cNvPr id="18" name="AutoShape 48"/>
            <p:cNvSpPr>
              <a:spLocks/>
            </p:cNvSpPr>
            <p:nvPr/>
          </p:nvSpPr>
          <p:spPr bwMode="auto">
            <a:xfrm>
              <a:off x="1676400" y="1676400"/>
              <a:ext cx="304800" cy="4038600"/>
            </a:xfrm>
            <a:prstGeom prst="leftBrace">
              <a:avLst>
                <a:gd name="adj1" fmla="val 110417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d-ID" altLang="en-US"/>
            </a:p>
          </p:txBody>
        </p:sp>
        <p:sp>
          <p:nvSpPr>
            <p:cNvPr id="19" name="Rectangle 49"/>
            <p:cNvSpPr>
              <a:spLocks noChangeArrowheads="1"/>
            </p:cNvSpPr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 altLang="en-US"/>
            </a:p>
          </p:txBody>
        </p:sp>
        <p:sp>
          <p:nvSpPr>
            <p:cNvPr id="20" name="Rectangle 50"/>
            <p:cNvSpPr>
              <a:spLocks noChangeArrowheads="1"/>
            </p:cNvSpPr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 altLang="en-US"/>
            </a:p>
          </p:txBody>
        </p:sp>
        <p:sp>
          <p:nvSpPr>
            <p:cNvPr id="21" name="Rectangle 51"/>
            <p:cNvSpPr>
              <a:spLocks noChangeArrowheads="1"/>
            </p:cNvSpPr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 altLang="en-US"/>
            </a:p>
          </p:txBody>
        </p:sp>
        <p:sp>
          <p:nvSpPr>
            <p:cNvPr id="22" name="Text Box 52"/>
            <p:cNvSpPr txBox="1">
              <a:spLocks noChangeArrowheads="1"/>
            </p:cNvSpPr>
            <p:nvPr/>
          </p:nvSpPr>
          <p:spPr bwMode="auto">
            <a:xfrm>
              <a:off x="1752600" y="5181601"/>
              <a:ext cx="685800" cy="468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hangingPunct="1">
                <a:spcBef>
                  <a:spcPct val="50000"/>
                </a:spcBef>
              </a:pPr>
              <a:r>
                <a:rPr lang="en-US" altLang="en-US" i="1">
                  <a:cs typeface="Arial" panose="020B0604020202020204" pitchFamily="34" charset="0"/>
                </a:rPr>
                <a:t>x</a:t>
              </a:r>
              <a:r>
                <a:rPr lang="en-US" altLang="en-US" i="1" baseline="-25000">
                  <a:cs typeface="Arial" panose="020B0604020202020204" pitchFamily="34" charset="0"/>
                </a:rPr>
                <a:t>p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/>
            <a:r>
              <a:rPr lang="en-US" altLang="en-US">
                <a:solidFill>
                  <a:schemeClr val="bg1"/>
                </a:solidFill>
              </a:rPr>
              <a:t>Perceptron</a:t>
            </a:r>
          </a:p>
        </p:txBody>
      </p:sp>
      <p:grpSp>
        <p:nvGrpSpPr>
          <p:cNvPr id="63491" name="Group 2"/>
          <p:cNvGrpSpPr>
            <a:grpSpLocks/>
          </p:cNvGrpSpPr>
          <p:nvPr/>
        </p:nvGrpSpPr>
        <p:grpSpPr bwMode="auto">
          <a:xfrm>
            <a:off x="242888" y="2100263"/>
            <a:ext cx="8910724" cy="3948112"/>
            <a:chOff x="152400" y="1676400"/>
            <a:chExt cx="8381999" cy="4178300"/>
          </a:xfrm>
        </p:grpSpPr>
        <p:sp>
          <p:nvSpPr>
            <p:cNvPr id="63492" name="Text Box 4"/>
            <p:cNvSpPr txBox="1">
              <a:spLocks noChangeArrowheads="1"/>
            </p:cNvSpPr>
            <p:nvPr/>
          </p:nvSpPr>
          <p:spPr bwMode="auto">
            <a:xfrm>
              <a:off x="3810000" y="4800600"/>
              <a:ext cx="1219200" cy="1054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hangingPunct="1">
                <a:spcBef>
                  <a:spcPct val="50000"/>
                </a:spcBef>
              </a:pPr>
              <a:r>
                <a:rPr lang="en-US" altLang="en-US" i="1">
                  <a:cs typeface="Arial" panose="020B0604020202020204" pitchFamily="34" charset="0"/>
                </a:rPr>
                <a:t>Threshold </a:t>
              </a:r>
              <a:r>
                <a:rPr lang="ru-RU" altLang="en-US" i="1">
                  <a:cs typeface="Arial" panose="020B0604020202020204" pitchFamily="34" charset="0"/>
                </a:rPr>
                <a:t>Ө</a:t>
              </a:r>
              <a:endParaRPr lang="en-US" altLang="en-US" i="1">
                <a:cs typeface="Arial" panose="020B0604020202020204" pitchFamily="34" charset="0"/>
              </a:endParaRPr>
            </a:p>
            <a:p>
              <a:pPr algn="ctr" hangingPunct="1">
                <a:spcBef>
                  <a:spcPct val="50000"/>
                </a:spcBef>
              </a:pPr>
              <a:r>
                <a:rPr lang="en-US" altLang="en-US" i="1">
                  <a:cs typeface="Arial" panose="020B0604020202020204" pitchFamily="34" charset="0"/>
                </a:rPr>
                <a:t>(bias)</a:t>
              </a:r>
              <a:endParaRPr lang="ru-RU" altLang="en-US" i="1" baseline="-25000">
                <a:cs typeface="Arial" panose="020B0604020202020204" pitchFamily="34" charset="0"/>
              </a:endParaRPr>
            </a:p>
          </p:txBody>
        </p:sp>
        <p:sp>
          <p:nvSpPr>
            <p:cNvPr id="63493" name="Rectangle 5"/>
            <p:cNvSpPr>
              <a:spLocks noChangeArrowheads="1"/>
            </p:cNvSpPr>
            <p:nvPr/>
          </p:nvSpPr>
          <p:spPr bwMode="auto">
            <a:xfrm>
              <a:off x="1752600" y="1905000"/>
              <a:ext cx="304800" cy="3048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d-ID" altLang="en-US"/>
            </a:p>
          </p:txBody>
        </p:sp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1752600" y="3200400"/>
              <a:ext cx="304800" cy="3048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d-ID" altLang="en-US"/>
            </a:p>
          </p:txBody>
        </p:sp>
        <p:sp>
          <p:nvSpPr>
            <p:cNvPr id="63495" name="Rectangle 7"/>
            <p:cNvSpPr>
              <a:spLocks noChangeArrowheads="1"/>
            </p:cNvSpPr>
            <p:nvPr/>
          </p:nvSpPr>
          <p:spPr bwMode="auto">
            <a:xfrm>
              <a:off x="1752600" y="5257800"/>
              <a:ext cx="304800" cy="3048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d-ID" altLang="en-US"/>
            </a:p>
          </p:txBody>
        </p:sp>
        <p:sp>
          <p:nvSpPr>
            <p:cNvPr id="63496" name="Oval 8"/>
            <p:cNvSpPr>
              <a:spLocks noChangeArrowheads="1"/>
            </p:cNvSpPr>
            <p:nvPr/>
          </p:nvSpPr>
          <p:spPr bwMode="auto">
            <a:xfrm>
              <a:off x="4267200" y="3200400"/>
              <a:ext cx="304800" cy="3048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d-ID" altLang="en-US"/>
            </a:p>
          </p:txBody>
        </p:sp>
        <p:sp>
          <p:nvSpPr>
            <p:cNvPr id="63497" name="Line 9"/>
            <p:cNvSpPr>
              <a:spLocks noChangeShapeType="1"/>
            </p:cNvSpPr>
            <p:nvPr/>
          </p:nvSpPr>
          <p:spPr bwMode="auto">
            <a:xfrm>
              <a:off x="2057400" y="3352800"/>
              <a:ext cx="2209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8" name="Line 10"/>
            <p:cNvSpPr>
              <a:spLocks noChangeShapeType="1"/>
            </p:cNvSpPr>
            <p:nvPr/>
          </p:nvSpPr>
          <p:spPr bwMode="auto">
            <a:xfrm>
              <a:off x="2057400" y="2057400"/>
              <a:ext cx="2286000" cy="11430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499" name="Line 11"/>
            <p:cNvSpPr>
              <a:spLocks noChangeShapeType="1"/>
            </p:cNvSpPr>
            <p:nvPr/>
          </p:nvSpPr>
          <p:spPr bwMode="auto">
            <a:xfrm flipV="1">
              <a:off x="2057400" y="3505200"/>
              <a:ext cx="2286000" cy="19050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0" name="Line 12"/>
            <p:cNvSpPr>
              <a:spLocks noChangeShapeType="1"/>
            </p:cNvSpPr>
            <p:nvPr/>
          </p:nvSpPr>
          <p:spPr bwMode="auto">
            <a:xfrm flipV="1">
              <a:off x="4419600" y="3505200"/>
              <a:ext cx="0" cy="10668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1" name="Oval 13"/>
            <p:cNvSpPr>
              <a:spLocks noChangeArrowheads="1"/>
            </p:cNvSpPr>
            <p:nvPr/>
          </p:nvSpPr>
          <p:spPr bwMode="auto">
            <a:xfrm>
              <a:off x="4381500" y="4597400"/>
              <a:ext cx="76200" cy="762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d-ID" altLang="en-US"/>
            </a:p>
          </p:txBody>
        </p:sp>
        <p:sp>
          <p:nvSpPr>
            <p:cNvPr id="63502" name="Line 14"/>
            <p:cNvSpPr>
              <a:spLocks noChangeShapeType="1"/>
            </p:cNvSpPr>
            <p:nvPr/>
          </p:nvSpPr>
          <p:spPr bwMode="auto">
            <a:xfrm>
              <a:off x="4572000" y="3352800"/>
              <a:ext cx="1066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3" name="Text Box 15"/>
            <p:cNvSpPr txBox="1">
              <a:spLocks noChangeArrowheads="1"/>
            </p:cNvSpPr>
            <p:nvPr/>
          </p:nvSpPr>
          <p:spPr bwMode="auto">
            <a:xfrm>
              <a:off x="7467600" y="3016250"/>
              <a:ext cx="1066799" cy="370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ctr" hangingPunct="1">
                <a:spcBef>
                  <a:spcPct val="50000"/>
                </a:spcBef>
              </a:pPr>
              <a:r>
                <a:rPr lang="en-US" altLang="en-US" dirty="0">
                  <a:cs typeface="Arial" panose="020B0604020202020204" pitchFamily="34" charset="0"/>
                </a:rPr>
                <a:t>Output </a:t>
              </a:r>
              <a:r>
                <a:rPr lang="en-US" altLang="en-US" i="1" dirty="0">
                  <a:cs typeface="Arial" panose="020B0604020202020204" pitchFamily="34" charset="0"/>
                </a:rPr>
                <a:t>y</a:t>
              </a:r>
              <a:endParaRPr lang="en-US" altLang="en-US" i="1" baseline="-25000" dirty="0">
                <a:cs typeface="Arial" panose="020B0604020202020204" pitchFamily="34" charset="0"/>
              </a:endParaRPr>
            </a:p>
          </p:txBody>
        </p:sp>
        <p:sp>
          <p:nvSpPr>
            <p:cNvPr id="63504" name="AutoShape 16"/>
            <p:cNvSpPr>
              <a:spLocks/>
            </p:cNvSpPr>
            <p:nvPr/>
          </p:nvSpPr>
          <p:spPr bwMode="auto">
            <a:xfrm>
              <a:off x="1143000" y="1676400"/>
              <a:ext cx="304800" cy="4038600"/>
            </a:xfrm>
            <a:prstGeom prst="leftBrace">
              <a:avLst>
                <a:gd name="adj1" fmla="val 110417"/>
                <a:gd name="adj2" fmla="val 50000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d-ID" altLang="en-US"/>
            </a:p>
          </p:txBody>
        </p:sp>
        <p:sp>
          <p:nvSpPr>
            <p:cNvPr id="63505" name="Rectangle 17"/>
            <p:cNvSpPr>
              <a:spLocks noChangeArrowheads="1"/>
            </p:cNvSpPr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 altLang="en-US"/>
            </a:p>
          </p:txBody>
        </p:sp>
        <p:sp>
          <p:nvSpPr>
            <p:cNvPr id="63506" name="Rectangle 18"/>
            <p:cNvSpPr>
              <a:spLocks noChangeArrowheads="1"/>
            </p:cNvSpPr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 altLang="en-US"/>
            </a:p>
          </p:txBody>
        </p:sp>
        <p:sp>
          <p:nvSpPr>
            <p:cNvPr id="63507" name="Rectangle 19"/>
            <p:cNvSpPr>
              <a:spLocks noChangeArrowheads="1"/>
            </p:cNvSpPr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 altLang="en-US"/>
            </a:p>
          </p:txBody>
        </p:sp>
        <p:sp>
          <p:nvSpPr>
            <p:cNvPr id="63508" name="Text Box 20"/>
            <p:cNvSpPr txBox="1">
              <a:spLocks noChangeArrowheads="1"/>
            </p:cNvSpPr>
            <p:nvPr/>
          </p:nvSpPr>
          <p:spPr bwMode="auto">
            <a:xfrm>
              <a:off x="1219200" y="5181600"/>
              <a:ext cx="685800" cy="370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hangingPunct="1">
                <a:spcBef>
                  <a:spcPct val="50000"/>
                </a:spcBef>
              </a:pPr>
              <a:r>
                <a:rPr lang="en-US" altLang="en-US" i="1">
                  <a:cs typeface="Arial" panose="020B0604020202020204" pitchFamily="34" charset="0"/>
                </a:rPr>
                <a:t>x</a:t>
              </a:r>
              <a:r>
                <a:rPr lang="en-US" altLang="en-US" i="1" baseline="-25000">
                  <a:cs typeface="Arial" panose="020B0604020202020204" pitchFamily="34" charset="0"/>
                </a:rPr>
                <a:t>p</a:t>
              </a:r>
            </a:p>
          </p:txBody>
        </p:sp>
        <p:sp>
          <p:nvSpPr>
            <p:cNvPr id="63509" name="Text Box 21"/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990600" cy="370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hangingPunct="1">
                <a:spcBef>
                  <a:spcPct val="50000"/>
                </a:spcBef>
              </a:pPr>
              <a:r>
                <a:rPr lang="en-US" altLang="en-US">
                  <a:cs typeface="Arial" panose="020B0604020202020204" pitchFamily="34" charset="0"/>
                </a:rPr>
                <a:t>Inputs</a:t>
              </a:r>
              <a:endParaRPr lang="en-US" altLang="en-US" baseline="-25000">
                <a:cs typeface="Arial" panose="020B0604020202020204" pitchFamily="34" charset="0"/>
              </a:endParaRPr>
            </a:p>
          </p:txBody>
        </p:sp>
        <p:sp>
          <p:nvSpPr>
            <p:cNvPr id="63510" name="Text Box 22"/>
            <p:cNvSpPr txBox="1">
              <a:spLocks noChangeArrowheads="1"/>
            </p:cNvSpPr>
            <p:nvPr/>
          </p:nvSpPr>
          <p:spPr bwMode="auto">
            <a:xfrm>
              <a:off x="1219200" y="1828800"/>
              <a:ext cx="685800" cy="370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hangingPunct="1">
                <a:spcBef>
                  <a:spcPct val="50000"/>
                </a:spcBef>
              </a:pPr>
              <a:r>
                <a:rPr lang="en-US" altLang="en-US" i="1">
                  <a:cs typeface="Arial" panose="020B0604020202020204" pitchFamily="34" charset="0"/>
                </a:rPr>
                <a:t>x</a:t>
              </a:r>
              <a:r>
                <a:rPr lang="en-US" altLang="en-US" i="1" baseline="-2500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3511" name="Text Box 23"/>
            <p:cNvSpPr txBox="1">
              <a:spLocks noChangeArrowheads="1"/>
            </p:cNvSpPr>
            <p:nvPr/>
          </p:nvSpPr>
          <p:spPr bwMode="auto">
            <a:xfrm>
              <a:off x="1219200" y="3138488"/>
              <a:ext cx="685800" cy="370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hangingPunct="1">
                <a:spcBef>
                  <a:spcPct val="50000"/>
                </a:spcBef>
              </a:pPr>
              <a:r>
                <a:rPr lang="en-US" altLang="en-US" i="1">
                  <a:cs typeface="Arial" panose="020B0604020202020204" pitchFamily="34" charset="0"/>
                </a:rPr>
                <a:t>x</a:t>
              </a:r>
              <a:r>
                <a:rPr lang="en-US" altLang="en-US" i="1" baseline="-25000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3512" name="Oval 24"/>
            <p:cNvSpPr>
              <a:spLocks noChangeArrowheads="1"/>
            </p:cNvSpPr>
            <p:nvPr/>
          </p:nvSpPr>
          <p:spPr bwMode="auto">
            <a:xfrm>
              <a:off x="5638800" y="3200400"/>
              <a:ext cx="304800" cy="3048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d-ID" altLang="en-US"/>
            </a:p>
          </p:txBody>
        </p:sp>
        <p:sp>
          <p:nvSpPr>
            <p:cNvPr id="63513" name="Line 25"/>
            <p:cNvSpPr>
              <a:spLocks noChangeShapeType="1"/>
            </p:cNvSpPr>
            <p:nvPr/>
          </p:nvSpPr>
          <p:spPr bwMode="auto">
            <a:xfrm>
              <a:off x="5943600" y="3352800"/>
              <a:ext cx="1066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4" name="Oval 26"/>
            <p:cNvSpPr>
              <a:spLocks noChangeArrowheads="1"/>
            </p:cNvSpPr>
            <p:nvPr/>
          </p:nvSpPr>
          <p:spPr bwMode="auto">
            <a:xfrm>
              <a:off x="7010400" y="3200400"/>
              <a:ext cx="304800" cy="30480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d-ID" altLang="en-US"/>
            </a:p>
          </p:txBody>
        </p:sp>
        <p:sp>
          <p:nvSpPr>
            <p:cNvPr id="63515" name="Text Box 27"/>
            <p:cNvSpPr txBox="1">
              <a:spLocks noChangeArrowheads="1"/>
            </p:cNvSpPr>
            <p:nvPr/>
          </p:nvSpPr>
          <p:spPr bwMode="auto">
            <a:xfrm>
              <a:off x="4267200" y="3886200"/>
              <a:ext cx="990600" cy="370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hangingPunct="1">
                <a:spcBef>
                  <a:spcPct val="50000"/>
                </a:spcBef>
              </a:pPr>
              <a:r>
                <a:rPr lang="en-US" altLang="en-US">
                  <a:cs typeface="Arial" panose="020B0604020202020204" pitchFamily="34" charset="0"/>
                </a:rPr>
                <a:t>- 1</a:t>
              </a:r>
              <a:endParaRPr lang="en-US" altLang="en-US" baseline="-25000">
                <a:cs typeface="Arial" panose="020B0604020202020204" pitchFamily="34" charset="0"/>
              </a:endParaRPr>
            </a:p>
          </p:txBody>
        </p:sp>
        <p:sp>
          <p:nvSpPr>
            <p:cNvPr id="63516" name="Line 28"/>
            <p:cNvSpPr>
              <a:spLocks noChangeShapeType="1"/>
            </p:cNvSpPr>
            <p:nvPr/>
          </p:nvSpPr>
          <p:spPr bwMode="auto">
            <a:xfrm>
              <a:off x="2057400" y="2057400"/>
              <a:ext cx="1066800" cy="5334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7" name="Line 29"/>
            <p:cNvSpPr>
              <a:spLocks noChangeShapeType="1"/>
            </p:cNvSpPr>
            <p:nvPr/>
          </p:nvSpPr>
          <p:spPr bwMode="auto">
            <a:xfrm>
              <a:off x="2057400" y="3352800"/>
              <a:ext cx="10668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Line 30"/>
            <p:cNvSpPr>
              <a:spLocks noChangeShapeType="1"/>
            </p:cNvSpPr>
            <p:nvPr/>
          </p:nvSpPr>
          <p:spPr bwMode="auto">
            <a:xfrm flipV="1">
              <a:off x="2057400" y="4495800"/>
              <a:ext cx="1066800" cy="9144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9" name="Text Box 31"/>
            <p:cNvSpPr txBox="1">
              <a:spLocks noChangeArrowheads="1"/>
            </p:cNvSpPr>
            <p:nvPr/>
          </p:nvSpPr>
          <p:spPr bwMode="auto">
            <a:xfrm>
              <a:off x="2743200" y="2071688"/>
              <a:ext cx="685800" cy="370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hangingPunct="1">
                <a:spcBef>
                  <a:spcPct val="50000"/>
                </a:spcBef>
              </a:pPr>
              <a:r>
                <a:rPr lang="en-US" altLang="en-US" i="1">
                  <a:cs typeface="Arial" panose="020B0604020202020204" pitchFamily="34" charset="0"/>
                </a:rPr>
                <a:t>w</a:t>
              </a:r>
              <a:r>
                <a:rPr lang="en-US" altLang="en-US" i="1" baseline="-25000"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3520" name="Text Box 32"/>
            <p:cNvSpPr txBox="1">
              <a:spLocks noChangeArrowheads="1"/>
            </p:cNvSpPr>
            <p:nvPr/>
          </p:nvSpPr>
          <p:spPr bwMode="auto">
            <a:xfrm>
              <a:off x="2743200" y="2909888"/>
              <a:ext cx="685800" cy="370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hangingPunct="1">
                <a:spcBef>
                  <a:spcPct val="50000"/>
                </a:spcBef>
              </a:pPr>
              <a:r>
                <a:rPr lang="en-US" altLang="en-US" i="1">
                  <a:cs typeface="Arial" panose="020B0604020202020204" pitchFamily="34" charset="0"/>
                </a:rPr>
                <a:t>w</a:t>
              </a:r>
              <a:r>
                <a:rPr lang="en-US" altLang="en-US" i="1" baseline="-25000"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3521" name="Text Box 33"/>
            <p:cNvSpPr txBox="1">
              <a:spLocks noChangeArrowheads="1"/>
            </p:cNvSpPr>
            <p:nvPr/>
          </p:nvSpPr>
          <p:spPr bwMode="auto">
            <a:xfrm>
              <a:off x="2743200" y="4052888"/>
              <a:ext cx="685800" cy="370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hangingPunct="1">
                <a:spcBef>
                  <a:spcPct val="50000"/>
                </a:spcBef>
              </a:pPr>
              <a:r>
                <a:rPr lang="en-US" altLang="en-US" i="1">
                  <a:cs typeface="Arial" panose="020B0604020202020204" pitchFamily="34" charset="0"/>
                </a:rPr>
                <a:t>w</a:t>
              </a:r>
              <a:r>
                <a:rPr lang="en-US" altLang="en-US" i="1" baseline="-25000">
                  <a:cs typeface="Arial" panose="020B0604020202020204" pitchFamily="34" charset="0"/>
                </a:rPr>
                <a:t>p</a:t>
              </a:r>
            </a:p>
          </p:txBody>
        </p:sp>
        <p:sp>
          <p:nvSpPr>
            <p:cNvPr id="63522" name="Text Box 34"/>
            <p:cNvSpPr txBox="1">
              <a:spLocks noChangeArrowheads="1"/>
            </p:cNvSpPr>
            <p:nvPr/>
          </p:nvSpPr>
          <p:spPr bwMode="auto">
            <a:xfrm>
              <a:off x="4724400" y="2819400"/>
              <a:ext cx="685800" cy="370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hangingPunct="1">
                <a:spcBef>
                  <a:spcPct val="50000"/>
                </a:spcBef>
              </a:pPr>
              <a:r>
                <a:rPr lang="en-US" altLang="en-US" i="1">
                  <a:cs typeface="Arial" panose="020B0604020202020204" pitchFamily="34" charset="0"/>
                </a:rPr>
                <a:t>v</a:t>
              </a:r>
              <a:r>
                <a:rPr lang="en-US" altLang="en-US" i="1" baseline="-25000"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63523" name="Text Box 35"/>
            <p:cNvSpPr txBox="1">
              <a:spLocks noChangeArrowheads="1"/>
            </p:cNvSpPr>
            <p:nvPr/>
          </p:nvSpPr>
          <p:spPr bwMode="auto">
            <a:xfrm>
              <a:off x="6019800" y="2833688"/>
              <a:ext cx="685800" cy="370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hangingPunct="1">
                <a:spcBef>
                  <a:spcPct val="50000"/>
                </a:spcBef>
              </a:pPr>
              <a:r>
                <a:rPr lang="el-GR" altLang="en-US" i="1">
                  <a:cs typeface="Arial" panose="020B0604020202020204" pitchFamily="34" charset="0"/>
                </a:rPr>
                <a:t>φ</a:t>
              </a:r>
              <a:r>
                <a:rPr lang="en-US" altLang="en-US" i="1">
                  <a:cs typeface="Arial" panose="020B0604020202020204" pitchFamily="34" charset="0"/>
                </a:rPr>
                <a:t>(vi)</a:t>
              </a:r>
            </a:p>
          </p:txBody>
        </p:sp>
        <p:sp>
          <p:nvSpPr>
            <p:cNvPr id="63524" name="Text Box 36"/>
            <p:cNvSpPr txBox="1">
              <a:spLocks noChangeArrowheads="1"/>
            </p:cNvSpPr>
            <p:nvPr/>
          </p:nvSpPr>
          <p:spPr bwMode="auto">
            <a:xfrm>
              <a:off x="5943600" y="3505200"/>
              <a:ext cx="1371599" cy="370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algn="ctr" hangingPunct="1">
                <a:spcBef>
                  <a:spcPct val="50000"/>
                </a:spcBef>
              </a:pPr>
              <a:r>
                <a:rPr lang="en-US" altLang="en-US" dirty="0">
                  <a:cs typeface="Arial" panose="020B0604020202020204" pitchFamily="34" charset="0"/>
                </a:rPr>
                <a:t>Hard limiter</a:t>
              </a:r>
              <a:endParaRPr lang="en-US" altLang="en-US" baseline="-25000" dirty="0"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AutoShape 11"/>
          <p:cNvSpPr>
            <a:spLocks noChangeArrowheads="1"/>
          </p:cNvSpPr>
          <p:nvPr/>
        </p:nvSpPr>
        <p:spPr bwMode="auto">
          <a:xfrm rot="10800000">
            <a:off x="2916238" y="1800225"/>
            <a:ext cx="4292600" cy="3816350"/>
          </a:xfrm>
          <a:prstGeom prst="rtTriangle">
            <a:avLst/>
          </a:prstGeom>
          <a:solidFill>
            <a:srgbClr val="C0C0C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altLang="en-US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/>
            <a:r>
              <a:rPr lang="en-US" altLang="en-US">
                <a:solidFill>
                  <a:schemeClr val="bg1"/>
                </a:solidFill>
              </a:rPr>
              <a:t>Perceptron</a:t>
            </a:r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>
            <a:off x="1863725" y="3887788"/>
            <a:ext cx="5588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7" name="Line 5"/>
          <p:cNvSpPr>
            <a:spLocks noChangeShapeType="1"/>
          </p:cNvSpPr>
          <p:nvPr/>
        </p:nvSpPr>
        <p:spPr bwMode="auto">
          <a:xfrm>
            <a:off x="4535488" y="1728790"/>
            <a:ext cx="0" cy="43910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4292600" y="1238250"/>
            <a:ext cx="7302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hangingPunct="1">
              <a:spcBef>
                <a:spcPct val="50000"/>
              </a:spcBef>
            </a:pPr>
            <a:r>
              <a:rPr lang="en-US" altLang="en-US" i="1">
                <a:cs typeface="Arial" panose="020B0604020202020204" pitchFamily="34" charset="0"/>
              </a:rPr>
              <a:t>x</a:t>
            </a:r>
            <a:r>
              <a:rPr lang="en-US" altLang="en-US" i="1" baseline="-25000">
                <a:cs typeface="Arial" panose="020B0604020202020204" pitchFamily="34" charset="0"/>
              </a:rPr>
              <a:t>2</a:t>
            </a: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7451725" y="3671890"/>
            <a:ext cx="7302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hangingPunct="1">
              <a:spcBef>
                <a:spcPct val="50000"/>
              </a:spcBef>
            </a:pPr>
            <a:r>
              <a:rPr lang="en-US" altLang="en-US" i="1">
                <a:cs typeface="Arial" panose="020B0604020202020204" pitchFamily="34" charset="0"/>
              </a:rPr>
              <a:t>x</a:t>
            </a:r>
            <a:r>
              <a:rPr lang="en-US" altLang="en-US" i="1" baseline="-25000">
                <a:cs typeface="Arial" panose="020B0604020202020204" pitchFamily="34" charset="0"/>
              </a:rPr>
              <a:t>1</a:t>
            </a:r>
          </a:p>
        </p:txBody>
      </p:sp>
      <p:sp>
        <p:nvSpPr>
          <p:cNvPr id="64520" name="Text Box 9"/>
          <p:cNvSpPr txBox="1">
            <a:spLocks noChangeArrowheads="1"/>
          </p:cNvSpPr>
          <p:nvPr/>
        </p:nvSpPr>
        <p:spPr bwMode="auto">
          <a:xfrm>
            <a:off x="2430463" y="3254375"/>
            <a:ext cx="16192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hangingPunct="1">
              <a:spcBef>
                <a:spcPct val="50000"/>
              </a:spcBef>
            </a:pPr>
            <a:r>
              <a:rPr lang="en-US" altLang="en-US" b="1" dirty="0" err="1">
                <a:cs typeface="Arial" panose="020B0604020202020204" pitchFamily="34" charset="0"/>
              </a:rPr>
              <a:t>Kelas</a:t>
            </a:r>
            <a:r>
              <a:rPr lang="en-US" altLang="en-US" b="1" dirty="0">
                <a:cs typeface="Arial" panose="020B0604020202020204" pitchFamily="34" charset="0"/>
              </a:rPr>
              <a:t> K</a:t>
            </a:r>
            <a:r>
              <a:rPr lang="en-US" altLang="en-US" b="1" baseline="-25000" dirty="0">
                <a:cs typeface="Arial" panose="020B0604020202020204" pitchFamily="34" charset="0"/>
              </a:rPr>
              <a:t>2</a:t>
            </a:r>
          </a:p>
        </p:txBody>
      </p:sp>
      <p:sp>
        <p:nvSpPr>
          <p:cNvPr id="64521" name="Text Box 10"/>
          <p:cNvSpPr txBox="1">
            <a:spLocks noChangeArrowheads="1"/>
          </p:cNvSpPr>
          <p:nvPr/>
        </p:nvSpPr>
        <p:spPr bwMode="auto">
          <a:xfrm>
            <a:off x="5589588" y="2605090"/>
            <a:ext cx="16192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hangingPunct="1">
              <a:spcBef>
                <a:spcPct val="50000"/>
              </a:spcBef>
            </a:pPr>
            <a:r>
              <a:rPr lang="en-US" altLang="en-US" b="1">
                <a:cs typeface="Arial" panose="020B0604020202020204" pitchFamily="34" charset="0"/>
              </a:rPr>
              <a:t>Kelas K</a:t>
            </a:r>
            <a:r>
              <a:rPr lang="en-US" altLang="en-US" b="1" baseline="-25000">
                <a:cs typeface="Arial" panose="020B0604020202020204" pitchFamily="34" charset="0"/>
              </a:rPr>
              <a:t>1</a:t>
            </a:r>
          </a:p>
        </p:txBody>
      </p:sp>
      <p:sp>
        <p:nvSpPr>
          <p:cNvPr id="64522" name="Line 12"/>
          <p:cNvSpPr>
            <a:spLocks noChangeShapeType="1"/>
          </p:cNvSpPr>
          <p:nvPr/>
        </p:nvSpPr>
        <p:spPr bwMode="auto">
          <a:xfrm>
            <a:off x="2916240" y="1800227"/>
            <a:ext cx="4211637" cy="374332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3" name="Text Box 13"/>
          <p:cNvSpPr txBox="1">
            <a:spLocks noChangeArrowheads="1"/>
          </p:cNvSpPr>
          <p:nvPr/>
        </p:nvSpPr>
        <p:spPr bwMode="auto">
          <a:xfrm>
            <a:off x="4941890" y="5543552"/>
            <a:ext cx="2428875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hangingPunct="1">
              <a:spcBef>
                <a:spcPct val="50000"/>
              </a:spcBef>
            </a:pPr>
            <a:r>
              <a:rPr lang="en-US" altLang="en-US" i="1">
                <a:cs typeface="Arial" panose="020B0604020202020204" pitchFamily="34" charset="0"/>
              </a:rPr>
              <a:t>Decision boundary</a:t>
            </a:r>
          </a:p>
          <a:p>
            <a:pPr hangingPunct="1">
              <a:spcBef>
                <a:spcPct val="50000"/>
              </a:spcBef>
            </a:pPr>
            <a:r>
              <a:rPr lang="en-US" altLang="en-US" i="1">
                <a:cs typeface="Arial" panose="020B0604020202020204" pitchFamily="34" charset="0"/>
              </a:rPr>
              <a:t>w</a:t>
            </a:r>
            <a:r>
              <a:rPr lang="en-US" altLang="en-US" i="1" baseline="-25000">
                <a:cs typeface="Arial" panose="020B0604020202020204" pitchFamily="34" charset="0"/>
              </a:rPr>
              <a:t>1</a:t>
            </a:r>
            <a:r>
              <a:rPr lang="en-US" altLang="en-US" i="1">
                <a:cs typeface="Arial" panose="020B0604020202020204" pitchFamily="34" charset="0"/>
              </a:rPr>
              <a:t>x</a:t>
            </a:r>
            <a:r>
              <a:rPr lang="en-US" altLang="en-US" i="1" baseline="-25000">
                <a:cs typeface="Arial" panose="020B0604020202020204" pitchFamily="34" charset="0"/>
              </a:rPr>
              <a:t>1</a:t>
            </a:r>
            <a:r>
              <a:rPr lang="en-US" altLang="en-US" i="1">
                <a:cs typeface="Arial" panose="020B0604020202020204" pitchFamily="34" charset="0"/>
              </a:rPr>
              <a:t> + w</a:t>
            </a:r>
            <a:r>
              <a:rPr lang="en-US" altLang="en-US" i="1" baseline="-25000">
                <a:cs typeface="Arial" panose="020B0604020202020204" pitchFamily="34" charset="0"/>
              </a:rPr>
              <a:t>2</a:t>
            </a:r>
            <a:r>
              <a:rPr lang="en-US" altLang="en-US" i="1">
                <a:cs typeface="Arial" panose="020B0604020202020204" pitchFamily="34" charset="0"/>
              </a:rPr>
              <a:t>x</a:t>
            </a:r>
            <a:r>
              <a:rPr lang="en-US" altLang="en-US" i="1" baseline="-25000">
                <a:cs typeface="Arial" panose="020B0604020202020204" pitchFamily="34" charset="0"/>
              </a:rPr>
              <a:t>2</a:t>
            </a:r>
            <a:r>
              <a:rPr lang="en-US" altLang="en-US" i="1">
                <a:cs typeface="Arial" panose="020B0604020202020204" pitchFamily="34" charset="0"/>
              </a:rPr>
              <a:t> - </a:t>
            </a:r>
            <a:r>
              <a:rPr lang="ru-RU" altLang="en-US" i="1">
                <a:cs typeface="Arial" panose="020B0604020202020204" pitchFamily="34" charset="0"/>
              </a:rPr>
              <a:t>Ө</a:t>
            </a:r>
            <a:r>
              <a:rPr lang="en-US" altLang="en-US" i="1">
                <a:cs typeface="Arial" panose="020B0604020202020204" pitchFamily="34" charset="0"/>
              </a:rPr>
              <a:t> = 0</a:t>
            </a:r>
            <a:endParaRPr lang="en-US" altLang="en-US" i="1" baseline="-250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/>
            <a:r>
              <a:rPr lang="en-US" altLang="en-US">
                <a:solidFill>
                  <a:schemeClr val="bg1"/>
                </a:solidFill>
              </a:rPr>
              <a:t>Perceptron</a:t>
            </a:r>
          </a:p>
        </p:txBody>
      </p:sp>
      <p:graphicFrame>
        <p:nvGraphicFramePr>
          <p:cNvPr id="3074" name="Object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754596"/>
              </p:ext>
            </p:extLst>
          </p:nvPr>
        </p:nvGraphicFramePr>
        <p:xfrm>
          <a:off x="1946277" y="2376490"/>
          <a:ext cx="38830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3" imgW="1371600" imgH="254000" progId="Equation.3">
                  <p:embed/>
                </p:oleObj>
              </mc:Choice>
              <mc:Fallback>
                <p:oleObj name="Equation" r:id="rId3" imgW="1371600" imgH="254000" progId="Equation.3">
                  <p:embed/>
                  <p:pic>
                    <p:nvPicPr>
                      <p:cNvPr id="3074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7" y="2376490"/>
                        <a:ext cx="388302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33475" y="1728790"/>
            <a:ext cx="8586788" cy="427513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 err="1">
                <a:solidFill>
                  <a:schemeClr val="bg1"/>
                </a:solidFill>
              </a:rPr>
              <a:t>Vektor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i="1" dirty="0">
                <a:solidFill>
                  <a:schemeClr val="bg1"/>
                </a:solidFill>
              </a:rPr>
              <a:t>input</a:t>
            </a:r>
            <a:r>
              <a:rPr lang="en-US" altLang="en-US" sz="28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endParaRPr lang="en-US" altLang="en-US" sz="2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US" sz="2800" dirty="0" err="1">
                <a:solidFill>
                  <a:schemeClr val="bg1"/>
                </a:solidFill>
              </a:rPr>
              <a:t>Vektor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bobot</a:t>
            </a:r>
            <a:r>
              <a:rPr lang="en-US" altLang="en-US" sz="28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endParaRPr lang="en-US" alt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US" sz="2800" dirty="0" err="1">
                <a:solidFill>
                  <a:schemeClr val="bg1"/>
                </a:solidFill>
              </a:rPr>
              <a:t>Vektor</a:t>
            </a:r>
            <a:r>
              <a:rPr lang="en-US" altLang="en-US" sz="2800" dirty="0">
                <a:solidFill>
                  <a:schemeClr val="bg1"/>
                </a:solidFill>
              </a:rPr>
              <a:t> output:</a:t>
            </a:r>
            <a:endParaRPr lang="en-US" altLang="en-US" sz="2800" i="1" dirty="0">
              <a:solidFill>
                <a:schemeClr val="bg1"/>
              </a:solidFill>
            </a:endParaRPr>
          </a:p>
        </p:txBody>
      </p:sp>
      <p:graphicFrame>
        <p:nvGraphicFramePr>
          <p:cNvPr id="307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579600"/>
              </p:ext>
            </p:extLst>
          </p:nvPr>
        </p:nvGraphicFramePr>
        <p:xfrm>
          <a:off x="1620838" y="3605215"/>
          <a:ext cx="46275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5" imgW="1459866" imgH="253890" progId="Equation.3">
                  <p:embed/>
                </p:oleObj>
              </mc:Choice>
              <mc:Fallback>
                <p:oleObj name="Equation" r:id="rId5" imgW="1459866" imgH="253890" progId="Equation.3">
                  <p:embed/>
                  <p:pic>
                    <p:nvPicPr>
                      <p:cNvPr id="307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3605215"/>
                        <a:ext cx="462756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156483"/>
              </p:ext>
            </p:extLst>
          </p:nvPr>
        </p:nvGraphicFramePr>
        <p:xfrm>
          <a:off x="1735931" y="5221287"/>
          <a:ext cx="17700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7" imgW="558558" imgH="203112" progId="Equation.3">
                  <p:embed/>
                </p:oleObj>
              </mc:Choice>
              <mc:Fallback>
                <p:oleObj name="Equation" r:id="rId7" imgW="558558" imgH="203112" progId="Equation.3">
                  <p:embed/>
                  <p:pic>
                    <p:nvPicPr>
                      <p:cNvPr id="307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931" y="5221287"/>
                        <a:ext cx="17700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ChangeArrowheads="1"/>
          </p:cNvSpPr>
          <p:nvPr/>
        </p:nvSpPr>
        <p:spPr bwMode="auto">
          <a:xfrm>
            <a:off x="2430463" y="4679950"/>
            <a:ext cx="4616450" cy="1512888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altLang="en-US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/>
            <a:r>
              <a:rPr lang="en-US" altLang="en-US">
                <a:solidFill>
                  <a:schemeClr val="bg1"/>
                </a:solidFill>
              </a:rPr>
              <a:t>Perceptron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486015" y="1512041"/>
            <a:ext cx="8748237" cy="4968134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 err="1">
                <a:solidFill>
                  <a:schemeClr val="bg1"/>
                </a:solidFill>
              </a:rPr>
              <a:t>Aturan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Pembelajaran</a:t>
            </a:r>
            <a:r>
              <a:rPr lang="en-US" sz="2800" dirty="0">
                <a:solidFill>
                  <a:schemeClr val="bg1"/>
                </a:solidFill>
              </a:rPr>
              <a:t> (</a:t>
            </a:r>
            <a:r>
              <a:rPr lang="en-US" sz="2800" i="1" dirty="0">
                <a:solidFill>
                  <a:schemeClr val="bg1"/>
                </a:solidFill>
              </a:rPr>
              <a:t>Learning Rule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i="1" dirty="0">
                <a:solidFill>
                  <a:schemeClr val="bg1"/>
                </a:solidFill>
              </a:rPr>
              <a:t>Error </a:t>
            </a:r>
            <a:r>
              <a:rPr lang="en-US" dirty="0">
                <a:solidFill>
                  <a:schemeClr val="bg1"/>
                </a:solidFill>
              </a:rPr>
              <a:t>e (</a:t>
            </a:r>
            <a:r>
              <a:rPr lang="en-US" dirty="0" err="1">
                <a:solidFill>
                  <a:schemeClr val="bg1"/>
                </a:solidFill>
              </a:rPr>
              <a:t>sinyal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kesalahan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en-US" dirty="0" err="1">
                <a:solidFill>
                  <a:schemeClr val="bg1"/>
                </a:solidFill>
              </a:rPr>
              <a:t>dinyatakan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sbb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640080" lvl="1" indent="-246888" algn="ctr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dirty="0">
                <a:solidFill>
                  <a:schemeClr val="bg1"/>
                </a:solidFill>
              </a:rPr>
              <a:t>e = t – y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err="1">
                <a:solidFill>
                  <a:schemeClr val="bg1"/>
                </a:solidFill>
              </a:rPr>
              <a:t>dimana</a:t>
            </a:r>
            <a:r>
              <a:rPr lang="en-US" sz="2800" dirty="0">
                <a:solidFill>
                  <a:schemeClr val="bg1"/>
                </a:solidFill>
              </a:rPr>
              <a:t> :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>
                <a:solidFill>
                  <a:schemeClr val="bg1"/>
                </a:solidFill>
              </a:rPr>
              <a:t>Jika</a:t>
            </a:r>
            <a:r>
              <a:rPr lang="en-US" dirty="0">
                <a:solidFill>
                  <a:schemeClr val="bg1"/>
                </a:solidFill>
              </a:rPr>
              <a:t> e = 1 , </a:t>
            </a:r>
            <a:r>
              <a:rPr lang="en-US" dirty="0" err="1">
                <a:solidFill>
                  <a:schemeClr val="bg1"/>
                </a:solidFill>
              </a:rPr>
              <a:t>maka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</a:t>
            </a:r>
            <a:r>
              <a:rPr lang="en-US" baseline="30000" dirty="0" err="1">
                <a:solidFill>
                  <a:schemeClr val="bg1"/>
                </a:solidFill>
              </a:rPr>
              <a:t>baru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w</a:t>
            </a:r>
            <a:r>
              <a:rPr lang="en-US" baseline="30000" dirty="0" err="1">
                <a:solidFill>
                  <a:schemeClr val="bg1"/>
                </a:solidFill>
              </a:rPr>
              <a:t>lama</a:t>
            </a:r>
            <a:r>
              <a:rPr lang="en-US" dirty="0">
                <a:solidFill>
                  <a:schemeClr val="bg1"/>
                </a:solidFill>
              </a:rPr>
              <a:t>  + x			( 1 )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>
                <a:solidFill>
                  <a:schemeClr val="bg1"/>
                </a:solidFill>
              </a:rPr>
              <a:t>Jika</a:t>
            </a:r>
            <a:r>
              <a:rPr lang="en-US" dirty="0">
                <a:solidFill>
                  <a:schemeClr val="bg1"/>
                </a:solidFill>
              </a:rPr>
              <a:t> e = -1 , </a:t>
            </a:r>
            <a:r>
              <a:rPr lang="en-US" dirty="0" err="1">
                <a:solidFill>
                  <a:schemeClr val="bg1"/>
                </a:solidFill>
              </a:rPr>
              <a:t>maka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</a:t>
            </a:r>
            <a:r>
              <a:rPr lang="en-US" baseline="30000" dirty="0" err="1">
                <a:solidFill>
                  <a:schemeClr val="bg1"/>
                </a:solidFill>
              </a:rPr>
              <a:t>baru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w</a:t>
            </a:r>
            <a:r>
              <a:rPr lang="en-US" baseline="30000" dirty="0" err="1">
                <a:solidFill>
                  <a:schemeClr val="bg1"/>
                </a:solidFill>
              </a:rPr>
              <a:t>lama</a:t>
            </a:r>
            <a:r>
              <a:rPr lang="en-US" dirty="0">
                <a:solidFill>
                  <a:schemeClr val="bg1"/>
                </a:solidFill>
              </a:rPr>
              <a:t> – x			( 2 )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>
                <a:solidFill>
                  <a:schemeClr val="bg1"/>
                </a:solidFill>
              </a:rPr>
              <a:t>Jika</a:t>
            </a:r>
            <a:r>
              <a:rPr lang="en-US" dirty="0">
                <a:solidFill>
                  <a:schemeClr val="bg1"/>
                </a:solidFill>
              </a:rPr>
              <a:t> e = 0 , </a:t>
            </a:r>
            <a:r>
              <a:rPr lang="en-US" dirty="0" err="1">
                <a:solidFill>
                  <a:schemeClr val="bg1"/>
                </a:solidFill>
              </a:rPr>
              <a:t>maka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</a:t>
            </a:r>
            <a:r>
              <a:rPr lang="en-US" baseline="30000" dirty="0" err="1">
                <a:solidFill>
                  <a:schemeClr val="bg1"/>
                </a:solidFill>
              </a:rPr>
              <a:t>baru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w</a:t>
            </a:r>
            <a:r>
              <a:rPr lang="en-US" baseline="30000" dirty="0" err="1">
                <a:solidFill>
                  <a:schemeClr val="bg1"/>
                </a:solidFill>
              </a:rPr>
              <a:t>lama</a:t>
            </a:r>
            <a:r>
              <a:rPr lang="en-US" dirty="0">
                <a:solidFill>
                  <a:schemeClr val="bg1"/>
                </a:solidFill>
              </a:rPr>
              <a:t> 			( 3 )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 marL="274320" indent="-274320" algn="ctr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 marL="274320" indent="-274320" algn="ctr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800" dirty="0" err="1">
                <a:solidFill>
                  <a:schemeClr val="bg1"/>
                </a:solidFill>
              </a:rPr>
              <a:t>w</a:t>
            </a:r>
            <a:r>
              <a:rPr lang="en-US" sz="2800" baseline="30000" dirty="0" err="1">
                <a:solidFill>
                  <a:schemeClr val="bg1"/>
                </a:solidFill>
              </a:rPr>
              <a:t>baru</a:t>
            </a:r>
            <a:r>
              <a:rPr lang="en-US" sz="2800" dirty="0">
                <a:solidFill>
                  <a:schemeClr val="bg1"/>
                </a:solidFill>
              </a:rPr>
              <a:t> = </a:t>
            </a:r>
            <a:r>
              <a:rPr lang="en-US" sz="2800" dirty="0" err="1">
                <a:solidFill>
                  <a:schemeClr val="bg1"/>
                </a:solidFill>
              </a:rPr>
              <a:t>w</a:t>
            </a:r>
            <a:r>
              <a:rPr lang="en-US" sz="2800" baseline="30000" dirty="0" err="1">
                <a:solidFill>
                  <a:schemeClr val="bg1"/>
                </a:solidFill>
              </a:rPr>
              <a:t>lama</a:t>
            </a:r>
            <a:r>
              <a:rPr lang="en-US" sz="2800" dirty="0">
                <a:solidFill>
                  <a:schemeClr val="bg1"/>
                </a:solidFill>
              </a:rPr>
              <a:t> + </a:t>
            </a:r>
            <a:r>
              <a:rPr lang="en-US" sz="2800" dirty="0" err="1">
                <a:solidFill>
                  <a:schemeClr val="bg1"/>
                </a:solidFill>
              </a:rPr>
              <a:t>e.x</a:t>
            </a:r>
            <a:endParaRPr lang="en-US" sz="2800" dirty="0">
              <a:solidFill>
                <a:schemeClr val="bg1"/>
              </a:solidFill>
            </a:endParaRP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 marL="274320" indent="-274320" algn="ctr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2800" dirty="0" err="1">
                <a:solidFill>
                  <a:schemeClr val="bg1"/>
                </a:solidFill>
              </a:rPr>
              <a:t>b</a:t>
            </a:r>
            <a:r>
              <a:rPr lang="en-US" sz="2800" baseline="30000" dirty="0" err="1">
                <a:solidFill>
                  <a:schemeClr val="bg1"/>
                </a:solidFill>
              </a:rPr>
              <a:t>baru</a:t>
            </a:r>
            <a:r>
              <a:rPr lang="en-US" sz="2800" dirty="0">
                <a:solidFill>
                  <a:schemeClr val="bg1"/>
                </a:solidFill>
              </a:rPr>
              <a:t> = </a:t>
            </a:r>
            <a:r>
              <a:rPr lang="en-US" sz="2800" dirty="0" err="1">
                <a:solidFill>
                  <a:schemeClr val="bg1"/>
                </a:solidFill>
              </a:rPr>
              <a:t>b</a:t>
            </a:r>
            <a:r>
              <a:rPr lang="en-US" sz="2800" baseline="30000" dirty="0" err="1">
                <a:solidFill>
                  <a:schemeClr val="bg1"/>
                </a:solidFill>
              </a:rPr>
              <a:t>lama</a:t>
            </a:r>
            <a:r>
              <a:rPr lang="en-US" sz="2800" dirty="0">
                <a:solidFill>
                  <a:schemeClr val="bg1"/>
                </a:solidFill>
              </a:rPr>
              <a:t>  + e</a:t>
            </a:r>
          </a:p>
          <a:p>
            <a:pPr marL="640080" lvl="1" indent="-246888" algn="ctr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/>
            <a:r>
              <a:rPr lang="en-US" altLang="en-US">
                <a:solidFill>
                  <a:schemeClr val="bg1"/>
                </a:solidFill>
              </a:rPr>
              <a:t>Keterangan Variabel-Variabel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>
              <a:buFont typeface="Times New Roman" pitchFamily="18" charset="0"/>
              <a:buNone/>
            </a:pPr>
            <a:r>
              <a:rPr lang="en-US" altLang="en-US">
                <a:solidFill>
                  <a:schemeClr val="bg1"/>
                </a:solidFill>
              </a:rPr>
              <a:t>e	= error</a:t>
            </a:r>
          </a:p>
          <a:p>
            <a:pPr eaLnBrk="1">
              <a:buFont typeface="Times New Roman" pitchFamily="18" charset="0"/>
              <a:buNone/>
            </a:pPr>
            <a:r>
              <a:rPr lang="en-US" altLang="en-US">
                <a:solidFill>
                  <a:schemeClr val="bg1"/>
                </a:solidFill>
              </a:rPr>
              <a:t>t	= target</a:t>
            </a:r>
          </a:p>
          <a:p>
            <a:pPr eaLnBrk="1">
              <a:buFont typeface="Times New Roman" pitchFamily="18" charset="0"/>
              <a:buNone/>
            </a:pPr>
            <a:r>
              <a:rPr lang="en-US" altLang="en-US">
                <a:solidFill>
                  <a:schemeClr val="bg1"/>
                </a:solidFill>
              </a:rPr>
              <a:t>x	= input</a:t>
            </a:r>
          </a:p>
          <a:p>
            <a:pPr eaLnBrk="1">
              <a:buFont typeface="Times New Roman" pitchFamily="18" charset="0"/>
              <a:buNone/>
            </a:pPr>
            <a:r>
              <a:rPr lang="en-US" altLang="en-US">
                <a:solidFill>
                  <a:schemeClr val="bg1"/>
                </a:solidFill>
              </a:rPr>
              <a:t>y	= output</a:t>
            </a:r>
          </a:p>
          <a:p>
            <a:pPr eaLnBrk="1">
              <a:buFont typeface="Times New Roman" pitchFamily="18" charset="0"/>
              <a:buNone/>
            </a:pPr>
            <a:r>
              <a:rPr lang="en-US" altLang="en-US">
                <a:solidFill>
                  <a:schemeClr val="bg1"/>
                </a:solidFill>
              </a:rPr>
              <a:t>w	= bobot </a:t>
            </a:r>
          </a:p>
          <a:p>
            <a:pPr eaLnBrk="1">
              <a:buFont typeface="Times New Roman" pitchFamily="18" charset="0"/>
              <a:buNone/>
            </a:pP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/>
            <a:r>
              <a:rPr lang="en-US" altLang="en-US">
                <a:solidFill>
                  <a:schemeClr val="bg1"/>
                </a:solidFill>
              </a:rPr>
              <a:t>Contoh Kasus</a:t>
            </a:r>
          </a:p>
        </p:txBody>
      </p:sp>
      <p:pic>
        <p:nvPicPr>
          <p:cNvPr id="675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338" y="2925765"/>
            <a:ext cx="14922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TextBox 71679"/>
          <p:cNvSpPr txBox="1">
            <a:spLocks noChangeArrowheads="1"/>
          </p:cNvSpPr>
          <p:nvPr/>
        </p:nvSpPr>
        <p:spPr bwMode="auto">
          <a:xfrm>
            <a:off x="1201740" y="1792290"/>
            <a:ext cx="27257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3000"/>
              <a:t>Membedakan :</a:t>
            </a:r>
          </a:p>
        </p:txBody>
      </p:sp>
      <p:pic>
        <p:nvPicPr>
          <p:cNvPr id="675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38" y="2554288"/>
            <a:ext cx="1905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745331" y="268287"/>
            <a:ext cx="8301038" cy="992188"/>
          </a:xfrm>
        </p:spPr>
        <p:txBody>
          <a:bodyPr vert="horz" wrap="square" lIns="91440" tIns="3528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solidFill>
                  <a:schemeClr val="bg1"/>
                </a:solidFill>
              </a:rPr>
              <a:t>Model </a:t>
            </a:r>
            <a:r>
              <a:rPr lang="en-US" altLang="en-US" dirty="0" err="1">
                <a:solidFill>
                  <a:schemeClr val="bg1"/>
                </a:solidFill>
              </a:rPr>
              <a:t>Struktur</a:t>
            </a:r>
            <a:r>
              <a:rPr lang="en-US" altLang="en-US" dirty="0">
                <a:solidFill>
                  <a:schemeClr val="bg1"/>
                </a:solidFill>
              </a:rPr>
              <a:t> Neuron JST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31" y="1260477"/>
            <a:ext cx="8289196" cy="524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Contoh Kasus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793750" y="1487487"/>
            <a:ext cx="8108950" cy="4495800"/>
          </a:xfrm>
          <a:blipFill rotWithShape="1">
            <a:blip r:embed="rId2"/>
            <a:stretch>
              <a:fillRect l="-3008" t="-2981"/>
            </a:stretch>
          </a:blipFill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>
                <a:solidFill>
                  <a:schemeClr val="bg1"/>
                </a:solidFill>
              </a:rPr>
              <a:t> 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/>
            <a:r>
              <a:rPr lang="en-US" altLang="en-US">
                <a:solidFill>
                  <a:schemeClr val="bg1"/>
                </a:solidFill>
              </a:rPr>
              <a:t>Contoh Kasus</a:t>
            </a:r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854126" y="4353948"/>
            <a:ext cx="8108950" cy="1560512"/>
          </a:xfrm>
        </p:spPr>
        <p:txBody>
          <a:bodyPr>
            <a:no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bg1"/>
                </a:solidFill>
              </a:rPr>
              <a:t>Ada 3 input </a:t>
            </a:r>
            <a:r>
              <a:rPr lang="en-US" sz="2800" dirty="0" err="1">
                <a:solidFill>
                  <a:schemeClr val="bg1"/>
                </a:solidFill>
              </a:rPr>
              <a:t>yaitu</a:t>
            </a:r>
            <a:r>
              <a:rPr lang="en-US" sz="2800" dirty="0">
                <a:solidFill>
                  <a:schemeClr val="bg1"/>
                </a:solidFill>
              </a:rPr>
              <a:t> x1,x2 </a:t>
            </a:r>
            <a:r>
              <a:rPr lang="en-US" sz="2800" dirty="0" err="1">
                <a:solidFill>
                  <a:schemeClr val="bg1"/>
                </a:solidFill>
              </a:rPr>
              <a:t>dan</a:t>
            </a:r>
            <a:r>
              <a:rPr lang="en-US" sz="2800" dirty="0">
                <a:solidFill>
                  <a:schemeClr val="bg1"/>
                </a:solidFill>
              </a:rPr>
              <a:t> x3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bg1"/>
                </a:solidFill>
              </a:rPr>
              <a:t>Ada 3 </a:t>
            </a:r>
            <a:r>
              <a:rPr lang="en-US" sz="2800" dirty="0" err="1">
                <a:solidFill>
                  <a:schemeClr val="bg1"/>
                </a:solidFill>
              </a:rPr>
              <a:t>bobot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yaitu</a:t>
            </a:r>
            <a:r>
              <a:rPr lang="en-US" sz="2800" dirty="0">
                <a:solidFill>
                  <a:schemeClr val="bg1"/>
                </a:solidFill>
              </a:rPr>
              <a:t> w1, w2 </a:t>
            </a:r>
            <a:r>
              <a:rPr lang="en-US" sz="2800" dirty="0" err="1">
                <a:solidFill>
                  <a:schemeClr val="bg1"/>
                </a:solidFill>
              </a:rPr>
              <a:t>dan</a:t>
            </a:r>
            <a:r>
              <a:rPr lang="en-US" sz="2800" dirty="0">
                <a:solidFill>
                  <a:schemeClr val="bg1"/>
                </a:solidFill>
              </a:rPr>
              <a:t> w3</a:t>
            </a:r>
          </a:p>
          <a:p>
            <a:pPr marL="857250" lvl="1" indent="-457200">
              <a:buFont typeface="Arial" pitchFamily="34" charset="0"/>
              <a:buChar char="•"/>
              <a:defRPr/>
            </a:pPr>
            <a:r>
              <a:rPr lang="en-US" sz="2800" dirty="0" err="1">
                <a:solidFill>
                  <a:schemeClr val="bg1"/>
                </a:solidFill>
              </a:rPr>
              <a:t>Tentukan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bobot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secara</a:t>
            </a:r>
            <a:r>
              <a:rPr lang="en-US" sz="2800" dirty="0">
                <a:solidFill>
                  <a:schemeClr val="bg1"/>
                </a:solidFill>
              </a:rPr>
              <a:t> random, </a:t>
            </a:r>
            <a:r>
              <a:rPr lang="en-US" sz="2800" dirty="0" err="1">
                <a:solidFill>
                  <a:schemeClr val="bg1"/>
                </a:solidFill>
              </a:rPr>
              <a:t>misal</a:t>
            </a:r>
            <a:r>
              <a:rPr lang="en-US" sz="2800" dirty="0">
                <a:solidFill>
                  <a:schemeClr val="bg1"/>
                </a:solidFill>
              </a:rPr>
              <a:t> :</a:t>
            </a:r>
          </a:p>
          <a:p>
            <a:pPr marL="400050" lvl="1" indent="0">
              <a:buNone/>
              <a:defRPr/>
            </a:pPr>
            <a:r>
              <a:rPr lang="en-US" sz="2800" dirty="0">
                <a:solidFill>
                  <a:schemeClr val="bg1"/>
                </a:solidFill>
              </a:rPr>
              <a:t>		w = [0.5   0.5   0.5]</a:t>
            </a:r>
          </a:p>
        </p:txBody>
      </p:sp>
      <p:grpSp>
        <p:nvGrpSpPr>
          <p:cNvPr id="69635" name="Group 37"/>
          <p:cNvGrpSpPr>
            <a:grpSpLocks/>
          </p:cNvGrpSpPr>
          <p:nvPr/>
        </p:nvGrpSpPr>
        <p:grpSpPr bwMode="auto">
          <a:xfrm>
            <a:off x="2016127" y="1430338"/>
            <a:ext cx="5662613" cy="2571750"/>
            <a:chOff x="1152" y="2052"/>
            <a:chExt cx="3703" cy="2074"/>
          </a:xfrm>
        </p:grpSpPr>
        <p:sp>
          <p:nvSpPr>
            <p:cNvPr id="69642" name="AutoShape 9"/>
            <p:cNvSpPr>
              <a:spLocks noChangeAspect="1" noChangeArrowheads="1" noTextEdit="1"/>
            </p:cNvSpPr>
            <p:nvPr/>
          </p:nvSpPr>
          <p:spPr bwMode="auto">
            <a:xfrm>
              <a:off x="1152" y="2064"/>
              <a:ext cx="3504" cy="2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3" name="Rectangle 11"/>
            <p:cNvSpPr>
              <a:spLocks noChangeArrowheads="1"/>
            </p:cNvSpPr>
            <p:nvPr/>
          </p:nvSpPr>
          <p:spPr bwMode="auto">
            <a:xfrm>
              <a:off x="2295" y="2762"/>
              <a:ext cx="431" cy="429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 altLang="en-US"/>
            </a:p>
          </p:txBody>
        </p:sp>
        <p:sp>
          <p:nvSpPr>
            <p:cNvPr id="69644" name="Rectangle 12"/>
            <p:cNvSpPr>
              <a:spLocks noChangeArrowheads="1"/>
            </p:cNvSpPr>
            <p:nvPr/>
          </p:nvSpPr>
          <p:spPr bwMode="auto">
            <a:xfrm>
              <a:off x="2404" y="2724"/>
              <a:ext cx="223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4500">
                  <a:latin typeface="Symbol" panose="05050102010706020507" pitchFamily="18" charset="2"/>
                </a:rPr>
                <a:t>S</a:t>
              </a:r>
              <a:endParaRPr lang="en-US" altLang="en-US"/>
            </a:p>
          </p:txBody>
        </p:sp>
        <p:sp>
          <p:nvSpPr>
            <p:cNvPr id="69645" name="Line 13"/>
            <p:cNvSpPr>
              <a:spLocks noChangeShapeType="1"/>
            </p:cNvSpPr>
            <p:nvPr/>
          </p:nvSpPr>
          <p:spPr bwMode="auto">
            <a:xfrm>
              <a:off x="1540" y="2333"/>
              <a:ext cx="755" cy="64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6" name="Freeform 14"/>
            <p:cNvSpPr>
              <a:spLocks/>
            </p:cNvSpPr>
            <p:nvPr/>
          </p:nvSpPr>
          <p:spPr bwMode="auto">
            <a:xfrm>
              <a:off x="1519" y="2311"/>
              <a:ext cx="42" cy="42"/>
            </a:xfrm>
            <a:custGeom>
              <a:avLst/>
              <a:gdLst>
                <a:gd name="T0" fmla="*/ 3 w 84"/>
                <a:gd name="T1" fmla="*/ 3 h 84"/>
                <a:gd name="T2" fmla="*/ 3 w 84"/>
                <a:gd name="T3" fmla="*/ 3 h 84"/>
                <a:gd name="T4" fmla="*/ 3 w 84"/>
                <a:gd name="T5" fmla="*/ 2 h 84"/>
                <a:gd name="T6" fmla="*/ 3 w 84"/>
                <a:gd name="T7" fmla="*/ 2 h 84"/>
                <a:gd name="T8" fmla="*/ 3 w 84"/>
                <a:gd name="T9" fmla="*/ 2 h 84"/>
                <a:gd name="T10" fmla="*/ 3 w 84"/>
                <a:gd name="T11" fmla="*/ 1 h 84"/>
                <a:gd name="T12" fmla="*/ 3 w 84"/>
                <a:gd name="T13" fmla="*/ 1 h 84"/>
                <a:gd name="T14" fmla="*/ 3 w 84"/>
                <a:gd name="T15" fmla="*/ 1 h 84"/>
                <a:gd name="T16" fmla="*/ 3 w 84"/>
                <a:gd name="T17" fmla="*/ 1 h 84"/>
                <a:gd name="T18" fmla="*/ 3 w 84"/>
                <a:gd name="T19" fmla="*/ 1 h 84"/>
                <a:gd name="T20" fmla="*/ 3 w 84"/>
                <a:gd name="T21" fmla="*/ 1 h 84"/>
                <a:gd name="T22" fmla="*/ 3 w 84"/>
                <a:gd name="T23" fmla="*/ 1 h 84"/>
                <a:gd name="T24" fmla="*/ 3 w 84"/>
                <a:gd name="T25" fmla="*/ 1 h 84"/>
                <a:gd name="T26" fmla="*/ 3 w 84"/>
                <a:gd name="T27" fmla="*/ 1 h 84"/>
                <a:gd name="T28" fmla="*/ 3 w 84"/>
                <a:gd name="T29" fmla="*/ 1 h 84"/>
                <a:gd name="T30" fmla="*/ 3 w 84"/>
                <a:gd name="T31" fmla="*/ 1 h 84"/>
                <a:gd name="T32" fmla="*/ 2 w 84"/>
                <a:gd name="T33" fmla="*/ 1 h 84"/>
                <a:gd name="T34" fmla="*/ 2 w 84"/>
                <a:gd name="T35" fmla="*/ 1 h 84"/>
                <a:gd name="T36" fmla="*/ 2 w 84"/>
                <a:gd name="T37" fmla="*/ 1 h 84"/>
                <a:gd name="T38" fmla="*/ 2 w 84"/>
                <a:gd name="T39" fmla="*/ 1 h 84"/>
                <a:gd name="T40" fmla="*/ 1 w 84"/>
                <a:gd name="T41" fmla="*/ 0 h 84"/>
                <a:gd name="T42" fmla="*/ 1 w 84"/>
                <a:gd name="T43" fmla="*/ 0 h 84"/>
                <a:gd name="T44" fmla="*/ 1 w 84"/>
                <a:gd name="T45" fmla="*/ 1 h 84"/>
                <a:gd name="T46" fmla="*/ 1 w 84"/>
                <a:gd name="T47" fmla="*/ 1 h 84"/>
                <a:gd name="T48" fmla="*/ 1 w 84"/>
                <a:gd name="T49" fmla="*/ 1 h 84"/>
                <a:gd name="T50" fmla="*/ 1 w 84"/>
                <a:gd name="T51" fmla="*/ 1 h 84"/>
                <a:gd name="T52" fmla="*/ 1 w 84"/>
                <a:gd name="T53" fmla="*/ 1 h 84"/>
                <a:gd name="T54" fmla="*/ 1 w 84"/>
                <a:gd name="T55" fmla="*/ 1 h 84"/>
                <a:gd name="T56" fmla="*/ 1 w 84"/>
                <a:gd name="T57" fmla="*/ 1 h 84"/>
                <a:gd name="T58" fmla="*/ 1 w 84"/>
                <a:gd name="T59" fmla="*/ 1 h 84"/>
                <a:gd name="T60" fmla="*/ 1 w 84"/>
                <a:gd name="T61" fmla="*/ 1 h 84"/>
                <a:gd name="T62" fmla="*/ 1 w 84"/>
                <a:gd name="T63" fmla="*/ 1 h 84"/>
                <a:gd name="T64" fmla="*/ 1 w 84"/>
                <a:gd name="T65" fmla="*/ 1 h 84"/>
                <a:gd name="T66" fmla="*/ 1 w 84"/>
                <a:gd name="T67" fmla="*/ 1 h 84"/>
                <a:gd name="T68" fmla="*/ 0 w 84"/>
                <a:gd name="T69" fmla="*/ 1 h 84"/>
                <a:gd name="T70" fmla="*/ 0 w 84"/>
                <a:gd name="T71" fmla="*/ 1 h 84"/>
                <a:gd name="T72" fmla="*/ 1 w 84"/>
                <a:gd name="T73" fmla="*/ 2 h 84"/>
                <a:gd name="T74" fmla="*/ 1 w 84"/>
                <a:gd name="T75" fmla="*/ 2 h 84"/>
                <a:gd name="T76" fmla="*/ 1 w 84"/>
                <a:gd name="T77" fmla="*/ 2 h 84"/>
                <a:gd name="T78" fmla="*/ 1 w 84"/>
                <a:gd name="T79" fmla="*/ 2 h 84"/>
                <a:gd name="T80" fmla="*/ 1 w 84"/>
                <a:gd name="T81" fmla="*/ 3 h 84"/>
                <a:gd name="T82" fmla="*/ 1 w 84"/>
                <a:gd name="T83" fmla="*/ 3 h 84"/>
                <a:gd name="T84" fmla="*/ 1 w 84"/>
                <a:gd name="T85" fmla="*/ 3 h 84"/>
                <a:gd name="T86" fmla="*/ 1 w 84"/>
                <a:gd name="T87" fmla="*/ 3 h 84"/>
                <a:gd name="T88" fmla="*/ 1 w 84"/>
                <a:gd name="T89" fmla="*/ 3 h 84"/>
                <a:gd name="T90" fmla="*/ 1 w 84"/>
                <a:gd name="T91" fmla="*/ 3 h 84"/>
                <a:gd name="T92" fmla="*/ 1 w 84"/>
                <a:gd name="T93" fmla="*/ 3 h 84"/>
                <a:gd name="T94" fmla="*/ 1 w 84"/>
                <a:gd name="T95" fmla="*/ 3 h 84"/>
                <a:gd name="T96" fmla="*/ 1 w 84"/>
                <a:gd name="T97" fmla="*/ 3 h 84"/>
                <a:gd name="T98" fmla="*/ 1 w 84"/>
                <a:gd name="T99" fmla="*/ 3 h 84"/>
                <a:gd name="T100" fmla="*/ 2 w 84"/>
                <a:gd name="T101" fmla="*/ 3 h 84"/>
                <a:gd name="T102" fmla="*/ 2 w 84"/>
                <a:gd name="T103" fmla="*/ 3 h 84"/>
                <a:gd name="T104" fmla="*/ 2 w 84"/>
                <a:gd name="T105" fmla="*/ 3 h 84"/>
                <a:gd name="T106" fmla="*/ 2 w 84"/>
                <a:gd name="T107" fmla="*/ 3 h 84"/>
                <a:gd name="T108" fmla="*/ 3 w 84"/>
                <a:gd name="T109" fmla="*/ 3 h 84"/>
                <a:gd name="T110" fmla="*/ 3 w 84"/>
                <a:gd name="T111" fmla="*/ 3 h 84"/>
                <a:gd name="T112" fmla="*/ 3 w 84"/>
                <a:gd name="T113" fmla="*/ 3 h 8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4"/>
                <a:gd name="T172" fmla="*/ 0 h 84"/>
                <a:gd name="T173" fmla="*/ 84 w 84"/>
                <a:gd name="T174" fmla="*/ 84 h 8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4" h="84">
                  <a:moveTo>
                    <a:pt x="74" y="70"/>
                  </a:moveTo>
                  <a:lnTo>
                    <a:pt x="77" y="65"/>
                  </a:lnTo>
                  <a:lnTo>
                    <a:pt x="79" y="61"/>
                  </a:lnTo>
                  <a:lnTo>
                    <a:pt x="82" y="57"/>
                  </a:lnTo>
                  <a:lnTo>
                    <a:pt x="83" y="52"/>
                  </a:lnTo>
                  <a:lnTo>
                    <a:pt x="83" y="48"/>
                  </a:lnTo>
                  <a:lnTo>
                    <a:pt x="84" y="44"/>
                  </a:lnTo>
                  <a:lnTo>
                    <a:pt x="84" y="38"/>
                  </a:lnTo>
                  <a:lnTo>
                    <a:pt x="83" y="34"/>
                  </a:lnTo>
                  <a:lnTo>
                    <a:pt x="82" y="30"/>
                  </a:lnTo>
                  <a:lnTo>
                    <a:pt x="80" y="25"/>
                  </a:lnTo>
                  <a:lnTo>
                    <a:pt x="79" y="21"/>
                  </a:lnTo>
                  <a:lnTo>
                    <a:pt x="76" y="17"/>
                  </a:lnTo>
                  <a:lnTo>
                    <a:pt x="73" y="14"/>
                  </a:lnTo>
                  <a:lnTo>
                    <a:pt x="70" y="10"/>
                  </a:lnTo>
                  <a:lnTo>
                    <a:pt x="66" y="7"/>
                  </a:lnTo>
                  <a:lnTo>
                    <a:pt x="61" y="5"/>
                  </a:lnTo>
                  <a:lnTo>
                    <a:pt x="57" y="2"/>
                  </a:lnTo>
                  <a:lnTo>
                    <a:pt x="53" y="1"/>
                  </a:lnTo>
                  <a:lnTo>
                    <a:pt x="49" y="1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0" y="2"/>
                  </a:lnTo>
                  <a:lnTo>
                    <a:pt x="25" y="4"/>
                  </a:lnTo>
                  <a:lnTo>
                    <a:pt x="21" y="5"/>
                  </a:lnTo>
                  <a:lnTo>
                    <a:pt x="17" y="8"/>
                  </a:lnTo>
                  <a:lnTo>
                    <a:pt x="14" y="11"/>
                  </a:lnTo>
                  <a:lnTo>
                    <a:pt x="10" y="15"/>
                  </a:lnTo>
                  <a:lnTo>
                    <a:pt x="7" y="18"/>
                  </a:lnTo>
                  <a:lnTo>
                    <a:pt x="5" y="22"/>
                  </a:lnTo>
                  <a:lnTo>
                    <a:pt x="2" y="27"/>
                  </a:lnTo>
                  <a:lnTo>
                    <a:pt x="1" y="31"/>
                  </a:lnTo>
                  <a:lnTo>
                    <a:pt x="1" y="35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1" y="50"/>
                  </a:lnTo>
                  <a:lnTo>
                    <a:pt x="2" y="54"/>
                  </a:lnTo>
                  <a:lnTo>
                    <a:pt x="4" y="58"/>
                  </a:lnTo>
                  <a:lnTo>
                    <a:pt x="5" y="62"/>
                  </a:lnTo>
                  <a:lnTo>
                    <a:pt x="8" y="67"/>
                  </a:lnTo>
                  <a:lnTo>
                    <a:pt x="11" y="71"/>
                  </a:lnTo>
                  <a:lnTo>
                    <a:pt x="14" y="74"/>
                  </a:lnTo>
                  <a:lnTo>
                    <a:pt x="18" y="77"/>
                  </a:lnTo>
                  <a:lnTo>
                    <a:pt x="23" y="78"/>
                  </a:lnTo>
                  <a:lnTo>
                    <a:pt x="27" y="81"/>
                  </a:lnTo>
                  <a:lnTo>
                    <a:pt x="31" y="83"/>
                  </a:lnTo>
                  <a:lnTo>
                    <a:pt x="36" y="84"/>
                  </a:lnTo>
                  <a:lnTo>
                    <a:pt x="40" y="84"/>
                  </a:lnTo>
                  <a:lnTo>
                    <a:pt x="46" y="84"/>
                  </a:lnTo>
                  <a:lnTo>
                    <a:pt x="50" y="83"/>
                  </a:lnTo>
                  <a:lnTo>
                    <a:pt x="54" y="83"/>
                  </a:lnTo>
                  <a:lnTo>
                    <a:pt x="59" y="80"/>
                  </a:lnTo>
                  <a:lnTo>
                    <a:pt x="63" y="78"/>
                  </a:lnTo>
                  <a:lnTo>
                    <a:pt x="67" y="75"/>
                  </a:lnTo>
                  <a:lnTo>
                    <a:pt x="70" y="72"/>
                  </a:lnTo>
                  <a:lnTo>
                    <a:pt x="74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2726" y="2977"/>
              <a:ext cx="569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48" name="Freeform 16"/>
            <p:cNvSpPr>
              <a:spLocks/>
            </p:cNvSpPr>
            <p:nvPr/>
          </p:nvSpPr>
          <p:spPr bwMode="auto">
            <a:xfrm>
              <a:off x="3288" y="2949"/>
              <a:ext cx="84" cy="56"/>
            </a:xfrm>
            <a:custGeom>
              <a:avLst/>
              <a:gdLst>
                <a:gd name="T0" fmla="*/ 0 w 168"/>
                <a:gd name="T1" fmla="*/ 0 h 111"/>
                <a:gd name="T2" fmla="*/ 5 w 168"/>
                <a:gd name="T3" fmla="*/ 2 h 111"/>
                <a:gd name="T4" fmla="*/ 0 w 168"/>
                <a:gd name="T5" fmla="*/ 4 h 111"/>
                <a:gd name="T6" fmla="*/ 0 w 168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111"/>
                <a:gd name="T14" fmla="*/ 168 w 168"/>
                <a:gd name="T15" fmla="*/ 111 h 1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111">
                  <a:moveTo>
                    <a:pt x="0" y="0"/>
                  </a:moveTo>
                  <a:lnTo>
                    <a:pt x="168" y="55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69649" name="Rectangle 17"/>
            <p:cNvSpPr>
              <a:spLocks noChangeArrowheads="1"/>
            </p:cNvSpPr>
            <p:nvPr/>
          </p:nvSpPr>
          <p:spPr bwMode="auto">
            <a:xfrm>
              <a:off x="3372" y="2762"/>
              <a:ext cx="431" cy="429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 altLang="en-US"/>
            </a:p>
          </p:txBody>
        </p:sp>
        <p:sp>
          <p:nvSpPr>
            <p:cNvPr id="69650" name="Line 18"/>
            <p:cNvSpPr>
              <a:spLocks noChangeShapeType="1"/>
            </p:cNvSpPr>
            <p:nvPr/>
          </p:nvSpPr>
          <p:spPr bwMode="auto">
            <a:xfrm>
              <a:off x="3803" y="2977"/>
              <a:ext cx="678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Freeform 19"/>
            <p:cNvSpPr>
              <a:spLocks/>
            </p:cNvSpPr>
            <p:nvPr/>
          </p:nvSpPr>
          <p:spPr bwMode="auto">
            <a:xfrm>
              <a:off x="4473" y="2949"/>
              <a:ext cx="84" cy="56"/>
            </a:xfrm>
            <a:custGeom>
              <a:avLst/>
              <a:gdLst>
                <a:gd name="T0" fmla="*/ 0 w 168"/>
                <a:gd name="T1" fmla="*/ 0 h 111"/>
                <a:gd name="T2" fmla="*/ 5 w 168"/>
                <a:gd name="T3" fmla="*/ 2 h 111"/>
                <a:gd name="T4" fmla="*/ 0 w 168"/>
                <a:gd name="T5" fmla="*/ 4 h 111"/>
                <a:gd name="T6" fmla="*/ 0 w 168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111"/>
                <a:gd name="T14" fmla="*/ 168 w 168"/>
                <a:gd name="T15" fmla="*/ 111 h 1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111">
                  <a:moveTo>
                    <a:pt x="0" y="0"/>
                  </a:moveTo>
                  <a:lnTo>
                    <a:pt x="168" y="55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69652" name="Rectangle 20"/>
            <p:cNvSpPr>
              <a:spLocks noChangeArrowheads="1"/>
            </p:cNvSpPr>
            <p:nvPr/>
          </p:nvSpPr>
          <p:spPr bwMode="auto">
            <a:xfrm>
              <a:off x="4704" y="2774"/>
              <a:ext cx="151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600" i="1"/>
                <a:t>y</a:t>
              </a:r>
              <a:endParaRPr lang="en-US" altLang="en-US" i="1"/>
            </a:p>
          </p:txBody>
        </p:sp>
        <p:sp>
          <p:nvSpPr>
            <p:cNvPr id="69653" name="Rectangle 21"/>
            <p:cNvSpPr>
              <a:spLocks noChangeArrowheads="1"/>
            </p:cNvSpPr>
            <p:nvPr/>
          </p:nvSpPr>
          <p:spPr bwMode="auto">
            <a:xfrm>
              <a:off x="1205" y="2052"/>
              <a:ext cx="151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600" i="1"/>
                <a:t>x</a:t>
              </a:r>
              <a:endParaRPr lang="en-US" altLang="en-US" i="1"/>
            </a:p>
          </p:txBody>
        </p:sp>
        <p:sp>
          <p:nvSpPr>
            <p:cNvPr id="69654" name="Rectangle 22"/>
            <p:cNvSpPr>
              <a:spLocks noChangeArrowheads="1"/>
            </p:cNvSpPr>
            <p:nvPr/>
          </p:nvSpPr>
          <p:spPr bwMode="auto">
            <a:xfrm>
              <a:off x="1365" y="2234"/>
              <a:ext cx="112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/>
                <a:t>1</a:t>
              </a:r>
              <a:endParaRPr lang="en-US" altLang="en-US"/>
            </a:p>
          </p:txBody>
        </p:sp>
        <p:sp>
          <p:nvSpPr>
            <p:cNvPr id="69655" name="Rectangle 23"/>
            <p:cNvSpPr>
              <a:spLocks noChangeArrowheads="1"/>
            </p:cNvSpPr>
            <p:nvPr/>
          </p:nvSpPr>
          <p:spPr bwMode="auto">
            <a:xfrm>
              <a:off x="1869" y="2279"/>
              <a:ext cx="218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600" i="1"/>
                <a:t>w</a:t>
              </a:r>
              <a:endParaRPr lang="en-US" altLang="en-US" i="1"/>
            </a:p>
          </p:txBody>
        </p:sp>
        <p:sp>
          <p:nvSpPr>
            <p:cNvPr id="69656" name="Rectangle 24"/>
            <p:cNvSpPr>
              <a:spLocks noChangeArrowheads="1"/>
            </p:cNvSpPr>
            <p:nvPr/>
          </p:nvSpPr>
          <p:spPr bwMode="auto">
            <a:xfrm>
              <a:off x="2076" y="2462"/>
              <a:ext cx="112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/>
                <a:t>1</a:t>
              </a:r>
              <a:endParaRPr lang="en-US" altLang="en-US"/>
            </a:p>
          </p:txBody>
        </p:sp>
        <p:sp>
          <p:nvSpPr>
            <p:cNvPr id="69657" name="Rectangle 25"/>
            <p:cNvSpPr>
              <a:spLocks noChangeArrowheads="1"/>
            </p:cNvSpPr>
            <p:nvPr/>
          </p:nvSpPr>
          <p:spPr bwMode="auto">
            <a:xfrm>
              <a:off x="2968" y="2642"/>
              <a:ext cx="151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600" i="1"/>
                <a:t>v</a:t>
              </a:r>
              <a:endParaRPr lang="en-US" altLang="en-US" i="1"/>
            </a:p>
          </p:txBody>
        </p:sp>
        <p:sp>
          <p:nvSpPr>
            <p:cNvPr id="69658" name="Rectangle 26"/>
            <p:cNvSpPr>
              <a:spLocks noChangeArrowheads="1"/>
            </p:cNvSpPr>
            <p:nvPr/>
          </p:nvSpPr>
          <p:spPr bwMode="auto">
            <a:xfrm>
              <a:off x="1187" y="3356"/>
              <a:ext cx="151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600" i="1"/>
                <a:t>x</a:t>
              </a:r>
              <a:endParaRPr lang="en-US" altLang="en-US" i="1"/>
            </a:p>
          </p:txBody>
        </p:sp>
        <p:sp>
          <p:nvSpPr>
            <p:cNvPr id="69659" name="Rectangle 27"/>
            <p:cNvSpPr>
              <a:spLocks noChangeArrowheads="1"/>
            </p:cNvSpPr>
            <p:nvPr/>
          </p:nvSpPr>
          <p:spPr bwMode="auto">
            <a:xfrm>
              <a:off x="1347" y="3537"/>
              <a:ext cx="112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/>
                <a:t>3</a:t>
              </a:r>
              <a:endParaRPr lang="en-US" altLang="en-US"/>
            </a:p>
          </p:txBody>
        </p:sp>
        <p:sp>
          <p:nvSpPr>
            <p:cNvPr id="69660" name="Line 28"/>
            <p:cNvSpPr>
              <a:spLocks noChangeShapeType="1"/>
            </p:cNvSpPr>
            <p:nvPr/>
          </p:nvSpPr>
          <p:spPr bwMode="auto">
            <a:xfrm flipV="1">
              <a:off x="1540" y="2984"/>
              <a:ext cx="736" cy="52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61" name="Freeform 29"/>
            <p:cNvSpPr>
              <a:spLocks/>
            </p:cNvSpPr>
            <p:nvPr/>
          </p:nvSpPr>
          <p:spPr bwMode="auto">
            <a:xfrm>
              <a:off x="1519" y="3493"/>
              <a:ext cx="42" cy="41"/>
            </a:xfrm>
            <a:custGeom>
              <a:avLst/>
              <a:gdLst>
                <a:gd name="T0" fmla="*/ 3 w 84"/>
                <a:gd name="T1" fmla="*/ 0 h 83"/>
                <a:gd name="T2" fmla="*/ 3 w 84"/>
                <a:gd name="T3" fmla="*/ 0 h 83"/>
                <a:gd name="T4" fmla="*/ 3 w 84"/>
                <a:gd name="T5" fmla="*/ 0 h 83"/>
                <a:gd name="T6" fmla="*/ 3 w 84"/>
                <a:gd name="T7" fmla="*/ 0 h 83"/>
                <a:gd name="T8" fmla="*/ 2 w 84"/>
                <a:gd name="T9" fmla="*/ 0 h 83"/>
                <a:gd name="T10" fmla="*/ 2 w 84"/>
                <a:gd name="T11" fmla="*/ 0 h 83"/>
                <a:gd name="T12" fmla="*/ 2 w 84"/>
                <a:gd name="T13" fmla="*/ 0 h 83"/>
                <a:gd name="T14" fmla="*/ 2 w 84"/>
                <a:gd name="T15" fmla="*/ 0 h 83"/>
                <a:gd name="T16" fmla="*/ 1 w 84"/>
                <a:gd name="T17" fmla="*/ 0 h 83"/>
                <a:gd name="T18" fmla="*/ 1 w 84"/>
                <a:gd name="T19" fmla="*/ 0 h 83"/>
                <a:gd name="T20" fmla="*/ 1 w 84"/>
                <a:gd name="T21" fmla="*/ 0 h 83"/>
                <a:gd name="T22" fmla="*/ 1 w 84"/>
                <a:gd name="T23" fmla="*/ 0 h 83"/>
                <a:gd name="T24" fmla="*/ 1 w 84"/>
                <a:gd name="T25" fmla="*/ 0 h 83"/>
                <a:gd name="T26" fmla="*/ 1 w 84"/>
                <a:gd name="T27" fmla="*/ 0 h 83"/>
                <a:gd name="T28" fmla="*/ 1 w 84"/>
                <a:gd name="T29" fmla="*/ 0 h 83"/>
                <a:gd name="T30" fmla="*/ 1 w 84"/>
                <a:gd name="T31" fmla="*/ 0 h 83"/>
                <a:gd name="T32" fmla="*/ 1 w 84"/>
                <a:gd name="T33" fmla="*/ 0 h 83"/>
                <a:gd name="T34" fmla="*/ 1 w 84"/>
                <a:gd name="T35" fmla="*/ 0 h 83"/>
                <a:gd name="T36" fmla="*/ 1 w 84"/>
                <a:gd name="T37" fmla="*/ 0 h 83"/>
                <a:gd name="T38" fmla="*/ 1 w 84"/>
                <a:gd name="T39" fmla="*/ 0 h 83"/>
                <a:gd name="T40" fmla="*/ 1 w 84"/>
                <a:gd name="T41" fmla="*/ 0 h 83"/>
                <a:gd name="T42" fmla="*/ 1 w 84"/>
                <a:gd name="T43" fmla="*/ 1 h 83"/>
                <a:gd name="T44" fmla="*/ 0 w 84"/>
                <a:gd name="T45" fmla="*/ 1 h 83"/>
                <a:gd name="T46" fmla="*/ 0 w 84"/>
                <a:gd name="T47" fmla="*/ 1 h 83"/>
                <a:gd name="T48" fmla="*/ 1 w 84"/>
                <a:gd name="T49" fmla="*/ 1 h 83"/>
                <a:gd name="T50" fmla="*/ 1 w 84"/>
                <a:gd name="T51" fmla="*/ 1 h 83"/>
                <a:gd name="T52" fmla="*/ 1 w 84"/>
                <a:gd name="T53" fmla="*/ 1 h 83"/>
                <a:gd name="T54" fmla="*/ 1 w 84"/>
                <a:gd name="T55" fmla="*/ 1 h 83"/>
                <a:gd name="T56" fmla="*/ 1 w 84"/>
                <a:gd name="T57" fmla="*/ 2 h 83"/>
                <a:gd name="T58" fmla="*/ 1 w 84"/>
                <a:gd name="T59" fmla="*/ 2 h 83"/>
                <a:gd name="T60" fmla="*/ 1 w 84"/>
                <a:gd name="T61" fmla="*/ 2 h 83"/>
                <a:gd name="T62" fmla="*/ 1 w 84"/>
                <a:gd name="T63" fmla="*/ 2 h 83"/>
                <a:gd name="T64" fmla="*/ 1 w 84"/>
                <a:gd name="T65" fmla="*/ 2 h 83"/>
                <a:gd name="T66" fmla="*/ 1 w 84"/>
                <a:gd name="T67" fmla="*/ 2 h 83"/>
                <a:gd name="T68" fmla="*/ 1 w 84"/>
                <a:gd name="T69" fmla="*/ 2 h 83"/>
                <a:gd name="T70" fmla="*/ 1 w 84"/>
                <a:gd name="T71" fmla="*/ 2 h 83"/>
                <a:gd name="T72" fmla="*/ 1 w 84"/>
                <a:gd name="T73" fmla="*/ 2 h 83"/>
                <a:gd name="T74" fmla="*/ 1 w 84"/>
                <a:gd name="T75" fmla="*/ 2 h 83"/>
                <a:gd name="T76" fmla="*/ 2 w 84"/>
                <a:gd name="T77" fmla="*/ 2 h 83"/>
                <a:gd name="T78" fmla="*/ 2 w 84"/>
                <a:gd name="T79" fmla="*/ 2 h 83"/>
                <a:gd name="T80" fmla="*/ 2 w 84"/>
                <a:gd name="T81" fmla="*/ 2 h 83"/>
                <a:gd name="T82" fmla="*/ 2 w 84"/>
                <a:gd name="T83" fmla="*/ 2 h 83"/>
                <a:gd name="T84" fmla="*/ 3 w 84"/>
                <a:gd name="T85" fmla="*/ 2 h 83"/>
                <a:gd name="T86" fmla="*/ 3 w 84"/>
                <a:gd name="T87" fmla="*/ 2 h 83"/>
                <a:gd name="T88" fmla="*/ 3 w 84"/>
                <a:gd name="T89" fmla="*/ 2 h 83"/>
                <a:gd name="T90" fmla="*/ 3 w 84"/>
                <a:gd name="T91" fmla="*/ 2 h 83"/>
                <a:gd name="T92" fmla="*/ 3 w 84"/>
                <a:gd name="T93" fmla="*/ 1 h 83"/>
                <a:gd name="T94" fmla="*/ 3 w 84"/>
                <a:gd name="T95" fmla="*/ 1 h 83"/>
                <a:gd name="T96" fmla="*/ 3 w 84"/>
                <a:gd name="T97" fmla="*/ 1 h 83"/>
                <a:gd name="T98" fmla="*/ 3 w 84"/>
                <a:gd name="T99" fmla="*/ 1 h 83"/>
                <a:gd name="T100" fmla="*/ 3 w 84"/>
                <a:gd name="T101" fmla="*/ 1 h 83"/>
                <a:gd name="T102" fmla="*/ 3 w 84"/>
                <a:gd name="T103" fmla="*/ 1 h 83"/>
                <a:gd name="T104" fmla="*/ 3 w 84"/>
                <a:gd name="T105" fmla="*/ 1 h 83"/>
                <a:gd name="T106" fmla="*/ 3 w 84"/>
                <a:gd name="T107" fmla="*/ 0 h 83"/>
                <a:gd name="T108" fmla="*/ 3 w 84"/>
                <a:gd name="T109" fmla="*/ 0 h 83"/>
                <a:gd name="T110" fmla="*/ 3 w 84"/>
                <a:gd name="T111" fmla="*/ 0 h 83"/>
                <a:gd name="T112" fmla="*/ 3 w 84"/>
                <a:gd name="T113" fmla="*/ 0 h 8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4"/>
                <a:gd name="T172" fmla="*/ 0 h 83"/>
                <a:gd name="T173" fmla="*/ 84 w 84"/>
                <a:gd name="T174" fmla="*/ 83 h 8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4" h="83">
                  <a:moveTo>
                    <a:pt x="76" y="18"/>
                  </a:moveTo>
                  <a:lnTo>
                    <a:pt x="73" y="13"/>
                  </a:lnTo>
                  <a:lnTo>
                    <a:pt x="70" y="11"/>
                  </a:lnTo>
                  <a:lnTo>
                    <a:pt x="66" y="8"/>
                  </a:lnTo>
                  <a:lnTo>
                    <a:pt x="61" y="5"/>
                  </a:lnTo>
                  <a:lnTo>
                    <a:pt x="57" y="3"/>
                  </a:lnTo>
                  <a:lnTo>
                    <a:pt x="53" y="2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30" y="2"/>
                  </a:lnTo>
                  <a:lnTo>
                    <a:pt x="25" y="3"/>
                  </a:lnTo>
                  <a:lnTo>
                    <a:pt x="21" y="5"/>
                  </a:lnTo>
                  <a:lnTo>
                    <a:pt x="17" y="8"/>
                  </a:lnTo>
                  <a:lnTo>
                    <a:pt x="14" y="11"/>
                  </a:lnTo>
                  <a:lnTo>
                    <a:pt x="11" y="15"/>
                  </a:lnTo>
                  <a:lnTo>
                    <a:pt x="7" y="18"/>
                  </a:lnTo>
                  <a:lnTo>
                    <a:pt x="5" y="22"/>
                  </a:lnTo>
                  <a:lnTo>
                    <a:pt x="2" y="26"/>
                  </a:lnTo>
                  <a:lnTo>
                    <a:pt x="1" y="31"/>
                  </a:lnTo>
                  <a:lnTo>
                    <a:pt x="1" y="35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1" y="49"/>
                  </a:lnTo>
                  <a:lnTo>
                    <a:pt x="1" y="53"/>
                  </a:lnTo>
                  <a:lnTo>
                    <a:pt x="4" y="58"/>
                  </a:lnTo>
                  <a:lnTo>
                    <a:pt x="5" y="62"/>
                  </a:lnTo>
                  <a:lnTo>
                    <a:pt x="8" y="66"/>
                  </a:lnTo>
                  <a:lnTo>
                    <a:pt x="11" y="71"/>
                  </a:lnTo>
                  <a:lnTo>
                    <a:pt x="14" y="73"/>
                  </a:lnTo>
                  <a:lnTo>
                    <a:pt x="18" y="76"/>
                  </a:lnTo>
                  <a:lnTo>
                    <a:pt x="23" y="79"/>
                  </a:lnTo>
                  <a:lnTo>
                    <a:pt x="27" y="81"/>
                  </a:lnTo>
                  <a:lnTo>
                    <a:pt x="31" y="82"/>
                  </a:lnTo>
                  <a:lnTo>
                    <a:pt x="36" y="83"/>
                  </a:lnTo>
                  <a:lnTo>
                    <a:pt x="40" y="83"/>
                  </a:lnTo>
                  <a:lnTo>
                    <a:pt x="44" y="83"/>
                  </a:lnTo>
                  <a:lnTo>
                    <a:pt x="50" y="83"/>
                  </a:lnTo>
                  <a:lnTo>
                    <a:pt x="54" y="82"/>
                  </a:lnTo>
                  <a:lnTo>
                    <a:pt x="59" y="81"/>
                  </a:lnTo>
                  <a:lnTo>
                    <a:pt x="63" y="78"/>
                  </a:lnTo>
                  <a:lnTo>
                    <a:pt x="67" y="76"/>
                  </a:lnTo>
                  <a:lnTo>
                    <a:pt x="70" y="73"/>
                  </a:lnTo>
                  <a:lnTo>
                    <a:pt x="73" y="69"/>
                  </a:lnTo>
                  <a:lnTo>
                    <a:pt x="76" y="66"/>
                  </a:lnTo>
                  <a:lnTo>
                    <a:pt x="79" y="62"/>
                  </a:lnTo>
                  <a:lnTo>
                    <a:pt x="82" y="58"/>
                  </a:lnTo>
                  <a:lnTo>
                    <a:pt x="83" y="53"/>
                  </a:lnTo>
                  <a:lnTo>
                    <a:pt x="83" y="49"/>
                  </a:lnTo>
                  <a:lnTo>
                    <a:pt x="84" y="43"/>
                  </a:lnTo>
                  <a:lnTo>
                    <a:pt x="84" y="39"/>
                  </a:lnTo>
                  <a:lnTo>
                    <a:pt x="83" y="35"/>
                  </a:lnTo>
                  <a:lnTo>
                    <a:pt x="83" y="31"/>
                  </a:lnTo>
                  <a:lnTo>
                    <a:pt x="80" y="25"/>
                  </a:lnTo>
                  <a:lnTo>
                    <a:pt x="79" y="22"/>
                  </a:lnTo>
                  <a:lnTo>
                    <a:pt x="76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altLang="en-US"/>
            </a:p>
          </p:txBody>
        </p:sp>
        <p:sp>
          <p:nvSpPr>
            <p:cNvPr id="69662" name="Rectangle 30"/>
            <p:cNvSpPr>
              <a:spLocks noChangeArrowheads="1"/>
            </p:cNvSpPr>
            <p:nvPr/>
          </p:nvSpPr>
          <p:spPr bwMode="auto">
            <a:xfrm>
              <a:off x="1815" y="3258"/>
              <a:ext cx="218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600" i="1"/>
                <a:t>w</a:t>
              </a:r>
              <a:endParaRPr lang="en-US" altLang="en-US" i="1"/>
            </a:p>
          </p:txBody>
        </p:sp>
        <p:sp>
          <p:nvSpPr>
            <p:cNvPr id="69663" name="Rectangle 31"/>
            <p:cNvSpPr>
              <a:spLocks noChangeArrowheads="1"/>
            </p:cNvSpPr>
            <p:nvPr/>
          </p:nvSpPr>
          <p:spPr bwMode="auto">
            <a:xfrm>
              <a:off x="2023" y="3441"/>
              <a:ext cx="112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/>
                <a:t>3</a:t>
              </a:r>
              <a:endParaRPr lang="en-US" altLang="en-US"/>
            </a:p>
          </p:txBody>
        </p:sp>
        <p:sp>
          <p:nvSpPr>
            <p:cNvPr id="69664" name="Line 32"/>
            <p:cNvSpPr>
              <a:spLocks noChangeShapeType="1"/>
            </p:cNvSpPr>
            <p:nvPr/>
          </p:nvSpPr>
          <p:spPr bwMode="auto">
            <a:xfrm>
              <a:off x="3392" y="3143"/>
              <a:ext cx="37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65" name="Line 33"/>
            <p:cNvSpPr>
              <a:spLocks noChangeShapeType="1"/>
            </p:cNvSpPr>
            <p:nvPr/>
          </p:nvSpPr>
          <p:spPr bwMode="auto">
            <a:xfrm flipH="1">
              <a:off x="3584" y="2832"/>
              <a:ext cx="161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66" name="Line 34"/>
            <p:cNvSpPr>
              <a:spLocks noChangeShapeType="1"/>
            </p:cNvSpPr>
            <p:nvPr/>
          </p:nvSpPr>
          <p:spPr bwMode="auto">
            <a:xfrm>
              <a:off x="3584" y="2832"/>
              <a:ext cx="1" cy="318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67" name="Line 35"/>
            <p:cNvSpPr>
              <a:spLocks noChangeShapeType="1"/>
            </p:cNvSpPr>
            <p:nvPr/>
          </p:nvSpPr>
          <p:spPr bwMode="auto">
            <a:xfrm>
              <a:off x="3422" y="3153"/>
              <a:ext cx="162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>
              <a:off x="2376" y="3792"/>
              <a:ext cx="1535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700" dirty="0"/>
                <a:t>No bias neuron</a:t>
              </a:r>
              <a:endParaRPr lang="en-US" altLang="en-US" dirty="0"/>
            </a:p>
          </p:txBody>
        </p:sp>
      </p:grpSp>
      <p:sp>
        <p:nvSpPr>
          <p:cNvPr id="69636" name="Line 13"/>
          <p:cNvSpPr>
            <a:spLocks noChangeShapeType="1"/>
          </p:cNvSpPr>
          <p:nvPr/>
        </p:nvSpPr>
        <p:spPr bwMode="auto">
          <a:xfrm>
            <a:off x="2609850" y="2543175"/>
            <a:ext cx="1125538" cy="317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7" name="Rectangle 26"/>
          <p:cNvSpPr>
            <a:spLocks noChangeArrowheads="1"/>
          </p:cNvSpPr>
          <p:nvPr/>
        </p:nvSpPr>
        <p:spPr bwMode="auto">
          <a:xfrm>
            <a:off x="2081215" y="2286000"/>
            <a:ext cx="2317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3600" i="1"/>
              <a:t>x</a:t>
            </a:r>
            <a:endParaRPr lang="en-US" altLang="en-US" i="1"/>
          </a:p>
        </p:txBody>
      </p:sp>
      <p:sp>
        <p:nvSpPr>
          <p:cNvPr id="69638" name="Rectangle 27"/>
          <p:cNvSpPr>
            <a:spLocks noChangeArrowheads="1"/>
          </p:cNvSpPr>
          <p:nvPr/>
        </p:nvSpPr>
        <p:spPr bwMode="auto">
          <a:xfrm>
            <a:off x="2327277" y="2509840"/>
            <a:ext cx="169863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/>
              <a:t>2</a:t>
            </a:r>
            <a:endParaRPr lang="en-US" altLang="en-US"/>
          </a:p>
        </p:txBody>
      </p:sp>
      <p:sp>
        <p:nvSpPr>
          <p:cNvPr id="69639" name="Rectangle 30"/>
          <p:cNvSpPr>
            <a:spLocks noChangeArrowheads="1"/>
          </p:cNvSpPr>
          <p:nvPr/>
        </p:nvSpPr>
        <p:spPr bwMode="auto">
          <a:xfrm>
            <a:off x="2649538" y="2020890"/>
            <a:ext cx="33496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3600" i="1"/>
              <a:t>w</a:t>
            </a:r>
            <a:endParaRPr lang="en-US" altLang="en-US" i="1"/>
          </a:p>
        </p:txBody>
      </p:sp>
      <p:sp>
        <p:nvSpPr>
          <p:cNvPr id="69640" name="Rectangle 31"/>
          <p:cNvSpPr>
            <a:spLocks noChangeArrowheads="1"/>
          </p:cNvSpPr>
          <p:nvPr/>
        </p:nvSpPr>
        <p:spPr bwMode="auto">
          <a:xfrm>
            <a:off x="2968625" y="2247900"/>
            <a:ext cx="1714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/>
              <a:t>2</a:t>
            </a:r>
            <a:endParaRPr lang="en-US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486014" y="22627"/>
            <a:ext cx="8748237" cy="1080029"/>
          </a:xfrm>
        </p:spPr>
        <p:txBody>
          <a:bodyPr>
            <a:normAutofit/>
          </a:bodyPr>
          <a:lstStyle/>
          <a:p>
            <a:pPr eaLnBrk="1"/>
            <a:r>
              <a:rPr lang="en-US" altLang="en-US" dirty="0" err="1">
                <a:solidFill>
                  <a:schemeClr val="bg1"/>
                </a:solidFill>
              </a:rPr>
              <a:t>Contoh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Kasus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86014" y="1102656"/>
            <a:ext cx="8748237" cy="4686001"/>
          </a:xfrm>
        </p:spPr>
        <p:txBody>
          <a:bodyPr/>
          <a:lstStyle/>
          <a:p>
            <a:pPr marL="514350" indent="-514350">
              <a:buFont typeface="Times New Roman" pitchFamily="16" charset="0"/>
              <a:buAutoNum type="arabicPeriod"/>
              <a:defRPr/>
            </a:pPr>
            <a:r>
              <a:rPr lang="en-US" sz="2800" dirty="0">
                <a:solidFill>
                  <a:schemeClr val="bg1"/>
                </a:solidFill>
              </a:rPr>
              <a:t>Hitung </a:t>
            </a:r>
            <a:r>
              <a:rPr lang="en-US" sz="2800" dirty="0" err="1">
                <a:solidFill>
                  <a:schemeClr val="bg1"/>
                </a:solidFill>
              </a:rPr>
              <a:t>jumlah</a:t>
            </a:r>
            <a:r>
              <a:rPr lang="en-US" sz="2800" dirty="0">
                <a:solidFill>
                  <a:schemeClr val="bg1"/>
                </a:solidFill>
              </a:rPr>
              <a:t> input </a:t>
            </a:r>
            <a:r>
              <a:rPr lang="en-US" sz="2800" dirty="0" err="1">
                <a:solidFill>
                  <a:schemeClr val="bg1"/>
                </a:solidFill>
              </a:rPr>
              <a:t>berbobot</a:t>
            </a:r>
            <a:r>
              <a:rPr lang="en-US" sz="2800" dirty="0">
                <a:solidFill>
                  <a:schemeClr val="bg1"/>
                </a:solidFill>
              </a:rPr>
              <a:t> (v)</a:t>
            </a:r>
          </a:p>
          <a:p>
            <a:pPr marL="514350" indent="-514350">
              <a:buFont typeface="Times New Roman" pitchFamily="16" charset="0"/>
              <a:buAutoNum type="arabicPeriod"/>
              <a:defRPr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r>
              <a:rPr lang="en-US" sz="2800" dirty="0">
                <a:solidFill>
                  <a:schemeClr val="bg1"/>
                </a:solidFill>
              </a:rPr>
              <a:t>     (1*0.5)+(1*0.5)+(0*0.5) = 1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2. </a:t>
            </a:r>
            <a:r>
              <a:rPr lang="en-US" altLang="en-US" sz="2800" dirty="0" err="1">
                <a:solidFill>
                  <a:schemeClr val="bg1"/>
                </a:solidFill>
              </a:rPr>
              <a:t>Fungsi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Aktivasi</a:t>
            </a:r>
            <a:r>
              <a:rPr lang="en-US" altLang="en-US" sz="2800" dirty="0">
                <a:solidFill>
                  <a:schemeClr val="bg1"/>
                </a:solidFill>
              </a:rPr>
              <a:t> (</a:t>
            </a:r>
            <a:r>
              <a:rPr lang="en-US" altLang="en-US" sz="2800" dirty="0" err="1">
                <a:solidFill>
                  <a:schemeClr val="bg1"/>
                </a:solidFill>
              </a:rPr>
              <a:t>menggunakan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hardlimit</a:t>
            </a:r>
            <a:r>
              <a:rPr lang="en-US" altLang="en-US" sz="2800" dirty="0">
                <a:solidFill>
                  <a:schemeClr val="bg1"/>
                </a:solidFill>
              </a:rPr>
              <a:t>)</a:t>
            </a:r>
          </a:p>
          <a:p>
            <a:pPr lvl="2"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y = 0 </a:t>
            </a:r>
            <a:r>
              <a:rPr lang="en-US" altLang="en-US" sz="2800" dirty="0" err="1">
                <a:solidFill>
                  <a:schemeClr val="bg1"/>
                </a:solidFill>
              </a:rPr>
              <a:t>jika</a:t>
            </a:r>
            <a:r>
              <a:rPr lang="en-US" altLang="en-US" sz="2800" dirty="0">
                <a:solidFill>
                  <a:schemeClr val="bg1"/>
                </a:solidFill>
              </a:rPr>
              <a:t> v &lt; 0</a:t>
            </a:r>
          </a:p>
          <a:p>
            <a:pPr lvl="2"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y = 1 </a:t>
            </a:r>
            <a:r>
              <a:rPr lang="en-US" altLang="en-US" sz="2800" dirty="0" err="1">
                <a:solidFill>
                  <a:schemeClr val="bg1"/>
                </a:solidFill>
              </a:rPr>
              <a:t>jika</a:t>
            </a:r>
            <a:r>
              <a:rPr lang="en-US" altLang="en-US" sz="2800" dirty="0">
                <a:solidFill>
                  <a:schemeClr val="bg1"/>
                </a:solidFill>
              </a:rPr>
              <a:t> v </a:t>
            </a:r>
            <a:r>
              <a:rPr lang="en-US" alt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</a:t>
            </a:r>
            <a:r>
              <a:rPr lang="en-US" altLang="en-US" sz="2800" dirty="0">
                <a:solidFill>
                  <a:schemeClr val="bg1"/>
                </a:solidFill>
              </a:rPr>
              <a:t> 0</a:t>
            </a:r>
          </a:p>
          <a:p>
            <a:pPr lvl="2">
              <a:buNone/>
            </a:pPr>
            <a:endParaRPr lang="en-US" altLang="en-US" sz="2800" dirty="0">
              <a:solidFill>
                <a:schemeClr val="bg1"/>
              </a:solidFill>
            </a:endParaRPr>
          </a:p>
          <a:p>
            <a:pPr lvl="1">
              <a:buFont typeface="Times New Roman" pitchFamily="18" charset="0"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y = </a:t>
            </a:r>
            <a:r>
              <a:rPr lang="en-US" altLang="en-US" sz="2800" dirty="0" err="1">
                <a:solidFill>
                  <a:schemeClr val="bg1"/>
                </a:solidFill>
              </a:rPr>
              <a:t>hardlimit</a:t>
            </a:r>
            <a:r>
              <a:rPr lang="en-US" altLang="en-US" sz="2800" dirty="0">
                <a:solidFill>
                  <a:schemeClr val="bg1"/>
                </a:solidFill>
              </a:rPr>
              <a:t>(v)</a:t>
            </a:r>
          </a:p>
          <a:p>
            <a:pPr lvl="1">
              <a:buFont typeface="Times New Roman" pitchFamily="18" charset="0"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y = </a:t>
            </a:r>
            <a:r>
              <a:rPr lang="en-US" altLang="en-US" sz="2800" dirty="0" err="1">
                <a:solidFill>
                  <a:schemeClr val="bg1"/>
                </a:solidFill>
              </a:rPr>
              <a:t>hardlimit</a:t>
            </a:r>
            <a:r>
              <a:rPr lang="en-US" altLang="en-US" sz="2800" dirty="0">
                <a:solidFill>
                  <a:schemeClr val="bg1"/>
                </a:solidFill>
              </a:rPr>
              <a:t>(1)</a:t>
            </a:r>
          </a:p>
          <a:p>
            <a:pPr lvl="1">
              <a:buFont typeface="Times New Roman" pitchFamily="18" charset="0"/>
              <a:buNone/>
            </a:pPr>
            <a:r>
              <a:rPr lang="en-US" altLang="en-US" sz="2800" dirty="0" err="1">
                <a:solidFill>
                  <a:schemeClr val="bg1"/>
                </a:solidFill>
              </a:rPr>
              <a:t>Jadi</a:t>
            </a:r>
            <a:r>
              <a:rPr lang="en-US" altLang="en-US" sz="2800" dirty="0">
                <a:solidFill>
                  <a:schemeClr val="bg1"/>
                </a:solidFill>
              </a:rPr>
              <a:t> y = 1, </a:t>
            </a:r>
            <a:r>
              <a:rPr lang="en-US" altLang="en-US" sz="2800" dirty="0" err="1">
                <a:solidFill>
                  <a:schemeClr val="bg1"/>
                </a:solidFill>
              </a:rPr>
              <a:t>sesuai</a:t>
            </a:r>
            <a:r>
              <a:rPr lang="en-US" altLang="en-US" sz="2800" dirty="0">
                <a:solidFill>
                  <a:schemeClr val="bg1"/>
                </a:solidFill>
              </a:rPr>
              <a:t> target t = 1 </a:t>
            </a:r>
            <a:r>
              <a:rPr lang="en-US" altLang="en-US" sz="2800" dirty="0" err="1">
                <a:solidFill>
                  <a:schemeClr val="bg1"/>
                </a:solidFill>
              </a:rPr>
              <a:t>untuk</a:t>
            </a:r>
            <a:r>
              <a:rPr lang="en-US" altLang="en-US" sz="2800" dirty="0">
                <a:solidFill>
                  <a:schemeClr val="bg1"/>
                </a:solidFill>
              </a:rPr>
              <a:t> input </a:t>
            </a:r>
            <a:r>
              <a:rPr lang="en-US" altLang="en-US" sz="2800" dirty="0" err="1">
                <a:solidFill>
                  <a:schemeClr val="bg1"/>
                </a:solidFill>
              </a:rPr>
              <a:t>pertama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marL="0" indent="0">
              <a:buNone/>
              <a:defRPr/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06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131" y="1487487"/>
            <a:ext cx="2561428" cy="107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/>
            <a:r>
              <a:rPr lang="en-US" altLang="en-US">
                <a:solidFill>
                  <a:schemeClr val="bg1"/>
                </a:solidFill>
              </a:rPr>
              <a:t>Contoh Kasus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3.Cek </a:t>
            </a:r>
            <a:r>
              <a:rPr lang="en-US" altLang="en-US" dirty="0" err="1">
                <a:solidFill>
                  <a:schemeClr val="bg1"/>
                </a:solidFill>
              </a:rPr>
              <a:t>bobot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apakah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cocok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dengan</a:t>
            </a:r>
            <a:r>
              <a:rPr lang="en-US" altLang="en-US" dirty="0">
                <a:solidFill>
                  <a:schemeClr val="bg1"/>
                </a:solidFill>
              </a:rPr>
              <a:t> input </a:t>
            </a:r>
            <a:r>
              <a:rPr lang="en-US" altLang="en-US" dirty="0" err="1">
                <a:solidFill>
                  <a:schemeClr val="bg1"/>
                </a:solidFill>
              </a:rPr>
              <a:t>kedua</a:t>
            </a:r>
            <a:r>
              <a:rPr lang="en-US" altLang="en-US">
                <a:solidFill>
                  <a:schemeClr val="bg1"/>
                </a:solidFill>
              </a:rPr>
              <a:t> </a:t>
            </a:r>
          </a:p>
          <a:p>
            <a:pPr eaLnBrk="1">
              <a:buFont typeface="Times New Roman" pitchFamily="18" charset="0"/>
              <a:buNone/>
            </a:pPr>
            <a:r>
              <a:rPr lang="en-US" altLang="en-US">
                <a:solidFill>
                  <a:schemeClr val="bg1"/>
                </a:solidFill>
              </a:rPr>
              <a:t>[0 1 1] </a:t>
            </a:r>
            <a:r>
              <a:rPr lang="en-US" altLang="en-US" dirty="0" err="1">
                <a:solidFill>
                  <a:schemeClr val="bg1"/>
                </a:solidFill>
              </a:rPr>
              <a:t>dengan</a:t>
            </a:r>
            <a:r>
              <a:rPr lang="en-US" altLang="en-US" dirty="0">
                <a:solidFill>
                  <a:schemeClr val="bg1"/>
                </a:solidFill>
              </a:rPr>
              <a:t> t=0, </a:t>
            </a:r>
            <a:r>
              <a:rPr lang="en-US" altLang="en-US" dirty="0" err="1">
                <a:solidFill>
                  <a:schemeClr val="bg1"/>
                </a:solidFill>
              </a:rPr>
              <a:t>bobot</a:t>
            </a:r>
            <a:r>
              <a:rPr lang="en-US" altLang="en-US" dirty="0">
                <a:solidFill>
                  <a:schemeClr val="bg1"/>
                </a:solidFill>
              </a:rPr>
              <a:t> [0.5  0.5 0.5]</a:t>
            </a:r>
          </a:p>
          <a:p>
            <a:pPr eaLnBrk="1"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v = (0.5*0)+(0.5*1)+(0.5*1) = 1</a:t>
            </a:r>
          </a:p>
          <a:p>
            <a:pPr eaLnBrk="1"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y = </a:t>
            </a:r>
            <a:r>
              <a:rPr lang="en-US" altLang="en-US" dirty="0" err="1">
                <a:solidFill>
                  <a:schemeClr val="bg1"/>
                </a:solidFill>
              </a:rPr>
              <a:t>hardlimit</a:t>
            </a:r>
            <a:r>
              <a:rPr lang="en-US" altLang="en-US" dirty="0">
                <a:solidFill>
                  <a:schemeClr val="bg1"/>
                </a:solidFill>
              </a:rPr>
              <a:t>(1) </a:t>
            </a:r>
          </a:p>
          <a:p>
            <a:pPr eaLnBrk="1">
              <a:buFont typeface="Times New Roman" pitchFamily="18" charset="0"/>
              <a:buNone/>
            </a:pPr>
            <a:r>
              <a:rPr lang="en-US" altLang="en-US" dirty="0">
                <a:solidFill>
                  <a:schemeClr val="bg1"/>
                </a:solidFill>
              </a:rPr>
              <a:t>y = 1, </a:t>
            </a:r>
            <a:r>
              <a:rPr lang="en-US" altLang="en-US" dirty="0" err="1">
                <a:solidFill>
                  <a:schemeClr val="bg1"/>
                </a:solidFill>
              </a:rPr>
              <a:t>tidak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sesuai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dengan</a:t>
            </a:r>
            <a:r>
              <a:rPr lang="en-US" altLang="en-US" dirty="0">
                <a:solidFill>
                  <a:schemeClr val="bg1"/>
                </a:solidFill>
              </a:rPr>
              <a:t> target, t = 0, </a:t>
            </a:r>
            <a:r>
              <a:rPr lang="en-US" altLang="en-US" dirty="0" err="1">
                <a:solidFill>
                  <a:schemeClr val="bg1"/>
                </a:solidFill>
              </a:rPr>
              <a:t>maka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harus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dilakukan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perubahan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bobot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>
          <a:xfrm>
            <a:off x="714375" y="192088"/>
            <a:ext cx="8293100" cy="1073150"/>
          </a:xfr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Contoh Kasus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793750" y="1030289"/>
            <a:ext cx="8108950" cy="4876801"/>
          </a:xfrm>
          <a:blipFill rotWithShape="1">
            <a:blip r:embed="rId2"/>
            <a:stretch>
              <a:fillRect l="-3008" t="-2750" b="-250"/>
            </a:stretch>
          </a:blipFill>
          <a:ln>
            <a:round/>
            <a:headEnd/>
            <a:tailEnd/>
          </a:ln>
        </p:spPr>
        <p:txBody>
          <a:bodyPr/>
          <a:lstStyle/>
          <a:p>
            <a:pPr>
              <a:buFont typeface="Times New Roman" pitchFamily="18" charset="0"/>
              <a:buNone/>
              <a:defRPr/>
            </a:pPr>
            <a:r>
              <a:rPr lang="en-US">
                <a:solidFill>
                  <a:schemeClr val="bg1"/>
                </a:solidFill>
              </a:rPr>
              <a:t> 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486014" y="102658"/>
            <a:ext cx="8748237" cy="775229"/>
          </a:xfrm>
        </p:spPr>
        <p:txBody>
          <a:bodyPr>
            <a:normAutofit/>
          </a:bodyPr>
          <a:lstStyle/>
          <a:p>
            <a:r>
              <a:rPr lang="en-US" altLang="en-US" dirty="0" err="1">
                <a:solidFill>
                  <a:schemeClr val="bg1"/>
                </a:solidFill>
              </a:rPr>
              <a:t>Contoh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Kasus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291189" y="857296"/>
            <a:ext cx="9448799" cy="5297488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5. </a:t>
            </a:r>
            <a:r>
              <a:rPr lang="en-US" altLang="en-US" sz="2800" dirty="0" err="1">
                <a:solidFill>
                  <a:schemeClr val="bg1"/>
                </a:solidFill>
              </a:rPr>
              <a:t>Hitung</a:t>
            </a:r>
            <a:r>
              <a:rPr lang="en-US" altLang="en-US" sz="2800" dirty="0">
                <a:solidFill>
                  <a:schemeClr val="bg1"/>
                </a:solidFill>
              </a:rPr>
              <a:t> y </a:t>
            </a:r>
            <a:r>
              <a:rPr lang="en-US" altLang="en-US" sz="2800" dirty="0" err="1">
                <a:solidFill>
                  <a:schemeClr val="bg1"/>
                </a:solidFill>
              </a:rPr>
              <a:t>dengan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bobot</a:t>
            </a:r>
            <a:r>
              <a:rPr lang="en-US" altLang="en-US" sz="2800" dirty="0">
                <a:solidFill>
                  <a:schemeClr val="bg1"/>
                </a:solidFill>
              </a:rPr>
              <a:t> yang </a:t>
            </a:r>
            <a:r>
              <a:rPr lang="en-US" altLang="en-US" sz="2800" dirty="0" err="1">
                <a:solidFill>
                  <a:schemeClr val="bg1"/>
                </a:solidFill>
              </a:rPr>
              <a:t>baru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lvl="1">
              <a:buFont typeface="Times New Roman" pitchFamily="18" charset="0"/>
              <a:buNone/>
            </a:pPr>
            <a:r>
              <a:rPr lang="en-US" altLang="en-US" sz="2422" dirty="0">
                <a:solidFill>
                  <a:schemeClr val="bg1"/>
                </a:solidFill>
              </a:rPr>
              <a:t>    v = (0.5*0)+(-0.5*1)+(-0.5*1) = -1</a:t>
            </a:r>
          </a:p>
          <a:p>
            <a:pPr lvl="1">
              <a:buFont typeface="Times New Roman" pitchFamily="18" charset="0"/>
              <a:buNone/>
            </a:pPr>
            <a:r>
              <a:rPr lang="en-US" altLang="en-US" sz="2422" dirty="0">
                <a:solidFill>
                  <a:schemeClr val="bg1"/>
                </a:solidFill>
              </a:rPr>
              <a:t>    y = </a:t>
            </a:r>
            <a:r>
              <a:rPr lang="en-US" altLang="en-US" sz="2422" dirty="0" err="1">
                <a:solidFill>
                  <a:schemeClr val="bg1"/>
                </a:solidFill>
              </a:rPr>
              <a:t>hardlimit</a:t>
            </a:r>
            <a:r>
              <a:rPr lang="en-US" altLang="en-US" sz="2422" dirty="0">
                <a:solidFill>
                  <a:schemeClr val="bg1"/>
                </a:solidFill>
              </a:rPr>
              <a:t>(-1) = 0, </a:t>
            </a:r>
            <a:r>
              <a:rPr lang="en-US" altLang="en-US" sz="2422" dirty="0" err="1">
                <a:solidFill>
                  <a:schemeClr val="bg1"/>
                </a:solidFill>
              </a:rPr>
              <a:t>sesuai</a:t>
            </a:r>
            <a:r>
              <a:rPr lang="en-US" altLang="en-US" sz="2422" dirty="0">
                <a:solidFill>
                  <a:schemeClr val="bg1"/>
                </a:solidFill>
              </a:rPr>
              <a:t> </a:t>
            </a:r>
            <a:r>
              <a:rPr lang="en-US" altLang="en-US" sz="2422" dirty="0" err="1">
                <a:solidFill>
                  <a:schemeClr val="bg1"/>
                </a:solidFill>
              </a:rPr>
              <a:t>dengan</a:t>
            </a:r>
            <a:r>
              <a:rPr lang="en-US" altLang="en-US" sz="2422" dirty="0">
                <a:solidFill>
                  <a:schemeClr val="bg1"/>
                </a:solidFill>
              </a:rPr>
              <a:t> t=0</a:t>
            </a:r>
          </a:p>
          <a:p>
            <a:pPr lvl="1">
              <a:buFont typeface="Times New Roman" pitchFamily="18" charset="0"/>
              <a:buNone/>
            </a:pPr>
            <a:endParaRPr lang="en-US" altLang="en-US" sz="2422" dirty="0">
              <a:solidFill>
                <a:schemeClr val="bg1"/>
              </a:solidFill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6. </a:t>
            </a:r>
            <a:r>
              <a:rPr lang="en-US" altLang="en-US" sz="2800" dirty="0" err="1">
                <a:solidFill>
                  <a:schemeClr val="bg1"/>
                </a:solidFill>
              </a:rPr>
              <a:t>Cek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bobot</a:t>
            </a:r>
            <a:r>
              <a:rPr lang="en-US" altLang="en-US" sz="2800" dirty="0">
                <a:solidFill>
                  <a:schemeClr val="bg1"/>
                </a:solidFill>
              </a:rPr>
              <a:t> yang </a:t>
            </a:r>
            <a:r>
              <a:rPr lang="en-US" altLang="en-US" sz="2800" dirty="0" err="1">
                <a:solidFill>
                  <a:schemeClr val="bg1"/>
                </a:solidFill>
              </a:rPr>
              <a:t>baru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dengan</a:t>
            </a:r>
            <a:r>
              <a:rPr lang="en-US" altLang="en-US" sz="2800" dirty="0">
                <a:solidFill>
                  <a:schemeClr val="bg1"/>
                </a:solidFill>
              </a:rPr>
              <a:t> input </a:t>
            </a:r>
            <a:r>
              <a:rPr lang="en-US" altLang="en-US" sz="2800" dirty="0" err="1">
                <a:solidFill>
                  <a:schemeClr val="bg1"/>
                </a:solidFill>
              </a:rPr>
              <a:t>pertama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</a:p>
          <a:p>
            <a:pPr lvl="1">
              <a:buFont typeface="Times New Roman" pitchFamily="18" charset="0"/>
              <a:buNone/>
            </a:pPr>
            <a:r>
              <a:rPr lang="en-US" altLang="en-US" sz="2422" dirty="0">
                <a:solidFill>
                  <a:schemeClr val="bg1"/>
                </a:solidFill>
              </a:rPr>
              <a:t>   v = (0.5*1)+(-0.5*1)+(-0.5*0) = 0</a:t>
            </a:r>
          </a:p>
          <a:p>
            <a:pPr lvl="1">
              <a:buFont typeface="Times New Roman" pitchFamily="18" charset="0"/>
              <a:buNone/>
            </a:pPr>
            <a:r>
              <a:rPr lang="en-US" altLang="en-US" sz="2422" dirty="0">
                <a:solidFill>
                  <a:schemeClr val="bg1"/>
                </a:solidFill>
              </a:rPr>
              <a:t>   y = </a:t>
            </a:r>
            <a:r>
              <a:rPr lang="en-US" altLang="en-US" sz="2422" dirty="0" err="1">
                <a:solidFill>
                  <a:schemeClr val="bg1"/>
                </a:solidFill>
              </a:rPr>
              <a:t>hardlimit</a:t>
            </a:r>
            <a:r>
              <a:rPr lang="en-US" altLang="en-US" sz="2422" dirty="0">
                <a:solidFill>
                  <a:schemeClr val="bg1"/>
                </a:solidFill>
              </a:rPr>
              <a:t>(0) = 1, </a:t>
            </a:r>
            <a:r>
              <a:rPr lang="en-US" altLang="en-US" sz="2422" dirty="0" err="1">
                <a:solidFill>
                  <a:schemeClr val="bg1"/>
                </a:solidFill>
              </a:rPr>
              <a:t>sesuai</a:t>
            </a:r>
            <a:r>
              <a:rPr lang="en-US" altLang="en-US" sz="2422" dirty="0">
                <a:solidFill>
                  <a:schemeClr val="bg1"/>
                </a:solidFill>
              </a:rPr>
              <a:t> </a:t>
            </a:r>
            <a:r>
              <a:rPr lang="en-US" altLang="en-US" sz="2422" dirty="0" err="1">
                <a:solidFill>
                  <a:schemeClr val="bg1"/>
                </a:solidFill>
              </a:rPr>
              <a:t>dengan</a:t>
            </a:r>
            <a:r>
              <a:rPr lang="en-US" altLang="en-US" sz="2422" dirty="0">
                <a:solidFill>
                  <a:schemeClr val="bg1"/>
                </a:solidFill>
              </a:rPr>
              <a:t> t=1</a:t>
            </a:r>
          </a:p>
          <a:p>
            <a:pPr lvl="1">
              <a:buFont typeface="Times New Roman" pitchFamily="18" charset="0"/>
              <a:buNone/>
            </a:pPr>
            <a:endParaRPr lang="en-US" altLang="en-US" sz="2422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7. </a:t>
            </a:r>
            <a:r>
              <a:rPr lang="en-US" altLang="en-US" sz="2800" dirty="0" err="1">
                <a:solidFill>
                  <a:schemeClr val="bg1"/>
                </a:solidFill>
              </a:rPr>
              <a:t>Jika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semua</a:t>
            </a:r>
            <a:r>
              <a:rPr lang="en-US" altLang="en-US" sz="2800" dirty="0">
                <a:solidFill>
                  <a:schemeClr val="bg1"/>
                </a:solidFill>
              </a:rPr>
              <a:t> input </a:t>
            </a:r>
            <a:r>
              <a:rPr lang="en-US" altLang="en-US" sz="2800" dirty="0" err="1">
                <a:solidFill>
                  <a:schemeClr val="bg1"/>
                </a:solidFill>
              </a:rPr>
              <a:t>sudah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diklasifikasi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dengan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benar</a:t>
            </a:r>
            <a:r>
              <a:rPr lang="en-US" altLang="en-US" sz="2800" dirty="0">
                <a:solidFill>
                  <a:schemeClr val="bg1"/>
                </a:solidFill>
              </a:rPr>
              <a:t>, </a:t>
            </a:r>
            <a:r>
              <a:rPr lang="en-US" altLang="en-US" sz="2800" dirty="0" err="1">
                <a:solidFill>
                  <a:schemeClr val="bg1"/>
                </a:solidFill>
              </a:rPr>
              <a:t>tidak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perlu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ada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perubahan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pada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bobot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sehingga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digunakan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aturan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altLang="en-US" sz="2800" dirty="0" err="1">
                <a:solidFill>
                  <a:schemeClr val="bg1"/>
                </a:solidFill>
              </a:rPr>
              <a:t>sbb</a:t>
            </a:r>
            <a:r>
              <a:rPr lang="en-US" altLang="en-US" sz="2800" dirty="0">
                <a:solidFill>
                  <a:schemeClr val="bg1"/>
                </a:solidFill>
              </a:rPr>
              <a:t>:</a:t>
            </a:r>
          </a:p>
          <a:p>
            <a:pPr>
              <a:buNone/>
            </a:pPr>
            <a:r>
              <a:rPr lang="en-US" altLang="en-US" sz="2800" b="1" dirty="0">
                <a:solidFill>
                  <a:schemeClr val="bg1"/>
                </a:solidFill>
              </a:rPr>
              <a:t>		</a:t>
            </a:r>
            <a:r>
              <a:rPr lang="en-US" altLang="en-US" sz="2800" b="1" dirty="0" err="1">
                <a:solidFill>
                  <a:schemeClr val="bg1"/>
                </a:solidFill>
              </a:rPr>
              <a:t>Jika</a:t>
            </a:r>
            <a:r>
              <a:rPr lang="en-US" altLang="en-US" sz="2800" b="1" dirty="0">
                <a:solidFill>
                  <a:schemeClr val="bg1"/>
                </a:solidFill>
              </a:rPr>
              <a:t> </a:t>
            </a:r>
            <a:r>
              <a:rPr lang="en-US" altLang="en-US" sz="2800" b="1" i="1" dirty="0">
                <a:solidFill>
                  <a:schemeClr val="bg1"/>
                </a:solidFill>
              </a:rPr>
              <a:t>t = y</a:t>
            </a:r>
            <a:r>
              <a:rPr lang="en-US" altLang="en-US" sz="2800" b="1" dirty="0">
                <a:solidFill>
                  <a:schemeClr val="bg1"/>
                </a:solidFill>
              </a:rPr>
              <a:t>, </a:t>
            </a:r>
            <a:r>
              <a:rPr lang="en-US" altLang="en-US" sz="2800" b="1" dirty="0" err="1">
                <a:solidFill>
                  <a:schemeClr val="bg1"/>
                </a:solidFill>
              </a:rPr>
              <a:t>maka</a:t>
            </a:r>
            <a:r>
              <a:rPr lang="en-US" altLang="en-US" sz="2800" b="1" dirty="0">
                <a:solidFill>
                  <a:schemeClr val="bg1"/>
                </a:solidFill>
              </a:rPr>
              <a:t> </a:t>
            </a:r>
            <a:r>
              <a:rPr lang="en-US" altLang="en-US" sz="2800" b="1" i="1" dirty="0" err="1">
                <a:solidFill>
                  <a:schemeClr val="bg1"/>
                </a:solidFill>
              </a:rPr>
              <a:t>w</a:t>
            </a:r>
            <a:r>
              <a:rPr lang="en-US" altLang="en-US" sz="2800" b="1" i="1" baseline="30000" dirty="0" err="1">
                <a:solidFill>
                  <a:schemeClr val="bg1"/>
                </a:solidFill>
              </a:rPr>
              <a:t>baru</a:t>
            </a:r>
            <a:r>
              <a:rPr lang="en-US" altLang="en-US" sz="2800" b="1" i="1" dirty="0">
                <a:solidFill>
                  <a:schemeClr val="bg1"/>
                </a:solidFill>
              </a:rPr>
              <a:t> = </a:t>
            </a:r>
            <a:r>
              <a:rPr lang="en-US" altLang="en-US" sz="2800" b="1" i="1" dirty="0" err="1">
                <a:solidFill>
                  <a:schemeClr val="bg1"/>
                </a:solidFill>
              </a:rPr>
              <a:t>w</a:t>
            </a:r>
            <a:r>
              <a:rPr lang="en-US" altLang="en-US" sz="2800" b="1" i="1" baseline="30000" dirty="0" err="1">
                <a:solidFill>
                  <a:schemeClr val="bg1"/>
                </a:solidFill>
              </a:rPr>
              <a:t>lama</a:t>
            </a:r>
            <a:r>
              <a:rPr lang="en-US" altLang="en-US" sz="2800" b="1" i="1" dirty="0">
                <a:solidFill>
                  <a:schemeClr val="bg1"/>
                </a:solidFill>
              </a:rPr>
              <a:t> </a:t>
            </a:r>
            <a:endParaRPr lang="en-US" altLang="en-US" sz="2800" b="1" dirty="0">
              <a:solidFill>
                <a:schemeClr val="bg1"/>
              </a:solidFill>
            </a:endParaRPr>
          </a:p>
          <a:p>
            <a:pPr>
              <a:buFont typeface="Times New Roman" pitchFamily="18" charset="0"/>
              <a:buNone/>
            </a:pPr>
            <a:endParaRPr lang="en-US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2036" y="216008"/>
            <a:ext cx="7488202" cy="604517"/>
          </a:xfrm>
        </p:spPr>
        <p:txBody>
          <a:bodyPr/>
          <a:lstStyle/>
          <a:p>
            <a:pPr eaLnBrk="1" hangingPunct="1"/>
            <a:r>
              <a:rPr lang="en-US" altLang="en-US" sz="2646" b="1">
                <a:solidFill>
                  <a:schemeClr val="bg1"/>
                </a:solidFill>
              </a:rPr>
              <a:t>APLIKASI JARINGAN SYARAF TIRUAN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024" y="1224034"/>
            <a:ext cx="7776210" cy="446412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646">
                <a:solidFill>
                  <a:schemeClr val="bg1"/>
                </a:solidFill>
              </a:rPr>
              <a:t>• 	Aerospace : autopilot pesawat terbang, simulasi jalur penerbangan, sistem kendali pesawat, perbaikan autopilot, simulasi komponen pesawat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46">
                <a:solidFill>
                  <a:schemeClr val="bg1"/>
                </a:solidFill>
              </a:rPr>
              <a:t>Otomotif : sistem kendali otomatis mobil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46">
                <a:solidFill>
                  <a:schemeClr val="bg1"/>
                </a:solidFill>
              </a:rPr>
              <a:t>Keuangan dan perbankan : pendeteksian uang palsu, evaluator aplikasi kredit, pengidentifikasian pola-pola data pasar saham</a:t>
            </a:r>
          </a:p>
        </p:txBody>
      </p:sp>
    </p:spTree>
    <p:extLst>
      <p:ext uri="{BB962C8B-B14F-4D97-AF65-F5344CB8AC3E}">
        <p14:creationId xmlns:p14="http://schemas.microsoft.com/office/powerpoint/2010/main" val="7492707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24" b="1">
                <a:solidFill>
                  <a:schemeClr val="bg1"/>
                </a:solidFill>
              </a:rPr>
              <a:t>APLIKASI JARINGAN SYARAF TIRUAN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46">
                <a:solidFill>
                  <a:schemeClr val="bg1"/>
                </a:solidFill>
              </a:rPr>
              <a:t>Militer : Pengendali senjata, pendeteksi bom, penelusuran target, pembedaan objek, pengendali sensor, sonar, radar, dan pengolahan sinyal citra yang meliputi kompresi data, ekstraksi bagian istimewa, dan penghilangan derau, pengenalan sinyal atau citra.</a:t>
            </a:r>
          </a:p>
          <a:p>
            <a:pPr eaLnBrk="1" hangingPunct="1"/>
            <a:r>
              <a:rPr lang="en-US" altLang="en-US" sz="2646">
                <a:solidFill>
                  <a:schemeClr val="bg1"/>
                </a:solidFill>
              </a:rPr>
              <a:t>Elektronik : Pembuatan perangkat keras yang bisa mengimplementasikan JST secara efisien, machine vision, pengontrol gerakan</a:t>
            </a:r>
          </a:p>
        </p:txBody>
      </p:sp>
    </p:spTree>
    <p:extLst>
      <p:ext uri="{BB962C8B-B14F-4D97-AF65-F5344CB8AC3E}">
        <p14:creationId xmlns:p14="http://schemas.microsoft.com/office/powerpoint/2010/main" val="7930073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8022" y="144006"/>
            <a:ext cx="8136220" cy="936025"/>
          </a:xfrm>
        </p:spPr>
        <p:txBody>
          <a:bodyPr/>
          <a:lstStyle/>
          <a:p>
            <a:pPr eaLnBrk="1" hangingPunct="1"/>
            <a:r>
              <a:rPr lang="en-US" altLang="en-US" sz="3024" b="1">
                <a:solidFill>
                  <a:schemeClr val="bg1"/>
                </a:solidFill>
              </a:rPr>
              <a:t>APLIKASI JARINGAN SYARAF TIRUAN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026" y="1296035"/>
            <a:ext cx="7776210" cy="496813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>
                <a:solidFill>
                  <a:schemeClr val="bg1"/>
                </a:solidFill>
              </a:rPr>
              <a:t>Broadcast : pencarian klip berita melalui pengenalan wajah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solidFill>
                  <a:schemeClr val="bg1"/>
                </a:solidFill>
              </a:rPr>
              <a:t>Keamanan : JST digunakan untuk mengenali mobil dan mengenali wajah oknum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solidFill>
                  <a:schemeClr val="bg1"/>
                </a:solidFill>
              </a:rPr>
              <a:t>Medis : analisis sel kanker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solidFill>
                  <a:schemeClr val="bg1"/>
                </a:solidFill>
              </a:rPr>
              <a:t>Pengenalan suara : pengenalan percakapan, klasifikasi suara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solidFill>
                  <a:schemeClr val="bg1"/>
                </a:solidFill>
              </a:rPr>
              <a:t>Pengenalan tulisan : pengenalan tulisan tangan, penerjemahan tulisan ke dalam tulisan latin </a:t>
            </a:r>
          </a:p>
          <a:p>
            <a:pPr eaLnBrk="1" hangingPunct="1">
              <a:lnSpc>
                <a:spcPct val="80000"/>
              </a:lnSpc>
            </a:pPr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787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24" b="1">
                <a:solidFill>
                  <a:schemeClr val="bg1"/>
                </a:solidFill>
              </a:rPr>
              <a:t>APLIKASI JARINGAN SYARAF TIRUAN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646">
                <a:solidFill>
                  <a:schemeClr val="bg1"/>
                </a:solidFill>
              </a:rPr>
              <a:t>Matematika : alat pemodelan masalah dimana bentuk eksplisit dari hubungan antara variabel-variabel tertentu tidak diketahui</a:t>
            </a:r>
          </a:p>
          <a:p>
            <a:pPr eaLnBrk="1" hangingPunct="1"/>
            <a:r>
              <a:rPr lang="en-US" altLang="en-US" sz="2646">
                <a:solidFill>
                  <a:schemeClr val="bg1"/>
                </a:solidFill>
              </a:rPr>
              <a:t>Pengenalan benda bergerak : selain pola dari citra diam, JST juga bisa digunakan untuk mendeteksi citra bergerak dari video seperti citra orang yang bergerak, dll.</a:t>
            </a:r>
          </a:p>
          <a:p>
            <a:pPr eaLnBrk="1" hangingPunct="1"/>
            <a:r>
              <a:rPr lang="en-US" altLang="en-US" sz="2646">
                <a:solidFill>
                  <a:schemeClr val="bg1"/>
                </a:solidFill>
              </a:rPr>
              <a:t>JST digunakan sebagai detektor virus komputer, penginderaan bau, dll</a:t>
            </a:r>
          </a:p>
          <a:p>
            <a:pPr eaLnBrk="1" hangingPunct="1"/>
            <a:endParaRPr lang="en-US" altLang="en-US" sz="2646">
              <a:solidFill>
                <a:schemeClr val="bg1"/>
              </a:solidFill>
            </a:endParaRPr>
          </a:p>
          <a:p>
            <a:pPr eaLnBrk="1" hangingPunct="1"/>
            <a:endParaRPr lang="en-US" altLang="en-US" sz="2646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91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03" y="183309"/>
            <a:ext cx="9258727" cy="1212777"/>
          </a:xfrm>
        </p:spPr>
        <p:txBody>
          <a:bodyPr>
            <a:normAutofit/>
          </a:bodyPr>
          <a:lstStyle/>
          <a:p>
            <a:pPr eaLnBrk="1"/>
            <a:r>
              <a:rPr lang="en-US" altLang="en-US">
                <a:solidFill>
                  <a:schemeClr val="bg1"/>
                </a:solidFill>
              </a:rPr>
              <a:t>Model Sel Syaraf (Neuron)</a:t>
            </a: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48" y="1175088"/>
            <a:ext cx="8813280" cy="480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746" r="624" b="50594"/>
          <a:stretch/>
        </p:blipFill>
        <p:spPr>
          <a:xfrm>
            <a:off x="6286713" y="4383087"/>
            <a:ext cx="2316718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74896" r="15017" b="-3138"/>
          <a:stretch/>
        </p:blipFill>
        <p:spPr>
          <a:xfrm>
            <a:off x="6286713" y="5449889"/>
            <a:ext cx="1981200" cy="6858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635792" y="192089"/>
            <a:ext cx="8296275" cy="9874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>
                <a:solidFill>
                  <a:schemeClr val="bg1"/>
                </a:solidFill>
              </a:rPr>
              <a:t>SUMMATION FUNCTION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>
          <a:xfrm>
            <a:off x="135731" y="1106487"/>
            <a:ext cx="9296399" cy="4532312"/>
          </a:xfrm>
        </p:spPr>
        <p:txBody>
          <a:bodyPr/>
          <a:lstStyle/>
          <a:p>
            <a:pPr marL="682625" indent="-681038"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altLang="en-US" sz="2400" dirty="0" err="1">
                <a:solidFill>
                  <a:schemeClr val="bg1"/>
                </a:solidFill>
              </a:rPr>
              <a:t>Fungsi</a:t>
            </a:r>
            <a:r>
              <a:rPr lang="en-US" altLang="en-US" sz="2400" dirty="0">
                <a:solidFill>
                  <a:schemeClr val="bg1"/>
                </a:solidFill>
              </a:rPr>
              <a:t> yang </a:t>
            </a:r>
            <a:r>
              <a:rPr lang="en-US" altLang="en-US" sz="2400" dirty="0" err="1">
                <a:solidFill>
                  <a:schemeClr val="bg1"/>
                </a:solidFill>
              </a:rPr>
              <a:t>digunakan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untuk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mencari</a:t>
            </a:r>
            <a:r>
              <a:rPr lang="en-US" altLang="en-US" sz="2400" dirty="0">
                <a:solidFill>
                  <a:schemeClr val="bg1"/>
                </a:solidFill>
              </a:rPr>
              <a:t> rata-rata </a:t>
            </a:r>
            <a:r>
              <a:rPr lang="en-US" altLang="en-US" sz="2400" dirty="0" err="1">
                <a:solidFill>
                  <a:schemeClr val="bg1"/>
                </a:solidFill>
              </a:rPr>
              <a:t>bobot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dari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semua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elemen</a:t>
            </a:r>
            <a:r>
              <a:rPr lang="en-US" altLang="en-US" sz="2400" dirty="0">
                <a:solidFill>
                  <a:schemeClr val="bg1"/>
                </a:solidFill>
              </a:rPr>
              <a:t> input. </a:t>
            </a:r>
          </a:p>
          <a:p>
            <a:pPr marL="682625" indent="-681038"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altLang="en-US" sz="2400" dirty="0" err="1">
                <a:solidFill>
                  <a:schemeClr val="bg1"/>
                </a:solidFill>
              </a:rPr>
              <a:t>Bentuk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sederhananya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adalah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dengan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mengalikan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setiap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nilai</a:t>
            </a:r>
            <a:r>
              <a:rPr lang="en-US" altLang="en-US" sz="2400" dirty="0">
                <a:solidFill>
                  <a:schemeClr val="bg1"/>
                </a:solidFill>
              </a:rPr>
              <a:t> input (</a:t>
            </a:r>
            <a:r>
              <a:rPr lang="en-US" altLang="en-US" sz="2400" dirty="0" err="1">
                <a:solidFill>
                  <a:schemeClr val="bg1"/>
                </a:solidFill>
              </a:rPr>
              <a:t>Xj</a:t>
            </a:r>
            <a:r>
              <a:rPr lang="en-US" altLang="en-US" sz="2400" dirty="0">
                <a:solidFill>
                  <a:schemeClr val="bg1"/>
                </a:solidFill>
              </a:rPr>
              <a:t>) </a:t>
            </a:r>
            <a:r>
              <a:rPr lang="en-US" altLang="en-US" sz="2400" dirty="0" err="1">
                <a:solidFill>
                  <a:schemeClr val="bg1"/>
                </a:solidFill>
              </a:rPr>
              <a:t>dengan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bobotnya</a:t>
            </a:r>
            <a:r>
              <a:rPr lang="en-US" altLang="en-US" sz="2400" dirty="0">
                <a:solidFill>
                  <a:schemeClr val="bg1"/>
                </a:solidFill>
              </a:rPr>
              <a:t> (</a:t>
            </a:r>
            <a:r>
              <a:rPr lang="en-US" altLang="en-US" sz="2400" dirty="0" err="1">
                <a:solidFill>
                  <a:schemeClr val="bg1"/>
                </a:solidFill>
              </a:rPr>
              <a:t>Wij</a:t>
            </a:r>
            <a:r>
              <a:rPr lang="en-US" altLang="en-US" sz="2400" dirty="0">
                <a:solidFill>
                  <a:schemeClr val="bg1"/>
                </a:solidFill>
              </a:rPr>
              <a:t>) </a:t>
            </a:r>
            <a:r>
              <a:rPr lang="en-US" altLang="en-US" sz="2400" dirty="0" err="1">
                <a:solidFill>
                  <a:schemeClr val="bg1"/>
                </a:solidFill>
              </a:rPr>
              <a:t>dan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menjumlahkannya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</a:p>
          <a:p>
            <a:pPr marL="682625" indent="-681038"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US" altLang="en-US" sz="2400" dirty="0">
              <a:solidFill>
                <a:schemeClr val="bg1"/>
              </a:solidFill>
            </a:endParaRPr>
          </a:p>
          <a:p>
            <a:pPr marL="682625" indent="-681038"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US" altLang="en-US" sz="2400" dirty="0">
              <a:solidFill>
                <a:schemeClr val="bg1"/>
              </a:solidFill>
            </a:endParaRPr>
          </a:p>
          <a:p>
            <a:pPr marL="682625" indent="-681038"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US" altLang="en-US" sz="2400" dirty="0">
              <a:solidFill>
                <a:schemeClr val="bg1"/>
              </a:solidFill>
            </a:endParaRPr>
          </a:p>
          <a:p>
            <a:pPr marL="682625" indent="-681038"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altLang="en-US" sz="2400" dirty="0" err="1">
                <a:solidFill>
                  <a:schemeClr val="bg1"/>
                </a:solidFill>
              </a:rPr>
              <a:t>Diibaratkan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dengan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sebuah</a:t>
            </a:r>
            <a:r>
              <a:rPr lang="en-US" altLang="en-US" sz="2400" dirty="0">
                <a:solidFill>
                  <a:schemeClr val="bg1"/>
                </a:solidFill>
              </a:rPr>
              <a:t> neuron yang </a:t>
            </a:r>
            <a:r>
              <a:rPr lang="en-US" altLang="en-US" sz="2400" dirty="0" err="1">
                <a:solidFill>
                  <a:schemeClr val="bg1"/>
                </a:solidFill>
              </a:rPr>
              <a:t>memonitor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sinyal</a:t>
            </a:r>
            <a:r>
              <a:rPr lang="en-US" altLang="en-US" sz="2400" dirty="0">
                <a:solidFill>
                  <a:schemeClr val="bg1"/>
                </a:solidFill>
              </a:rPr>
              <a:t> yang </a:t>
            </a:r>
            <a:r>
              <a:rPr lang="en-US" altLang="en-US" sz="2400" dirty="0" err="1">
                <a:solidFill>
                  <a:schemeClr val="bg1"/>
                </a:solidFill>
              </a:rPr>
              <a:t>datang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dari</a:t>
            </a:r>
            <a:r>
              <a:rPr lang="en-US" altLang="en-US" sz="2400" dirty="0">
                <a:solidFill>
                  <a:schemeClr val="bg1"/>
                </a:solidFill>
              </a:rPr>
              <a:t> neuron-neuron lain. </a:t>
            </a:r>
          </a:p>
          <a:p>
            <a:pPr marL="682625" indent="-681038"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r>
              <a:rPr lang="en-US" altLang="en-US" sz="2400" dirty="0">
                <a:solidFill>
                  <a:schemeClr val="bg1"/>
                </a:solidFill>
              </a:rPr>
              <a:t>Neuron </a:t>
            </a:r>
            <a:r>
              <a:rPr lang="en-US" altLang="en-US" sz="2400" dirty="0" err="1">
                <a:solidFill>
                  <a:schemeClr val="bg1"/>
                </a:solidFill>
              </a:rPr>
              <a:t>ini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menghitung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penjumlahan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berbobotnya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dan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kemudian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menentukan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sinyal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untuk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dikirim</a:t>
            </a:r>
            <a:r>
              <a:rPr lang="en-US" altLang="en-US" sz="2400" dirty="0">
                <a:solidFill>
                  <a:schemeClr val="bg1"/>
                </a:solidFill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</a:rPr>
              <a:t>ke</a:t>
            </a:r>
            <a:r>
              <a:rPr lang="en-US" altLang="en-US" sz="2400" dirty="0">
                <a:solidFill>
                  <a:schemeClr val="bg1"/>
                </a:solidFill>
              </a:rPr>
              <a:t> neuron-neuron lain. </a:t>
            </a:r>
          </a:p>
          <a:p>
            <a:pPr marL="682625" indent="-681038">
              <a:tabLst>
                <a:tab pos="682625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</a:pPr>
            <a:endParaRPr lang="en-US" altLang="en-US" sz="2400" dirty="0">
              <a:solidFill>
                <a:schemeClr val="bg1"/>
              </a:solidFill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CFBFC"/>
              </a:clrFrom>
              <a:clrTo>
                <a:srgbClr val="FC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227" y="2706689"/>
            <a:ext cx="2819400" cy="1186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>
          <a:xfrm>
            <a:off x="714377" y="644527"/>
            <a:ext cx="8297863" cy="987425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>
                <a:solidFill>
                  <a:schemeClr val="bg1"/>
                </a:solidFill>
              </a:rPr>
              <a:t>Karakteristik JST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>
          <a:xfrm>
            <a:off x="1" y="1543052"/>
            <a:ext cx="9720263" cy="4448175"/>
          </a:xfrm>
        </p:spPr>
        <p:txBody>
          <a:bodyPr>
            <a:normAutofit lnSpcReduction="10000"/>
          </a:bodyPr>
          <a:lstStyle/>
          <a:p>
            <a:pPr marL="681038" indent="-681038"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altLang="en-US" sz="2600" dirty="0" err="1">
                <a:solidFill>
                  <a:schemeClr val="bg1"/>
                </a:solidFill>
              </a:rPr>
              <a:t>Dapat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belajar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dari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pengalaman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</a:p>
          <a:p>
            <a:pPr marL="681038" indent="-681038"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altLang="en-US" sz="2600" dirty="0" err="1">
                <a:solidFill>
                  <a:schemeClr val="bg1"/>
                </a:solidFill>
              </a:rPr>
              <a:t>Algoritma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untuk</a:t>
            </a:r>
            <a:r>
              <a:rPr lang="en-US" altLang="en-US" sz="2600" dirty="0">
                <a:solidFill>
                  <a:schemeClr val="bg1"/>
                </a:solidFill>
              </a:rPr>
              <a:t> JST </a:t>
            </a:r>
            <a:r>
              <a:rPr lang="en-US" altLang="en-US" sz="2600" dirty="0" err="1">
                <a:solidFill>
                  <a:schemeClr val="bg1"/>
                </a:solidFill>
              </a:rPr>
              <a:t>beroperasi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secara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langsung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dengan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angka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sehingga</a:t>
            </a:r>
            <a:r>
              <a:rPr lang="en-US" altLang="en-US" sz="2600" dirty="0">
                <a:solidFill>
                  <a:schemeClr val="bg1"/>
                </a:solidFill>
              </a:rPr>
              <a:t> data yang </a:t>
            </a:r>
            <a:r>
              <a:rPr lang="en-US" altLang="en-US" sz="2600" dirty="0" err="1">
                <a:solidFill>
                  <a:schemeClr val="bg1"/>
                </a:solidFill>
              </a:rPr>
              <a:t>tidak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numerik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harus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diubah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menjadi</a:t>
            </a:r>
            <a:r>
              <a:rPr lang="en-US" altLang="en-US" sz="2600" dirty="0">
                <a:solidFill>
                  <a:schemeClr val="bg1"/>
                </a:solidFill>
              </a:rPr>
              <a:t> data </a:t>
            </a:r>
            <a:r>
              <a:rPr lang="en-US" altLang="en-US" sz="2600" dirty="0" err="1">
                <a:solidFill>
                  <a:schemeClr val="bg1"/>
                </a:solidFill>
              </a:rPr>
              <a:t>numerik</a:t>
            </a:r>
            <a:r>
              <a:rPr lang="en-US" altLang="en-US" sz="2600" dirty="0">
                <a:solidFill>
                  <a:schemeClr val="bg1"/>
                </a:solidFill>
              </a:rPr>
              <a:t>. </a:t>
            </a:r>
          </a:p>
          <a:p>
            <a:pPr marL="681038" indent="-681038"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altLang="en-US" sz="2600" dirty="0">
                <a:solidFill>
                  <a:schemeClr val="bg1"/>
                </a:solidFill>
              </a:rPr>
              <a:t>JST </a:t>
            </a:r>
            <a:r>
              <a:rPr lang="en-US" altLang="en-US" sz="2600" dirty="0" err="1">
                <a:solidFill>
                  <a:schemeClr val="bg1"/>
                </a:solidFill>
              </a:rPr>
              <a:t>tidak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diprogram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untuk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menghasilkan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keluaran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tertentu</a:t>
            </a:r>
            <a:r>
              <a:rPr lang="en-US" altLang="en-US" sz="2600" dirty="0">
                <a:solidFill>
                  <a:schemeClr val="bg1"/>
                </a:solidFill>
              </a:rPr>
              <a:t>. </a:t>
            </a:r>
            <a:r>
              <a:rPr lang="en-US" altLang="en-US" sz="2600" dirty="0" err="1">
                <a:solidFill>
                  <a:schemeClr val="bg1"/>
                </a:solidFill>
              </a:rPr>
              <a:t>Semua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keluaran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atau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kesimpulan</a:t>
            </a:r>
            <a:r>
              <a:rPr lang="en-US" altLang="en-US" sz="2600" dirty="0">
                <a:solidFill>
                  <a:schemeClr val="bg1"/>
                </a:solidFill>
              </a:rPr>
              <a:t> yang </a:t>
            </a:r>
            <a:r>
              <a:rPr lang="en-US" altLang="en-US" sz="2600" dirty="0" err="1">
                <a:solidFill>
                  <a:schemeClr val="bg1"/>
                </a:solidFill>
              </a:rPr>
              <a:t>ditarik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oleh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jaringan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didasarkan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pada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pengalamannya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selama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mengikuti</a:t>
            </a:r>
            <a:r>
              <a:rPr lang="en-US" altLang="en-US" sz="2600" dirty="0">
                <a:solidFill>
                  <a:schemeClr val="bg1"/>
                </a:solidFill>
              </a:rPr>
              <a:t> proses </a:t>
            </a:r>
            <a:r>
              <a:rPr lang="en-US" altLang="en-US" sz="2600" dirty="0" err="1">
                <a:solidFill>
                  <a:schemeClr val="bg1"/>
                </a:solidFill>
              </a:rPr>
              <a:t>pembelajaran</a:t>
            </a:r>
            <a:r>
              <a:rPr lang="en-US" altLang="en-US" sz="2600" dirty="0">
                <a:solidFill>
                  <a:schemeClr val="bg1"/>
                </a:solidFill>
              </a:rPr>
              <a:t>. </a:t>
            </a:r>
          </a:p>
          <a:p>
            <a:pPr marL="681038" indent="-681038">
              <a:tabLst>
                <a:tab pos="681038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</a:pPr>
            <a:r>
              <a:rPr lang="en-US" altLang="en-US" sz="2600" dirty="0" err="1">
                <a:solidFill>
                  <a:schemeClr val="bg1"/>
                </a:solidFill>
              </a:rPr>
              <a:t>Pada</a:t>
            </a:r>
            <a:r>
              <a:rPr lang="en-US" altLang="en-US" sz="2600" dirty="0">
                <a:solidFill>
                  <a:schemeClr val="bg1"/>
                </a:solidFill>
              </a:rPr>
              <a:t> proses </a:t>
            </a:r>
            <a:r>
              <a:rPr lang="en-US" altLang="en-US" sz="2600" dirty="0" err="1">
                <a:solidFill>
                  <a:schemeClr val="bg1"/>
                </a:solidFill>
              </a:rPr>
              <a:t>pembelajaran</a:t>
            </a:r>
            <a:r>
              <a:rPr lang="en-US" altLang="en-US" sz="2600" dirty="0">
                <a:solidFill>
                  <a:schemeClr val="bg1"/>
                </a:solidFill>
              </a:rPr>
              <a:t>, </a:t>
            </a:r>
            <a:r>
              <a:rPr lang="en-US" altLang="en-US" sz="2600" dirty="0" err="1">
                <a:solidFill>
                  <a:schemeClr val="bg1"/>
                </a:solidFill>
              </a:rPr>
              <a:t>ke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dalam</a:t>
            </a:r>
            <a:r>
              <a:rPr lang="en-US" altLang="en-US" sz="2600" dirty="0">
                <a:solidFill>
                  <a:schemeClr val="bg1"/>
                </a:solidFill>
              </a:rPr>
              <a:t> JST </a:t>
            </a:r>
            <a:r>
              <a:rPr lang="en-US" altLang="en-US" sz="2600" dirty="0" err="1">
                <a:solidFill>
                  <a:schemeClr val="bg1"/>
                </a:solidFill>
              </a:rPr>
              <a:t>dimasukkan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pola-pola</a:t>
            </a:r>
            <a:r>
              <a:rPr lang="en-US" altLang="en-US" sz="2600" dirty="0">
                <a:solidFill>
                  <a:schemeClr val="bg1"/>
                </a:solidFill>
              </a:rPr>
              <a:t> input (</a:t>
            </a:r>
            <a:r>
              <a:rPr lang="en-US" altLang="en-US" sz="2600" dirty="0" err="1">
                <a:solidFill>
                  <a:schemeClr val="bg1"/>
                </a:solidFill>
              </a:rPr>
              <a:t>dan</a:t>
            </a:r>
            <a:r>
              <a:rPr lang="en-US" altLang="en-US" sz="2600" dirty="0">
                <a:solidFill>
                  <a:schemeClr val="bg1"/>
                </a:solidFill>
              </a:rPr>
              <a:t> output) </a:t>
            </a:r>
            <a:r>
              <a:rPr lang="en-US" altLang="en-US" sz="2600" dirty="0" err="1">
                <a:solidFill>
                  <a:schemeClr val="bg1"/>
                </a:solidFill>
              </a:rPr>
              <a:t>lalu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jaringan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akan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diajari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untuk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memberikan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jawaban</a:t>
            </a:r>
            <a:r>
              <a:rPr lang="en-US" altLang="en-US" sz="2600" dirty="0">
                <a:solidFill>
                  <a:schemeClr val="bg1"/>
                </a:solidFill>
              </a:rPr>
              <a:t> yang </a:t>
            </a:r>
            <a:r>
              <a:rPr lang="en-US" altLang="en-US" sz="2600" dirty="0" err="1">
                <a:solidFill>
                  <a:schemeClr val="bg1"/>
                </a:solidFill>
              </a:rPr>
              <a:t>bisa</a:t>
            </a:r>
            <a:r>
              <a:rPr lang="en-US" altLang="en-US" sz="2600" dirty="0">
                <a:solidFill>
                  <a:schemeClr val="bg1"/>
                </a:solidFill>
              </a:rPr>
              <a:t> </a:t>
            </a:r>
            <a:r>
              <a:rPr lang="en-US" altLang="en-US" sz="2600" dirty="0" err="1">
                <a:solidFill>
                  <a:schemeClr val="bg1"/>
                </a:solidFill>
              </a:rPr>
              <a:t>diterima</a:t>
            </a:r>
            <a:r>
              <a:rPr lang="en-US" altLang="en-US" sz="2600" dirty="0">
                <a:solidFill>
                  <a:schemeClr val="bg1"/>
                </a:solidFill>
              </a:rPr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per">
  <a:themeElements>
    <a:clrScheme name="Default Design 9">
      <a:dk1>
        <a:srgbClr val="336699"/>
      </a:dk1>
      <a:lt1>
        <a:srgbClr val="FFFFFF"/>
      </a:lt1>
      <a:dk2>
        <a:srgbClr val="000000"/>
      </a:dk2>
      <a:lt2>
        <a:srgbClr val="E3EBF1"/>
      </a:lt2>
      <a:accent1>
        <a:srgbClr val="003399"/>
      </a:accent1>
      <a:accent2>
        <a:srgbClr val="468A4B"/>
      </a:accent2>
      <a:accent3>
        <a:srgbClr val="AAAAAA"/>
      </a:accent3>
      <a:accent4>
        <a:srgbClr val="DADADA"/>
      </a:accent4>
      <a:accent5>
        <a:srgbClr val="AAADCA"/>
      </a:accent5>
      <a:accent6>
        <a:srgbClr val="3F7D43"/>
      </a:accent6>
      <a:hlink>
        <a:srgbClr val="66CCFF"/>
      </a:hlink>
      <a:folHlink>
        <a:srgbClr val="F0E5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35292</TotalTime>
  <Words>2314</Words>
  <Application>Microsoft Office PowerPoint</Application>
  <PresentationFormat>Custom</PresentationFormat>
  <Paragraphs>463</Paragraphs>
  <Slides>69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0" baseType="lpstr">
      <vt:lpstr>Paper</vt:lpstr>
      <vt:lpstr>PowerPoint Presentation</vt:lpstr>
      <vt:lpstr>Jaringan Syaraf Biologis</vt:lpstr>
      <vt:lpstr>Sel Syaraf (Neuron) </vt:lpstr>
      <vt:lpstr>Jaringan Syaraf Tiruan</vt:lpstr>
      <vt:lpstr>Analogi JST dengan JSB</vt:lpstr>
      <vt:lpstr>Model Struktur Neuron JST</vt:lpstr>
      <vt:lpstr>Model Sel Syaraf (Neuron)</vt:lpstr>
      <vt:lpstr>SUMMATION FUNCTION</vt:lpstr>
      <vt:lpstr>Karakteristik JST</vt:lpstr>
      <vt:lpstr>Karakteristik JST</vt:lpstr>
      <vt:lpstr>                       Pola hubungan antar neuron (arsitektur jaringan) </vt:lpstr>
      <vt:lpstr>Arsitektur JST</vt:lpstr>
      <vt:lpstr>Contoh</vt:lpstr>
      <vt:lpstr>Arsitektur JST</vt:lpstr>
      <vt:lpstr>Arsitektur JST</vt:lpstr>
      <vt:lpstr>Single Layer Net</vt:lpstr>
      <vt:lpstr>Multilayer Net</vt:lpstr>
      <vt:lpstr>Competitive Net</vt:lpstr>
      <vt:lpstr>Fungsi aktivasi</vt:lpstr>
      <vt:lpstr>Fungsi Aktivasi </vt:lpstr>
      <vt:lpstr>FUNGSI AKTIVASI</vt:lpstr>
      <vt:lpstr>FUNGSI AKTIVASI</vt:lpstr>
      <vt:lpstr>FUNGSI AKTIVASI</vt:lpstr>
      <vt:lpstr>FUNGSI AKTIVASI</vt:lpstr>
      <vt:lpstr>FUNGSI AKTIVASI</vt:lpstr>
      <vt:lpstr>Metode penentuan bobot (pelatihan atau proses belajar jaringan) </vt:lpstr>
      <vt:lpstr>Proses Pembelajaran Jaringan</vt:lpstr>
      <vt:lpstr>Proses Pembelajaran Jaringan</vt:lpstr>
      <vt:lpstr>Proses Pembelajaran Jaringan</vt:lpstr>
      <vt:lpstr>Metode Pembelajaran JST</vt:lpstr>
      <vt:lpstr>               Pembelajaran terawasi           (supervised learning)</vt:lpstr>
      <vt:lpstr>Pembelajaran Terawasi</vt:lpstr>
      <vt:lpstr>Pembelajaran Terawasi</vt:lpstr>
      <vt:lpstr>Pembelajaran Tak Terawasi</vt:lpstr>
      <vt:lpstr>Hybrid</vt:lpstr>
      <vt:lpstr>Supervised learning</vt:lpstr>
      <vt:lpstr>McCulloch Pitts</vt:lpstr>
      <vt:lpstr>Jawab</vt:lpstr>
      <vt:lpstr>Problem “OR”</vt:lpstr>
      <vt:lpstr>Problem “X1 and not(X2)”</vt:lpstr>
      <vt:lpstr>Problem “XOR”</vt:lpstr>
      <vt:lpstr>Solusi</vt:lpstr>
      <vt:lpstr>Tabel</vt:lpstr>
      <vt:lpstr>Model Hebb</vt:lpstr>
      <vt:lpstr>Model Hebb</vt:lpstr>
      <vt:lpstr>Contoh Kasus</vt:lpstr>
      <vt:lpstr>Contoh Kasus</vt:lpstr>
      <vt:lpstr>Contoh Kasus</vt:lpstr>
      <vt:lpstr>Contoh Kasus</vt:lpstr>
      <vt:lpstr>Contoh Kasus</vt:lpstr>
      <vt:lpstr>Contoh Kasus</vt:lpstr>
      <vt:lpstr>Contoh Kasus</vt:lpstr>
      <vt:lpstr>Perceptron</vt:lpstr>
      <vt:lpstr>Perceptron</vt:lpstr>
      <vt:lpstr>Perceptron</vt:lpstr>
      <vt:lpstr>Perceptron</vt:lpstr>
      <vt:lpstr>Perceptron</vt:lpstr>
      <vt:lpstr>Keterangan Variabel-Variabel</vt:lpstr>
      <vt:lpstr>Contoh Kasus</vt:lpstr>
      <vt:lpstr>Contoh Kasus</vt:lpstr>
      <vt:lpstr>Contoh Kasus</vt:lpstr>
      <vt:lpstr>Contoh Kasus</vt:lpstr>
      <vt:lpstr>Contoh Kasus</vt:lpstr>
      <vt:lpstr>Contoh Kasus</vt:lpstr>
      <vt:lpstr>Contoh Kasus</vt:lpstr>
      <vt:lpstr>APLIKASI JARINGAN SYARAF TIRUAN</vt:lpstr>
      <vt:lpstr>APLIKASI JARINGAN SYARAF TIRUAN</vt:lpstr>
      <vt:lpstr>APLIKASI JARINGAN SYARAF TIRUAN</vt:lpstr>
      <vt:lpstr>APLIKASI JARINGAN SYARAF TIRUAN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JTIf_Unesa</dc:creator>
  <cp:lastModifiedBy>Unknown User</cp:lastModifiedBy>
  <cp:revision>51</cp:revision>
  <cp:lastPrinted>1601-01-01T00:00:00Z</cp:lastPrinted>
  <dcterms:created xsi:type="dcterms:W3CDTF">2010-04-23T04:01:03Z</dcterms:created>
  <dcterms:modified xsi:type="dcterms:W3CDTF">2021-01-05T00:26:41Z</dcterms:modified>
</cp:coreProperties>
</file>