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0"/>
  </p:notesMasterIdLst>
  <p:sldIdLst>
    <p:sldId id="494" r:id="rId2"/>
    <p:sldId id="1276" r:id="rId3"/>
    <p:sldId id="1274" r:id="rId4"/>
    <p:sldId id="1371" r:id="rId5"/>
    <p:sldId id="503" r:id="rId6"/>
    <p:sldId id="535" r:id="rId7"/>
    <p:sldId id="536" r:id="rId8"/>
    <p:sldId id="510" r:id="rId9"/>
    <p:sldId id="1058" r:id="rId10"/>
    <p:sldId id="1059" r:id="rId11"/>
    <p:sldId id="1060" r:id="rId12"/>
    <p:sldId id="1061" r:id="rId13"/>
    <p:sldId id="1062" r:id="rId14"/>
    <p:sldId id="1057" r:id="rId15"/>
    <p:sldId id="1066" r:id="rId16"/>
    <p:sldId id="1277" r:id="rId17"/>
    <p:sldId id="1067" r:id="rId18"/>
    <p:sldId id="1069" r:id="rId19"/>
    <p:sldId id="1355" r:id="rId20"/>
    <p:sldId id="1278" r:id="rId21"/>
    <p:sldId id="1372" r:id="rId22"/>
    <p:sldId id="1373" r:id="rId23"/>
    <p:sldId id="1279" r:id="rId24"/>
    <p:sldId id="1070" r:id="rId25"/>
    <p:sldId id="1072" r:id="rId26"/>
    <p:sldId id="1280" r:id="rId27"/>
    <p:sldId id="1375" r:id="rId28"/>
    <p:sldId id="1281" r:id="rId29"/>
    <p:sldId id="1073" r:id="rId30"/>
    <p:sldId id="1075" r:id="rId31"/>
    <p:sldId id="1284" r:id="rId32"/>
    <p:sldId id="1282" r:id="rId33"/>
    <p:sldId id="1283" r:id="rId34"/>
    <p:sldId id="1079" r:id="rId35"/>
    <p:sldId id="1080" r:id="rId36"/>
    <p:sldId id="1285" r:id="rId37"/>
    <p:sldId id="1081" r:id="rId38"/>
    <p:sldId id="1083" r:id="rId39"/>
    <p:sldId id="1286" r:id="rId40"/>
    <p:sldId id="1287" r:id="rId41"/>
    <p:sldId id="1084" r:id="rId42"/>
    <p:sldId id="1086" r:id="rId43"/>
    <p:sldId id="1288" r:id="rId44"/>
    <p:sldId id="1289" r:id="rId45"/>
    <p:sldId id="1087" r:id="rId46"/>
    <p:sldId id="1089" r:id="rId47"/>
    <p:sldId id="1290" r:id="rId48"/>
    <p:sldId id="1291" r:id="rId49"/>
    <p:sldId id="1090" r:id="rId50"/>
    <p:sldId id="1091" r:id="rId51"/>
    <p:sldId id="1292" r:id="rId52"/>
    <p:sldId id="1092" r:id="rId53"/>
    <p:sldId id="1094" r:id="rId54"/>
    <p:sldId id="1293" r:id="rId55"/>
    <p:sldId id="1095" r:id="rId56"/>
    <p:sldId id="1097" r:id="rId57"/>
    <p:sldId id="1294" r:id="rId58"/>
    <p:sldId id="1295" r:id="rId59"/>
    <p:sldId id="1098" r:id="rId60"/>
    <p:sldId id="1296" r:id="rId61"/>
    <p:sldId id="1356" r:id="rId62"/>
    <p:sldId id="1357" r:id="rId63"/>
    <p:sldId id="1358" r:id="rId64"/>
    <p:sldId id="1359" r:id="rId65"/>
    <p:sldId id="1100" r:id="rId66"/>
    <p:sldId id="1361" r:id="rId67"/>
    <p:sldId id="1360" r:id="rId68"/>
    <p:sldId id="1297" r:id="rId69"/>
    <p:sldId id="1101" r:id="rId70"/>
    <p:sldId id="1102" r:id="rId71"/>
    <p:sldId id="1298" r:id="rId72"/>
    <p:sldId id="1103" r:id="rId73"/>
    <p:sldId id="1204" r:id="rId74"/>
    <p:sldId id="1105" r:id="rId75"/>
    <p:sldId id="1299" r:id="rId76"/>
    <p:sldId id="1201" r:id="rId77"/>
    <p:sldId id="1300" r:id="rId78"/>
    <p:sldId id="1108" r:id="rId79"/>
    <p:sldId id="1202" r:id="rId80"/>
    <p:sldId id="1301" r:id="rId81"/>
    <p:sldId id="1111" r:id="rId82"/>
    <p:sldId id="1203" r:id="rId83"/>
    <p:sldId id="1302" r:id="rId84"/>
    <p:sldId id="1114" r:id="rId85"/>
    <p:sldId id="1116" r:id="rId86"/>
    <p:sldId id="1303" r:id="rId87"/>
    <p:sldId id="1209" r:id="rId88"/>
    <p:sldId id="1205" r:id="rId89"/>
    <p:sldId id="1304" r:id="rId90"/>
    <p:sldId id="1211" r:id="rId91"/>
    <p:sldId id="1206" r:id="rId92"/>
    <p:sldId id="1305" r:id="rId93"/>
    <p:sldId id="1213" r:id="rId94"/>
    <p:sldId id="1207" r:id="rId95"/>
    <p:sldId id="1306" r:id="rId96"/>
    <p:sldId id="1215" r:id="rId97"/>
    <p:sldId id="1308" r:id="rId98"/>
    <p:sldId id="1115" r:id="rId99"/>
    <p:sldId id="1117" r:id="rId100"/>
    <p:sldId id="1119" r:id="rId101"/>
    <p:sldId id="1118" r:id="rId102"/>
    <p:sldId id="1307" r:id="rId103"/>
    <p:sldId id="1309" r:id="rId104"/>
    <p:sldId id="1120" r:id="rId105"/>
    <p:sldId id="1310" r:id="rId106"/>
    <p:sldId id="1367" r:id="rId107"/>
    <p:sldId id="1121" r:id="rId108"/>
    <p:sldId id="1123" r:id="rId109"/>
    <p:sldId id="1368" r:id="rId110"/>
    <p:sldId id="1311" r:id="rId111"/>
    <p:sldId id="1122" r:id="rId112"/>
    <p:sldId id="1124" r:id="rId113"/>
    <p:sldId id="1125" r:id="rId114"/>
    <p:sldId id="1127" r:id="rId115"/>
    <p:sldId id="1128" r:id="rId116"/>
    <p:sldId id="1312" r:id="rId117"/>
    <p:sldId id="1129" r:id="rId118"/>
    <p:sldId id="1139" r:id="rId119"/>
    <p:sldId id="1131" r:id="rId120"/>
    <p:sldId id="1376" r:id="rId121"/>
    <p:sldId id="1313" r:id="rId122"/>
    <p:sldId id="1216" r:id="rId123"/>
    <p:sldId id="1314" r:id="rId124"/>
    <p:sldId id="1134" r:id="rId125"/>
    <p:sldId id="1217" r:id="rId126"/>
    <p:sldId id="1315" r:id="rId127"/>
    <p:sldId id="1377" r:id="rId128"/>
    <p:sldId id="1137" r:id="rId129"/>
    <p:sldId id="1227" r:id="rId130"/>
    <p:sldId id="1316" r:id="rId131"/>
    <p:sldId id="1378" r:id="rId132"/>
    <p:sldId id="1229" r:id="rId133"/>
    <p:sldId id="1224" r:id="rId134"/>
    <p:sldId id="1317" r:id="rId135"/>
    <p:sldId id="1379" r:id="rId136"/>
    <p:sldId id="1226" r:id="rId137"/>
    <p:sldId id="1221" r:id="rId138"/>
    <p:sldId id="1318" r:id="rId139"/>
    <p:sldId id="1380" r:id="rId140"/>
    <p:sldId id="1223" r:id="rId141"/>
    <p:sldId id="1138" r:id="rId142"/>
    <p:sldId id="1140" r:id="rId143"/>
    <p:sldId id="1320" r:id="rId144"/>
    <p:sldId id="1141" r:id="rId145"/>
    <p:sldId id="1142" r:id="rId146"/>
    <p:sldId id="1319" r:id="rId147"/>
    <p:sldId id="1144" r:id="rId148"/>
    <p:sldId id="1143" r:id="rId149"/>
    <p:sldId id="1230" r:id="rId150"/>
    <p:sldId id="1147" r:id="rId151"/>
    <p:sldId id="1321" r:id="rId152"/>
    <p:sldId id="1146" r:id="rId153"/>
    <p:sldId id="1231" r:id="rId154"/>
    <p:sldId id="1322" r:id="rId155"/>
    <p:sldId id="1150" r:id="rId156"/>
    <p:sldId id="1149" r:id="rId157"/>
    <p:sldId id="1238" r:id="rId158"/>
    <p:sldId id="1323" r:id="rId159"/>
    <p:sldId id="1233" r:id="rId160"/>
    <p:sldId id="1232" r:id="rId161"/>
    <p:sldId id="1239" r:id="rId162"/>
    <p:sldId id="1324" r:id="rId163"/>
    <p:sldId id="1235" r:id="rId164"/>
    <p:sldId id="1234" r:id="rId165"/>
    <p:sldId id="1240" r:id="rId166"/>
    <p:sldId id="1325" r:id="rId167"/>
    <p:sldId id="1237" r:id="rId168"/>
    <p:sldId id="1236" r:id="rId169"/>
    <p:sldId id="1151" r:id="rId170"/>
    <p:sldId id="1152" r:id="rId171"/>
    <p:sldId id="1326" r:id="rId172"/>
    <p:sldId id="1153" r:id="rId173"/>
    <p:sldId id="1155" r:id="rId174"/>
    <p:sldId id="1381" r:id="rId175"/>
    <p:sldId id="1382" r:id="rId176"/>
    <p:sldId id="1383" r:id="rId177"/>
    <p:sldId id="1384" r:id="rId178"/>
    <p:sldId id="1385" r:id="rId179"/>
    <p:sldId id="1386" r:id="rId180"/>
    <p:sldId id="1387" r:id="rId181"/>
    <p:sldId id="1388" r:id="rId182"/>
    <p:sldId id="1345" r:id="rId183"/>
    <p:sldId id="1389" r:id="rId184"/>
    <p:sldId id="1390" r:id="rId185"/>
    <p:sldId id="1391" r:id="rId186"/>
    <p:sldId id="1392" r:id="rId187"/>
    <p:sldId id="1393" r:id="rId188"/>
    <p:sldId id="1346" r:id="rId189"/>
    <p:sldId id="1394" r:id="rId190"/>
    <p:sldId id="1395" r:id="rId191"/>
    <p:sldId id="1396" r:id="rId192"/>
    <p:sldId id="1397" r:id="rId193"/>
    <p:sldId id="1398" r:id="rId194"/>
    <p:sldId id="1399" r:id="rId195"/>
    <p:sldId id="1400" r:id="rId196"/>
    <p:sldId id="1401" r:id="rId197"/>
    <p:sldId id="1241" r:id="rId198"/>
    <p:sldId id="1158" r:id="rId199"/>
    <p:sldId id="1402" r:id="rId200"/>
    <p:sldId id="1404" r:id="rId201"/>
    <p:sldId id="1405" r:id="rId202"/>
    <p:sldId id="1406" r:id="rId203"/>
    <p:sldId id="1403" r:id="rId204"/>
    <p:sldId id="1347" r:id="rId205"/>
    <p:sldId id="1407" r:id="rId206"/>
    <p:sldId id="1408" r:id="rId207"/>
    <p:sldId id="1409" r:id="rId208"/>
    <p:sldId id="1410" r:id="rId209"/>
    <p:sldId id="1411" r:id="rId210"/>
    <p:sldId id="1412" r:id="rId211"/>
    <p:sldId id="1348" r:id="rId212"/>
    <p:sldId id="1413" r:id="rId213"/>
    <p:sldId id="1414" r:id="rId214"/>
    <p:sldId id="1415" r:id="rId215"/>
    <p:sldId id="1242" r:id="rId216"/>
    <p:sldId id="1161" r:id="rId217"/>
    <p:sldId id="1349" r:id="rId218"/>
    <p:sldId id="1350" r:id="rId219"/>
    <p:sldId id="1351" r:id="rId220"/>
    <p:sldId id="1162" r:id="rId221"/>
    <p:sldId id="1163" r:id="rId222"/>
    <p:sldId id="1328" r:id="rId223"/>
    <p:sldId id="1164" r:id="rId224"/>
    <p:sldId id="1165" r:id="rId225"/>
    <p:sldId id="1327" r:id="rId226"/>
    <p:sldId id="1416" r:id="rId227"/>
    <p:sldId id="1167" r:id="rId228"/>
    <p:sldId id="1166" r:id="rId229"/>
    <p:sldId id="1243" r:id="rId230"/>
    <p:sldId id="1329" r:id="rId231"/>
    <p:sldId id="1417" r:id="rId232"/>
    <p:sldId id="1431" r:id="rId233"/>
    <p:sldId id="1432" r:id="rId234"/>
    <p:sldId id="1170" r:id="rId235"/>
    <p:sldId id="1169" r:id="rId236"/>
    <p:sldId id="1244" r:id="rId237"/>
    <p:sldId id="1330" r:id="rId238"/>
    <p:sldId id="1418" r:id="rId239"/>
    <p:sldId id="1173" r:id="rId240"/>
    <p:sldId id="1172" r:id="rId241"/>
    <p:sldId id="1245" r:id="rId242"/>
    <p:sldId id="1331" r:id="rId243"/>
    <p:sldId id="1419" r:id="rId244"/>
    <p:sldId id="1252" r:id="rId245"/>
    <p:sldId id="1251" r:id="rId246"/>
    <p:sldId id="1246" r:id="rId247"/>
    <p:sldId id="1254" r:id="rId248"/>
    <p:sldId id="1420" r:id="rId249"/>
    <p:sldId id="1332" r:id="rId250"/>
    <p:sldId id="1253" r:id="rId251"/>
    <p:sldId id="1248" r:id="rId252"/>
    <p:sldId id="1250" r:id="rId253"/>
    <p:sldId id="1333" r:id="rId254"/>
    <p:sldId id="1249" r:id="rId255"/>
    <p:sldId id="1174" r:id="rId256"/>
    <p:sldId id="1175" r:id="rId257"/>
    <p:sldId id="1335" r:id="rId258"/>
    <p:sldId id="1176" r:id="rId259"/>
    <p:sldId id="1177" r:id="rId260"/>
    <p:sldId id="1334" r:id="rId261"/>
    <p:sldId id="1422" r:id="rId262"/>
    <p:sldId id="1179" r:id="rId263"/>
    <p:sldId id="1178" r:id="rId264"/>
    <p:sldId id="1255" r:id="rId265"/>
    <p:sldId id="1336" r:id="rId266"/>
    <p:sldId id="1423" r:id="rId267"/>
    <p:sldId id="1182" r:id="rId268"/>
    <p:sldId id="1181" r:id="rId269"/>
    <p:sldId id="1256" r:id="rId270"/>
    <p:sldId id="1337" r:id="rId271"/>
    <p:sldId id="1424" r:id="rId272"/>
    <p:sldId id="1185" r:id="rId273"/>
    <p:sldId id="1184" r:id="rId274"/>
    <p:sldId id="1257" r:id="rId275"/>
    <p:sldId id="1188" r:id="rId276"/>
    <p:sldId id="1425" r:id="rId277"/>
    <p:sldId id="1338" r:id="rId278"/>
    <p:sldId id="1187" r:id="rId279"/>
    <p:sldId id="1258" r:id="rId280"/>
    <p:sldId id="1339" r:id="rId281"/>
    <p:sldId id="1426" r:id="rId282"/>
    <p:sldId id="1267" r:id="rId283"/>
    <p:sldId id="1266" r:id="rId284"/>
    <p:sldId id="1259" r:id="rId285"/>
    <p:sldId id="1340" r:id="rId286"/>
    <p:sldId id="1427" r:id="rId287"/>
    <p:sldId id="1269" r:id="rId288"/>
    <p:sldId id="1268" r:id="rId289"/>
    <p:sldId id="1260" r:id="rId290"/>
    <p:sldId id="1341" r:id="rId291"/>
    <p:sldId id="1428" r:id="rId292"/>
    <p:sldId id="1271" r:id="rId293"/>
    <p:sldId id="1270" r:id="rId294"/>
    <p:sldId id="1261" r:id="rId295"/>
    <p:sldId id="1342" r:id="rId296"/>
    <p:sldId id="1429" r:id="rId297"/>
    <p:sldId id="1273" r:id="rId298"/>
    <p:sldId id="1272" r:id="rId299"/>
    <p:sldId id="1263" r:id="rId300"/>
    <p:sldId id="1265" r:id="rId301"/>
    <p:sldId id="1343" r:id="rId302"/>
    <p:sldId id="1264" r:id="rId303"/>
    <p:sldId id="1189" r:id="rId304"/>
    <p:sldId id="1190" r:id="rId305"/>
    <p:sldId id="1344" r:id="rId306"/>
    <p:sldId id="1191" r:id="rId307"/>
    <p:sldId id="1193" r:id="rId308"/>
    <p:sldId id="1192" r:id="rId309"/>
    <p:sldId id="1369" r:id="rId310"/>
    <p:sldId id="1352" r:id="rId311"/>
    <p:sldId id="1194" r:id="rId312"/>
    <p:sldId id="1196" r:id="rId313"/>
    <p:sldId id="1370" r:id="rId314"/>
    <p:sldId id="1353" r:id="rId315"/>
    <p:sldId id="1354" r:id="rId316"/>
    <p:sldId id="1195" r:id="rId317"/>
    <p:sldId id="1433" r:id="rId318"/>
    <p:sldId id="1200" r:id="rId31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第一章" id="{3E315EA8-F415-47CC-8DD3-6D8186E8FCBE}">
          <p14:sldIdLst>
            <p14:sldId id="494"/>
            <p14:sldId id="1276"/>
            <p14:sldId id="1274"/>
            <p14:sldId id="1371"/>
            <p14:sldId id="503"/>
            <p14:sldId id="535"/>
            <p14:sldId id="536"/>
            <p14:sldId id="510"/>
            <p14:sldId id="1058"/>
            <p14:sldId id="1059"/>
            <p14:sldId id="1060"/>
            <p14:sldId id="1061"/>
            <p14:sldId id="1062"/>
            <p14:sldId id="1057"/>
          </p14:sldIdLst>
        </p14:section>
        <p14:section name="第二章" id="{217798E3-21E4-4F7C-B988-B0F83FA6BCB7}">
          <p14:sldIdLst>
            <p14:sldId id="1066"/>
            <p14:sldId id="1277"/>
            <p14:sldId id="1067"/>
            <p14:sldId id="1069"/>
            <p14:sldId id="1355"/>
            <p14:sldId id="1278"/>
            <p14:sldId id="1372"/>
            <p14:sldId id="1373"/>
            <p14:sldId id="1279"/>
            <p14:sldId id="1070"/>
            <p14:sldId id="1072"/>
            <p14:sldId id="1280"/>
            <p14:sldId id="1375"/>
            <p14:sldId id="1281"/>
            <p14:sldId id="1073"/>
            <p14:sldId id="1075"/>
            <p14:sldId id="1284"/>
            <p14:sldId id="1282"/>
            <p14:sldId id="1283"/>
            <p14:sldId id="1079"/>
          </p14:sldIdLst>
        </p14:section>
        <p14:section name="第三章" id="{B5EAACF4-5CFC-4B63-AAAA-B875C9E23681}">
          <p14:sldIdLst>
            <p14:sldId id="1080"/>
            <p14:sldId id="1285"/>
            <p14:sldId id="1081"/>
            <p14:sldId id="1083"/>
            <p14:sldId id="1286"/>
            <p14:sldId id="1287"/>
            <p14:sldId id="1084"/>
            <p14:sldId id="1086"/>
            <p14:sldId id="1288"/>
            <p14:sldId id="1289"/>
            <p14:sldId id="1087"/>
            <p14:sldId id="1089"/>
            <p14:sldId id="1290"/>
            <p14:sldId id="1291"/>
            <p14:sldId id="1090"/>
          </p14:sldIdLst>
        </p14:section>
        <p14:section name="第四章" id="{DBE6C44F-E6E4-40EC-864E-94FEAE284558}">
          <p14:sldIdLst>
            <p14:sldId id="1091"/>
            <p14:sldId id="1292"/>
            <p14:sldId id="1092"/>
            <p14:sldId id="1094"/>
            <p14:sldId id="1293"/>
            <p14:sldId id="1095"/>
            <p14:sldId id="1097"/>
            <p14:sldId id="1294"/>
            <p14:sldId id="1295"/>
            <p14:sldId id="1098"/>
            <p14:sldId id="1296"/>
            <p14:sldId id="1356"/>
            <p14:sldId id="1357"/>
            <p14:sldId id="1358"/>
            <p14:sldId id="1359"/>
            <p14:sldId id="1100"/>
            <p14:sldId id="1361"/>
            <p14:sldId id="1360"/>
            <p14:sldId id="1297"/>
            <p14:sldId id="1101"/>
          </p14:sldIdLst>
        </p14:section>
        <p14:section name="第五章" id="{ED32B361-1F56-4691-9C21-1E16E0C987B8}">
          <p14:sldIdLst>
            <p14:sldId id="1102"/>
            <p14:sldId id="1298"/>
            <p14:sldId id="1103"/>
            <p14:sldId id="1204"/>
            <p14:sldId id="1105"/>
            <p14:sldId id="1299"/>
            <p14:sldId id="1201"/>
            <p14:sldId id="1300"/>
            <p14:sldId id="1108"/>
            <p14:sldId id="1202"/>
            <p14:sldId id="1301"/>
            <p14:sldId id="1111"/>
            <p14:sldId id="1203"/>
            <p14:sldId id="1302"/>
            <p14:sldId id="1114"/>
            <p14:sldId id="1116"/>
            <p14:sldId id="1303"/>
            <p14:sldId id="1209"/>
            <p14:sldId id="1205"/>
            <p14:sldId id="1304"/>
            <p14:sldId id="1211"/>
            <p14:sldId id="1206"/>
            <p14:sldId id="1305"/>
            <p14:sldId id="1213"/>
            <p14:sldId id="1207"/>
            <p14:sldId id="1306"/>
            <p14:sldId id="1215"/>
            <p14:sldId id="1308"/>
            <p14:sldId id="1115"/>
          </p14:sldIdLst>
        </p14:section>
        <p14:section name="第六章" id="{5DE1933C-6F3E-4EBB-8A2C-EEA65ED9EDB3}">
          <p14:sldIdLst>
            <p14:sldId id="1117"/>
            <p14:sldId id="1119"/>
            <p14:sldId id="1118"/>
            <p14:sldId id="1307"/>
            <p14:sldId id="1309"/>
            <p14:sldId id="1120"/>
            <p14:sldId id="1310"/>
            <p14:sldId id="1367"/>
            <p14:sldId id="1121"/>
            <p14:sldId id="1123"/>
            <p14:sldId id="1368"/>
            <p14:sldId id="1311"/>
            <p14:sldId id="1122"/>
            <p14:sldId id="1124"/>
            <p14:sldId id="1125"/>
            <p14:sldId id="1127"/>
          </p14:sldIdLst>
        </p14:section>
        <p14:section name="第七章" id="{25C43F99-A4C3-4FFA-A864-3E720507C161}">
          <p14:sldIdLst>
            <p14:sldId id="1128"/>
            <p14:sldId id="1312"/>
            <p14:sldId id="1129"/>
            <p14:sldId id="1139"/>
            <p14:sldId id="1131"/>
            <p14:sldId id="1376"/>
            <p14:sldId id="1313"/>
            <p14:sldId id="1216"/>
            <p14:sldId id="1314"/>
            <p14:sldId id="1134"/>
            <p14:sldId id="1217"/>
            <p14:sldId id="1315"/>
            <p14:sldId id="1377"/>
            <p14:sldId id="1137"/>
            <p14:sldId id="1227"/>
            <p14:sldId id="1316"/>
            <p14:sldId id="1378"/>
            <p14:sldId id="1229"/>
            <p14:sldId id="1224"/>
            <p14:sldId id="1317"/>
            <p14:sldId id="1379"/>
            <p14:sldId id="1226"/>
            <p14:sldId id="1221"/>
            <p14:sldId id="1318"/>
            <p14:sldId id="1380"/>
            <p14:sldId id="1223"/>
            <p14:sldId id="1138"/>
          </p14:sldIdLst>
        </p14:section>
        <p14:section name="第八章" id="{D790D23B-F054-4052-AC2D-0CBDEFF74C32}">
          <p14:sldIdLst>
            <p14:sldId id="1140"/>
            <p14:sldId id="1320"/>
            <p14:sldId id="1141"/>
            <p14:sldId id="1142"/>
            <p14:sldId id="1319"/>
            <p14:sldId id="1144"/>
            <p14:sldId id="1143"/>
            <p14:sldId id="1230"/>
            <p14:sldId id="1147"/>
            <p14:sldId id="1321"/>
            <p14:sldId id="1146"/>
            <p14:sldId id="1231"/>
            <p14:sldId id="1322"/>
            <p14:sldId id="1150"/>
            <p14:sldId id="1149"/>
            <p14:sldId id="1238"/>
            <p14:sldId id="1323"/>
            <p14:sldId id="1233"/>
            <p14:sldId id="1232"/>
            <p14:sldId id="1239"/>
            <p14:sldId id="1324"/>
            <p14:sldId id="1235"/>
            <p14:sldId id="1234"/>
            <p14:sldId id="1240"/>
            <p14:sldId id="1325"/>
            <p14:sldId id="1237"/>
            <p14:sldId id="1236"/>
            <p14:sldId id="1151"/>
          </p14:sldIdLst>
        </p14:section>
        <p14:section name="第九章" id="{2F29DFF1-2FC8-44E1-9AF3-4D874EFC90CA}">
          <p14:sldIdLst>
            <p14:sldId id="1152"/>
            <p14:sldId id="1326"/>
            <p14:sldId id="1153"/>
            <p14:sldId id="1155"/>
            <p14:sldId id="1381"/>
            <p14:sldId id="1382"/>
            <p14:sldId id="1383"/>
            <p14:sldId id="1384"/>
            <p14:sldId id="1385"/>
            <p14:sldId id="1386"/>
            <p14:sldId id="1387"/>
            <p14:sldId id="1388"/>
            <p14:sldId id="1345"/>
            <p14:sldId id="1389"/>
            <p14:sldId id="1390"/>
            <p14:sldId id="1391"/>
            <p14:sldId id="1392"/>
            <p14:sldId id="1393"/>
            <p14:sldId id="1346"/>
            <p14:sldId id="1394"/>
            <p14:sldId id="1395"/>
            <p14:sldId id="1396"/>
            <p14:sldId id="1397"/>
            <p14:sldId id="1398"/>
            <p14:sldId id="1399"/>
            <p14:sldId id="1400"/>
            <p14:sldId id="1401"/>
            <p14:sldId id="1241"/>
            <p14:sldId id="1158"/>
            <p14:sldId id="1402"/>
            <p14:sldId id="1404"/>
            <p14:sldId id="1405"/>
            <p14:sldId id="1406"/>
            <p14:sldId id="1403"/>
            <p14:sldId id="1347"/>
            <p14:sldId id="1407"/>
            <p14:sldId id="1408"/>
            <p14:sldId id="1409"/>
            <p14:sldId id="1410"/>
            <p14:sldId id="1411"/>
            <p14:sldId id="1412"/>
            <p14:sldId id="1348"/>
            <p14:sldId id="1413"/>
            <p14:sldId id="1414"/>
            <p14:sldId id="1415"/>
            <p14:sldId id="1242"/>
            <p14:sldId id="1161"/>
            <p14:sldId id="1349"/>
            <p14:sldId id="1350"/>
            <p14:sldId id="1351"/>
            <p14:sldId id="1162"/>
          </p14:sldIdLst>
        </p14:section>
        <p14:section name="第十章" id="{48B35A09-BAA1-4611-A6C4-767A6004B6B4}">
          <p14:sldIdLst>
            <p14:sldId id="1163"/>
            <p14:sldId id="1328"/>
            <p14:sldId id="1164"/>
            <p14:sldId id="1165"/>
            <p14:sldId id="1327"/>
            <p14:sldId id="1416"/>
            <p14:sldId id="1167"/>
            <p14:sldId id="1166"/>
            <p14:sldId id="1243"/>
            <p14:sldId id="1329"/>
            <p14:sldId id="1417"/>
            <p14:sldId id="1431"/>
            <p14:sldId id="1432"/>
            <p14:sldId id="1170"/>
            <p14:sldId id="1169"/>
            <p14:sldId id="1244"/>
            <p14:sldId id="1330"/>
            <p14:sldId id="1418"/>
            <p14:sldId id="1173"/>
            <p14:sldId id="1172"/>
            <p14:sldId id="1245"/>
            <p14:sldId id="1331"/>
            <p14:sldId id="1419"/>
            <p14:sldId id="1252"/>
            <p14:sldId id="1251"/>
            <p14:sldId id="1246"/>
            <p14:sldId id="1254"/>
            <p14:sldId id="1420"/>
            <p14:sldId id="1332"/>
            <p14:sldId id="1253"/>
            <p14:sldId id="1248"/>
            <p14:sldId id="1250"/>
            <p14:sldId id="1333"/>
            <p14:sldId id="1249"/>
            <p14:sldId id="1174"/>
          </p14:sldIdLst>
        </p14:section>
        <p14:section name="第十一章" id="{2540F9AF-CBE5-42D1-A0DB-81ABD82630EB}">
          <p14:sldIdLst>
            <p14:sldId id="1175"/>
            <p14:sldId id="1335"/>
            <p14:sldId id="1176"/>
            <p14:sldId id="1177"/>
            <p14:sldId id="1334"/>
            <p14:sldId id="1422"/>
            <p14:sldId id="1179"/>
            <p14:sldId id="1178"/>
            <p14:sldId id="1255"/>
            <p14:sldId id="1336"/>
            <p14:sldId id="1423"/>
            <p14:sldId id="1182"/>
            <p14:sldId id="1181"/>
            <p14:sldId id="1256"/>
            <p14:sldId id="1337"/>
            <p14:sldId id="1424"/>
            <p14:sldId id="1185"/>
            <p14:sldId id="1184"/>
            <p14:sldId id="1257"/>
            <p14:sldId id="1188"/>
            <p14:sldId id="1425"/>
            <p14:sldId id="1338"/>
            <p14:sldId id="1187"/>
            <p14:sldId id="1258"/>
            <p14:sldId id="1339"/>
            <p14:sldId id="1426"/>
            <p14:sldId id="1267"/>
            <p14:sldId id="1266"/>
            <p14:sldId id="1259"/>
            <p14:sldId id="1340"/>
            <p14:sldId id="1427"/>
            <p14:sldId id="1269"/>
            <p14:sldId id="1268"/>
            <p14:sldId id="1260"/>
            <p14:sldId id="1341"/>
            <p14:sldId id="1428"/>
            <p14:sldId id="1271"/>
            <p14:sldId id="1270"/>
            <p14:sldId id="1261"/>
            <p14:sldId id="1342"/>
            <p14:sldId id="1429"/>
            <p14:sldId id="1273"/>
            <p14:sldId id="1272"/>
            <p14:sldId id="1263"/>
            <p14:sldId id="1265"/>
            <p14:sldId id="1343"/>
            <p14:sldId id="1264"/>
            <p14:sldId id="1189"/>
          </p14:sldIdLst>
        </p14:section>
        <p14:section name="第十二章" id="{B9D0A046-3A78-40D5-A393-5198D2A4DEC9}">
          <p14:sldIdLst>
            <p14:sldId id="1190"/>
            <p14:sldId id="1344"/>
            <p14:sldId id="1191"/>
            <p14:sldId id="1193"/>
            <p14:sldId id="1192"/>
            <p14:sldId id="1369"/>
            <p14:sldId id="1352"/>
            <p14:sldId id="1194"/>
            <p14:sldId id="1196"/>
            <p14:sldId id="1370"/>
            <p14:sldId id="1353"/>
            <p14:sldId id="1354"/>
            <p14:sldId id="1195"/>
            <p14:sldId id="1433"/>
            <p14:sldId id="120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BB2"/>
    <a:srgbClr val="2B6EE1"/>
    <a:srgbClr val="FB9708"/>
    <a:srgbClr val="FFCB54"/>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83" d="100"/>
          <a:sy n="83" d="100"/>
        </p:scale>
        <p:origin x="57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tableStyles" Target="tableStyles.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notesMaster" Target="notesMasters/notesMaster1.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presProps" Target="pres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9AD2A44-ED7E-4A44-8166-01A7EC30D4F6}" type="datetimeFigureOut">
              <a:rPr lang="zh-CN" altLang="en-US"/>
              <a:pPr>
                <a:defRPr/>
              </a:pPr>
              <a:t>2020/3/29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anose="02010600030101010101" pitchFamily="2" charset="-122"/>
                <a:ea typeface="等线" panose="02010600030101010101" pitchFamily="2" charset="-122"/>
              </a:defRPr>
            </a:lvl1pPr>
          </a:lstStyle>
          <a:p>
            <a:pPr>
              <a:defRPr/>
            </a:pPr>
            <a:fld id="{2C5927AE-34F7-4D1E-92A9-BAF29EA85D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2726426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2820745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320712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1965531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2624434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1764078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3785196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3685909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2750593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317673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extLst>
      <p:ext uri="{BB962C8B-B14F-4D97-AF65-F5344CB8AC3E}">
        <p14:creationId xmlns:p14="http://schemas.microsoft.com/office/powerpoint/2010/main" val="337971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15" name="标题 14"/>
          <p:cNvSpPr>
            <a:spLocks noGrp="1"/>
          </p:cNvSpPr>
          <p:nvPr>
            <p:ph type="title"/>
          </p:nvPr>
        </p:nvSpPr>
        <p:spPr>
          <a:xfrm>
            <a:off x="5570806" y="2706149"/>
            <a:ext cx="6245289" cy="692150"/>
          </a:xfrm>
          <a:prstGeom prst="rect">
            <a:avLst/>
          </a:prstGeo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2020/3/29</a:t>
            </a:fld>
            <a:endParaRPr lang="zh-CN" altLang="en-US" dirty="0"/>
          </a:p>
        </p:txBody>
      </p:sp>
    </p:spTree>
    <p:extLst>
      <p:ext uri="{BB962C8B-B14F-4D97-AF65-F5344CB8AC3E}">
        <p14:creationId xmlns:p14="http://schemas.microsoft.com/office/powerpoint/2010/main" val="39525203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dirty="0">
                <a:solidFill>
                  <a:srgbClr val="7F7F7F"/>
                </a:solidFill>
                <a:latin typeface="Arial" panose="020B0604020202020204" pitchFamily="34" charset="0"/>
                <a:cs typeface="Arial" panose="020B0604020202020204" pitchFamily="34" charset="0"/>
              </a:rPr>
              <a:t> </a:t>
            </a:r>
            <a:fld id="{ABAB1079-9BCB-4AEA-BE75-D20643C4FD21}" type="slidenum">
              <a:rPr lang="en-US" altLang="zh-CN" sz="1000" smtClean="0">
                <a:latin typeface="Arial" panose="020B0604020202020204" pitchFamily="34" charset="0"/>
                <a:cs typeface="Arial" panose="020B0604020202020204" pitchFamily="34" charset="0"/>
              </a:rPr>
              <a:pPr algn="ctr" eaLnBrk="1" hangingPunct="1">
                <a:defRPr/>
              </a:pPr>
              <a:t>‹#›</a:t>
            </a:fld>
            <a:endParaRPr lang="en-US" altLang="zh-CN" sz="1000" dirty="0">
              <a:latin typeface="Arial" panose="020B0604020202020204" pitchFamily="34" charset="0"/>
              <a:cs typeface="Arial" panose="020B0604020202020204" pitchFamily="34" charset="0"/>
            </a:endParaRPr>
          </a:p>
        </p:txBody>
      </p:sp>
      <p:cxnSp>
        <p:nvCxnSpPr>
          <p:cNvPr id="6" name="直接连接符 19"/>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4" name="内容占位符 2"/>
          <p:cNvSpPr>
            <a:spLocks noGrp="1"/>
          </p:cNvSpPr>
          <p:nvPr>
            <p:ph idx="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
        <p:nvSpPr>
          <p:cNvPr id="13" name="文本框 15">
            <a:extLst>
              <a:ext uri="{FF2B5EF4-FFF2-40B4-BE49-F238E27FC236}">
                <a16:creationId xmlns:a16="http://schemas.microsoft.com/office/drawing/2014/main" id="{85AF9922-771B-468E-A442-95958DE143C2}"/>
              </a:ext>
            </a:extLst>
          </p:cNvPr>
          <p:cNvSpPr txBox="1">
            <a:spLocks noChangeArrowheads="1"/>
          </p:cNvSpPr>
          <p:nvPr userDrawn="1"/>
        </p:nvSpPr>
        <p:spPr bwMode="auto">
          <a:xfrm>
            <a:off x="8509000" y="374650"/>
            <a:ext cx="2100263" cy="36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b="1" dirty="0">
                <a:solidFill>
                  <a:srgbClr val="064BB2"/>
                </a:solidFill>
                <a:latin typeface="仿宋" pitchFamily="49" charset="-122"/>
                <a:ea typeface="仿宋" pitchFamily="49" charset="-122"/>
              </a:rPr>
              <a:t>Python</a:t>
            </a:r>
            <a:r>
              <a:rPr lang="zh-CN" altLang="en-US" b="1" dirty="0">
                <a:solidFill>
                  <a:srgbClr val="064BB2"/>
                </a:solidFill>
                <a:latin typeface="仿宋" pitchFamily="49" charset="-122"/>
                <a:ea typeface="仿宋" pitchFamily="49" charset="-122"/>
              </a:rPr>
              <a:t>数据可视化</a:t>
            </a:r>
          </a:p>
        </p:txBody>
      </p:sp>
      <p:cxnSp>
        <p:nvCxnSpPr>
          <p:cNvPr id="15" name="直接连接符 14">
            <a:extLst>
              <a:ext uri="{FF2B5EF4-FFF2-40B4-BE49-F238E27FC236}">
                <a16:creationId xmlns:a16="http://schemas.microsoft.com/office/drawing/2014/main" id="{86FFB567-7DF4-45D9-84A7-0AAA55E92984}"/>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2D6A4FA2-CD4C-4C29-A714-D3BF041A45F2}"/>
              </a:ext>
            </a:extLst>
          </p:cNvPr>
          <p:cNvCxnSpPr>
            <a:cxnSpLocks/>
          </p:cNvCxnSpPr>
          <p:nvPr userDrawn="1"/>
        </p:nvCxnSpPr>
        <p:spPr>
          <a:xfrm>
            <a:off x="7285452"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71672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cs typeface="Arial" panose="020B0604020202020204" pitchFamily="34" charset="0"/>
              </a:rPr>
              <a:t> </a:t>
            </a:r>
            <a:fld id="{4A843CD2-2D66-4BE8-AA6D-AF0A1335159B}" type="slidenum">
              <a:rPr lang="en-US" altLang="zh-CN" sz="1000" smtClean="0">
                <a:latin typeface="Arial" panose="020B0604020202020204" pitchFamily="34" charset="0"/>
                <a:cs typeface="Arial" panose="020B0604020202020204" pitchFamily="34" charset="0"/>
              </a:rPr>
              <a:pPr algn="ctr" eaLnBrk="1" hangingPunct="1">
                <a:defRPr/>
              </a:pPr>
              <a:t>‹#›</a:t>
            </a:fld>
            <a:endParaRPr lang="en-US" altLang="zh-CN" sz="1000">
              <a:latin typeface="Arial" panose="020B0604020202020204" pitchFamily="34" charset="0"/>
              <a:cs typeface="Arial" panose="020B0604020202020204" pitchFamily="34" charset="0"/>
            </a:endParaRPr>
          </a:p>
        </p:txBody>
      </p:sp>
      <p:cxnSp>
        <p:nvCxnSpPr>
          <p:cNvPr id="6" name="直接连接符 19"/>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4" name="内容占位符 2"/>
          <p:cNvSpPr>
            <a:spLocks noGrp="1"/>
          </p:cNvSpPr>
          <p:nvPr>
            <p:ph idx="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
        <p:nvSpPr>
          <p:cNvPr id="13" name="文本框 15">
            <a:extLst>
              <a:ext uri="{FF2B5EF4-FFF2-40B4-BE49-F238E27FC236}">
                <a16:creationId xmlns:a16="http://schemas.microsoft.com/office/drawing/2014/main" id="{94FDFF98-BCBF-4EB1-B3C4-0C15BBD743ED}"/>
              </a:ext>
            </a:extLst>
          </p:cNvPr>
          <p:cNvSpPr txBox="1">
            <a:spLocks noChangeArrowheads="1"/>
          </p:cNvSpPr>
          <p:nvPr userDrawn="1"/>
        </p:nvSpPr>
        <p:spPr bwMode="auto">
          <a:xfrm>
            <a:off x="8509000" y="374650"/>
            <a:ext cx="2100263" cy="36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b="1" dirty="0">
                <a:solidFill>
                  <a:srgbClr val="064BB2"/>
                </a:solidFill>
                <a:latin typeface="仿宋" pitchFamily="49" charset="-122"/>
                <a:ea typeface="仿宋" pitchFamily="49" charset="-122"/>
              </a:rPr>
              <a:t>Python</a:t>
            </a:r>
            <a:r>
              <a:rPr lang="zh-CN" altLang="en-US" b="1" dirty="0">
                <a:solidFill>
                  <a:srgbClr val="064BB2"/>
                </a:solidFill>
                <a:latin typeface="仿宋" pitchFamily="49" charset="-122"/>
                <a:ea typeface="仿宋" pitchFamily="49" charset="-122"/>
              </a:rPr>
              <a:t>数据可视化</a:t>
            </a:r>
          </a:p>
        </p:txBody>
      </p:sp>
      <p:cxnSp>
        <p:nvCxnSpPr>
          <p:cNvPr id="15" name="直接连接符 14">
            <a:extLst>
              <a:ext uri="{FF2B5EF4-FFF2-40B4-BE49-F238E27FC236}">
                <a16:creationId xmlns:a16="http://schemas.microsoft.com/office/drawing/2014/main" id="{BECB565E-47A8-43FB-8C16-09C52E009D87}"/>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4983E4A-40CC-4408-88E3-F476700D5F77}"/>
              </a:ext>
            </a:extLst>
          </p:cNvPr>
          <p:cNvCxnSpPr>
            <a:cxnSpLocks/>
          </p:cNvCxnSpPr>
          <p:nvPr userDrawn="1"/>
        </p:nvCxnSpPr>
        <p:spPr>
          <a:xfrm>
            <a:off x="7285452"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43737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5" name="Rectangle 12"/>
          <p:cNvSpPr>
            <a:spLocks noChangeArrowheads="1"/>
          </p:cNvSpPr>
          <p:nvPr/>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700">
                <a:solidFill>
                  <a:srgbClr val="7F7F7F"/>
                </a:solidFill>
                <a:latin typeface="Arial" panose="020B0604020202020204" pitchFamily="34" charset="0"/>
                <a:cs typeface="Arial" panose="020B0604020202020204" pitchFamily="34" charset="0"/>
              </a:rPr>
              <a:t> </a:t>
            </a:r>
            <a:fld id="{F8949009-5C57-4FE4-A90E-F5481D4A417A}" type="slidenum">
              <a:rPr lang="en-US" altLang="zh-CN" sz="700" smtClean="0">
                <a:latin typeface="Arial" panose="020B0604020202020204" pitchFamily="34" charset="0"/>
                <a:cs typeface="Arial" panose="020B0604020202020204" pitchFamily="34" charset="0"/>
              </a:rPr>
              <a:pPr algn="ctr" eaLnBrk="1" hangingPunct="1">
                <a:defRPr/>
              </a:pPr>
              <a:t>‹#›</a:t>
            </a:fld>
            <a:endParaRPr lang="en-US" altLang="zh-CN" sz="700">
              <a:latin typeface="Arial" panose="020B0604020202020204" pitchFamily="34" charset="0"/>
              <a:cs typeface="Arial" panose="020B0604020202020204" pitchFamily="34" charset="0"/>
            </a:endParaRPr>
          </a:p>
        </p:txBody>
      </p:sp>
      <p:cxnSp>
        <p:nvCxnSpPr>
          <p:cNvPr id="6" name="直接连接符 19"/>
          <p:cNvCxnSpPr>
            <a:cxnSpLocks/>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p:cNvCxnSpPr>
            <a:cxnSpLocks/>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5"/>
          </a:p>
        </p:txBody>
      </p:sp>
      <p:sp>
        <p:nvSpPr>
          <p:cNvPr id="9" name="AutoShape 23"/>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715"/>
          </a:p>
        </p:txBody>
      </p:sp>
      <p:sp>
        <p:nvSpPr>
          <p:cNvPr id="4" name="内容占位符 2"/>
          <p:cNvSpPr>
            <a:spLocks noGrp="1"/>
          </p:cNvSpPr>
          <p:nvPr>
            <p:ph idx="1"/>
          </p:nvPr>
        </p:nvSpPr>
        <p:spPr>
          <a:xfrm>
            <a:off x="423822" y="1124046"/>
            <a:ext cx="11107601" cy="4987156"/>
          </a:xfrm>
        </p:spPr>
        <p:txBody>
          <a:bodyPr>
            <a:noAutofit/>
          </a:bodyPr>
          <a:lstStyle>
            <a:lvl1pPr marL="272114" indent="-272114">
              <a:lnSpc>
                <a:spcPct val="150000"/>
              </a:lnSpc>
              <a:buClr>
                <a:srgbClr val="032089"/>
              </a:buClr>
              <a:buFont typeface="Wingdings" panose="05000000000000000000" pitchFamily="2" charset="2"/>
              <a:buChar char="Ø"/>
              <a:defRPr sz="1800" b="0">
                <a:latin typeface="微软雅黑" pitchFamily="34" charset="-122"/>
                <a:ea typeface="微软雅黑" pitchFamily="34" charset="-122"/>
              </a:defRPr>
            </a:lvl1pPr>
            <a:lvl2pPr>
              <a:lnSpc>
                <a:spcPct val="130000"/>
              </a:lnSpc>
              <a:buClr>
                <a:srgbClr val="032089"/>
              </a:buClr>
              <a:buFont typeface="Wingdings" pitchFamily="2" charset="2"/>
              <a:buChar char="l"/>
              <a:defRPr sz="1747" b="0">
                <a:latin typeface="微软雅黑" pitchFamily="34" charset="-122"/>
                <a:ea typeface="微软雅黑" pitchFamily="34" charset="-122"/>
              </a:defRPr>
            </a:lvl2pPr>
            <a:lvl3pPr>
              <a:defRPr sz="1429" b="0">
                <a:latin typeface="微软雅黑" pitchFamily="34" charset="-122"/>
                <a:ea typeface="微软雅黑" pitchFamily="34" charset="-122"/>
              </a:defRPr>
            </a:lvl3pPr>
            <a:lvl4pPr>
              <a:defRPr sz="1429" b="0">
                <a:latin typeface="微软雅黑" pitchFamily="34" charset="-122"/>
                <a:ea typeface="微软雅黑" pitchFamily="34" charset="-122"/>
              </a:defRPr>
            </a:lvl4pPr>
            <a:lvl5pPr>
              <a:defRPr sz="1429" b="0">
                <a:latin typeface="微软雅黑" pitchFamily="34" charset="-122"/>
                <a:ea typeface="微软雅黑" pitchFamily="34" charset="-122"/>
              </a:defRPr>
            </a:lvl5pPr>
          </a:lstStyle>
          <a:p>
            <a:pPr lvl="0"/>
            <a:r>
              <a:rPr lang="zh-CN" altLang="en-US" dirty="0"/>
              <a:t>单击此处编辑母版文本样式</a:t>
            </a:r>
          </a:p>
        </p:txBody>
      </p:sp>
      <p:sp>
        <p:nvSpPr>
          <p:cNvPr id="11" name="文本框 15">
            <a:extLst>
              <a:ext uri="{FF2B5EF4-FFF2-40B4-BE49-F238E27FC236}">
                <a16:creationId xmlns:a16="http://schemas.microsoft.com/office/drawing/2014/main" id="{D8472F79-DCF9-4929-AC65-6B098746B1D6}"/>
              </a:ext>
            </a:extLst>
          </p:cNvPr>
          <p:cNvSpPr txBox="1">
            <a:spLocks noChangeArrowheads="1"/>
          </p:cNvSpPr>
          <p:nvPr userDrawn="1"/>
        </p:nvSpPr>
        <p:spPr bwMode="auto">
          <a:xfrm>
            <a:off x="8509000" y="374650"/>
            <a:ext cx="2100263" cy="36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b="1" dirty="0">
                <a:solidFill>
                  <a:srgbClr val="064BB2"/>
                </a:solidFill>
                <a:latin typeface="仿宋" pitchFamily="49" charset="-122"/>
                <a:ea typeface="仿宋" pitchFamily="49" charset="-122"/>
              </a:rPr>
              <a:t>Python</a:t>
            </a:r>
            <a:r>
              <a:rPr lang="zh-CN" altLang="en-US" b="1" dirty="0">
                <a:solidFill>
                  <a:srgbClr val="064BB2"/>
                </a:solidFill>
                <a:latin typeface="仿宋" pitchFamily="49" charset="-122"/>
                <a:ea typeface="仿宋" pitchFamily="49" charset="-122"/>
              </a:rPr>
              <a:t>数据可视化</a:t>
            </a:r>
          </a:p>
        </p:txBody>
      </p:sp>
      <p:cxnSp>
        <p:nvCxnSpPr>
          <p:cNvPr id="12" name="直接连接符 11">
            <a:extLst>
              <a:ext uri="{FF2B5EF4-FFF2-40B4-BE49-F238E27FC236}">
                <a16:creationId xmlns:a16="http://schemas.microsoft.com/office/drawing/2014/main" id="{ADBC1020-45F9-4A84-A867-505B8A5A5288}"/>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1C98478E-46CA-429F-A9A8-657EE9E37833}"/>
              </a:ext>
            </a:extLst>
          </p:cNvPr>
          <p:cNvCxnSpPr>
            <a:cxnSpLocks/>
          </p:cNvCxnSpPr>
          <p:nvPr userDrawn="1"/>
        </p:nvCxnSpPr>
        <p:spPr>
          <a:xfrm>
            <a:off x="7285452"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90474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Title 1"/>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spTree>
    <p:extLst>
      <p:ext uri="{BB962C8B-B14F-4D97-AF65-F5344CB8AC3E}">
        <p14:creationId xmlns:p14="http://schemas.microsoft.com/office/powerpoint/2010/main" val="359345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5EEE31C-6ADC-47E9-8526-FF1C233CFA14}" type="datetimeFigureOut">
              <a:rPr lang="zh-CN" altLang="en-US"/>
              <a:pPr>
                <a:defRPr/>
              </a:pPr>
              <a:t>2020/3/29</a:t>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978B738-2A31-4FE5-86D5-AB68019EF76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37" r:id="rId5"/>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1828819"/>
            <a:ext cx="6543675" cy="1084912"/>
          </a:xfrm>
        </p:spPr>
        <p:txBody>
          <a:bodyPr/>
          <a:lstStyle/>
          <a:p>
            <a:r>
              <a:rPr lang="en-US" altLang="zh-CN" dirty="0">
                <a:solidFill>
                  <a:srgbClr val="FF0000"/>
                </a:solidFill>
              </a:rPr>
              <a:t>Python</a:t>
            </a:r>
            <a:r>
              <a:rPr lang="zh-CN" altLang="en-US" dirty="0">
                <a:solidFill>
                  <a:srgbClr val="FF0000"/>
                </a:solidFill>
              </a:rPr>
              <a:t>数据可视化</a:t>
            </a:r>
            <a:br>
              <a:rPr lang="en-US" altLang="zh-CN" dirty="0">
                <a:solidFill>
                  <a:srgbClr val="FF0000"/>
                </a:solidFill>
              </a:rPr>
            </a:br>
            <a:r>
              <a:rPr lang="zh-CN" altLang="en-US" dirty="0">
                <a:solidFill>
                  <a:srgbClr val="FF0000"/>
                </a:solidFill>
              </a:rPr>
              <a:t>之</a:t>
            </a:r>
            <a:r>
              <a:rPr lang="en-US" altLang="zh-CN" dirty="0">
                <a:solidFill>
                  <a:srgbClr val="FF0000"/>
                </a:solidFill>
              </a:rPr>
              <a:t>Matplotlib</a:t>
            </a:r>
            <a:r>
              <a:rPr lang="zh-CN" altLang="en-US" dirty="0">
                <a:solidFill>
                  <a:srgbClr val="FF0000"/>
                </a:solidFill>
              </a:rPr>
              <a:t>与</a:t>
            </a:r>
            <a:r>
              <a:rPr lang="en-US" altLang="zh-CN" dirty="0" err="1">
                <a:solidFill>
                  <a:srgbClr val="FF0000"/>
                </a:solidFill>
              </a:rPr>
              <a:t>Pyecharts</a:t>
            </a:r>
            <a:endParaRPr lang="zh-CN" altLang="en-US" b="0" dirty="0">
              <a:solidFill>
                <a:srgbClr val="FF0000"/>
              </a:solidFill>
              <a:cs typeface="Times New Roman" panose="02020603050405020304" pitchFamily="18" charset="0"/>
            </a:endParaRPr>
          </a:p>
        </p:txBody>
      </p:sp>
      <p:sp>
        <p:nvSpPr>
          <p:cNvPr id="3" name="标题 4">
            <a:extLst>
              <a:ext uri="{FF2B5EF4-FFF2-40B4-BE49-F238E27FC236}">
                <a16:creationId xmlns:a16="http://schemas.microsoft.com/office/drawing/2014/main" id="{C1DCD1FD-BBC8-4B8F-B584-CE77766E8616}"/>
              </a:ext>
            </a:extLst>
          </p:cNvPr>
          <p:cNvSpPr txBox="1">
            <a:spLocks/>
          </p:cNvSpPr>
          <p:nvPr/>
        </p:nvSpPr>
        <p:spPr bwMode="auto">
          <a:xfrm>
            <a:off x="2792657" y="5131000"/>
            <a:ext cx="65436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b="1" baseline="0">
                <a:solidFill>
                  <a:schemeClr val="bg1"/>
                </a:solidFill>
                <a:latin typeface="Times New Roman" panose="02020603050405020304" pitchFamily="18" charset="0"/>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a:lstStyle>
          <a:p>
            <a:r>
              <a:rPr lang="zh-CN" altLang="en-US" sz="2000" kern="0" dirty="0">
                <a:solidFill>
                  <a:schemeClr val="tx1"/>
                </a:solidFill>
              </a:rPr>
              <a:t>清华大学出版社</a:t>
            </a:r>
            <a:endParaRPr lang="zh-CN" altLang="en-US" sz="2000" b="0" kern="0" dirty="0">
              <a:solidFill>
                <a:schemeClr val="tx1"/>
              </a:solidFill>
              <a:cs typeface="Times New Roman" panose="02020603050405020304" pitchFamily="18" charset="0"/>
            </a:endParaRPr>
          </a:p>
        </p:txBody>
      </p:sp>
      <p:sp>
        <p:nvSpPr>
          <p:cNvPr id="5" name="标题 4">
            <a:extLst>
              <a:ext uri="{FF2B5EF4-FFF2-40B4-BE49-F238E27FC236}">
                <a16:creationId xmlns:a16="http://schemas.microsoft.com/office/drawing/2014/main" id="{168EF487-AA0C-43A1-A942-3ACFE7A9C086}"/>
              </a:ext>
            </a:extLst>
          </p:cNvPr>
          <p:cNvSpPr txBox="1">
            <a:spLocks/>
          </p:cNvSpPr>
          <p:nvPr/>
        </p:nvSpPr>
        <p:spPr bwMode="auto">
          <a:xfrm>
            <a:off x="2788040" y="4018012"/>
            <a:ext cx="65436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b="1" baseline="0">
                <a:solidFill>
                  <a:schemeClr val="bg1"/>
                </a:solidFill>
                <a:latin typeface="Times New Roman" panose="02020603050405020304" pitchFamily="18" charset="0"/>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a:lstStyle>
          <a:p>
            <a:r>
              <a:rPr lang="zh-CN" altLang="en-US" sz="2000" kern="0" dirty="0">
                <a:solidFill>
                  <a:schemeClr val="tx1"/>
                </a:solidFill>
              </a:rPr>
              <a:t>王国平      编著</a:t>
            </a:r>
            <a:endParaRPr lang="zh-CN" altLang="en-US" sz="2000" b="0" kern="0" dirty="0">
              <a:solidFill>
                <a:schemeClr val="tx1"/>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a:t>
            </a:r>
            <a:r>
              <a:rPr lang="en-US" altLang="zh-CN" dirty="0"/>
              <a:t>1</a:t>
            </a:r>
            <a:r>
              <a:rPr lang="zh-CN" altLang="en-US" dirty="0"/>
              <a:t>）了解业务。分析之前与业务人员深入沟通，了解业务场景。</a:t>
            </a:r>
            <a:endParaRPr lang="en-US" altLang="zh-CN" dirty="0"/>
          </a:p>
          <a:p>
            <a:pPr marL="361950" indent="-361950"/>
            <a:r>
              <a:rPr lang="zh-CN" altLang="en-US" dirty="0"/>
              <a:t>（</a:t>
            </a:r>
            <a:r>
              <a:rPr lang="en-US" altLang="zh-CN" dirty="0"/>
              <a:t>2</a:t>
            </a:r>
            <a:r>
              <a:rPr lang="zh-CN" altLang="en-US" dirty="0"/>
              <a:t>）注重个性化。应确保向最终用户提供个性化报表和仪表板。</a:t>
            </a:r>
          </a:p>
          <a:p>
            <a:pPr marL="361950" indent="-361950"/>
            <a:r>
              <a:rPr lang="zh-CN" altLang="en-US" dirty="0"/>
              <a:t>（</a:t>
            </a:r>
            <a:r>
              <a:rPr lang="en-US" altLang="zh-CN" dirty="0"/>
              <a:t>3</a:t>
            </a:r>
            <a:r>
              <a:rPr lang="zh-CN" altLang="en-US" dirty="0"/>
              <a:t>）尽可能简化。确保最终视图是最简洁且有实际价值的产品。</a:t>
            </a:r>
          </a:p>
          <a:p>
            <a:pPr marL="361950" indent="-361950"/>
            <a:r>
              <a:rPr lang="zh-CN" altLang="en-US" dirty="0"/>
              <a:t>（</a:t>
            </a:r>
            <a:r>
              <a:rPr lang="en-US" altLang="zh-CN" dirty="0"/>
              <a:t>4</a:t>
            </a:r>
            <a:r>
              <a:rPr lang="zh-CN" altLang="en-US" dirty="0"/>
              <a:t>）从用户角度。从用户出发，使用颜色、形状、大小等设计视图。</a:t>
            </a:r>
          </a:p>
          <a:p>
            <a:pPr marL="361950" indent="-361950"/>
            <a:r>
              <a:rPr lang="zh-CN" altLang="en-US" dirty="0"/>
              <a:t>（</a:t>
            </a:r>
            <a:r>
              <a:rPr lang="en-US" altLang="zh-CN" dirty="0"/>
              <a:t>5</a:t>
            </a:r>
            <a:r>
              <a:rPr lang="zh-CN" altLang="en-US" dirty="0"/>
              <a:t>）选择合适的方法。针对不同的情况需要采用不同的可视化方法。</a:t>
            </a:r>
          </a:p>
        </p:txBody>
      </p:sp>
      <p:sp>
        <p:nvSpPr>
          <p:cNvPr id="17412" name="内容占位符 2"/>
          <p:cNvSpPr>
            <a:spLocks noGrp="1"/>
          </p:cNvSpPr>
          <p:nvPr>
            <p:ph idx="10"/>
          </p:nvPr>
        </p:nvSpPr>
        <p:spPr>
          <a:xfrm>
            <a:off x="423863" y="1138238"/>
            <a:ext cx="11107737" cy="427037"/>
          </a:xfrm>
        </p:spPr>
        <p:txBody>
          <a:bodyPr/>
          <a:lstStyle/>
          <a:p>
            <a:r>
              <a:rPr lang="zh-CN" altLang="en-US" dirty="0"/>
              <a:t>数据可视化的注意事项：</a:t>
            </a:r>
            <a:endParaRPr dirty="0"/>
          </a:p>
        </p:txBody>
      </p:sp>
    </p:spTree>
    <p:extLst>
      <p:ext uri="{BB962C8B-B14F-4D97-AF65-F5344CB8AC3E}">
        <p14:creationId xmlns:p14="http://schemas.microsoft.com/office/powerpoint/2010/main" val="2869532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本章介绍</a:t>
            </a:r>
            <a:r>
              <a:rPr lang="en-US" altLang="zh-CN" dirty="0"/>
              <a:t>Matplotlib</a:t>
            </a:r>
            <a:r>
              <a:rPr lang="zh-CN" altLang="en-US" dirty="0"/>
              <a:t>的主要参数配置，包括线条、坐标轴、图例等，以及绘图的参数文件及主要函数，并结合实际案例进行了深入说明。</a:t>
            </a:r>
          </a:p>
        </p:txBody>
      </p:sp>
    </p:spTree>
    <p:extLst>
      <p:ext uri="{BB962C8B-B14F-4D97-AF65-F5344CB8AC3E}">
        <p14:creationId xmlns:p14="http://schemas.microsoft.com/office/powerpoint/2010/main" val="38623700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绘图参数文件及主要函数</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Matplotlib</a:t>
            </a:r>
            <a:r>
              <a:rPr lang="zh-CN" altLang="en-US" sz="2400" dirty="0">
                <a:solidFill>
                  <a:schemeClr val="bg1"/>
                </a:solidFill>
                <a:latin typeface="微软雅黑" pitchFamily="34" charset="-122"/>
                <a:ea typeface="微软雅黑" pitchFamily="34" charset="-122"/>
              </a:rPr>
              <a:t>主要参数配置</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Matplotlib</a:t>
            </a:r>
            <a:r>
              <a:rPr lang="zh-CN" altLang="en-US" sz="2400" dirty="0">
                <a:latin typeface="微软雅黑" pitchFamily="34" charset="-122"/>
                <a:ea typeface="微软雅黑" pitchFamily="34" charset="-122"/>
                <a:sym typeface="微软雅黑" pitchFamily="34" charset="-122"/>
              </a:rPr>
              <a:t>参数配置案例</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8334503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在</a:t>
            </a:r>
            <a:r>
              <a:rPr lang="en-US" altLang="zh-CN" dirty="0"/>
              <a:t>Matplotlib</a:t>
            </a:r>
            <a:r>
              <a:rPr lang="zh-CN" altLang="en-US" dirty="0"/>
              <a:t>中，可以很方便的绘制各类图形，如果不在程序中设置参数，软件会使用默认的参数，例如需要对输入的数据进行数据变换，并绘制曲线。</a:t>
            </a:r>
            <a:endParaRPr lang="en-US" altLang="zh-CN" dirty="0"/>
          </a:p>
          <a:p>
            <a:pPr marL="361950" indent="-361950"/>
            <a:r>
              <a:rPr lang="zh-CN" altLang="zh-CN" dirty="0"/>
              <a:t>上面绘制的曲线比较单调，我们可以设置线的颜色、线宽、样式，以及添加点，并设置点的样式，颜色，大小</a:t>
            </a:r>
            <a:r>
              <a:rPr lang="zh-CN" altLang="en-US" dirty="0"/>
              <a:t>。</a:t>
            </a:r>
          </a:p>
        </p:txBody>
      </p:sp>
      <p:sp>
        <p:nvSpPr>
          <p:cNvPr id="17412" name="内容占位符 2"/>
          <p:cNvSpPr>
            <a:spLocks noGrp="1"/>
          </p:cNvSpPr>
          <p:nvPr>
            <p:ph idx="10"/>
          </p:nvPr>
        </p:nvSpPr>
        <p:spPr/>
        <p:txBody>
          <a:bodyPr/>
          <a:lstStyle/>
          <a:p>
            <a:r>
              <a:rPr lang="en-US" altLang="zh-CN" dirty="0"/>
              <a:t>6.1.1  </a:t>
            </a:r>
            <a:r>
              <a:rPr lang="zh-CN" altLang="en-US" dirty="0"/>
              <a:t>线条的设置</a:t>
            </a:r>
            <a:endParaRPr dirty="0"/>
          </a:p>
        </p:txBody>
      </p:sp>
      <p:pic>
        <p:nvPicPr>
          <p:cNvPr id="4" name="图片 3">
            <a:extLst>
              <a:ext uri="{FF2B5EF4-FFF2-40B4-BE49-F238E27FC236}">
                <a16:creationId xmlns:a16="http://schemas.microsoft.com/office/drawing/2014/main" id="{F8A7552E-CF74-4562-9BF7-64797347CAD5}"/>
              </a:ext>
            </a:extLst>
          </p:cNvPr>
          <p:cNvPicPr/>
          <p:nvPr/>
        </p:nvPicPr>
        <p:blipFill>
          <a:blip r:embed="rId2" cstate="print"/>
          <a:stretch>
            <a:fillRect/>
          </a:stretch>
        </p:blipFill>
        <p:spPr>
          <a:xfrm>
            <a:off x="2554951" y="3794702"/>
            <a:ext cx="2833370" cy="1873250"/>
          </a:xfrm>
          <a:prstGeom prst="rect">
            <a:avLst/>
          </a:prstGeom>
        </p:spPr>
      </p:pic>
      <p:pic>
        <p:nvPicPr>
          <p:cNvPr id="5" name="图片 4">
            <a:extLst>
              <a:ext uri="{FF2B5EF4-FFF2-40B4-BE49-F238E27FC236}">
                <a16:creationId xmlns:a16="http://schemas.microsoft.com/office/drawing/2014/main" id="{5B129D3A-E39F-4C7E-AEE5-0695D6AFB20F}"/>
              </a:ext>
            </a:extLst>
          </p:cNvPr>
          <p:cNvPicPr/>
          <p:nvPr/>
        </p:nvPicPr>
        <p:blipFill>
          <a:blip r:embed="rId3" cstate="print"/>
          <a:stretch>
            <a:fillRect/>
          </a:stretch>
        </p:blipFill>
        <p:spPr>
          <a:xfrm>
            <a:off x="6824345" y="3707303"/>
            <a:ext cx="3013710" cy="1992630"/>
          </a:xfrm>
          <a:prstGeom prst="rect">
            <a:avLst/>
          </a:prstGeom>
        </p:spPr>
      </p:pic>
    </p:spTree>
    <p:extLst>
      <p:ext uri="{BB962C8B-B14F-4D97-AF65-F5344CB8AC3E}">
        <p14:creationId xmlns:p14="http://schemas.microsoft.com/office/powerpoint/2010/main" val="25358873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在</a:t>
            </a:r>
            <a:r>
              <a:rPr lang="en-US" altLang="zh-CN" dirty="0"/>
              <a:t>Matplotlib</a:t>
            </a:r>
            <a:r>
              <a:rPr lang="zh-CN" altLang="en-US" dirty="0"/>
              <a:t>中，我们可以手动设置线的颜色（</a:t>
            </a:r>
            <a:r>
              <a:rPr lang="en-US" altLang="zh-CN" dirty="0"/>
              <a:t>color</a:t>
            </a:r>
            <a:r>
              <a:rPr lang="zh-CN" altLang="en-US" dirty="0"/>
              <a:t>）、标记（</a:t>
            </a:r>
            <a:r>
              <a:rPr lang="en-US" altLang="zh-CN" dirty="0"/>
              <a:t>marker</a:t>
            </a:r>
            <a:r>
              <a:rPr lang="zh-CN" altLang="en-US" dirty="0"/>
              <a:t>）、线型（</a:t>
            </a:r>
            <a:r>
              <a:rPr lang="en-US" altLang="zh-CN" dirty="0"/>
              <a:t>line</a:t>
            </a:r>
            <a:r>
              <a:rPr lang="zh-CN" altLang="en-US" dirty="0"/>
              <a:t>）等参数。</a:t>
            </a:r>
          </a:p>
        </p:txBody>
      </p:sp>
      <p:graphicFrame>
        <p:nvGraphicFramePr>
          <p:cNvPr id="2" name="表格 1">
            <a:extLst>
              <a:ext uri="{FF2B5EF4-FFF2-40B4-BE49-F238E27FC236}">
                <a16:creationId xmlns:a16="http://schemas.microsoft.com/office/drawing/2014/main" id="{EE5973FC-0FEF-4A5D-8BF2-393E007E37D6}"/>
              </a:ext>
            </a:extLst>
          </p:cNvPr>
          <p:cNvGraphicFramePr>
            <a:graphicFrameLocks noGrp="1"/>
          </p:cNvGraphicFramePr>
          <p:nvPr>
            <p:extLst>
              <p:ext uri="{D42A27DB-BD31-4B8C-83A1-F6EECF244321}">
                <p14:modId xmlns:p14="http://schemas.microsoft.com/office/powerpoint/2010/main" val="1219393812"/>
              </p:ext>
            </p:extLst>
          </p:nvPr>
        </p:nvGraphicFramePr>
        <p:xfrm>
          <a:off x="1008447" y="2018065"/>
          <a:ext cx="3849880" cy="1750370"/>
        </p:xfrm>
        <a:graphic>
          <a:graphicData uri="http://schemas.openxmlformats.org/drawingml/2006/table">
            <a:tbl>
              <a:tblPr firstRow="1" firstCol="1" bandRow="1">
                <a:tableStyleId>{5C22544A-7EE6-4342-B048-85BDC9FD1C3A}</a:tableStyleId>
              </a:tblPr>
              <a:tblGrid>
                <a:gridCol w="931189">
                  <a:extLst>
                    <a:ext uri="{9D8B030D-6E8A-4147-A177-3AD203B41FA5}">
                      <a16:colId xmlns:a16="http://schemas.microsoft.com/office/drawing/2014/main" val="1257266227"/>
                    </a:ext>
                  </a:extLst>
                </a:gridCol>
                <a:gridCol w="2918691">
                  <a:extLst>
                    <a:ext uri="{9D8B030D-6E8A-4147-A177-3AD203B41FA5}">
                      <a16:colId xmlns:a16="http://schemas.microsoft.com/office/drawing/2014/main" val="732272767"/>
                    </a:ext>
                  </a:extLst>
                </a:gridCol>
              </a:tblGrid>
              <a:tr h="191466">
                <a:tc>
                  <a:txBody>
                    <a:bodyPr/>
                    <a:lstStyle/>
                    <a:p>
                      <a:pPr marL="0" indent="0" algn="ctr">
                        <a:lnSpc>
                          <a:spcPts val="1400"/>
                        </a:lnSpc>
                        <a:spcBef>
                          <a:spcPts val="200"/>
                        </a:spcBef>
                        <a:spcAft>
                          <a:spcPts val="200"/>
                        </a:spcAft>
                      </a:pPr>
                      <a:r>
                        <a:rPr lang="zh-TW" altLang="en-US" sz="1000" kern="1050" dirty="0">
                          <a:effectLst/>
                        </a:rPr>
                        <a:t>线的</a:t>
                      </a:r>
                      <a:r>
                        <a:rPr lang="zh-CN" altLang="en-US" sz="1000" kern="1050" dirty="0">
                          <a:effectLst/>
                        </a:rPr>
                        <a:t>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tc>
                  <a:txBody>
                    <a:bodyPr/>
                    <a:lstStyle/>
                    <a:p>
                      <a:pPr marL="0" indent="0" algn="ctr">
                        <a:lnSpc>
                          <a:spcPts val="1400"/>
                        </a:lnSpc>
                        <a:spcBef>
                          <a:spcPts val="200"/>
                        </a:spcBef>
                        <a:spcAft>
                          <a:spcPts val="200"/>
                        </a:spcAft>
                      </a:pPr>
                      <a:r>
                        <a:rPr lang="zh-TW" sz="1000" kern="1050" dirty="0">
                          <a:effectLst/>
                        </a:rPr>
                        <a:t>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extLst>
                  <a:ext uri="{0D108BD9-81ED-4DB2-BD59-A6C34878D82A}">
                    <a16:rowId xmlns:a16="http://schemas.microsoft.com/office/drawing/2014/main" val="747839655"/>
                  </a:ext>
                </a:extLst>
              </a:tr>
              <a:tr h="194863">
                <a:tc>
                  <a:txBody>
                    <a:bodyPr/>
                    <a:lstStyle/>
                    <a:p>
                      <a:pPr marL="0" indent="0" algn="ctr">
                        <a:lnSpc>
                          <a:spcPts val="1400"/>
                        </a:lnSpc>
                        <a:spcBef>
                          <a:spcPts val="200"/>
                        </a:spcBef>
                        <a:spcAft>
                          <a:spcPts val="200"/>
                        </a:spcAft>
                      </a:pPr>
                      <a:r>
                        <a:rPr lang="en-US" sz="1000" kern="1050" dirty="0">
                          <a:effectLst/>
                        </a:rPr>
                        <a:t>'b'</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tc>
                  <a:txBody>
                    <a:bodyPr/>
                    <a:lstStyle/>
                    <a:p>
                      <a:pPr marL="0" indent="0" algn="ctr">
                        <a:lnSpc>
                          <a:spcPts val="1400"/>
                        </a:lnSpc>
                        <a:spcBef>
                          <a:spcPts val="200"/>
                        </a:spcBef>
                        <a:spcAft>
                          <a:spcPts val="200"/>
                        </a:spcAft>
                      </a:pPr>
                      <a:r>
                        <a:rPr lang="zh-TW" sz="1000" kern="1050" dirty="0">
                          <a:effectLst/>
                        </a:rPr>
                        <a:t>蓝色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extLst>
                  <a:ext uri="{0D108BD9-81ED-4DB2-BD59-A6C34878D82A}">
                    <a16:rowId xmlns:a16="http://schemas.microsoft.com/office/drawing/2014/main" val="4018155773"/>
                  </a:ext>
                </a:extLst>
              </a:tr>
              <a:tr h="194863">
                <a:tc>
                  <a:txBody>
                    <a:bodyPr/>
                    <a:lstStyle/>
                    <a:p>
                      <a:pPr marL="0" indent="0" algn="ctr">
                        <a:lnSpc>
                          <a:spcPts val="1400"/>
                        </a:lnSpc>
                        <a:spcBef>
                          <a:spcPts val="200"/>
                        </a:spcBef>
                        <a:spcAft>
                          <a:spcPts val="200"/>
                        </a:spcAft>
                      </a:pPr>
                      <a:r>
                        <a:rPr lang="en-US" sz="1000" kern="1050" dirty="0">
                          <a:effectLst/>
                        </a:rPr>
                        <a:t>'g'</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tc>
                  <a:txBody>
                    <a:bodyPr/>
                    <a:lstStyle/>
                    <a:p>
                      <a:pPr marL="0" indent="0" algn="ctr">
                        <a:lnSpc>
                          <a:spcPts val="1400"/>
                        </a:lnSpc>
                        <a:spcBef>
                          <a:spcPts val="200"/>
                        </a:spcBef>
                        <a:spcAft>
                          <a:spcPts val="200"/>
                        </a:spcAft>
                      </a:pPr>
                      <a:r>
                        <a:rPr lang="zh-TW" sz="1000" kern="1050" dirty="0">
                          <a:effectLst/>
                        </a:rPr>
                        <a:t>绿色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extLst>
                  <a:ext uri="{0D108BD9-81ED-4DB2-BD59-A6C34878D82A}">
                    <a16:rowId xmlns:a16="http://schemas.microsoft.com/office/drawing/2014/main" val="3467066703"/>
                  </a:ext>
                </a:extLst>
              </a:tr>
              <a:tr h="194863">
                <a:tc>
                  <a:txBody>
                    <a:bodyPr/>
                    <a:lstStyle/>
                    <a:p>
                      <a:pPr marL="0" indent="0" algn="ctr">
                        <a:lnSpc>
                          <a:spcPts val="1400"/>
                        </a:lnSpc>
                        <a:spcBef>
                          <a:spcPts val="200"/>
                        </a:spcBef>
                        <a:spcAft>
                          <a:spcPts val="200"/>
                        </a:spcAft>
                      </a:pPr>
                      <a:r>
                        <a:rPr lang="en-US" sz="1000" kern="1050" dirty="0">
                          <a:effectLst/>
                        </a:rPr>
                        <a:t>'r'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tc>
                  <a:txBody>
                    <a:bodyPr/>
                    <a:lstStyle/>
                    <a:p>
                      <a:pPr marL="0" indent="0" algn="ctr">
                        <a:lnSpc>
                          <a:spcPts val="1400"/>
                        </a:lnSpc>
                        <a:spcBef>
                          <a:spcPts val="200"/>
                        </a:spcBef>
                        <a:spcAft>
                          <a:spcPts val="200"/>
                        </a:spcAft>
                      </a:pPr>
                      <a:r>
                        <a:rPr lang="zh-TW" sz="1000" kern="1050" dirty="0">
                          <a:effectLst/>
                        </a:rPr>
                        <a:t>红</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extLst>
                  <a:ext uri="{0D108BD9-81ED-4DB2-BD59-A6C34878D82A}">
                    <a16:rowId xmlns:a16="http://schemas.microsoft.com/office/drawing/2014/main" val="3435010288"/>
                  </a:ext>
                </a:extLst>
              </a:tr>
              <a:tr h="194863">
                <a:tc>
                  <a:txBody>
                    <a:bodyPr/>
                    <a:lstStyle/>
                    <a:p>
                      <a:pPr marL="0" indent="0" algn="ctr">
                        <a:lnSpc>
                          <a:spcPts val="1400"/>
                        </a:lnSpc>
                        <a:spcBef>
                          <a:spcPts val="200"/>
                        </a:spcBef>
                        <a:spcAft>
                          <a:spcPts val="200"/>
                        </a:spcAft>
                      </a:pPr>
                      <a:r>
                        <a:rPr lang="en-US" sz="1000" kern="1050" dirty="0">
                          <a:effectLst/>
                        </a:rPr>
                        <a:t>'c'</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tc>
                  <a:txBody>
                    <a:bodyPr/>
                    <a:lstStyle/>
                    <a:p>
                      <a:pPr marL="0" indent="0" algn="ctr">
                        <a:lnSpc>
                          <a:spcPts val="1400"/>
                        </a:lnSpc>
                        <a:spcBef>
                          <a:spcPts val="200"/>
                        </a:spcBef>
                        <a:spcAft>
                          <a:spcPts val="200"/>
                        </a:spcAft>
                      </a:pPr>
                      <a:r>
                        <a:rPr lang="zh-TW" sz="1000" kern="1050" dirty="0">
                          <a:effectLst/>
                        </a:rPr>
                        <a:t>青色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extLst>
                  <a:ext uri="{0D108BD9-81ED-4DB2-BD59-A6C34878D82A}">
                    <a16:rowId xmlns:a16="http://schemas.microsoft.com/office/drawing/2014/main" val="2556930553"/>
                  </a:ext>
                </a:extLst>
              </a:tr>
              <a:tr h="194863">
                <a:tc>
                  <a:txBody>
                    <a:bodyPr/>
                    <a:lstStyle/>
                    <a:p>
                      <a:pPr marL="0" indent="0" algn="ctr">
                        <a:lnSpc>
                          <a:spcPts val="1400"/>
                        </a:lnSpc>
                        <a:spcBef>
                          <a:spcPts val="200"/>
                        </a:spcBef>
                        <a:spcAft>
                          <a:spcPts val="200"/>
                        </a:spcAft>
                      </a:pPr>
                      <a:r>
                        <a:rPr lang="en-US" sz="1000" kern="1050" dirty="0">
                          <a:effectLst/>
                        </a:rPr>
                        <a:t>'m'</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tc>
                  <a:txBody>
                    <a:bodyPr/>
                    <a:lstStyle/>
                    <a:p>
                      <a:pPr marL="0" indent="0" algn="ctr">
                        <a:lnSpc>
                          <a:spcPts val="1400"/>
                        </a:lnSpc>
                        <a:spcBef>
                          <a:spcPts val="200"/>
                        </a:spcBef>
                        <a:spcAft>
                          <a:spcPts val="200"/>
                        </a:spcAft>
                      </a:pPr>
                      <a:r>
                        <a:rPr lang="zh-TW" sz="1000" kern="1050" dirty="0">
                          <a:effectLst/>
                        </a:rPr>
                        <a:t>品红</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extLst>
                  <a:ext uri="{0D108BD9-81ED-4DB2-BD59-A6C34878D82A}">
                    <a16:rowId xmlns:a16="http://schemas.microsoft.com/office/drawing/2014/main" val="3184099521"/>
                  </a:ext>
                </a:extLst>
              </a:tr>
              <a:tr h="194863">
                <a:tc>
                  <a:txBody>
                    <a:bodyPr/>
                    <a:lstStyle/>
                    <a:p>
                      <a:pPr marL="0" indent="0" algn="ctr">
                        <a:lnSpc>
                          <a:spcPts val="1400"/>
                        </a:lnSpc>
                        <a:spcBef>
                          <a:spcPts val="200"/>
                        </a:spcBef>
                        <a:spcAft>
                          <a:spcPts val="200"/>
                        </a:spcAft>
                      </a:pPr>
                      <a:r>
                        <a:rPr lang="en-US" sz="1000" kern="1050" dirty="0">
                          <a:effectLst/>
                        </a:rPr>
                        <a:t>'y'</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tc>
                  <a:txBody>
                    <a:bodyPr/>
                    <a:lstStyle/>
                    <a:p>
                      <a:pPr marL="0" indent="0" algn="ctr">
                        <a:lnSpc>
                          <a:spcPts val="1400"/>
                        </a:lnSpc>
                        <a:spcBef>
                          <a:spcPts val="200"/>
                        </a:spcBef>
                        <a:spcAft>
                          <a:spcPts val="200"/>
                        </a:spcAft>
                      </a:pPr>
                      <a:r>
                        <a:rPr lang="zh-TW" sz="1000" kern="1050" dirty="0">
                          <a:effectLst/>
                        </a:rPr>
                        <a:t>黄色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extLst>
                  <a:ext uri="{0D108BD9-81ED-4DB2-BD59-A6C34878D82A}">
                    <a16:rowId xmlns:a16="http://schemas.microsoft.com/office/drawing/2014/main" val="3221007310"/>
                  </a:ext>
                </a:extLst>
              </a:tr>
              <a:tr h="194863">
                <a:tc>
                  <a:txBody>
                    <a:bodyPr/>
                    <a:lstStyle/>
                    <a:p>
                      <a:pPr marL="0" indent="0" algn="ctr">
                        <a:lnSpc>
                          <a:spcPts val="1400"/>
                        </a:lnSpc>
                        <a:spcBef>
                          <a:spcPts val="200"/>
                        </a:spcBef>
                        <a:spcAft>
                          <a:spcPts val="200"/>
                        </a:spcAft>
                      </a:pPr>
                      <a:r>
                        <a:rPr lang="en-US" sz="1000" kern="1050" dirty="0">
                          <a:effectLst/>
                        </a:rPr>
                        <a:t>'k'</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tc>
                  <a:txBody>
                    <a:bodyPr/>
                    <a:lstStyle/>
                    <a:p>
                      <a:pPr marL="0" indent="0" algn="ctr">
                        <a:lnSpc>
                          <a:spcPts val="1400"/>
                        </a:lnSpc>
                        <a:spcBef>
                          <a:spcPts val="200"/>
                        </a:spcBef>
                        <a:spcAft>
                          <a:spcPts val="200"/>
                        </a:spcAft>
                      </a:pPr>
                      <a:r>
                        <a:rPr lang="zh-TW" sz="1000" kern="1050" dirty="0">
                          <a:effectLst/>
                        </a:rPr>
                        <a:t>黑</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extLst>
                  <a:ext uri="{0D108BD9-81ED-4DB2-BD59-A6C34878D82A}">
                    <a16:rowId xmlns:a16="http://schemas.microsoft.com/office/drawing/2014/main" val="1891503803"/>
                  </a:ext>
                </a:extLst>
              </a:tr>
              <a:tr h="194863">
                <a:tc>
                  <a:txBody>
                    <a:bodyPr/>
                    <a:lstStyle/>
                    <a:p>
                      <a:pPr marL="0" indent="0" algn="ctr">
                        <a:lnSpc>
                          <a:spcPts val="1400"/>
                        </a:lnSpc>
                        <a:spcBef>
                          <a:spcPts val="200"/>
                        </a:spcBef>
                        <a:spcAft>
                          <a:spcPts val="200"/>
                        </a:spcAft>
                      </a:pPr>
                      <a:r>
                        <a:rPr lang="en-US" sz="1000" kern="1050" dirty="0">
                          <a:effectLst/>
                        </a:rPr>
                        <a:t>'w'</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tc>
                  <a:txBody>
                    <a:bodyPr/>
                    <a:lstStyle/>
                    <a:p>
                      <a:pPr marL="0" indent="0" algn="ctr">
                        <a:lnSpc>
                          <a:spcPts val="1400"/>
                        </a:lnSpc>
                        <a:spcBef>
                          <a:spcPts val="200"/>
                        </a:spcBef>
                        <a:spcAft>
                          <a:spcPts val="200"/>
                        </a:spcAft>
                      </a:pPr>
                      <a:r>
                        <a:rPr lang="zh-TW" sz="1000" kern="1050" dirty="0">
                          <a:effectLst/>
                        </a:rPr>
                        <a:t>白色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3829" marR="43829" marT="0" marB="0"/>
                </a:tc>
                <a:extLst>
                  <a:ext uri="{0D108BD9-81ED-4DB2-BD59-A6C34878D82A}">
                    <a16:rowId xmlns:a16="http://schemas.microsoft.com/office/drawing/2014/main" val="2128877760"/>
                  </a:ext>
                </a:extLst>
              </a:tr>
            </a:tbl>
          </a:graphicData>
        </a:graphic>
      </p:graphicFrame>
      <p:graphicFrame>
        <p:nvGraphicFramePr>
          <p:cNvPr id="4" name="表格 3">
            <a:extLst>
              <a:ext uri="{FF2B5EF4-FFF2-40B4-BE49-F238E27FC236}">
                <a16:creationId xmlns:a16="http://schemas.microsoft.com/office/drawing/2014/main" id="{30E0AAA3-136E-4A2B-ADE8-B95D9819E74D}"/>
              </a:ext>
            </a:extLst>
          </p:cNvPr>
          <p:cNvGraphicFramePr>
            <a:graphicFrameLocks noGrp="1"/>
          </p:cNvGraphicFramePr>
          <p:nvPr>
            <p:extLst>
              <p:ext uri="{D42A27DB-BD31-4B8C-83A1-F6EECF244321}">
                <p14:modId xmlns:p14="http://schemas.microsoft.com/office/powerpoint/2010/main" val="2246966146"/>
              </p:ext>
            </p:extLst>
          </p:nvPr>
        </p:nvGraphicFramePr>
        <p:xfrm>
          <a:off x="971464" y="4513768"/>
          <a:ext cx="3923810" cy="876300"/>
        </p:xfrm>
        <a:graphic>
          <a:graphicData uri="http://schemas.openxmlformats.org/drawingml/2006/table">
            <a:tbl>
              <a:tblPr firstRow="1" firstCol="1" bandRow="1">
                <a:tableStyleId>{5C22544A-7EE6-4342-B048-85BDC9FD1C3A}</a:tableStyleId>
              </a:tblPr>
              <a:tblGrid>
                <a:gridCol w="949700">
                  <a:extLst>
                    <a:ext uri="{9D8B030D-6E8A-4147-A177-3AD203B41FA5}">
                      <a16:colId xmlns:a16="http://schemas.microsoft.com/office/drawing/2014/main" val="1071102062"/>
                    </a:ext>
                  </a:extLst>
                </a:gridCol>
                <a:gridCol w="2974110">
                  <a:extLst>
                    <a:ext uri="{9D8B030D-6E8A-4147-A177-3AD203B41FA5}">
                      <a16:colId xmlns:a16="http://schemas.microsoft.com/office/drawing/2014/main" val="576324320"/>
                    </a:ext>
                  </a:extLst>
                </a:gridCol>
              </a:tblGrid>
              <a:tr h="175260">
                <a:tc>
                  <a:txBody>
                    <a:bodyPr/>
                    <a:lstStyle/>
                    <a:p>
                      <a:pPr algn="ctr">
                        <a:lnSpc>
                          <a:spcPts val="1400"/>
                        </a:lnSpc>
                        <a:spcBef>
                          <a:spcPts val="200"/>
                        </a:spcBef>
                        <a:spcAft>
                          <a:spcPts val="200"/>
                        </a:spcAft>
                      </a:pPr>
                      <a:r>
                        <a:rPr lang="zh-TW" altLang="en-US" sz="1000" kern="1050" dirty="0">
                          <a:effectLst/>
                        </a:rPr>
                        <a:t>线的类型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algn="ctr">
                        <a:lnSpc>
                          <a:spcPts val="1400"/>
                        </a:lnSpc>
                        <a:spcBef>
                          <a:spcPts val="200"/>
                        </a:spcBef>
                        <a:spcAft>
                          <a:spcPts val="200"/>
                        </a:spcAft>
                      </a:pPr>
                      <a:r>
                        <a:rPr lang="zh-TW" sz="1000" kern="1050">
                          <a:effectLst/>
                        </a:rPr>
                        <a:t>描述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35641412"/>
                  </a:ext>
                </a:extLst>
              </a:tr>
              <a:tr h="175260">
                <a:tc>
                  <a:txBody>
                    <a:bodyPr/>
                    <a:lstStyle/>
                    <a:p>
                      <a:pPr algn="ctr">
                        <a:lnSpc>
                          <a:spcPts val="1400"/>
                        </a:lnSpc>
                        <a:spcBef>
                          <a:spcPts val="200"/>
                        </a:spcBef>
                        <a:spcAft>
                          <a:spcPts val="200"/>
                        </a:spcAft>
                      </a:pPr>
                      <a:r>
                        <a:rPr lang="en-US"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algn="ctr">
                        <a:lnSpc>
                          <a:spcPts val="1400"/>
                        </a:lnSpc>
                        <a:spcBef>
                          <a:spcPts val="200"/>
                        </a:spcBef>
                        <a:spcAft>
                          <a:spcPts val="200"/>
                        </a:spcAft>
                      </a:pPr>
                      <a:r>
                        <a:rPr lang="zh-TW" sz="1000" kern="1050" dirty="0">
                          <a:effectLst/>
                        </a:rPr>
                        <a:t>实线样式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961706019"/>
                  </a:ext>
                </a:extLst>
              </a:tr>
              <a:tr h="175260">
                <a:tc>
                  <a:txBody>
                    <a:bodyPr/>
                    <a:lstStyle/>
                    <a:p>
                      <a:pPr algn="ctr">
                        <a:lnSpc>
                          <a:spcPts val="1400"/>
                        </a:lnSpc>
                        <a:spcBef>
                          <a:spcPts val="200"/>
                        </a:spcBef>
                        <a:spcAft>
                          <a:spcPts val="200"/>
                        </a:spcAft>
                      </a:pPr>
                      <a:r>
                        <a:rPr lang="en-US"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algn="ctr">
                        <a:lnSpc>
                          <a:spcPts val="1400"/>
                        </a:lnSpc>
                        <a:spcBef>
                          <a:spcPts val="200"/>
                        </a:spcBef>
                        <a:spcAft>
                          <a:spcPts val="200"/>
                        </a:spcAft>
                      </a:pPr>
                      <a:r>
                        <a:rPr lang="zh-TW" sz="1000" kern="1050">
                          <a:effectLst/>
                        </a:rPr>
                        <a:t>虚线样式</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342336130"/>
                  </a:ext>
                </a:extLst>
              </a:tr>
              <a:tr h="175260">
                <a:tc>
                  <a:txBody>
                    <a:bodyPr/>
                    <a:lstStyle/>
                    <a:p>
                      <a:pPr algn="ctr">
                        <a:lnSpc>
                          <a:spcPts val="1400"/>
                        </a:lnSpc>
                        <a:spcBef>
                          <a:spcPts val="200"/>
                        </a:spcBef>
                        <a:spcAft>
                          <a:spcPts val="200"/>
                        </a:spcAft>
                      </a:pPr>
                      <a:r>
                        <a:rPr lang="en-US"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algn="ctr">
                        <a:lnSpc>
                          <a:spcPts val="1400"/>
                        </a:lnSpc>
                        <a:spcBef>
                          <a:spcPts val="200"/>
                        </a:spcBef>
                        <a:spcAft>
                          <a:spcPts val="200"/>
                        </a:spcAft>
                      </a:pPr>
                      <a:r>
                        <a:rPr lang="zh-TW" sz="1000" kern="1050" dirty="0">
                          <a:effectLst/>
                        </a:rPr>
                        <a:t>破折号</a:t>
                      </a:r>
                      <a:r>
                        <a:rPr lang="en-US" sz="1000" kern="1050" dirty="0">
                          <a:effectLst/>
                        </a:rPr>
                        <a:t>-</a:t>
                      </a:r>
                      <a:r>
                        <a:rPr lang="zh-TW" sz="1000" kern="1050" dirty="0">
                          <a:effectLst/>
                        </a:rPr>
                        <a:t>点线样式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716970201"/>
                  </a:ext>
                </a:extLst>
              </a:tr>
              <a:tr h="175260">
                <a:tc>
                  <a:txBody>
                    <a:bodyPr/>
                    <a:lstStyle/>
                    <a:p>
                      <a:pPr algn="ctr">
                        <a:lnSpc>
                          <a:spcPts val="1400"/>
                        </a:lnSpc>
                        <a:spcBef>
                          <a:spcPts val="200"/>
                        </a:spcBef>
                        <a:spcAft>
                          <a:spcPts val="200"/>
                        </a:spcAft>
                      </a:pPr>
                      <a:r>
                        <a:rPr lang="en-US"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a:txBody>
                    <a:bodyPr/>
                    <a:lstStyle/>
                    <a:p>
                      <a:pPr algn="ctr">
                        <a:lnSpc>
                          <a:spcPts val="1400"/>
                        </a:lnSpc>
                        <a:spcBef>
                          <a:spcPts val="200"/>
                        </a:spcBef>
                        <a:spcAft>
                          <a:spcPts val="200"/>
                        </a:spcAft>
                      </a:pPr>
                      <a:r>
                        <a:rPr lang="zh-TW" sz="1000" kern="1050" dirty="0">
                          <a:effectLst/>
                        </a:rPr>
                        <a:t>虚线样式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802866187"/>
                  </a:ext>
                </a:extLst>
              </a:tr>
            </a:tbl>
          </a:graphicData>
        </a:graphic>
      </p:graphicFrame>
      <p:graphicFrame>
        <p:nvGraphicFramePr>
          <p:cNvPr id="5" name="表格 4">
            <a:extLst>
              <a:ext uri="{FF2B5EF4-FFF2-40B4-BE49-F238E27FC236}">
                <a16:creationId xmlns:a16="http://schemas.microsoft.com/office/drawing/2014/main" id="{1F3D161A-D749-416B-BDA7-D8F54A635037}"/>
              </a:ext>
            </a:extLst>
          </p:cNvPr>
          <p:cNvGraphicFramePr>
            <a:graphicFrameLocks noGrp="1"/>
          </p:cNvGraphicFramePr>
          <p:nvPr>
            <p:extLst>
              <p:ext uri="{D42A27DB-BD31-4B8C-83A1-F6EECF244321}">
                <p14:modId xmlns:p14="http://schemas.microsoft.com/office/powerpoint/2010/main" val="711248135"/>
              </p:ext>
            </p:extLst>
          </p:nvPr>
        </p:nvGraphicFramePr>
        <p:xfrm>
          <a:off x="6493164" y="1616364"/>
          <a:ext cx="3583709" cy="4738257"/>
        </p:xfrm>
        <a:graphic>
          <a:graphicData uri="http://schemas.openxmlformats.org/drawingml/2006/table">
            <a:tbl>
              <a:tblPr firstRow="1" firstCol="1" bandRow="1">
                <a:tableStyleId>{5C22544A-7EE6-4342-B048-85BDC9FD1C3A}</a:tableStyleId>
              </a:tblPr>
              <a:tblGrid>
                <a:gridCol w="1007255">
                  <a:extLst>
                    <a:ext uri="{9D8B030D-6E8A-4147-A177-3AD203B41FA5}">
                      <a16:colId xmlns:a16="http://schemas.microsoft.com/office/drawing/2014/main" val="87312808"/>
                    </a:ext>
                  </a:extLst>
                </a:gridCol>
                <a:gridCol w="2576454">
                  <a:extLst>
                    <a:ext uri="{9D8B030D-6E8A-4147-A177-3AD203B41FA5}">
                      <a16:colId xmlns:a16="http://schemas.microsoft.com/office/drawing/2014/main" val="315881083"/>
                    </a:ext>
                  </a:extLst>
                </a:gridCol>
              </a:tblGrid>
              <a:tr h="198773">
                <a:tc>
                  <a:txBody>
                    <a:bodyPr/>
                    <a:lstStyle/>
                    <a:p>
                      <a:pPr algn="ctr">
                        <a:lnSpc>
                          <a:spcPts val="1400"/>
                        </a:lnSpc>
                        <a:spcBef>
                          <a:spcPts val="200"/>
                        </a:spcBef>
                        <a:spcAft>
                          <a:spcPts val="200"/>
                        </a:spcAft>
                      </a:pPr>
                      <a:r>
                        <a:rPr lang="zh-TW" altLang="en-US" sz="1000" kern="1050" dirty="0">
                          <a:effectLst/>
                        </a:rPr>
                        <a:t>线的标记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a:effectLst/>
                        </a:rPr>
                        <a:t>描述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946814226"/>
                  </a:ext>
                </a:extLst>
              </a:tr>
              <a:tr h="204242">
                <a:tc>
                  <a:txBody>
                    <a:bodyPr/>
                    <a:lstStyle/>
                    <a:p>
                      <a:pPr algn="ctr">
                        <a:lnSpc>
                          <a:spcPts val="1400"/>
                        </a:lnSpc>
                        <a:spcBef>
                          <a:spcPts val="200"/>
                        </a:spcBef>
                        <a:spcAft>
                          <a:spcPts val="200"/>
                        </a:spcAft>
                      </a:pPr>
                      <a:r>
                        <a:rPr lang="en-US"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a:effectLst/>
                        </a:rPr>
                        <a:t>点标记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315537688"/>
                  </a:ext>
                </a:extLst>
              </a:tr>
              <a:tr h="204242">
                <a:tc>
                  <a:txBody>
                    <a:bodyPr/>
                    <a:lstStyle/>
                    <a:p>
                      <a:pPr algn="ctr">
                        <a:lnSpc>
                          <a:spcPts val="1400"/>
                        </a:lnSpc>
                        <a:spcBef>
                          <a:spcPts val="200"/>
                        </a:spcBef>
                        <a:spcAft>
                          <a:spcPts val="200"/>
                        </a:spcAft>
                      </a:pP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a:effectLst/>
                        </a:rPr>
                        <a:t>像素标记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3212145577"/>
                  </a:ext>
                </a:extLst>
              </a:tr>
              <a:tr h="204242">
                <a:tc>
                  <a:txBody>
                    <a:bodyPr/>
                    <a:lstStyle/>
                    <a:p>
                      <a:pPr algn="ctr">
                        <a:lnSpc>
                          <a:spcPts val="1400"/>
                        </a:lnSpc>
                        <a:spcBef>
                          <a:spcPts val="200"/>
                        </a:spcBef>
                        <a:spcAft>
                          <a:spcPts val="200"/>
                        </a:spcAft>
                      </a:pPr>
                      <a:r>
                        <a:rPr lang="en-US" sz="1000" kern="1050">
                          <a:effectLst/>
                        </a:rPr>
                        <a:t>'o'</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dirty="0">
                          <a:effectLst/>
                        </a:rPr>
                        <a:t>圆圈标记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3859365522"/>
                  </a:ext>
                </a:extLst>
              </a:tr>
              <a:tr h="204242">
                <a:tc>
                  <a:txBody>
                    <a:bodyPr/>
                    <a:lstStyle/>
                    <a:p>
                      <a:pPr algn="ctr">
                        <a:lnSpc>
                          <a:spcPts val="1400"/>
                        </a:lnSpc>
                        <a:spcBef>
                          <a:spcPts val="200"/>
                        </a:spcBef>
                        <a:spcAft>
                          <a:spcPts val="200"/>
                        </a:spcAft>
                      </a:pPr>
                      <a:r>
                        <a:rPr lang="en-US" sz="1000" kern="1050">
                          <a:effectLst/>
                        </a:rPr>
                        <a:t>'v'</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triangle_down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1415427280"/>
                  </a:ext>
                </a:extLst>
              </a:tr>
              <a:tr h="204242">
                <a:tc>
                  <a:txBody>
                    <a:bodyPr/>
                    <a:lstStyle/>
                    <a:p>
                      <a:pPr algn="ctr">
                        <a:lnSpc>
                          <a:spcPts val="1400"/>
                        </a:lnSpc>
                        <a:spcBef>
                          <a:spcPts val="200"/>
                        </a:spcBef>
                        <a:spcAft>
                          <a:spcPts val="200"/>
                        </a:spcAft>
                      </a:pPr>
                      <a:r>
                        <a:rPr lang="en-US"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triangle_up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2026973837"/>
                  </a:ext>
                </a:extLst>
              </a:tr>
              <a:tr h="204242">
                <a:tc>
                  <a:txBody>
                    <a:bodyPr/>
                    <a:lstStyle/>
                    <a:p>
                      <a:pPr algn="ctr">
                        <a:lnSpc>
                          <a:spcPts val="1400"/>
                        </a:lnSpc>
                        <a:spcBef>
                          <a:spcPts val="200"/>
                        </a:spcBef>
                        <a:spcAft>
                          <a:spcPts val="200"/>
                        </a:spcAft>
                      </a:pPr>
                      <a:r>
                        <a:rPr lang="en-US" sz="1000" kern="1050">
                          <a:effectLst/>
                        </a:rPr>
                        <a:t>'&lt;'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triangle_left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2441977600"/>
                  </a:ext>
                </a:extLst>
              </a:tr>
              <a:tr h="204242">
                <a:tc>
                  <a:txBody>
                    <a:bodyPr/>
                    <a:lstStyle/>
                    <a:p>
                      <a:pPr algn="ctr">
                        <a:lnSpc>
                          <a:spcPts val="1400"/>
                        </a:lnSpc>
                        <a:spcBef>
                          <a:spcPts val="200"/>
                        </a:spcBef>
                        <a:spcAft>
                          <a:spcPts val="200"/>
                        </a:spcAft>
                      </a:pPr>
                      <a:r>
                        <a:rPr lang="en-US" sz="1000" kern="1050">
                          <a:effectLst/>
                        </a:rPr>
                        <a:t>'&gt;'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triangle_right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1561214249"/>
                  </a:ext>
                </a:extLst>
              </a:tr>
              <a:tr h="204242">
                <a:tc>
                  <a:txBody>
                    <a:bodyPr/>
                    <a:lstStyle/>
                    <a:p>
                      <a:pPr algn="ctr">
                        <a:lnSpc>
                          <a:spcPts val="1400"/>
                        </a:lnSpc>
                        <a:spcBef>
                          <a:spcPts val="200"/>
                        </a:spcBef>
                        <a:spcAft>
                          <a:spcPts val="200"/>
                        </a:spcAft>
                      </a:pPr>
                      <a:r>
                        <a:rPr lang="en-US" sz="1000" kern="1050">
                          <a:effectLst/>
                        </a:rPr>
                        <a:t>'1'</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tri_down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2340464475"/>
                  </a:ext>
                </a:extLst>
              </a:tr>
              <a:tr h="204242">
                <a:tc>
                  <a:txBody>
                    <a:bodyPr/>
                    <a:lstStyle/>
                    <a:p>
                      <a:pPr algn="ctr">
                        <a:lnSpc>
                          <a:spcPts val="1400"/>
                        </a:lnSpc>
                        <a:spcBef>
                          <a:spcPts val="200"/>
                        </a:spcBef>
                        <a:spcAft>
                          <a:spcPts val="200"/>
                        </a:spcAft>
                      </a:pPr>
                      <a:r>
                        <a:rPr lang="en-US" sz="1000" kern="1050">
                          <a:effectLst/>
                        </a:rPr>
                        <a:t>'2'</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tri_up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3009129208"/>
                  </a:ext>
                </a:extLst>
              </a:tr>
              <a:tr h="204242">
                <a:tc>
                  <a:txBody>
                    <a:bodyPr/>
                    <a:lstStyle/>
                    <a:p>
                      <a:pPr algn="ctr">
                        <a:lnSpc>
                          <a:spcPts val="1400"/>
                        </a:lnSpc>
                        <a:spcBef>
                          <a:spcPts val="200"/>
                        </a:spcBef>
                        <a:spcAft>
                          <a:spcPts val="200"/>
                        </a:spcAft>
                      </a:pPr>
                      <a:r>
                        <a:rPr lang="en-US" sz="1000" kern="1050">
                          <a:effectLst/>
                        </a:rPr>
                        <a:t>'3'</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tri_left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557537125"/>
                  </a:ext>
                </a:extLst>
              </a:tr>
              <a:tr h="204242">
                <a:tc>
                  <a:txBody>
                    <a:bodyPr/>
                    <a:lstStyle/>
                    <a:p>
                      <a:pPr algn="ctr">
                        <a:lnSpc>
                          <a:spcPts val="1400"/>
                        </a:lnSpc>
                        <a:spcBef>
                          <a:spcPts val="200"/>
                        </a:spcBef>
                        <a:spcAft>
                          <a:spcPts val="200"/>
                        </a:spcAft>
                      </a:pPr>
                      <a:r>
                        <a:rPr lang="en-US" sz="1000" kern="1050">
                          <a:effectLst/>
                        </a:rPr>
                        <a:t>'4'</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tri_right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3306427667"/>
                  </a:ext>
                </a:extLst>
              </a:tr>
              <a:tr h="204242">
                <a:tc>
                  <a:txBody>
                    <a:bodyPr/>
                    <a:lstStyle/>
                    <a:p>
                      <a:pPr algn="ctr">
                        <a:lnSpc>
                          <a:spcPts val="1400"/>
                        </a:lnSpc>
                        <a:spcBef>
                          <a:spcPts val="200"/>
                        </a:spcBef>
                        <a:spcAft>
                          <a:spcPts val="200"/>
                        </a:spcAft>
                      </a:pPr>
                      <a:r>
                        <a:rPr lang="en-US" sz="1000" kern="1050">
                          <a:effectLst/>
                        </a:rPr>
                        <a: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a:effectLst/>
                        </a:rPr>
                        <a:t>方形标记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196997920"/>
                  </a:ext>
                </a:extLst>
              </a:tr>
              <a:tr h="204242">
                <a:tc>
                  <a:txBody>
                    <a:bodyPr/>
                    <a:lstStyle/>
                    <a:p>
                      <a:pPr algn="ctr">
                        <a:lnSpc>
                          <a:spcPts val="1400"/>
                        </a:lnSpc>
                        <a:spcBef>
                          <a:spcPts val="200"/>
                        </a:spcBef>
                        <a:spcAft>
                          <a:spcPts val="200"/>
                        </a:spcAft>
                      </a:pPr>
                      <a:r>
                        <a:rPr lang="en-US" sz="1000" kern="1050">
                          <a:effectLst/>
                        </a:rPr>
                        <a:t>'p'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a:effectLst/>
                        </a:rPr>
                        <a:t>五角大楼标记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390845914"/>
                  </a:ext>
                </a:extLst>
              </a:tr>
              <a:tr h="204242">
                <a:tc>
                  <a:txBody>
                    <a:bodyPr/>
                    <a:lstStyle/>
                    <a:p>
                      <a:pPr algn="ctr">
                        <a:lnSpc>
                          <a:spcPts val="1400"/>
                        </a:lnSpc>
                        <a:spcBef>
                          <a:spcPts val="200"/>
                        </a:spcBef>
                        <a:spcAft>
                          <a:spcPts val="200"/>
                        </a:spcAft>
                      </a:pPr>
                      <a:r>
                        <a:rPr lang="en-US"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a:effectLst/>
                        </a:rPr>
                        <a:t>星形标记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2963643693"/>
                  </a:ext>
                </a:extLst>
              </a:tr>
              <a:tr h="204242">
                <a:tc>
                  <a:txBody>
                    <a:bodyPr/>
                    <a:lstStyle/>
                    <a:p>
                      <a:pPr algn="ctr">
                        <a:lnSpc>
                          <a:spcPts val="1400"/>
                        </a:lnSpc>
                        <a:spcBef>
                          <a:spcPts val="200"/>
                        </a:spcBef>
                        <a:spcAft>
                          <a:spcPts val="200"/>
                        </a:spcAft>
                      </a:pPr>
                      <a:r>
                        <a:rPr lang="en-US" sz="1000" kern="1050">
                          <a:effectLst/>
                        </a:rPr>
                        <a: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hexagon1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2969562344"/>
                  </a:ext>
                </a:extLst>
              </a:tr>
              <a:tr h="204242">
                <a:tc>
                  <a:txBody>
                    <a:bodyPr/>
                    <a:lstStyle/>
                    <a:p>
                      <a:pPr algn="ctr">
                        <a:lnSpc>
                          <a:spcPts val="1400"/>
                        </a:lnSpc>
                        <a:spcBef>
                          <a:spcPts val="200"/>
                        </a:spcBef>
                        <a:spcAft>
                          <a:spcPts val="200"/>
                        </a:spcAft>
                      </a:pPr>
                      <a:r>
                        <a:rPr lang="en-US" sz="1000" kern="1050">
                          <a:effectLst/>
                        </a:rPr>
                        <a: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hexagon2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1430031883"/>
                  </a:ext>
                </a:extLst>
              </a:tr>
              <a:tr h="204242">
                <a:tc>
                  <a:txBody>
                    <a:bodyPr/>
                    <a:lstStyle/>
                    <a:p>
                      <a:pPr algn="ctr">
                        <a:lnSpc>
                          <a:spcPts val="1400"/>
                        </a:lnSpc>
                        <a:spcBef>
                          <a:spcPts val="200"/>
                        </a:spcBef>
                        <a:spcAft>
                          <a:spcPts val="200"/>
                        </a:spcAft>
                      </a:pPr>
                      <a:r>
                        <a:rPr lang="en-US"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a:effectLst/>
                        </a:rPr>
                        <a:t>加号标记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1212943252"/>
                  </a:ext>
                </a:extLst>
              </a:tr>
              <a:tr h="204242">
                <a:tc>
                  <a:txBody>
                    <a:bodyPr/>
                    <a:lstStyle/>
                    <a:p>
                      <a:pPr algn="ctr">
                        <a:lnSpc>
                          <a:spcPts val="1400"/>
                        </a:lnSpc>
                        <a:spcBef>
                          <a:spcPts val="200"/>
                        </a:spcBef>
                        <a:spcAft>
                          <a:spcPts val="200"/>
                        </a:spcAft>
                      </a:pPr>
                      <a:r>
                        <a:rPr lang="en-US" sz="1000" kern="1050">
                          <a:effectLst/>
                        </a:rPr>
                        <a:t>'x'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x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1641313246"/>
                  </a:ext>
                </a:extLst>
              </a:tr>
              <a:tr h="204242">
                <a:tc>
                  <a:txBody>
                    <a:bodyPr/>
                    <a:lstStyle/>
                    <a:p>
                      <a:pPr algn="ctr">
                        <a:lnSpc>
                          <a:spcPts val="1400"/>
                        </a:lnSpc>
                        <a:spcBef>
                          <a:spcPts val="200"/>
                        </a:spcBef>
                        <a:spcAft>
                          <a:spcPts val="200"/>
                        </a:spcAft>
                      </a:pPr>
                      <a:r>
                        <a:rPr lang="en-US" sz="1000" kern="1050">
                          <a:effectLst/>
                        </a:rPr>
                        <a:t>'D'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a:effectLst/>
                        </a:rPr>
                        <a:t>钻石标记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1682227128"/>
                  </a:ext>
                </a:extLst>
              </a:tr>
              <a:tr h="204242">
                <a:tc>
                  <a:txBody>
                    <a:bodyPr/>
                    <a:lstStyle/>
                    <a:p>
                      <a:pPr algn="ctr">
                        <a:lnSpc>
                          <a:spcPts val="1400"/>
                        </a:lnSpc>
                        <a:spcBef>
                          <a:spcPts val="200"/>
                        </a:spcBef>
                        <a:spcAft>
                          <a:spcPts val="200"/>
                        </a:spcAft>
                      </a:pPr>
                      <a:r>
                        <a:rPr lang="en-US" sz="1000" kern="1050">
                          <a:effectLst/>
                        </a:rPr>
                        <a:t>'d'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en-US" sz="1000" kern="1050">
                          <a:effectLst/>
                        </a:rPr>
                        <a:t>thin_diamond </a:t>
                      </a:r>
                      <a:r>
                        <a:rPr lang="zh-TW" sz="1000" kern="1050">
                          <a:effectLst/>
                        </a:rPr>
                        <a:t>标记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484006448"/>
                  </a:ext>
                </a:extLst>
              </a:tr>
              <a:tr h="204242">
                <a:tc>
                  <a:txBody>
                    <a:bodyPr/>
                    <a:lstStyle/>
                    <a:p>
                      <a:pPr algn="ctr">
                        <a:lnSpc>
                          <a:spcPts val="1400"/>
                        </a:lnSpc>
                        <a:spcBef>
                          <a:spcPts val="200"/>
                        </a:spcBef>
                        <a:spcAft>
                          <a:spcPts val="200"/>
                        </a:spcAft>
                      </a:pPr>
                      <a:r>
                        <a:rPr lang="en-US"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dirty="0">
                          <a:effectLst/>
                        </a:rPr>
                        <a:t>圴标记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2518772949"/>
                  </a:ext>
                </a:extLst>
              </a:tr>
              <a:tr h="250402">
                <a:tc>
                  <a:txBody>
                    <a:bodyPr/>
                    <a:lstStyle/>
                    <a:p>
                      <a:pPr algn="ctr">
                        <a:lnSpc>
                          <a:spcPts val="1400"/>
                        </a:lnSpc>
                        <a:spcBef>
                          <a:spcPts val="200"/>
                        </a:spcBef>
                        <a:spcAft>
                          <a:spcPts val="200"/>
                        </a:spcAft>
                      </a:pPr>
                      <a:r>
                        <a:rPr lang="en-US" sz="1000" kern="1050">
                          <a:effectLst/>
                        </a:rPr>
                        <a:t>'_'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tc>
                  <a:txBody>
                    <a:bodyPr/>
                    <a:lstStyle/>
                    <a:p>
                      <a:pPr algn="ctr">
                        <a:lnSpc>
                          <a:spcPts val="1400"/>
                        </a:lnSpc>
                        <a:spcBef>
                          <a:spcPts val="200"/>
                        </a:spcBef>
                        <a:spcAft>
                          <a:spcPts val="200"/>
                        </a:spcAft>
                      </a:pPr>
                      <a:r>
                        <a:rPr lang="zh-TW" sz="1000" kern="1050" dirty="0">
                          <a:effectLst/>
                        </a:rPr>
                        <a:t>修身标记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150" marR="17150" marT="0" marB="0"/>
                </a:tc>
                <a:extLst>
                  <a:ext uri="{0D108BD9-81ED-4DB2-BD59-A6C34878D82A}">
                    <a16:rowId xmlns:a16="http://schemas.microsoft.com/office/drawing/2014/main" val="188902188"/>
                  </a:ext>
                </a:extLst>
              </a:tr>
            </a:tbl>
          </a:graphicData>
        </a:graphic>
      </p:graphicFrame>
    </p:spTree>
    <p:extLst>
      <p:ext uri="{BB962C8B-B14F-4D97-AF65-F5344CB8AC3E}">
        <p14:creationId xmlns:p14="http://schemas.microsoft.com/office/powerpoint/2010/main" val="8954064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Matplotlib</a:t>
            </a:r>
            <a:r>
              <a:rPr lang="zh-CN" altLang="en-US" dirty="0"/>
              <a:t>坐标轴的刻度设置，可以使用</a:t>
            </a:r>
            <a:r>
              <a:rPr lang="en-US" altLang="zh-CN" dirty="0" err="1"/>
              <a:t>plt.xlim</a:t>
            </a:r>
            <a:r>
              <a:rPr lang="en-US" altLang="zh-CN" dirty="0"/>
              <a:t>()</a:t>
            </a:r>
            <a:r>
              <a:rPr lang="zh-CN" altLang="en-US" dirty="0"/>
              <a:t>和</a:t>
            </a:r>
            <a:r>
              <a:rPr lang="en-US" altLang="zh-CN" dirty="0" err="1"/>
              <a:t>plt.ylim</a:t>
            </a:r>
            <a:r>
              <a:rPr lang="en-US" altLang="zh-CN" dirty="0"/>
              <a:t>()</a:t>
            </a:r>
            <a:r>
              <a:rPr lang="zh-CN" altLang="en-US" dirty="0"/>
              <a:t>函数，参数分别是坐标轴的最小最大值，例如要绘制一条直线，横轴的刻度都在</a:t>
            </a:r>
            <a:r>
              <a:rPr lang="en-US" altLang="zh-CN" dirty="0"/>
              <a:t>0</a:t>
            </a:r>
            <a:r>
              <a:rPr lang="zh-CN" altLang="en-US" dirty="0"/>
              <a:t>到</a:t>
            </a:r>
            <a:r>
              <a:rPr lang="en-US" altLang="zh-CN" dirty="0"/>
              <a:t>20</a:t>
            </a:r>
            <a:r>
              <a:rPr lang="zh-CN" altLang="en-US" dirty="0"/>
              <a:t>之间。</a:t>
            </a:r>
            <a:endParaRPr lang="en-US" altLang="zh-CN" dirty="0"/>
          </a:p>
          <a:p>
            <a:pPr marL="361950" indent="-361950"/>
            <a:r>
              <a:rPr lang="zh-CN" altLang="zh-CN" dirty="0"/>
              <a:t>在</a:t>
            </a:r>
            <a:r>
              <a:rPr lang="en-US" altLang="zh-CN" dirty="0"/>
              <a:t>Matplotlib</a:t>
            </a:r>
            <a:r>
              <a:rPr lang="zh-CN" altLang="zh-CN" dirty="0"/>
              <a:t>中，可以使用</a:t>
            </a:r>
            <a:r>
              <a:rPr lang="en-US" altLang="zh-CN" dirty="0" err="1"/>
              <a:t>plt.xlabel</a:t>
            </a:r>
            <a:r>
              <a:rPr lang="en-US" altLang="zh-CN" dirty="0"/>
              <a:t>()</a:t>
            </a:r>
            <a:r>
              <a:rPr lang="zh-CN" altLang="zh-CN" dirty="0"/>
              <a:t>函数对坐标轴的标签进行设置，其中参数</a:t>
            </a:r>
            <a:r>
              <a:rPr lang="en-US" altLang="zh-CN" dirty="0" err="1"/>
              <a:t>xlabel</a:t>
            </a:r>
            <a:r>
              <a:rPr lang="zh-CN" altLang="zh-CN" dirty="0"/>
              <a:t>设置标签的内容、</a:t>
            </a:r>
            <a:r>
              <a:rPr lang="en-US" altLang="zh-CN" dirty="0"/>
              <a:t>size</a:t>
            </a:r>
            <a:r>
              <a:rPr lang="zh-CN" altLang="zh-CN" dirty="0"/>
              <a:t>设置标签的大小、</a:t>
            </a:r>
            <a:r>
              <a:rPr lang="en-US" altLang="zh-CN" dirty="0"/>
              <a:t>rotation</a:t>
            </a:r>
            <a:r>
              <a:rPr lang="zh-CN" altLang="zh-CN" dirty="0"/>
              <a:t>设置标签的旋转度、</a:t>
            </a:r>
            <a:r>
              <a:rPr lang="en-US" altLang="zh-CN" dirty="0" err="1"/>
              <a:t>horizontalalignment</a:t>
            </a:r>
            <a:r>
              <a:rPr lang="zh-CN" altLang="en-US" dirty="0"/>
              <a:t>（水平对齐）</a:t>
            </a:r>
            <a:r>
              <a:rPr lang="zh-CN" altLang="zh-CN" dirty="0"/>
              <a:t>设置标签的左右位置（分为</a:t>
            </a:r>
            <a:r>
              <a:rPr lang="en-US" altLang="zh-CN" dirty="0"/>
              <a:t>center</a:t>
            </a:r>
            <a:r>
              <a:rPr lang="zh-CN" altLang="zh-CN" dirty="0"/>
              <a:t>、</a:t>
            </a:r>
            <a:r>
              <a:rPr lang="en-US" altLang="zh-CN" dirty="0"/>
              <a:t>right</a:t>
            </a:r>
            <a:r>
              <a:rPr lang="zh-CN" altLang="zh-CN" dirty="0"/>
              <a:t>和</a:t>
            </a:r>
            <a:r>
              <a:rPr lang="en-US" altLang="zh-CN" dirty="0"/>
              <a:t>left</a:t>
            </a:r>
            <a:r>
              <a:rPr lang="zh-CN" altLang="zh-CN" dirty="0"/>
              <a:t>）、</a:t>
            </a:r>
            <a:r>
              <a:rPr lang="en-US" altLang="zh-CN" dirty="0" err="1"/>
              <a:t>verticalalignment</a:t>
            </a:r>
            <a:r>
              <a:rPr lang="zh-CN" altLang="en-US" dirty="0"/>
              <a:t>（垂直对齐）</a:t>
            </a:r>
            <a:r>
              <a:rPr lang="zh-CN" altLang="zh-CN" dirty="0"/>
              <a:t>设置标签的上下位置（分为</a:t>
            </a:r>
            <a:r>
              <a:rPr lang="en-US" altLang="zh-CN" dirty="0"/>
              <a:t>center</a:t>
            </a:r>
            <a:r>
              <a:rPr lang="zh-CN" altLang="zh-CN" dirty="0"/>
              <a:t>、</a:t>
            </a:r>
            <a:r>
              <a:rPr lang="en-US" altLang="zh-CN" dirty="0"/>
              <a:t>top</a:t>
            </a:r>
            <a:r>
              <a:rPr lang="zh-CN" altLang="zh-CN" dirty="0"/>
              <a:t>和</a:t>
            </a:r>
            <a:r>
              <a:rPr lang="en-US" altLang="zh-CN" dirty="0"/>
              <a:t>bottom</a:t>
            </a:r>
            <a:r>
              <a:rPr lang="zh-CN" altLang="zh-CN" dirty="0"/>
              <a:t>）</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6.1.2  </a:t>
            </a:r>
            <a:r>
              <a:rPr lang="zh-CN" altLang="en-US" dirty="0"/>
              <a:t>坐标轴的设置</a:t>
            </a:r>
            <a:endParaRPr dirty="0"/>
          </a:p>
        </p:txBody>
      </p:sp>
      <p:pic>
        <p:nvPicPr>
          <p:cNvPr id="4" name="图片 3">
            <a:extLst>
              <a:ext uri="{FF2B5EF4-FFF2-40B4-BE49-F238E27FC236}">
                <a16:creationId xmlns:a16="http://schemas.microsoft.com/office/drawing/2014/main" id="{E6343F3C-A43B-43D6-B37D-5981C6B632EA}"/>
              </a:ext>
            </a:extLst>
          </p:cNvPr>
          <p:cNvPicPr/>
          <p:nvPr/>
        </p:nvPicPr>
        <p:blipFill>
          <a:blip r:embed="rId2" cstate="print"/>
          <a:stretch>
            <a:fillRect/>
          </a:stretch>
        </p:blipFill>
        <p:spPr>
          <a:xfrm>
            <a:off x="4201188" y="4113645"/>
            <a:ext cx="2995295" cy="1955800"/>
          </a:xfrm>
          <a:prstGeom prst="rect">
            <a:avLst/>
          </a:prstGeom>
        </p:spPr>
      </p:pic>
    </p:spTree>
    <p:extLst>
      <p:ext uri="{BB962C8B-B14F-4D97-AF65-F5344CB8AC3E}">
        <p14:creationId xmlns:p14="http://schemas.microsoft.com/office/powerpoint/2010/main" val="35995535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图例是集中于地图一角或一侧的地图上各种符号和颜色所代表内容与指标的说明，有助于更好的认识图形。在</a:t>
            </a:r>
            <a:r>
              <a:rPr lang="en-US" altLang="zh-CN" dirty="0"/>
              <a:t>Matplotlib</a:t>
            </a:r>
            <a:r>
              <a:rPr lang="zh-CN" altLang="en-US" dirty="0"/>
              <a:t>中，图例的设置可以使用</a:t>
            </a:r>
            <a:r>
              <a:rPr lang="en-US" altLang="zh-CN" dirty="0" err="1"/>
              <a:t>plt.legend</a:t>
            </a:r>
            <a:r>
              <a:rPr lang="en-US" altLang="zh-CN" dirty="0"/>
              <a:t>()</a:t>
            </a:r>
            <a:r>
              <a:rPr lang="zh-CN" altLang="en-US" dirty="0"/>
              <a:t>函数，</a:t>
            </a:r>
            <a:r>
              <a:rPr lang="zh-CN" altLang="zh-CN" dirty="0"/>
              <a:t>我们还可以重新定义图例的内容、位置、字体大小等参数</a:t>
            </a:r>
            <a:r>
              <a:rPr lang="zh-CN" altLang="en-US" dirty="0"/>
              <a:t>。</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6.1.3  </a:t>
            </a:r>
            <a:r>
              <a:rPr lang="zh-CN" altLang="en-US" dirty="0"/>
              <a:t>图例的设置</a:t>
            </a:r>
            <a:endParaRPr dirty="0"/>
          </a:p>
        </p:txBody>
      </p:sp>
      <p:pic>
        <p:nvPicPr>
          <p:cNvPr id="4" name="图片 3">
            <a:extLst>
              <a:ext uri="{FF2B5EF4-FFF2-40B4-BE49-F238E27FC236}">
                <a16:creationId xmlns:a16="http://schemas.microsoft.com/office/drawing/2014/main" id="{80E9189B-20B1-4D42-87F5-D41DD197B108}"/>
              </a:ext>
            </a:extLst>
          </p:cNvPr>
          <p:cNvPicPr/>
          <p:nvPr/>
        </p:nvPicPr>
        <p:blipFill>
          <a:blip r:embed="rId2" cstate="print"/>
          <a:stretch>
            <a:fillRect/>
          </a:stretch>
        </p:blipFill>
        <p:spPr>
          <a:xfrm>
            <a:off x="1898247" y="3553835"/>
            <a:ext cx="3260090" cy="2225675"/>
          </a:xfrm>
          <a:prstGeom prst="rect">
            <a:avLst/>
          </a:prstGeom>
        </p:spPr>
      </p:pic>
      <p:pic>
        <p:nvPicPr>
          <p:cNvPr id="5" name="图片 4">
            <a:extLst>
              <a:ext uri="{FF2B5EF4-FFF2-40B4-BE49-F238E27FC236}">
                <a16:creationId xmlns:a16="http://schemas.microsoft.com/office/drawing/2014/main" id="{97FB5D13-45A9-4E58-A1E4-2E085C7A3631}"/>
              </a:ext>
            </a:extLst>
          </p:cNvPr>
          <p:cNvPicPr/>
          <p:nvPr/>
        </p:nvPicPr>
        <p:blipFill>
          <a:blip r:embed="rId3" cstate="print"/>
          <a:stretch>
            <a:fillRect/>
          </a:stretch>
        </p:blipFill>
        <p:spPr>
          <a:xfrm>
            <a:off x="6738474" y="3560242"/>
            <a:ext cx="3296285" cy="2249805"/>
          </a:xfrm>
          <a:prstGeom prst="rect">
            <a:avLst/>
          </a:prstGeom>
        </p:spPr>
      </p:pic>
    </p:spTree>
    <p:extLst>
      <p:ext uri="{BB962C8B-B14F-4D97-AF65-F5344CB8AC3E}">
        <p14:creationId xmlns:p14="http://schemas.microsoft.com/office/powerpoint/2010/main" val="20020073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en-US" altLang="zh-CN" dirty="0"/>
              <a:t>Matplotlib</a:t>
            </a:r>
            <a:r>
              <a:rPr lang="zh-CN" altLang="en-US" dirty="0"/>
              <a:t>图例的主要参数配置如下：</a:t>
            </a:r>
            <a:endParaRPr lang="en-US" altLang="zh-CN" dirty="0"/>
          </a:p>
          <a:p>
            <a:pPr marL="271463" indent="-271463"/>
            <a:r>
              <a:rPr lang="en-US" altLang="zh-CN" dirty="0" err="1"/>
              <a:t>plt.legend</a:t>
            </a:r>
            <a:r>
              <a:rPr lang="en-US" altLang="zh-CN" dirty="0"/>
              <a:t>(loc,fontsize,frameon,ncol,title,shadow,markerfirst,markerscale,numpoints,fancybox, </a:t>
            </a:r>
            <a:r>
              <a:rPr lang="en-US" altLang="zh-CN" dirty="0" err="1"/>
              <a:t>framealpha</a:t>
            </a:r>
            <a:r>
              <a:rPr lang="en-US" altLang="zh-CN" dirty="0"/>
              <a:t>, </a:t>
            </a:r>
            <a:r>
              <a:rPr lang="en-US" altLang="zh-CN" dirty="0" err="1"/>
              <a:t>borderpad,labelspacing,handlelength,bbox_to_anchor</a:t>
            </a:r>
            <a:r>
              <a:rPr lang="en-US" altLang="zh-CN" dirty="0"/>
              <a:t>,*)</a:t>
            </a:r>
            <a:endParaRPr lang="zh-CN" altLang="en-US" dirty="0"/>
          </a:p>
        </p:txBody>
      </p:sp>
      <p:graphicFrame>
        <p:nvGraphicFramePr>
          <p:cNvPr id="2" name="表格 1">
            <a:extLst>
              <a:ext uri="{FF2B5EF4-FFF2-40B4-BE49-F238E27FC236}">
                <a16:creationId xmlns:a16="http://schemas.microsoft.com/office/drawing/2014/main" id="{13FF6071-EC3E-4BE0-B79B-C2962D2E4914}"/>
              </a:ext>
            </a:extLst>
          </p:cNvPr>
          <p:cNvGraphicFramePr>
            <a:graphicFrameLocks noGrp="1"/>
          </p:cNvGraphicFramePr>
          <p:nvPr>
            <p:extLst>
              <p:ext uri="{D42A27DB-BD31-4B8C-83A1-F6EECF244321}">
                <p14:modId xmlns:p14="http://schemas.microsoft.com/office/powerpoint/2010/main" val="57405799"/>
              </p:ext>
            </p:extLst>
          </p:nvPr>
        </p:nvGraphicFramePr>
        <p:xfrm>
          <a:off x="3016428" y="2622216"/>
          <a:ext cx="5795064" cy="3695457"/>
        </p:xfrm>
        <a:graphic>
          <a:graphicData uri="http://schemas.openxmlformats.org/drawingml/2006/table">
            <a:tbl>
              <a:tblPr firstRow="1" firstCol="1" bandRow="1">
                <a:tableStyleId>{5C22544A-7EE6-4342-B048-85BDC9FD1C3A}</a:tableStyleId>
              </a:tblPr>
              <a:tblGrid>
                <a:gridCol w="1935091">
                  <a:extLst>
                    <a:ext uri="{9D8B030D-6E8A-4147-A177-3AD203B41FA5}">
                      <a16:colId xmlns:a16="http://schemas.microsoft.com/office/drawing/2014/main" val="1894850583"/>
                    </a:ext>
                  </a:extLst>
                </a:gridCol>
                <a:gridCol w="3859973">
                  <a:extLst>
                    <a:ext uri="{9D8B030D-6E8A-4147-A177-3AD203B41FA5}">
                      <a16:colId xmlns:a16="http://schemas.microsoft.com/office/drawing/2014/main" val="926254983"/>
                    </a:ext>
                  </a:extLst>
                </a:gridCol>
              </a:tblGrid>
              <a:tr h="367857">
                <a:tc>
                  <a:txBody>
                    <a:bodyPr/>
                    <a:lstStyle/>
                    <a:p>
                      <a:pPr algn="ctr">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nchor="ctr"/>
                </a:tc>
                <a:tc>
                  <a:txBody>
                    <a:bodyPr/>
                    <a:lstStyle/>
                    <a:p>
                      <a:pPr algn="ctr">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nchor="ctr"/>
                </a:tc>
                <a:extLst>
                  <a:ext uri="{0D108BD9-81ED-4DB2-BD59-A6C34878D82A}">
                    <a16:rowId xmlns:a16="http://schemas.microsoft.com/office/drawing/2014/main" val="3712976206"/>
                  </a:ext>
                </a:extLst>
              </a:tr>
              <a:tr h="221840">
                <a:tc>
                  <a:txBody>
                    <a:bodyPr/>
                    <a:lstStyle/>
                    <a:p>
                      <a:pPr algn="ctr">
                        <a:lnSpc>
                          <a:spcPts val="1400"/>
                        </a:lnSpc>
                        <a:spcBef>
                          <a:spcPts val="200"/>
                        </a:spcBef>
                        <a:spcAft>
                          <a:spcPts val="200"/>
                        </a:spcAft>
                      </a:pPr>
                      <a:r>
                        <a:rPr lang="en-US" sz="1000" kern="1050">
                          <a:effectLst/>
                        </a:rPr>
                        <a:t>Loc</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图例位置，如果使用了</a:t>
                      </a:r>
                      <a:r>
                        <a:rPr lang="en-US" sz="1000" kern="1050" dirty="0" err="1">
                          <a:effectLst/>
                        </a:rPr>
                        <a:t>bbox_to_anchor</a:t>
                      </a:r>
                      <a:r>
                        <a:rPr lang="zh-TW" sz="1000" kern="1050" dirty="0">
                          <a:effectLst/>
                        </a:rPr>
                        <a:t>参数，则该项无效。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2950128530"/>
                  </a:ext>
                </a:extLst>
              </a:tr>
              <a:tr h="221840">
                <a:tc>
                  <a:txBody>
                    <a:bodyPr/>
                    <a:lstStyle/>
                    <a:p>
                      <a:pPr algn="ctr">
                        <a:lnSpc>
                          <a:spcPts val="1400"/>
                        </a:lnSpc>
                        <a:spcBef>
                          <a:spcPts val="200"/>
                        </a:spcBef>
                        <a:spcAft>
                          <a:spcPts val="200"/>
                        </a:spcAft>
                      </a:pPr>
                      <a:r>
                        <a:rPr lang="en-US" sz="1000" kern="1050">
                          <a:effectLst/>
                        </a:rPr>
                        <a:t>Fontsize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设置字体大小。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2817999542"/>
                  </a:ext>
                </a:extLst>
              </a:tr>
              <a:tr h="221840">
                <a:tc>
                  <a:txBody>
                    <a:bodyPr/>
                    <a:lstStyle/>
                    <a:p>
                      <a:pPr algn="ctr">
                        <a:lnSpc>
                          <a:spcPts val="1400"/>
                        </a:lnSpc>
                        <a:spcBef>
                          <a:spcPts val="200"/>
                        </a:spcBef>
                        <a:spcAft>
                          <a:spcPts val="200"/>
                        </a:spcAft>
                      </a:pPr>
                      <a:r>
                        <a:rPr lang="en-US" sz="1000" kern="1050">
                          <a:effectLst/>
                        </a:rPr>
                        <a:t>Frameon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是否显示图例边框。</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2714758948"/>
                  </a:ext>
                </a:extLst>
              </a:tr>
              <a:tr h="221840">
                <a:tc>
                  <a:txBody>
                    <a:bodyPr/>
                    <a:lstStyle/>
                    <a:p>
                      <a:pPr algn="ctr">
                        <a:lnSpc>
                          <a:spcPts val="1400"/>
                        </a:lnSpc>
                        <a:spcBef>
                          <a:spcPts val="200"/>
                        </a:spcBef>
                        <a:spcAft>
                          <a:spcPts val="200"/>
                        </a:spcAft>
                      </a:pPr>
                      <a:r>
                        <a:rPr lang="en-US" sz="1000" kern="1050">
                          <a:effectLst/>
                        </a:rPr>
                        <a:t>Ncol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图例的列的数量，默认为</a:t>
                      </a:r>
                      <a:r>
                        <a:rPr lang="en-US" sz="1000" kern="1050" dirty="0">
                          <a:effectLst/>
                        </a:rPr>
                        <a:t>1</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1461856364"/>
                  </a:ext>
                </a:extLst>
              </a:tr>
              <a:tr h="221840">
                <a:tc>
                  <a:txBody>
                    <a:bodyPr/>
                    <a:lstStyle/>
                    <a:p>
                      <a:pPr algn="ctr">
                        <a:lnSpc>
                          <a:spcPts val="1400"/>
                        </a:lnSpc>
                        <a:spcBef>
                          <a:spcPts val="200"/>
                        </a:spcBef>
                        <a:spcAft>
                          <a:spcPts val="200"/>
                        </a:spcAft>
                      </a:pPr>
                      <a:r>
                        <a:rPr lang="en-US" sz="1000" kern="1050">
                          <a:effectLst/>
                        </a:rPr>
                        <a:t>Title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为图例添加标题。</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3105111552"/>
                  </a:ext>
                </a:extLst>
              </a:tr>
              <a:tr h="221840">
                <a:tc>
                  <a:txBody>
                    <a:bodyPr/>
                    <a:lstStyle/>
                    <a:p>
                      <a:pPr algn="ctr">
                        <a:lnSpc>
                          <a:spcPts val="1400"/>
                        </a:lnSpc>
                        <a:spcBef>
                          <a:spcPts val="200"/>
                        </a:spcBef>
                        <a:spcAft>
                          <a:spcPts val="200"/>
                        </a:spcAft>
                      </a:pPr>
                      <a:r>
                        <a:rPr lang="en-US" sz="1000" kern="1050">
                          <a:effectLst/>
                        </a:rPr>
                        <a:t>Shadow</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是否为图例边框添加阴影。</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2949533644"/>
                  </a:ext>
                </a:extLst>
              </a:tr>
              <a:tr h="221840">
                <a:tc>
                  <a:txBody>
                    <a:bodyPr/>
                    <a:lstStyle/>
                    <a:p>
                      <a:pPr algn="ctr">
                        <a:lnSpc>
                          <a:spcPts val="1400"/>
                        </a:lnSpc>
                        <a:spcBef>
                          <a:spcPts val="200"/>
                        </a:spcBef>
                        <a:spcAft>
                          <a:spcPts val="200"/>
                        </a:spcAft>
                      </a:pPr>
                      <a:r>
                        <a:rPr lang="en-US" sz="1000" kern="1050">
                          <a:effectLst/>
                        </a:rPr>
                        <a:t>Markerfirst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en-US" sz="1000" kern="1050" dirty="0">
                          <a:effectLst/>
                        </a:rPr>
                        <a:t>True</a:t>
                      </a:r>
                      <a:r>
                        <a:rPr lang="zh-TW" sz="1000" kern="1050" dirty="0">
                          <a:effectLst/>
                        </a:rPr>
                        <a:t>表示图例标签在句柄右侧，</a:t>
                      </a:r>
                      <a:r>
                        <a:rPr lang="en-US" sz="1000" kern="1050" dirty="0">
                          <a:effectLst/>
                        </a:rPr>
                        <a:t>False</a:t>
                      </a:r>
                      <a:r>
                        <a:rPr lang="zh-TW" sz="1000" kern="1050" dirty="0">
                          <a:effectLst/>
                        </a:rPr>
                        <a:t>反之。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1400177803"/>
                  </a:ext>
                </a:extLst>
              </a:tr>
              <a:tr h="221840">
                <a:tc>
                  <a:txBody>
                    <a:bodyPr/>
                    <a:lstStyle/>
                    <a:p>
                      <a:pPr algn="ctr">
                        <a:lnSpc>
                          <a:spcPts val="1400"/>
                        </a:lnSpc>
                        <a:spcBef>
                          <a:spcPts val="200"/>
                        </a:spcBef>
                        <a:spcAft>
                          <a:spcPts val="200"/>
                        </a:spcAft>
                      </a:pPr>
                      <a:r>
                        <a:rPr lang="en-US" sz="1000" kern="1050">
                          <a:effectLst/>
                        </a:rPr>
                        <a:t>Markerscale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图例标记为原图标记中的多少倍大小。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326093424"/>
                  </a:ext>
                </a:extLst>
              </a:tr>
              <a:tr h="221840">
                <a:tc>
                  <a:txBody>
                    <a:bodyPr/>
                    <a:lstStyle/>
                    <a:p>
                      <a:pPr algn="ctr">
                        <a:lnSpc>
                          <a:spcPts val="1400"/>
                        </a:lnSpc>
                        <a:spcBef>
                          <a:spcPts val="200"/>
                        </a:spcBef>
                        <a:spcAft>
                          <a:spcPts val="200"/>
                        </a:spcAft>
                      </a:pPr>
                      <a:r>
                        <a:rPr lang="en-US" sz="1000" kern="1050">
                          <a:effectLst/>
                        </a:rPr>
                        <a:t>Numpoints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表示图例中的句柄上的标记点的个数，一般设为</a:t>
                      </a:r>
                      <a:r>
                        <a:rPr lang="en-US" sz="1000" kern="1050" dirty="0">
                          <a:effectLst/>
                        </a:rPr>
                        <a:t>1</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1777574633"/>
                  </a:ext>
                </a:extLst>
              </a:tr>
              <a:tr h="221840">
                <a:tc>
                  <a:txBody>
                    <a:bodyPr/>
                    <a:lstStyle/>
                    <a:p>
                      <a:pPr algn="ctr">
                        <a:lnSpc>
                          <a:spcPts val="1400"/>
                        </a:lnSpc>
                        <a:spcBef>
                          <a:spcPts val="200"/>
                        </a:spcBef>
                        <a:spcAft>
                          <a:spcPts val="200"/>
                        </a:spcAft>
                      </a:pPr>
                      <a:r>
                        <a:rPr lang="en-US" sz="1000" kern="1050">
                          <a:effectLst/>
                        </a:rPr>
                        <a:t>Fancybox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是否将图例框的边角设为圆形。</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3978878345"/>
                  </a:ext>
                </a:extLst>
              </a:tr>
              <a:tr h="221840">
                <a:tc>
                  <a:txBody>
                    <a:bodyPr/>
                    <a:lstStyle/>
                    <a:p>
                      <a:pPr algn="ctr">
                        <a:lnSpc>
                          <a:spcPts val="1400"/>
                        </a:lnSpc>
                        <a:spcBef>
                          <a:spcPts val="200"/>
                        </a:spcBef>
                        <a:spcAft>
                          <a:spcPts val="200"/>
                        </a:spcAft>
                      </a:pPr>
                      <a:r>
                        <a:rPr lang="en-US" sz="1000" kern="1050">
                          <a:effectLst/>
                        </a:rPr>
                        <a:t>Framealpha</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控制图例框的透明度。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3181713391"/>
                  </a:ext>
                </a:extLst>
              </a:tr>
              <a:tr h="221840">
                <a:tc>
                  <a:txBody>
                    <a:bodyPr/>
                    <a:lstStyle/>
                    <a:p>
                      <a:pPr algn="ctr">
                        <a:lnSpc>
                          <a:spcPts val="1400"/>
                        </a:lnSpc>
                        <a:spcBef>
                          <a:spcPts val="200"/>
                        </a:spcBef>
                        <a:spcAft>
                          <a:spcPts val="200"/>
                        </a:spcAft>
                      </a:pPr>
                      <a:r>
                        <a:rPr lang="en-US" sz="1000" kern="1050">
                          <a:effectLst/>
                        </a:rPr>
                        <a:t>Borderpad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图例框内边距。</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2585636811"/>
                  </a:ext>
                </a:extLst>
              </a:tr>
              <a:tr h="221840">
                <a:tc>
                  <a:txBody>
                    <a:bodyPr/>
                    <a:lstStyle/>
                    <a:p>
                      <a:pPr algn="ctr">
                        <a:lnSpc>
                          <a:spcPts val="1400"/>
                        </a:lnSpc>
                        <a:spcBef>
                          <a:spcPts val="200"/>
                        </a:spcBef>
                        <a:spcAft>
                          <a:spcPts val="200"/>
                        </a:spcAft>
                      </a:pPr>
                      <a:r>
                        <a:rPr lang="en-US" sz="1000" kern="1050">
                          <a:effectLst/>
                        </a:rPr>
                        <a:t>Labelspacing</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图例中条目之间的距离。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3106916963"/>
                  </a:ext>
                </a:extLst>
              </a:tr>
              <a:tr h="221840">
                <a:tc>
                  <a:txBody>
                    <a:bodyPr/>
                    <a:lstStyle/>
                    <a:p>
                      <a:pPr algn="ctr">
                        <a:lnSpc>
                          <a:spcPts val="1400"/>
                        </a:lnSpc>
                        <a:spcBef>
                          <a:spcPts val="200"/>
                        </a:spcBef>
                        <a:spcAft>
                          <a:spcPts val="200"/>
                        </a:spcAft>
                      </a:pPr>
                      <a:r>
                        <a:rPr lang="en-US" sz="1000" kern="1050">
                          <a:effectLst/>
                        </a:rPr>
                        <a:t>Handlelength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图例句柄的长度。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3962779051"/>
                  </a:ext>
                </a:extLst>
              </a:tr>
              <a:tr h="221840">
                <a:tc>
                  <a:txBody>
                    <a:bodyPr/>
                    <a:lstStyle/>
                    <a:p>
                      <a:pPr algn="ctr">
                        <a:lnSpc>
                          <a:spcPts val="1400"/>
                        </a:lnSpc>
                        <a:spcBef>
                          <a:spcPts val="200"/>
                        </a:spcBef>
                        <a:spcAft>
                          <a:spcPts val="200"/>
                        </a:spcAft>
                      </a:pPr>
                      <a:r>
                        <a:rPr lang="en-US" sz="1000" kern="1050">
                          <a:effectLst/>
                        </a:rPr>
                        <a:t>bbox_to_anchor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tc>
                  <a:txBody>
                    <a:bodyPr/>
                    <a:lstStyle/>
                    <a:p>
                      <a:pPr algn="l">
                        <a:lnSpc>
                          <a:spcPts val="1400"/>
                        </a:lnSpc>
                        <a:spcBef>
                          <a:spcPts val="200"/>
                        </a:spcBef>
                        <a:spcAft>
                          <a:spcPts val="200"/>
                        </a:spcAft>
                      </a:pPr>
                      <a:r>
                        <a:rPr lang="zh-TW" sz="1000" kern="1050" dirty="0">
                          <a:effectLst/>
                        </a:rPr>
                        <a:t>如果要自定义图例位置需要设置该参数。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4654" marR="24654" marT="0" marB="0"/>
                </a:tc>
                <a:extLst>
                  <a:ext uri="{0D108BD9-81ED-4DB2-BD59-A6C34878D82A}">
                    <a16:rowId xmlns:a16="http://schemas.microsoft.com/office/drawing/2014/main" val="1107796327"/>
                  </a:ext>
                </a:extLst>
              </a:tr>
            </a:tbl>
          </a:graphicData>
        </a:graphic>
      </p:graphicFrame>
    </p:spTree>
    <p:extLst>
      <p:ext uri="{BB962C8B-B14F-4D97-AF65-F5344CB8AC3E}">
        <p14:creationId xmlns:p14="http://schemas.microsoft.com/office/powerpoint/2010/main" val="40087260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5342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绘图参数文件及主要函数</a:t>
            </a:r>
          </a:p>
        </p:txBody>
      </p:sp>
      <p:sp>
        <p:nvSpPr>
          <p:cNvPr id="22538" name="标题 3"/>
          <p:cNvSpPr>
            <a:spLocks noGrp="1"/>
          </p:cNvSpPr>
          <p:nvPr>
            <p:ph type="title" idx="4294967295"/>
          </p:nvPr>
        </p:nvSpPr>
        <p:spPr>
          <a:xfrm>
            <a:off x="255588" y="358775"/>
            <a:ext cx="10972800" cy="528638"/>
          </a:xfrm>
          <a:prstGeom prst="rect">
            <a:avLst/>
          </a:prstGeom>
        </p:spPr>
        <p:txBody>
          <a:bodyPr/>
          <a:lstStyle/>
          <a:p>
            <a:r>
              <a:rPr lang="zh-CN" altLang="en-US" dirty="0"/>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Matplotlib</a:t>
            </a:r>
            <a:r>
              <a:rPr lang="zh-CN" altLang="en-US" sz="2400" dirty="0">
                <a:solidFill>
                  <a:schemeClr val="bg1"/>
                </a:solidFill>
                <a:latin typeface="微软雅黑" pitchFamily="34" charset="-122"/>
                <a:ea typeface="微软雅黑" pitchFamily="34" charset="-122"/>
              </a:rPr>
              <a:t>主要参数配置</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Matplotlib</a:t>
            </a:r>
            <a:r>
              <a:rPr lang="zh-CN" altLang="en-US" sz="2400" dirty="0">
                <a:latin typeface="微软雅黑" pitchFamily="34" charset="-122"/>
                <a:ea typeface="微软雅黑" pitchFamily="34" charset="-122"/>
                <a:sym typeface="微软雅黑" pitchFamily="34" charset="-122"/>
              </a:rPr>
              <a:t>参数配置案例</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31247754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可以通过在程序中添加代码对参数进行配置，但是假设一个项目对于</a:t>
            </a:r>
            <a:r>
              <a:rPr lang="en-US" altLang="zh-CN" dirty="0"/>
              <a:t>Matplotlib</a:t>
            </a:r>
            <a:r>
              <a:rPr lang="zh-CN" altLang="en-US" dirty="0"/>
              <a:t>的特性参数总会设置相同的值，就没有必要在每次编写代码的时候都进行相同的配置。取而代之的，应该在代码之外，使用一个永久的文件设定</a:t>
            </a:r>
            <a:r>
              <a:rPr lang="en-US" altLang="zh-CN" dirty="0"/>
              <a:t>Matplotlib</a:t>
            </a:r>
            <a:r>
              <a:rPr lang="zh-CN" altLang="en-US" dirty="0"/>
              <a:t>参数默认值。</a:t>
            </a:r>
          </a:p>
          <a:p>
            <a:pPr marL="361950" indent="-361950"/>
            <a:r>
              <a:rPr lang="en-US" altLang="zh-CN" dirty="0"/>
              <a:t>Matplotlib</a:t>
            </a:r>
            <a:r>
              <a:rPr lang="zh-CN" altLang="en-US" dirty="0"/>
              <a:t>中，可以通过</a:t>
            </a:r>
            <a:r>
              <a:rPr lang="en-US" altLang="zh-CN" dirty="0" err="1"/>
              <a:t>Matplotlibrc</a:t>
            </a:r>
            <a:r>
              <a:rPr lang="zh-CN" altLang="en-US" dirty="0"/>
              <a:t>这个配置文件永久修改绘图参数，该文件中包含了绝大部分可以变更的属性。</a:t>
            </a:r>
            <a:r>
              <a:rPr lang="en-US" altLang="zh-CN" dirty="0" err="1"/>
              <a:t>Matplotlibrc</a:t>
            </a:r>
            <a:r>
              <a:rPr lang="zh-CN" altLang="en-US" dirty="0"/>
              <a:t>通常在</a:t>
            </a:r>
            <a:r>
              <a:rPr lang="en-US" altLang="zh-CN" dirty="0"/>
              <a:t>Python</a:t>
            </a:r>
            <a:r>
              <a:rPr lang="zh-CN" altLang="en-US" dirty="0"/>
              <a:t>的</a:t>
            </a:r>
            <a:r>
              <a:rPr lang="en-US" altLang="zh-CN" dirty="0"/>
              <a:t>site-packages</a:t>
            </a:r>
            <a:r>
              <a:rPr lang="zh-CN" altLang="en-US" dirty="0"/>
              <a:t>目录下。不过在每次重装</a:t>
            </a:r>
            <a:r>
              <a:rPr lang="en-US" altLang="zh-CN" dirty="0"/>
              <a:t>Matplotlib</a:t>
            </a:r>
            <a:r>
              <a:rPr lang="zh-CN" altLang="en-US" dirty="0"/>
              <a:t>的时候，这个配置文件就会被覆盖，查看</a:t>
            </a:r>
            <a:r>
              <a:rPr lang="en-US" altLang="zh-CN" dirty="0" err="1"/>
              <a:t>Matplotlibrc</a:t>
            </a:r>
            <a:r>
              <a:rPr lang="zh-CN" altLang="en-US" dirty="0"/>
              <a:t>所在目录的代码为：</a:t>
            </a:r>
          </a:p>
          <a:p>
            <a:pPr marL="361950" indent="-361950"/>
            <a:r>
              <a:rPr lang="en-US" altLang="zh-CN" dirty="0"/>
              <a:t>import Matplotlib</a:t>
            </a:r>
          </a:p>
          <a:p>
            <a:pPr marL="361950" indent="-361950"/>
            <a:r>
              <a:rPr lang="en-US" altLang="zh-CN" dirty="0"/>
              <a:t>print(</a:t>
            </a:r>
            <a:r>
              <a:rPr lang="en-US" altLang="zh-CN" dirty="0" err="1"/>
              <a:t>Matplotlib.Matplotlib_fname</a:t>
            </a:r>
            <a:r>
              <a:rPr lang="en-US" altLang="zh-CN" dirty="0"/>
              <a:t>())</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6.2.1  </a:t>
            </a:r>
            <a:r>
              <a:rPr lang="zh-CN" altLang="en-US" dirty="0"/>
              <a:t>修改绘图参数文件</a:t>
            </a:r>
            <a:endParaRPr dirty="0"/>
          </a:p>
        </p:txBody>
      </p:sp>
    </p:spTree>
    <p:extLst>
      <p:ext uri="{BB962C8B-B14F-4D97-AF65-F5344CB8AC3E}">
        <p14:creationId xmlns:p14="http://schemas.microsoft.com/office/powerpoint/2010/main" val="27404894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用</a:t>
            </a:r>
            <a:r>
              <a:rPr lang="en-US" altLang="zh-CN" dirty="0"/>
              <a:t>Notepad</a:t>
            </a:r>
            <a:r>
              <a:rPr lang="zh-CN" altLang="en-US" dirty="0"/>
              <a:t>打开</a:t>
            </a:r>
            <a:r>
              <a:rPr lang="en-US" altLang="zh-CN" dirty="0" err="1"/>
              <a:t>Matplotlibrc</a:t>
            </a:r>
            <a:r>
              <a:rPr lang="zh-CN" altLang="en-US" dirty="0"/>
              <a:t>文件，再根据自己的需要来修改里面相应的属性即可。注意：在修改后记得把前面的</a:t>
            </a:r>
            <a:r>
              <a:rPr lang="en-US" altLang="zh-CN" dirty="0"/>
              <a:t>#</a:t>
            </a:r>
            <a:r>
              <a:rPr lang="zh-CN" altLang="en-US" dirty="0"/>
              <a:t>去掉。配置文件包括以下配置项：</a:t>
            </a:r>
          </a:p>
          <a:p>
            <a:pPr marL="271463" indent="-271463"/>
            <a:r>
              <a:rPr lang="en-US" altLang="zh-CN" dirty="0"/>
              <a:t>1</a:t>
            </a:r>
            <a:r>
              <a:rPr lang="zh-CN" altLang="en-US" dirty="0"/>
              <a:t>、</a:t>
            </a:r>
            <a:r>
              <a:rPr lang="en-US" altLang="zh-CN" dirty="0"/>
              <a:t>axes</a:t>
            </a:r>
            <a:r>
              <a:rPr lang="zh-CN" altLang="en-US" dirty="0"/>
              <a:t>：设置坐标轴边界和颜色、坐标刻度值大小和网格。</a:t>
            </a:r>
          </a:p>
          <a:p>
            <a:pPr marL="271463" indent="-271463"/>
            <a:r>
              <a:rPr lang="en-US" altLang="zh-CN" dirty="0"/>
              <a:t>2</a:t>
            </a:r>
            <a:r>
              <a:rPr lang="zh-CN" altLang="en-US" dirty="0"/>
              <a:t>、</a:t>
            </a:r>
            <a:r>
              <a:rPr lang="en-US" altLang="zh-CN" dirty="0"/>
              <a:t>figure</a:t>
            </a:r>
            <a:r>
              <a:rPr lang="zh-CN" altLang="en-US" dirty="0"/>
              <a:t>：设置边界颜色、图形大小和子区。</a:t>
            </a:r>
          </a:p>
          <a:p>
            <a:pPr marL="271463" indent="-271463"/>
            <a:r>
              <a:rPr lang="en-US" altLang="zh-CN" dirty="0"/>
              <a:t>3</a:t>
            </a:r>
            <a:r>
              <a:rPr lang="zh-CN" altLang="en-US" dirty="0"/>
              <a:t>、</a:t>
            </a:r>
            <a:r>
              <a:rPr lang="en-US" altLang="zh-CN" dirty="0"/>
              <a:t>font</a:t>
            </a:r>
            <a:r>
              <a:rPr lang="zh-CN" altLang="en-US" dirty="0"/>
              <a:t>：设置字体集、字体大小和样式。</a:t>
            </a:r>
          </a:p>
          <a:p>
            <a:pPr marL="271463" indent="-271463"/>
            <a:r>
              <a:rPr lang="en-US" altLang="zh-CN" dirty="0"/>
              <a:t>4</a:t>
            </a:r>
            <a:r>
              <a:rPr lang="zh-CN" altLang="en-US" dirty="0"/>
              <a:t>、</a:t>
            </a:r>
            <a:r>
              <a:rPr lang="en-US" altLang="zh-CN" dirty="0"/>
              <a:t>grid</a:t>
            </a:r>
            <a:r>
              <a:rPr lang="zh-CN" altLang="en-US" dirty="0"/>
              <a:t>：设置网格颜色和线形。</a:t>
            </a:r>
          </a:p>
          <a:p>
            <a:pPr marL="271463" indent="-271463"/>
            <a:r>
              <a:rPr lang="en-US" altLang="zh-CN" dirty="0"/>
              <a:t>5</a:t>
            </a:r>
            <a:r>
              <a:rPr lang="zh-CN" altLang="en-US" dirty="0"/>
              <a:t>、</a:t>
            </a:r>
            <a:r>
              <a:rPr lang="en-US" altLang="zh-CN" dirty="0"/>
              <a:t>legend</a:t>
            </a:r>
            <a:r>
              <a:rPr lang="zh-CN" altLang="en-US" dirty="0"/>
              <a:t>：设置图例和其中文本的显示。</a:t>
            </a:r>
          </a:p>
          <a:p>
            <a:pPr marL="271463" indent="-271463"/>
            <a:r>
              <a:rPr lang="en-US" altLang="zh-CN" dirty="0"/>
              <a:t>6</a:t>
            </a:r>
            <a:r>
              <a:rPr lang="zh-CN" altLang="en-US" dirty="0"/>
              <a:t>、</a:t>
            </a:r>
            <a:r>
              <a:rPr lang="en-US" altLang="zh-CN" dirty="0"/>
              <a:t>line</a:t>
            </a:r>
            <a:r>
              <a:rPr lang="zh-CN" altLang="en-US" dirty="0"/>
              <a:t>：设置线条和标记。</a:t>
            </a:r>
          </a:p>
          <a:p>
            <a:pPr marL="271463" indent="-271463"/>
            <a:r>
              <a:rPr lang="en-US" altLang="zh-CN" dirty="0"/>
              <a:t>7</a:t>
            </a:r>
            <a:r>
              <a:rPr lang="zh-CN" altLang="en-US" dirty="0"/>
              <a:t>、</a:t>
            </a:r>
            <a:r>
              <a:rPr lang="en-US" altLang="zh-CN" dirty="0" err="1"/>
              <a:t>savefig</a:t>
            </a:r>
            <a:r>
              <a:rPr lang="zh-CN" altLang="en-US" dirty="0"/>
              <a:t>：可以对保存的图形进行单独设置。</a:t>
            </a:r>
          </a:p>
          <a:p>
            <a:pPr marL="271463" indent="-271463"/>
            <a:r>
              <a:rPr lang="en-US" altLang="zh-CN" dirty="0"/>
              <a:t>8</a:t>
            </a:r>
            <a:r>
              <a:rPr lang="zh-CN" altLang="en-US" dirty="0"/>
              <a:t>、</a:t>
            </a:r>
            <a:r>
              <a:rPr lang="en-US" altLang="zh-CN" dirty="0"/>
              <a:t>text</a:t>
            </a:r>
            <a:r>
              <a:rPr lang="zh-CN" altLang="en-US" dirty="0"/>
              <a:t>：设置字体颜色、文本解析等。</a:t>
            </a:r>
          </a:p>
          <a:p>
            <a:pPr marL="271463" indent="-271463"/>
            <a:r>
              <a:rPr lang="en-US" altLang="zh-CN" dirty="0"/>
              <a:t>9</a:t>
            </a:r>
            <a:r>
              <a:rPr lang="zh-CN" altLang="en-US" dirty="0"/>
              <a:t>、</a:t>
            </a:r>
            <a:r>
              <a:rPr lang="en-US" altLang="zh-CN" dirty="0" err="1"/>
              <a:t>xticks</a:t>
            </a:r>
            <a:r>
              <a:rPr lang="zh-CN" altLang="en-US" dirty="0"/>
              <a:t>和</a:t>
            </a:r>
            <a:r>
              <a:rPr lang="en-US" altLang="zh-CN" dirty="0" err="1"/>
              <a:t>yticks</a:t>
            </a:r>
            <a:r>
              <a:rPr lang="zh-CN" altLang="en-US" dirty="0"/>
              <a:t>：为</a:t>
            </a:r>
            <a:r>
              <a:rPr lang="en-US" altLang="zh-CN" dirty="0"/>
              <a:t>x</a:t>
            </a:r>
            <a:r>
              <a:rPr lang="zh-CN" altLang="en-US" dirty="0"/>
              <a:t>、</a:t>
            </a:r>
            <a:r>
              <a:rPr lang="en-US" altLang="zh-CN" dirty="0"/>
              <a:t>y</a:t>
            </a:r>
            <a:r>
              <a:rPr lang="zh-CN" altLang="en-US" dirty="0"/>
              <a:t>轴的刻度设置颜色、大小、方向等。</a:t>
            </a:r>
          </a:p>
        </p:txBody>
      </p:sp>
    </p:spTree>
    <p:extLst>
      <p:ext uri="{BB962C8B-B14F-4D97-AF65-F5344CB8AC3E}">
        <p14:creationId xmlns:p14="http://schemas.microsoft.com/office/powerpoint/2010/main" val="8233213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283847"/>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数据可视化的技术难点</a:t>
            </a:r>
          </a:p>
        </p:txBody>
      </p:sp>
      <p:sp>
        <p:nvSpPr>
          <p:cNvPr id="22538"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大数据时代的技术挑战</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可视化工具的必备特性</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28484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Matplotlib</a:t>
            </a:r>
            <a:r>
              <a:rPr lang="zh-CN" altLang="en-US" dirty="0"/>
              <a:t>中的</a:t>
            </a:r>
            <a:r>
              <a:rPr lang="en-US" altLang="zh-CN" dirty="0" err="1"/>
              <a:t>pyplot</a:t>
            </a:r>
            <a:r>
              <a:rPr lang="zh-CN" altLang="en-US" dirty="0"/>
              <a:t>模块提供一系列类似</a:t>
            </a:r>
            <a:r>
              <a:rPr lang="en-US" altLang="zh-CN" dirty="0" err="1"/>
              <a:t>Matlab</a:t>
            </a:r>
            <a:r>
              <a:rPr lang="zh-CN" altLang="en-US" dirty="0"/>
              <a:t>的命令式函数。每个函数可以对图形对象做一些改动，比如：新建一个图形对象、在图形中开辟绘制区、在绘制区画一些曲线、为曲线打上标签等等。在</a:t>
            </a:r>
            <a:r>
              <a:rPr lang="en-US" altLang="zh-CN" dirty="0" err="1"/>
              <a:t>Matplotlib.pyplot</a:t>
            </a:r>
            <a:r>
              <a:rPr lang="zh-CN" altLang="en-US" dirty="0"/>
              <a:t>中，大部分状态是跨函数调用共享的。因此，它会跟踪像当前图形对象和绘制区，绘制函数直接作用于当前绘制对象。</a:t>
            </a:r>
          </a:p>
        </p:txBody>
      </p:sp>
      <p:sp>
        <p:nvSpPr>
          <p:cNvPr id="17412" name="内容占位符 2"/>
          <p:cNvSpPr>
            <a:spLocks noGrp="1"/>
          </p:cNvSpPr>
          <p:nvPr>
            <p:ph idx="10"/>
          </p:nvPr>
        </p:nvSpPr>
        <p:spPr>
          <a:xfrm>
            <a:off x="423863" y="1138238"/>
            <a:ext cx="11107737" cy="427037"/>
          </a:xfrm>
        </p:spPr>
        <p:txBody>
          <a:bodyPr/>
          <a:lstStyle/>
          <a:p>
            <a:r>
              <a:rPr lang="en-US" altLang="zh-CN" dirty="0"/>
              <a:t>6.2.2  </a:t>
            </a:r>
            <a:r>
              <a:rPr lang="zh-CN" altLang="en-US" dirty="0"/>
              <a:t>绘图主要函数简介</a:t>
            </a:r>
            <a:endParaRPr dirty="0"/>
          </a:p>
        </p:txBody>
      </p:sp>
    </p:spTree>
    <p:extLst>
      <p:ext uri="{BB962C8B-B14F-4D97-AF65-F5344CB8AC3E}">
        <p14:creationId xmlns:p14="http://schemas.microsoft.com/office/powerpoint/2010/main" val="11875965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主要函数如下：</a:t>
            </a:r>
          </a:p>
        </p:txBody>
      </p:sp>
      <p:graphicFrame>
        <p:nvGraphicFramePr>
          <p:cNvPr id="2" name="表格 1">
            <a:extLst>
              <a:ext uri="{FF2B5EF4-FFF2-40B4-BE49-F238E27FC236}">
                <a16:creationId xmlns:a16="http://schemas.microsoft.com/office/drawing/2014/main" id="{CAD2F521-BE01-4B01-BA21-456A75F9DDB0}"/>
              </a:ext>
            </a:extLst>
          </p:cNvPr>
          <p:cNvGraphicFramePr>
            <a:graphicFrameLocks noGrp="1"/>
          </p:cNvGraphicFramePr>
          <p:nvPr>
            <p:extLst>
              <p:ext uri="{D42A27DB-BD31-4B8C-83A1-F6EECF244321}">
                <p14:modId xmlns:p14="http://schemas.microsoft.com/office/powerpoint/2010/main" val="766988601"/>
              </p:ext>
            </p:extLst>
          </p:nvPr>
        </p:nvGraphicFramePr>
        <p:xfrm>
          <a:off x="3161031" y="1664656"/>
          <a:ext cx="4754533" cy="4653025"/>
        </p:xfrm>
        <a:graphic>
          <a:graphicData uri="http://schemas.openxmlformats.org/drawingml/2006/table">
            <a:tbl>
              <a:tblPr firstRow="1" firstCol="1" bandRow="1">
                <a:tableStyleId>{5C22544A-7EE6-4342-B048-85BDC9FD1C3A}</a:tableStyleId>
              </a:tblPr>
              <a:tblGrid>
                <a:gridCol w="2009641">
                  <a:extLst>
                    <a:ext uri="{9D8B030D-6E8A-4147-A177-3AD203B41FA5}">
                      <a16:colId xmlns:a16="http://schemas.microsoft.com/office/drawing/2014/main" val="4089615964"/>
                    </a:ext>
                  </a:extLst>
                </a:gridCol>
                <a:gridCol w="2744892">
                  <a:extLst>
                    <a:ext uri="{9D8B030D-6E8A-4147-A177-3AD203B41FA5}">
                      <a16:colId xmlns:a16="http://schemas.microsoft.com/office/drawing/2014/main" val="1390984604"/>
                    </a:ext>
                  </a:extLst>
                </a:gridCol>
              </a:tblGrid>
              <a:tr h="275470">
                <a:tc>
                  <a:txBody>
                    <a:bodyPr/>
                    <a:lstStyle/>
                    <a:p>
                      <a:pPr marL="0" indent="0" algn="ctr">
                        <a:lnSpc>
                          <a:spcPts val="1400"/>
                        </a:lnSpc>
                        <a:spcBef>
                          <a:spcPts val="200"/>
                        </a:spcBef>
                        <a:spcAft>
                          <a:spcPts val="200"/>
                        </a:spcAft>
                      </a:pPr>
                      <a:r>
                        <a:rPr lang="zh-TW" sz="1000" kern="1050" dirty="0">
                          <a:effectLst/>
                        </a:rPr>
                        <a:t>函数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nchor="ctr"/>
                </a:tc>
                <a:tc>
                  <a:txBody>
                    <a:bodyPr/>
                    <a:lstStyle/>
                    <a:p>
                      <a:pPr marL="0" indent="0" algn="ctr">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nchor="ctr"/>
                </a:tc>
                <a:extLst>
                  <a:ext uri="{0D108BD9-81ED-4DB2-BD59-A6C34878D82A}">
                    <a16:rowId xmlns:a16="http://schemas.microsoft.com/office/drawing/2014/main" val="1611519383"/>
                  </a:ext>
                </a:extLst>
              </a:tr>
              <a:tr h="208455">
                <a:tc>
                  <a:txBody>
                    <a:bodyPr/>
                    <a:lstStyle/>
                    <a:p>
                      <a:pPr marL="0" indent="0" algn="ctr">
                        <a:lnSpc>
                          <a:spcPts val="1400"/>
                        </a:lnSpc>
                        <a:spcBef>
                          <a:spcPts val="200"/>
                        </a:spcBef>
                        <a:spcAft>
                          <a:spcPts val="200"/>
                        </a:spcAft>
                      </a:pPr>
                      <a:r>
                        <a:rPr lang="en-US" sz="1000" kern="1050" dirty="0" err="1">
                          <a:effectLst/>
                        </a:rPr>
                        <a:t>plt.plot</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绘制坐标图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2887013186"/>
                  </a:ext>
                </a:extLst>
              </a:tr>
              <a:tr h="208455">
                <a:tc>
                  <a:txBody>
                    <a:bodyPr/>
                    <a:lstStyle/>
                    <a:p>
                      <a:pPr marL="0" indent="0" algn="ctr">
                        <a:lnSpc>
                          <a:spcPts val="1400"/>
                        </a:lnSpc>
                        <a:spcBef>
                          <a:spcPts val="200"/>
                        </a:spcBef>
                        <a:spcAft>
                          <a:spcPts val="200"/>
                        </a:spcAft>
                      </a:pPr>
                      <a:r>
                        <a:rPr lang="en-US" sz="1000" kern="1050" dirty="0" err="1">
                          <a:effectLst/>
                        </a:rPr>
                        <a:t>plt.boxplot</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绘制箱形图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1788977268"/>
                  </a:ext>
                </a:extLst>
              </a:tr>
              <a:tr h="208455">
                <a:tc>
                  <a:txBody>
                    <a:bodyPr/>
                    <a:lstStyle/>
                    <a:p>
                      <a:pPr marL="0" indent="0" algn="ctr">
                        <a:lnSpc>
                          <a:spcPts val="1400"/>
                        </a:lnSpc>
                        <a:spcBef>
                          <a:spcPts val="200"/>
                        </a:spcBef>
                        <a:spcAft>
                          <a:spcPts val="200"/>
                        </a:spcAft>
                      </a:pPr>
                      <a:r>
                        <a:rPr lang="en-US" sz="1000" kern="1050" dirty="0" err="1">
                          <a:effectLst/>
                        </a:rPr>
                        <a:t>plt.bar</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绘制条形图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4107208963"/>
                  </a:ext>
                </a:extLst>
              </a:tr>
              <a:tr h="208455">
                <a:tc>
                  <a:txBody>
                    <a:bodyPr/>
                    <a:lstStyle/>
                    <a:p>
                      <a:pPr marL="0" indent="0" algn="ctr">
                        <a:lnSpc>
                          <a:spcPts val="1400"/>
                        </a:lnSpc>
                        <a:spcBef>
                          <a:spcPts val="200"/>
                        </a:spcBef>
                        <a:spcAft>
                          <a:spcPts val="200"/>
                        </a:spcAft>
                      </a:pPr>
                      <a:r>
                        <a:rPr lang="en-US" sz="1000" kern="1050" dirty="0" err="1">
                          <a:effectLst/>
                        </a:rPr>
                        <a:t>plt.barh</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绘制横向条形图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2586657683"/>
                  </a:ext>
                </a:extLst>
              </a:tr>
              <a:tr h="208455">
                <a:tc>
                  <a:txBody>
                    <a:bodyPr/>
                    <a:lstStyle/>
                    <a:p>
                      <a:pPr marL="0" indent="0" algn="ctr">
                        <a:lnSpc>
                          <a:spcPts val="1400"/>
                        </a:lnSpc>
                        <a:spcBef>
                          <a:spcPts val="200"/>
                        </a:spcBef>
                        <a:spcAft>
                          <a:spcPts val="200"/>
                        </a:spcAft>
                      </a:pPr>
                      <a:r>
                        <a:rPr lang="en-US" sz="1000" kern="1050" dirty="0" err="1">
                          <a:effectLst/>
                        </a:rPr>
                        <a:t>plt.polar</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绘制极坐标图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3107065396"/>
                  </a:ext>
                </a:extLst>
              </a:tr>
              <a:tr h="208455">
                <a:tc>
                  <a:txBody>
                    <a:bodyPr/>
                    <a:lstStyle/>
                    <a:p>
                      <a:pPr marL="0" indent="0" algn="ctr">
                        <a:lnSpc>
                          <a:spcPts val="1400"/>
                        </a:lnSpc>
                        <a:spcBef>
                          <a:spcPts val="200"/>
                        </a:spcBef>
                        <a:spcAft>
                          <a:spcPts val="200"/>
                        </a:spcAft>
                      </a:pPr>
                      <a:r>
                        <a:rPr lang="en-US" sz="1000" kern="1050" dirty="0" err="1">
                          <a:effectLst/>
                        </a:rPr>
                        <a:t>plt.pie</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绘制饼图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2796338542"/>
                  </a:ext>
                </a:extLst>
              </a:tr>
              <a:tr h="208455">
                <a:tc>
                  <a:txBody>
                    <a:bodyPr/>
                    <a:lstStyle/>
                    <a:p>
                      <a:pPr marL="0" indent="0" algn="ctr">
                        <a:lnSpc>
                          <a:spcPts val="1400"/>
                        </a:lnSpc>
                        <a:spcBef>
                          <a:spcPts val="200"/>
                        </a:spcBef>
                        <a:spcAft>
                          <a:spcPts val="200"/>
                        </a:spcAft>
                      </a:pPr>
                      <a:r>
                        <a:rPr lang="en-US" sz="1000" kern="1050" dirty="0" err="1">
                          <a:effectLst/>
                        </a:rPr>
                        <a:t>plt.psd</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绘制功率谱密度图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2498269696"/>
                  </a:ext>
                </a:extLst>
              </a:tr>
              <a:tr h="208455">
                <a:tc>
                  <a:txBody>
                    <a:bodyPr/>
                    <a:lstStyle/>
                    <a:p>
                      <a:pPr marL="0" indent="0" algn="ctr">
                        <a:lnSpc>
                          <a:spcPts val="1400"/>
                        </a:lnSpc>
                        <a:spcBef>
                          <a:spcPts val="200"/>
                        </a:spcBef>
                        <a:spcAft>
                          <a:spcPts val="200"/>
                        </a:spcAft>
                      </a:pPr>
                      <a:r>
                        <a:rPr lang="en-US" sz="1000" kern="1050" dirty="0" err="1">
                          <a:effectLst/>
                        </a:rPr>
                        <a:t>plt.specgram</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绘制谱图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1200058289"/>
                  </a:ext>
                </a:extLst>
              </a:tr>
              <a:tr h="208455">
                <a:tc>
                  <a:txBody>
                    <a:bodyPr/>
                    <a:lstStyle/>
                    <a:p>
                      <a:pPr marL="0" indent="0" algn="ctr">
                        <a:lnSpc>
                          <a:spcPts val="1400"/>
                        </a:lnSpc>
                        <a:spcBef>
                          <a:spcPts val="200"/>
                        </a:spcBef>
                        <a:spcAft>
                          <a:spcPts val="200"/>
                        </a:spcAft>
                      </a:pPr>
                      <a:r>
                        <a:rPr lang="en-US" sz="1000" kern="1050" dirty="0" err="1">
                          <a:effectLst/>
                        </a:rPr>
                        <a:t>plt.cohere</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绘制相关性函数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540348148"/>
                  </a:ext>
                </a:extLst>
              </a:tr>
              <a:tr h="208455">
                <a:tc>
                  <a:txBody>
                    <a:bodyPr/>
                    <a:lstStyle/>
                    <a:p>
                      <a:pPr marL="0" indent="0" algn="ctr">
                        <a:lnSpc>
                          <a:spcPts val="1400"/>
                        </a:lnSpc>
                        <a:spcBef>
                          <a:spcPts val="200"/>
                        </a:spcBef>
                        <a:spcAft>
                          <a:spcPts val="200"/>
                        </a:spcAft>
                      </a:pPr>
                      <a:r>
                        <a:rPr lang="en-US" sz="1000" kern="1050" dirty="0" err="1">
                          <a:effectLst/>
                        </a:rPr>
                        <a:t>plt.scatter</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绘制散点图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4163561780"/>
                  </a:ext>
                </a:extLst>
              </a:tr>
              <a:tr h="208455">
                <a:tc>
                  <a:txBody>
                    <a:bodyPr/>
                    <a:lstStyle/>
                    <a:p>
                      <a:pPr marL="0" indent="0" algn="ctr">
                        <a:lnSpc>
                          <a:spcPts val="1400"/>
                        </a:lnSpc>
                        <a:spcBef>
                          <a:spcPts val="200"/>
                        </a:spcBef>
                        <a:spcAft>
                          <a:spcPts val="200"/>
                        </a:spcAft>
                      </a:pPr>
                      <a:r>
                        <a:rPr lang="en-US" sz="1000" kern="1050" dirty="0" err="1">
                          <a:effectLst/>
                        </a:rPr>
                        <a:t>plt.step</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绘制步阶图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2627559934"/>
                  </a:ext>
                </a:extLst>
              </a:tr>
              <a:tr h="208455">
                <a:tc>
                  <a:txBody>
                    <a:bodyPr/>
                    <a:lstStyle/>
                    <a:p>
                      <a:pPr marL="0" indent="0" algn="ctr">
                        <a:lnSpc>
                          <a:spcPts val="1400"/>
                        </a:lnSpc>
                        <a:spcBef>
                          <a:spcPts val="200"/>
                        </a:spcBef>
                        <a:spcAft>
                          <a:spcPts val="200"/>
                        </a:spcAft>
                      </a:pPr>
                      <a:r>
                        <a:rPr lang="en-US" sz="1000" kern="1050" dirty="0" err="1">
                          <a:effectLst/>
                        </a:rPr>
                        <a:t>plt.hist</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绘制直方图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3998473870"/>
                  </a:ext>
                </a:extLst>
              </a:tr>
              <a:tr h="208455">
                <a:tc>
                  <a:txBody>
                    <a:bodyPr/>
                    <a:lstStyle/>
                    <a:p>
                      <a:pPr marL="0" indent="0" algn="ctr">
                        <a:lnSpc>
                          <a:spcPts val="1400"/>
                        </a:lnSpc>
                        <a:spcBef>
                          <a:spcPts val="200"/>
                        </a:spcBef>
                        <a:spcAft>
                          <a:spcPts val="200"/>
                        </a:spcAft>
                      </a:pPr>
                      <a:r>
                        <a:rPr lang="en-US" sz="1000" kern="1050" dirty="0" err="1">
                          <a:effectLst/>
                        </a:rPr>
                        <a:t>plt.contour</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绘制等值图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3923113827"/>
                  </a:ext>
                </a:extLst>
              </a:tr>
              <a:tr h="208455">
                <a:tc>
                  <a:txBody>
                    <a:bodyPr/>
                    <a:lstStyle/>
                    <a:p>
                      <a:pPr marL="0" indent="0" algn="ctr">
                        <a:lnSpc>
                          <a:spcPts val="1400"/>
                        </a:lnSpc>
                        <a:spcBef>
                          <a:spcPts val="200"/>
                        </a:spcBef>
                        <a:spcAft>
                          <a:spcPts val="200"/>
                        </a:spcAft>
                      </a:pPr>
                      <a:r>
                        <a:rPr lang="en-US" sz="1000" kern="1050" dirty="0" err="1">
                          <a:effectLst/>
                        </a:rPr>
                        <a:t>plt.vlines</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绘制垂直图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14270190"/>
                  </a:ext>
                </a:extLst>
              </a:tr>
              <a:tr h="208455">
                <a:tc>
                  <a:txBody>
                    <a:bodyPr/>
                    <a:lstStyle/>
                    <a:p>
                      <a:pPr marL="0" indent="0" algn="ctr">
                        <a:lnSpc>
                          <a:spcPts val="1400"/>
                        </a:lnSpc>
                        <a:spcBef>
                          <a:spcPts val="200"/>
                        </a:spcBef>
                        <a:spcAft>
                          <a:spcPts val="200"/>
                        </a:spcAft>
                      </a:pPr>
                      <a:r>
                        <a:rPr lang="en-US" sz="1000" kern="1050" dirty="0" err="1">
                          <a:effectLst/>
                        </a:rPr>
                        <a:t>plt.stem</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绘制柴火图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68593002"/>
                  </a:ext>
                </a:extLst>
              </a:tr>
              <a:tr h="208455">
                <a:tc>
                  <a:txBody>
                    <a:bodyPr/>
                    <a:lstStyle/>
                    <a:p>
                      <a:pPr marL="0" indent="0" algn="ctr">
                        <a:lnSpc>
                          <a:spcPts val="1400"/>
                        </a:lnSpc>
                        <a:spcBef>
                          <a:spcPts val="200"/>
                        </a:spcBef>
                        <a:spcAft>
                          <a:spcPts val="200"/>
                        </a:spcAft>
                      </a:pPr>
                      <a:r>
                        <a:rPr lang="en-US" sz="1000" kern="1050" dirty="0" err="1">
                          <a:effectLst/>
                        </a:rPr>
                        <a:t>plt.plot_date</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绘制数据日期</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1492293908"/>
                  </a:ext>
                </a:extLst>
              </a:tr>
              <a:tr h="208455">
                <a:tc>
                  <a:txBody>
                    <a:bodyPr/>
                    <a:lstStyle/>
                    <a:p>
                      <a:pPr marL="0" indent="0" algn="ctr">
                        <a:lnSpc>
                          <a:spcPts val="1400"/>
                        </a:lnSpc>
                        <a:spcBef>
                          <a:spcPts val="200"/>
                        </a:spcBef>
                        <a:spcAft>
                          <a:spcPts val="200"/>
                        </a:spcAft>
                      </a:pPr>
                      <a:r>
                        <a:rPr lang="en-US" sz="1000" kern="1050" dirty="0" err="1">
                          <a:effectLst/>
                        </a:rPr>
                        <a:t>plt.clabel</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绘制轮廓图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3558947637"/>
                  </a:ext>
                </a:extLst>
              </a:tr>
              <a:tr h="208455">
                <a:tc>
                  <a:txBody>
                    <a:bodyPr/>
                    <a:lstStyle/>
                    <a:p>
                      <a:pPr marL="0" indent="0" algn="ctr">
                        <a:lnSpc>
                          <a:spcPts val="1400"/>
                        </a:lnSpc>
                        <a:spcBef>
                          <a:spcPts val="200"/>
                        </a:spcBef>
                        <a:spcAft>
                          <a:spcPts val="200"/>
                        </a:spcAft>
                      </a:pPr>
                      <a:r>
                        <a:rPr lang="en-US" sz="1000" kern="1050" dirty="0">
                          <a:effectLst/>
                        </a:rPr>
                        <a:t>plt.hist2d()</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a:t>
                      </a:r>
                      <a:r>
                        <a:rPr lang="en-US" sz="1000" kern="1050" dirty="0">
                          <a:effectLst/>
                        </a:rPr>
                        <a:t>2D</a:t>
                      </a:r>
                      <a:r>
                        <a:rPr lang="zh-TW" sz="1000" kern="1050" dirty="0">
                          <a:effectLst/>
                        </a:rPr>
                        <a:t>直方图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2687231715"/>
                  </a:ext>
                </a:extLst>
              </a:tr>
              <a:tr h="208455">
                <a:tc>
                  <a:txBody>
                    <a:bodyPr/>
                    <a:lstStyle/>
                    <a:p>
                      <a:pPr marL="0" indent="0" algn="ctr">
                        <a:lnSpc>
                          <a:spcPts val="1400"/>
                        </a:lnSpc>
                        <a:spcBef>
                          <a:spcPts val="200"/>
                        </a:spcBef>
                        <a:spcAft>
                          <a:spcPts val="200"/>
                        </a:spcAft>
                      </a:pPr>
                      <a:r>
                        <a:rPr lang="en-US" sz="1000" kern="1050" dirty="0" err="1">
                          <a:effectLst/>
                        </a:rPr>
                        <a:t>plt.quiverkey</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绘制颤动图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2544022145"/>
                  </a:ext>
                </a:extLst>
              </a:tr>
              <a:tr h="208455">
                <a:tc>
                  <a:txBody>
                    <a:bodyPr/>
                    <a:lstStyle/>
                    <a:p>
                      <a:pPr marL="0" indent="0" algn="ctr">
                        <a:lnSpc>
                          <a:spcPts val="1400"/>
                        </a:lnSpc>
                        <a:spcBef>
                          <a:spcPts val="200"/>
                        </a:spcBef>
                        <a:spcAft>
                          <a:spcPts val="200"/>
                        </a:spcAft>
                      </a:pPr>
                      <a:r>
                        <a:rPr lang="en-US" sz="1000" kern="1050" dirty="0" err="1">
                          <a:effectLst/>
                        </a:rPr>
                        <a:t>plt.stackplot</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绘制堆积面积图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3643372523"/>
                  </a:ext>
                </a:extLst>
              </a:tr>
              <a:tr h="208455">
                <a:tc>
                  <a:txBody>
                    <a:bodyPr/>
                    <a:lstStyle/>
                    <a:p>
                      <a:pPr marL="0" indent="0" algn="ctr">
                        <a:lnSpc>
                          <a:spcPts val="1400"/>
                        </a:lnSpc>
                        <a:spcBef>
                          <a:spcPts val="200"/>
                        </a:spcBef>
                        <a:spcAft>
                          <a:spcPts val="200"/>
                        </a:spcAft>
                      </a:pPr>
                      <a:r>
                        <a:rPr lang="en-US" sz="1000" kern="1050" dirty="0" err="1">
                          <a:effectLst/>
                        </a:rPr>
                        <a:t>plt.Violinplot</a:t>
                      </a:r>
                      <a:r>
                        <a:rPr 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tc>
                  <a:txBody>
                    <a:bodyPr/>
                    <a:lstStyle/>
                    <a:p>
                      <a:pPr marL="0" indent="0" algn="ctr">
                        <a:lnSpc>
                          <a:spcPts val="1400"/>
                        </a:lnSpc>
                        <a:spcBef>
                          <a:spcPts val="200"/>
                        </a:spcBef>
                        <a:spcAft>
                          <a:spcPts val="200"/>
                        </a:spcAft>
                      </a:pPr>
                      <a:r>
                        <a:rPr lang="zh-TW" sz="1000" kern="1050" dirty="0">
                          <a:effectLst/>
                        </a:rPr>
                        <a:t>绘制小提琴图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17930" marR="17930" marT="0" marB="0"/>
                </a:tc>
                <a:extLst>
                  <a:ext uri="{0D108BD9-81ED-4DB2-BD59-A6C34878D82A}">
                    <a16:rowId xmlns:a16="http://schemas.microsoft.com/office/drawing/2014/main" val="2404761027"/>
                  </a:ext>
                </a:extLst>
              </a:tr>
            </a:tbl>
          </a:graphicData>
        </a:graphic>
      </p:graphicFrame>
    </p:spTree>
    <p:extLst>
      <p:ext uri="{BB962C8B-B14F-4D97-AF65-F5344CB8AC3E}">
        <p14:creationId xmlns:p14="http://schemas.microsoft.com/office/powerpoint/2010/main" val="810107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283847"/>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绘图参数文件及主要函数</a:t>
            </a:r>
          </a:p>
        </p:txBody>
      </p:sp>
      <p:sp>
        <p:nvSpPr>
          <p:cNvPr id="22538"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Matplotlib</a:t>
            </a:r>
            <a:r>
              <a:rPr lang="zh-CN" altLang="en-US" sz="2400" dirty="0">
                <a:solidFill>
                  <a:schemeClr val="bg1"/>
                </a:solidFill>
                <a:latin typeface="微软雅黑" pitchFamily="34" charset="-122"/>
                <a:ea typeface="微软雅黑" pitchFamily="34" charset="-122"/>
              </a:rPr>
              <a:t>主要参数配置</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Matplotlib</a:t>
            </a:r>
            <a:r>
              <a:rPr lang="zh-CN" altLang="en-US" sz="2400" dirty="0">
                <a:latin typeface="微软雅黑" pitchFamily="34" charset="-122"/>
                <a:ea typeface="微软雅黑" pitchFamily="34" charset="-122"/>
                <a:sym typeface="微软雅黑" pitchFamily="34" charset="-122"/>
              </a:rPr>
              <a:t>参数配置案例</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08663181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下面将结合实际案例介绍</a:t>
            </a:r>
            <a:r>
              <a:rPr lang="en-US" altLang="zh-CN" dirty="0"/>
              <a:t>Matplotlib</a:t>
            </a:r>
            <a:r>
              <a:rPr lang="zh-CN" altLang="en-US" dirty="0"/>
              <a:t>绘图参数设置，本案例为了分析某企业</a:t>
            </a:r>
            <a:r>
              <a:rPr lang="en-US" altLang="zh-CN" dirty="0"/>
              <a:t>2019</a:t>
            </a:r>
            <a:r>
              <a:rPr lang="zh-CN" altLang="en-US" dirty="0"/>
              <a:t>年的销售额在全国各个地区的增长情况，分别统计了每个地区在</a:t>
            </a:r>
            <a:r>
              <a:rPr lang="en-US" altLang="zh-CN" dirty="0"/>
              <a:t>2018</a:t>
            </a:r>
            <a:r>
              <a:rPr lang="zh-CN" altLang="en-US" dirty="0"/>
              <a:t>年和</a:t>
            </a:r>
            <a:r>
              <a:rPr lang="en-US" altLang="zh-CN" dirty="0"/>
              <a:t>2019</a:t>
            </a:r>
            <a:r>
              <a:rPr lang="zh-CN" altLang="en-US" dirty="0"/>
              <a:t>年的数据，并按照差额的大小进行了排序。</a:t>
            </a:r>
          </a:p>
        </p:txBody>
      </p:sp>
      <p:pic>
        <p:nvPicPr>
          <p:cNvPr id="3" name="图片 2">
            <a:extLst>
              <a:ext uri="{FF2B5EF4-FFF2-40B4-BE49-F238E27FC236}">
                <a16:creationId xmlns:a16="http://schemas.microsoft.com/office/drawing/2014/main" id="{509A7951-B942-4CED-86FA-60AB7927AC7D}"/>
              </a:ext>
            </a:extLst>
          </p:cNvPr>
          <p:cNvPicPr/>
          <p:nvPr/>
        </p:nvPicPr>
        <p:blipFill>
          <a:blip r:embed="rId2" cstate="print"/>
          <a:stretch>
            <a:fillRect/>
          </a:stretch>
        </p:blipFill>
        <p:spPr>
          <a:xfrm>
            <a:off x="4072745" y="2577292"/>
            <a:ext cx="3713509" cy="2946054"/>
          </a:xfrm>
          <a:prstGeom prst="rect">
            <a:avLst/>
          </a:prstGeom>
        </p:spPr>
      </p:pic>
    </p:spTree>
    <p:extLst>
      <p:ext uri="{BB962C8B-B14F-4D97-AF65-F5344CB8AC3E}">
        <p14:creationId xmlns:p14="http://schemas.microsoft.com/office/powerpoint/2010/main" val="17675561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238090911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7</a:t>
            </a:r>
            <a:r>
              <a:rPr lang="zh-CN" altLang="en-US" dirty="0">
                <a:solidFill>
                  <a:schemeClr val="tx1"/>
                </a:solidFill>
              </a:rPr>
              <a:t>章  </a:t>
            </a:r>
            <a:r>
              <a:rPr lang="en-US" altLang="zh-CN" dirty="0">
                <a:solidFill>
                  <a:schemeClr val="tx1"/>
                </a:solidFill>
              </a:rPr>
              <a:t>Matplotlib</a:t>
            </a:r>
            <a:r>
              <a:rPr lang="zh-CN" altLang="en-US" dirty="0">
                <a:solidFill>
                  <a:schemeClr val="tx1"/>
                </a:solidFill>
              </a:rPr>
              <a:t>基础绘图</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860140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本章通过使用存储在集群中的实际案例数据介绍</a:t>
            </a:r>
            <a:r>
              <a:rPr lang="en-US" altLang="zh-CN" dirty="0"/>
              <a:t>Matplotlib</a:t>
            </a:r>
            <a:r>
              <a:rPr lang="zh-CN" altLang="en-US" dirty="0"/>
              <a:t>绘制一些基础图形，包括直方图、折线图、条形图、饼图、散点图、箱形图等。</a:t>
            </a:r>
          </a:p>
        </p:txBody>
      </p:sp>
    </p:spTree>
    <p:extLst>
      <p:ext uri="{BB962C8B-B14F-4D97-AF65-F5344CB8AC3E}">
        <p14:creationId xmlns:p14="http://schemas.microsoft.com/office/powerpoint/2010/main" val="3156127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折线图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直方图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条形图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4028458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散点图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饼图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箱形图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1813868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Matplotlib</a:t>
            </a:r>
            <a:r>
              <a:rPr lang="zh-CN" altLang="en-US" dirty="0"/>
              <a:t>绘制直方图，使用</a:t>
            </a:r>
            <a:r>
              <a:rPr lang="en-US" altLang="zh-CN" dirty="0" err="1"/>
              <a:t>plt.hist</a:t>
            </a:r>
            <a:r>
              <a:rPr lang="en-US" altLang="zh-CN" dirty="0"/>
              <a:t>()</a:t>
            </a:r>
            <a:r>
              <a:rPr lang="zh-CN" altLang="en-US" dirty="0"/>
              <a:t>这个函数，函数参数如下：</a:t>
            </a:r>
          </a:p>
          <a:p>
            <a:pPr marL="361950" indent="-361950"/>
            <a:r>
              <a:rPr lang="en-US" altLang="zh-CN" dirty="0" err="1"/>
              <a:t>Matplotlib.pyplot.hist</a:t>
            </a:r>
            <a:r>
              <a:rPr lang="en-US" altLang="zh-CN" dirty="0"/>
              <a:t>(</a:t>
            </a:r>
            <a:r>
              <a:rPr lang="en-US" altLang="zh-CN" dirty="0" err="1"/>
              <a:t>x,bins</a:t>
            </a:r>
            <a:r>
              <a:rPr lang="en-US" altLang="zh-CN" dirty="0"/>
              <a:t>=</a:t>
            </a:r>
            <a:r>
              <a:rPr lang="en-US" altLang="zh-CN" dirty="0" err="1"/>
              <a:t>None,range</a:t>
            </a:r>
            <a:r>
              <a:rPr lang="en-US" altLang="zh-CN" dirty="0"/>
              <a:t>=</a:t>
            </a:r>
            <a:r>
              <a:rPr lang="en-US" altLang="zh-CN" dirty="0" err="1"/>
              <a:t>None,density</a:t>
            </a:r>
            <a:r>
              <a:rPr lang="en-US" altLang="zh-CN" dirty="0"/>
              <a:t>=</a:t>
            </a:r>
            <a:r>
              <a:rPr lang="en-US" altLang="zh-CN" dirty="0" err="1"/>
              <a:t>None,weights</a:t>
            </a:r>
            <a:r>
              <a:rPr lang="en-US" altLang="zh-CN" dirty="0"/>
              <a:t>=None, cumulative=False, bottom=None, </a:t>
            </a:r>
            <a:r>
              <a:rPr lang="en-US" altLang="zh-CN" dirty="0" err="1"/>
              <a:t>histtype</a:t>
            </a:r>
            <a:r>
              <a:rPr lang="en-US" altLang="zh-CN" dirty="0"/>
              <a:t>='bar', align='mid', orientation='vertical', </a:t>
            </a:r>
            <a:r>
              <a:rPr lang="en-US" altLang="zh-CN" dirty="0" err="1"/>
              <a:t>rwidth</a:t>
            </a:r>
            <a:r>
              <a:rPr lang="en-US" altLang="zh-CN" dirty="0"/>
              <a:t>=None, log=False, color=None, label=None, stacked=False, normed=None, *, data=None, **</a:t>
            </a:r>
            <a:r>
              <a:rPr lang="en-US" altLang="zh-CN" dirty="0" err="1"/>
              <a:t>kwargs</a:t>
            </a:r>
            <a:r>
              <a:rPr lang="en-US" altLang="zh-CN" dirty="0"/>
              <a:t>)</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7.1.1  </a:t>
            </a:r>
            <a:r>
              <a:rPr lang="zh-CN" altLang="en-US" dirty="0"/>
              <a:t>直方图及其参数说明</a:t>
            </a:r>
            <a:endParaRPr dirty="0"/>
          </a:p>
        </p:txBody>
      </p:sp>
    </p:spTree>
    <p:extLst>
      <p:ext uri="{BB962C8B-B14F-4D97-AF65-F5344CB8AC3E}">
        <p14:creationId xmlns:p14="http://schemas.microsoft.com/office/powerpoint/2010/main" val="3161356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随着人类采集数据种类和数量的增长、计算机运算能力的提升，越来越多高级计算机图形学技术与方法应用于处理和可视化这些规模庞大的数据集。</a:t>
            </a:r>
            <a:endParaRPr lang="en-US" altLang="zh-CN" dirty="0"/>
          </a:p>
          <a:p>
            <a:pPr marL="271463" indent="-271463"/>
            <a:r>
              <a:rPr lang="en-US" altLang="zh-CN" dirty="0"/>
              <a:t>20</a:t>
            </a:r>
            <a:r>
              <a:rPr lang="zh-CN" altLang="en-US" dirty="0"/>
              <a:t>世纪</a:t>
            </a:r>
            <a:r>
              <a:rPr lang="en-US" altLang="zh-CN" dirty="0"/>
              <a:t>90</a:t>
            </a:r>
            <a:r>
              <a:rPr lang="zh-CN" altLang="en-US" dirty="0"/>
              <a:t>年代初期，“信息可视化”成为新的研究领域，旨在为许多应用领域对于抽象异质性数据集的分析工作提供支持。</a:t>
            </a:r>
          </a:p>
        </p:txBody>
      </p:sp>
    </p:spTree>
    <p:extLst>
      <p:ext uri="{BB962C8B-B14F-4D97-AF65-F5344CB8AC3E}">
        <p14:creationId xmlns:p14="http://schemas.microsoft.com/office/powerpoint/2010/main" val="4160047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F2093778-3384-4DE7-B5B7-29C296E1E1D3}"/>
              </a:ext>
            </a:extLst>
          </p:cNvPr>
          <p:cNvGraphicFramePr>
            <a:graphicFrameLocks noGrp="1"/>
          </p:cNvGraphicFramePr>
          <p:nvPr>
            <p:ph idx="1"/>
            <p:extLst>
              <p:ext uri="{D42A27DB-BD31-4B8C-83A1-F6EECF244321}">
                <p14:modId xmlns:p14="http://schemas.microsoft.com/office/powerpoint/2010/main" val="2467309300"/>
              </p:ext>
            </p:extLst>
          </p:nvPr>
        </p:nvGraphicFramePr>
        <p:xfrm>
          <a:off x="2586183" y="1683584"/>
          <a:ext cx="6936508" cy="4253379"/>
        </p:xfrm>
        <a:graphic>
          <a:graphicData uri="http://schemas.openxmlformats.org/drawingml/2006/table">
            <a:tbl>
              <a:tblPr firstRow="1" firstCol="1" bandRow="1">
                <a:tableStyleId>{5C22544A-7EE6-4342-B048-85BDC9FD1C3A}</a:tableStyleId>
              </a:tblPr>
              <a:tblGrid>
                <a:gridCol w="1831638">
                  <a:extLst>
                    <a:ext uri="{9D8B030D-6E8A-4147-A177-3AD203B41FA5}">
                      <a16:colId xmlns:a16="http://schemas.microsoft.com/office/drawing/2014/main" val="369012940"/>
                    </a:ext>
                  </a:extLst>
                </a:gridCol>
                <a:gridCol w="5104870">
                  <a:extLst>
                    <a:ext uri="{9D8B030D-6E8A-4147-A177-3AD203B41FA5}">
                      <a16:colId xmlns:a16="http://schemas.microsoft.com/office/drawing/2014/main" val="3595242394"/>
                    </a:ext>
                  </a:extLst>
                </a:gridCol>
              </a:tblGrid>
              <a:tr h="413071">
                <a:tc>
                  <a:txBody>
                    <a:bodyPr/>
                    <a:lstStyle/>
                    <a:p>
                      <a:pPr algn="ctr">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37410249"/>
                  </a:ext>
                </a:extLst>
              </a:tr>
              <a:tr h="242169">
                <a:tc>
                  <a:txBody>
                    <a:bodyPr/>
                    <a:lstStyle/>
                    <a:p>
                      <a:pPr algn="ctr">
                        <a:lnSpc>
                          <a:spcPts val="1400"/>
                        </a:lnSpc>
                        <a:spcBef>
                          <a:spcPts val="200"/>
                        </a:spcBef>
                        <a:spcAft>
                          <a:spcPts val="200"/>
                        </a:spcAft>
                      </a:pPr>
                      <a:r>
                        <a:rPr lang="en-US" sz="1000" kern="1050" dirty="0">
                          <a:effectLst/>
                        </a:rPr>
                        <a:t>X</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a:effectLst/>
                        </a:rPr>
                        <a:t>指定要绘制直方图的数据。</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48297475"/>
                  </a:ext>
                </a:extLst>
              </a:tr>
              <a:tr h="242169">
                <a:tc>
                  <a:txBody>
                    <a:bodyPr/>
                    <a:lstStyle/>
                    <a:p>
                      <a:pPr algn="ctr">
                        <a:lnSpc>
                          <a:spcPts val="1400"/>
                        </a:lnSpc>
                        <a:spcBef>
                          <a:spcPts val="200"/>
                        </a:spcBef>
                        <a:spcAft>
                          <a:spcPts val="200"/>
                        </a:spcAft>
                      </a:pPr>
                      <a:r>
                        <a:rPr lang="en-US" sz="1000" kern="1050" dirty="0">
                          <a:effectLst/>
                        </a:rPr>
                        <a:t>Bins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指定直方图条形的个数。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46462789"/>
                  </a:ext>
                </a:extLst>
              </a:tr>
              <a:tr h="242169">
                <a:tc>
                  <a:txBody>
                    <a:bodyPr/>
                    <a:lstStyle/>
                    <a:p>
                      <a:pPr algn="ctr">
                        <a:lnSpc>
                          <a:spcPts val="1400"/>
                        </a:lnSpc>
                        <a:spcBef>
                          <a:spcPts val="200"/>
                        </a:spcBef>
                        <a:spcAft>
                          <a:spcPts val="200"/>
                        </a:spcAft>
                      </a:pPr>
                      <a:r>
                        <a:rPr lang="en-US" sz="1000" kern="1050" dirty="0">
                          <a:effectLst/>
                        </a:rPr>
                        <a:t>Range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指定直方图数据的上下界，默认包含绘图数据的最大值和最小值。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01864079"/>
                  </a:ext>
                </a:extLst>
              </a:tr>
              <a:tr h="224971">
                <a:tc>
                  <a:txBody>
                    <a:bodyPr/>
                    <a:lstStyle/>
                    <a:p>
                      <a:pPr algn="ctr">
                        <a:lnSpc>
                          <a:spcPts val="1400"/>
                        </a:lnSpc>
                        <a:spcBef>
                          <a:spcPts val="200"/>
                        </a:spcBef>
                        <a:spcAft>
                          <a:spcPts val="200"/>
                        </a:spcAft>
                      </a:pPr>
                      <a:r>
                        <a:rPr lang="en-US" sz="1000" kern="1050" dirty="0">
                          <a:effectLst/>
                        </a:rPr>
                        <a:t>Density</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若为</a:t>
                      </a:r>
                      <a:r>
                        <a:rPr lang="en-US" sz="1000" kern="1050" dirty="0">
                          <a:effectLst/>
                        </a:rPr>
                        <a:t>True</a:t>
                      </a:r>
                      <a:r>
                        <a:rPr lang="zh-TW" sz="1000" kern="1050" dirty="0">
                          <a:effectLst/>
                        </a:rPr>
                        <a:t>，返回元组的第一个元素将是归一化的计数，以形成概率密度。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01355911"/>
                  </a:ext>
                </a:extLst>
              </a:tr>
              <a:tr h="242169">
                <a:tc>
                  <a:txBody>
                    <a:bodyPr/>
                    <a:lstStyle/>
                    <a:p>
                      <a:pPr algn="ctr">
                        <a:lnSpc>
                          <a:spcPts val="1400"/>
                        </a:lnSpc>
                        <a:spcBef>
                          <a:spcPts val="200"/>
                        </a:spcBef>
                        <a:spcAft>
                          <a:spcPts val="200"/>
                        </a:spcAft>
                      </a:pPr>
                      <a:r>
                        <a:rPr lang="en-US" sz="1000" kern="1050" dirty="0">
                          <a:effectLst/>
                        </a:rPr>
                        <a:t>Weights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该参数可以为每一个数据点设置权重。</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95582555"/>
                  </a:ext>
                </a:extLst>
              </a:tr>
              <a:tr h="242169">
                <a:tc>
                  <a:txBody>
                    <a:bodyPr/>
                    <a:lstStyle/>
                    <a:p>
                      <a:pPr algn="ctr">
                        <a:lnSpc>
                          <a:spcPts val="1400"/>
                        </a:lnSpc>
                        <a:spcBef>
                          <a:spcPts val="200"/>
                        </a:spcBef>
                        <a:spcAft>
                          <a:spcPts val="200"/>
                        </a:spcAft>
                      </a:pPr>
                      <a:r>
                        <a:rPr lang="en-US" sz="1000" kern="1050" dirty="0">
                          <a:effectLst/>
                        </a:rPr>
                        <a:t>Cumulative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是否需要计算累计频数或频率。</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15125947"/>
                  </a:ext>
                </a:extLst>
              </a:tr>
              <a:tr h="242169">
                <a:tc>
                  <a:txBody>
                    <a:bodyPr/>
                    <a:lstStyle/>
                    <a:p>
                      <a:pPr algn="ctr">
                        <a:lnSpc>
                          <a:spcPts val="1400"/>
                        </a:lnSpc>
                        <a:spcBef>
                          <a:spcPts val="200"/>
                        </a:spcBef>
                        <a:spcAft>
                          <a:spcPts val="200"/>
                        </a:spcAft>
                      </a:pPr>
                      <a:r>
                        <a:rPr lang="en-US" sz="1000" kern="1050" dirty="0">
                          <a:effectLst/>
                        </a:rPr>
                        <a:t>Bottom</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可以为直方图的每个条形添加基准线，默认为</a:t>
                      </a:r>
                      <a:r>
                        <a:rPr lang="en-US" sz="1000" kern="1050" dirty="0">
                          <a:effectLst/>
                        </a:rPr>
                        <a:t>0</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523329491"/>
                  </a:ext>
                </a:extLst>
              </a:tr>
              <a:tr h="224971">
                <a:tc>
                  <a:txBody>
                    <a:bodyPr/>
                    <a:lstStyle/>
                    <a:p>
                      <a:pPr algn="ctr">
                        <a:lnSpc>
                          <a:spcPts val="1400"/>
                        </a:lnSpc>
                        <a:spcBef>
                          <a:spcPts val="200"/>
                        </a:spcBef>
                        <a:spcAft>
                          <a:spcPts val="200"/>
                        </a:spcAft>
                      </a:pPr>
                      <a:r>
                        <a:rPr lang="en-US" sz="1000" kern="1050" dirty="0" err="1">
                          <a:effectLst/>
                        </a:rPr>
                        <a:t>Histtype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指定直方图的类型，默认为</a:t>
                      </a:r>
                      <a:r>
                        <a:rPr lang="en-US" sz="1000" kern="1050" dirty="0">
                          <a:effectLst/>
                        </a:rPr>
                        <a:t>bar</a:t>
                      </a:r>
                      <a:r>
                        <a:rPr lang="zh-TW" sz="1000" kern="1050" dirty="0">
                          <a:effectLst/>
                        </a:rPr>
                        <a:t>，还有’</a:t>
                      </a:r>
                      <a:r>
                        <a:rPr lang="en-US" sz="1000" kern="1050" dirty="0" err="1">
                          <a:effectLst/>
                        </a:rPr>
                        <a:t>barstacked</a:t>
                      </a:r>
                      <a:r>
                        <a:rPr lang="zh-TW" sz="1000" kern="1050" dirty="0">
                          <a:effectLst/>
                        </a:rPr>
                        <a:t>’、‘</a:t>
                      </a:r>
                      <a:r>
                        <a:rPr lang="en-US" sz="1000" kern="1050" dirty="0">
                          <a:effectLst/>
                        </a:rPr>
                        <a:t>step</a:t>
                      </a:r>
                      <a:r>
                        <a:rPr lang="zh-TW" sz="1000" kern="1050" dirty="0">
                          <a:effectLst/>
                        </a:rPr>
                        <a:t>’等。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48243936"/>
                  </a:ext>
                </a:extLst>
              </a:tr>
              <a:tr h="242169">
                <a:tc>
                  <a:txBody>
                    <a:bodyPr/>
                    <a:lstStyle/>
                    <a:p>
                      <a:pPr algn="ctr">
                        <a:lnSpc>
                          <a:spcPts val="1400"/>
                        </a:lnSpc>
                        <a:spcBef>
                          <a:spcPts val="200"/>
                        </a:spcBef>
                        <a:spcAft>
                          <a:spcPts val="200"/>
                        </a:spcAft>
                      </a:pPr>
                      <a:r>
                        <a:rPr lang="en-US" sz="1000" kern="1050" dirty="0">
                          <a:effectLst/>
                        </a:rPr>
                        <a:t>Align</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设置条形边界值的对其方式，默认为</a:t>
                      </a:r>
                      <a:r>
                        <a:rPr lang="en-US" sz="1000" kern="1050" dirty="0">
                          <a:effectLst/>
                        </a:rPr>
                        <a:t>mid</a:t>
                      </a:r>
                      <a:r>
                        <a:rPr lang="zh-TW" sz="1000" kern="1050" dirty="0">
                          <a:effectLst/>
                        </a:rPr>
                        <a:t>，还有’</a:t>
                      </a:r>
                      <a:r>
                        <a:rPr lang="en-US" sz="1000" kern="1050" dirty="0">
                          <a:effectLst/>
                        </a:rPr>
                        <a:t>left</a:t>
                      </a:r>
                      <a:r>
                        <a:rPr lang="zh-TW" sz="1000" kern="1050" dirty="0">
                          <a:effectLst/>
                        </a:rPr>
                        <a:t>’和’</a:t>
                      </a:r>
                      <a:r>
                        <a:rPr lang="en-US" sz="1000" kern="1050" dirty="0">
                          <a:effectLst/>
                        </a:rPr>
                        <a:t>right</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3962367"/>
                  </a:ext>
                </a:extLst>
              </a:tr>
              <a:tr h="242169">
                <a:tc>
                  <a:txBody>
                    <a:bodyPr/>
                    <a:lstStyle/>
                    <a:p>
                      <a:pPr algn="ctr">
                        <a:lnSpc>
                          <a:spcPts val="1400"/>
                        </a:lnSpc>
                        <a:spcBef>
                          <a:spcPts val="200"/>
                        </a:spcBef>
                        <a:spcAft>
                          <a:spcPts val="200"/>
                        </a:spcAft>
                      </a:pPr>
                      <a:r>
                        <a:rPr lang="en-US" sz="1000" kern="1050" dirty="0">
                          <a:effectLst/>
                        </a:rPr>
                        <a:t>Orientation</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设置直方图的摆放方向，默认为垂直方向。</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649981442"/>
                  </a:ext>
                </a:extLst>
              </a:tr>
              <a:tr h="242169">
                <a:tc>
                  <a:txBody>
                    <a:bodyPr/>
                    <a:lstStyle/>
                    <a:p>
                      <a:pPr algn="ctr">
                        <a:lnSpc>
                          <a:spcPts val="1400"/>
                        </a:lnSpc>
                        <a:spcBef>
                          <a:spcPts val="200"/>
                        </a:spcBef>
                        <a:spcAft>
                          <a:spcPts val="200"/>
                        </a:spcAft>
                      </a:pPr>
                      <a:r>
                        <a:rPr lang="en-US" sz="1000" kern="1050" dirty="0" err="1">
                          <a:effectLst/>
                        </a:rPr>
                        <a:t>Rwidth</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设置直方图条形宽度的百分比。</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31713885"/>
                  </a:ext>
                </a:extLst>
              </a:tr>
              <a:tr h="242169">
                <a:tc>
                  <a:txBody>
                    <a:bodyPr/>
                    <a:lstStyle/>
                    <a:p>
                      <a:pPr algn="ctr">
                        <a:lnSpc>
                          <a:spcPts val="1400"/>
                        </a:lnSpc>
                        <a:spcBef>
                          <a:spcPts val="200"/>
                        </a:spcBef>
                        <a:spcAft>
                          <a:spcPts val="200"/>
                        </a:spcAft>
                      </a:pPr>
                      <a:r>
                        <a:rPr lang="en-US" sz="1000" kern="1050" dirty="0">
                          <a:effectLst/>
                        </a:rPr>
                        <a:t>Log</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是否需要对绘图数据进行对数变换。</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69649242"/>
                  </a:ext>
                </a:extLst>
              </a:tr>
              <a:tr h="242169">
                <a:tc>
                  <a:txBody>
                    <a:bodyPr/>
                    <a:lstStyle/>
                    <a:p>
                      <a:pPr algn="ctr">
                        <a:lnSpc>
                          <a:spcPts val="1400"/>
                        </a:lnSpc>
                        <a:spcBef>
                          <a:spcPts val="200"/>
                        </a:spcBef>
                        <a:spcAft>
                          <a:spcPts val="200"/>
                        </a:spcAft>
                      </a:pPr>
                      <a:r>
                        <a:rPr lang="en-US" sz="1000" kern="1050" dirty="0">
                          <a:effectLst/>
                        </a:rPr>
                        <a:t>Color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设置直方图的填充色。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28660532"/>
                  </a:ext>
                </a:extLst>
              </a:tr>
              <a:tr h="242169">
                <a:tc>
                  <a:txBody>
                    <a:bodyPr/>
                    <a:lstStyle/>
                    <a:p>
                      <a:pPr algn="ctr">
                        <a:lnSpc>
                          <a:spcPts val="1400"/>
                        </a:lnSpc>
                        <a:spcBef>
                          <a:spcPts val="200"/>
                        </a:spcBef>
                        <a:spcAft>
                          <a:spcPts val="200"/>
                        </a:spcAft>
                      </a:pPr>
                      <a:r>
                        <a:rPr lang="en-US" sz="1000" kern="1050" dirty="0">
                          <a:effectLst/>
                        </a:rPr>
                        <a:t>Label</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设置直方图的标签，可以通过</a:t>
                      </a:r>
                      <a:r>
                        <a:rPr lang="en-US" sz="1000" kern="1050" dirty="0">
                          <a:effectLst/>
                        </a:rPr>
                        <a:t>legend</a:t>
                      </a:r>
                      <a:r>
                        <a:rPr lang="zh-TW" sz="1000" kern="1050" dirty="0">
                          <a:effectLst/>
                        </a:rPr>
                        <a:t>展示其图例。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32052882"/>
                  </a:ext>
                </a:extLst>
              </a:tr>
              <a:tr h="242169">
                <a:tc>
                  <a:txBody>
                    <a:bodyPr/>
                    <a:lstStyle/>
                    <a:p>
                      <a:pPr algn="ctr">
                        <a:lnSpc>
                          <a:spcPts val="1400"/>
                        </a:lnSpc>
                        <a:spcBef>
                          <a:spcPts val="200"/>
                        </a:spcBef>
                        <a:spcAft>
                          <a:spcPts val="200"/>
                        </a:spcAft>
                      </a:pPr>
                      <a:r>
                        <a:rPr lang="en-US" sz="1000" kern="1050" dirty="0">
                          <a:effectLst/>
                        </a:rPr>
                        <a:t>Stacked</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当有多个数据时，是否需要将直方图呈堆叠摆放，默认水平摆放。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59087631"/>
                  </a:ext>
                </a:extLst>
              </a:tr>
              <a:tr h="242169">
                <a:tc>
                  <a:txBody>
                    <a:bodyPr/>
                    <a:lstStyle/>
                    <a:p>
                      <a:pPr algn="ctr">
                        <a:lnSpc>
                          <a:spcPts val="1400"/>
                        </a:lnSpc>
                        <a:spcBef>
                          <a:spcPts val="200"/>
                        </a:spcBef>
                        <a:spcAft>
                          <a:spcPts val="200"/>
                        </a:spcAft>
                      </a:pPr>
                      <a:r>
                        <a:rPr lang="en-US" sz="1000" kern="1050" dirty="0">
                          <a:effectLst/>
                        </a:rPr>
                        <a:t>Normed</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已经弃用，改用</a:t>
                      </a:r>
                      <a:r>
                        <a:rPr lang="en-US" sz="1000" kern="1050" dirty="0">
                          <a:effectLst/>
                        </a:rPr>
                        <a:t>density</a:t>
                      </a:r>
                      <a:r>
                        <a:rPr lang="zh-TW" sz="1000" kern="1050" dirty="0">
                          <a:effectLst/>
                        </a:rPr>
                        <a:t>参数。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28118953"/>
                  </a:ext>
                </a:extLst>
              </a:tr>
            </a:tbl>
          </a:graphicData>
        </a:graphic>
      </p:graphicFrame>
    </p:spTree>
    <p:extLst>
      <p:ext uri="{BB962C8B-B14F-4D97-AF65-F5344CB8AC3E}">
        <p14:creationId xmlns:p14="http://schemas.microsoft.com/office/powerpoint/2010/main" val="27655974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为了研究某企业的产品销售业绩情况，需要对每天的利润额进行分析。</a:t>
            </a:r>
          </a:p>
        </p:txBody>
      </p:sp>
      <p:sp>
        <p:nvSpPr>
          <p:cNvPr id="17412" name="内容占位符 2"/>
          <p:cNvSpPr>
            <a:spLocks noGrp="1"/>
          </p:cNvSpPr>
          <p:nvPr>
            <p:ph idx="10"/>
          </p:nvPr>
        </p:nvSpPr>
        <p:spPr>
          <a:xfrm>
            <a:off x="423863" y="1138238"/>
            <a:ext cx="11107737" cy="427037"/>
          </a:xfrm>
        </p:spPr>
        <p:txBody>
          <a:bodyPr/>
          <a:lstStyle/>
          <a:p>
            <a:r>
              <a:rPr lang="en-US" altLang="zh-CN" dirty="0"/>
              <a:t>7.1.2  </a:t>
            </a:r>
            <a:r>
              <a:rPr lang="zh-CN" altLang="en-US" dirty="0"/>
              <a:t>每日利润额的数值分布</a:t>
            </a:r>
            <a:endParaRPr dirty="0"/>
          </a:p>
        </p:txBody>
      </p:sp>
      <p:pic>
        <p:nvPicPr>
          <p:cNvPr id="4" name="图片 3">
            <a:extLst>
              <a:ext uri="{FF2B5EF4-FFF2-40B4-BE49-F238E27FC236}">
                <a16:creationId xmlns:a16="http://schemas.microsoft.com/office/drawing/2014/main" id="{DEA97426-BFE6-41CA-B38F-1E05C707B716}"/>
              </a:ext>
            </a:extLst>
          </p:cNvPr>
          <p:cNvPicPr/>
          <p:nvPr/>
        </p:nvPicPr>
        <p:blipFill>
          <a:blip r:embed="rId2" cstate="print"/>
          <a:stretch>
            <a:fillRect/>
          </a:stretch>
        </p:blipFill>
        <p:spPr>
          <a:xfrm>
            <a:off x="3061682" y="2821449"/>
            <a:ext cx="5274310" cy="2933065"/>
          </a:xfrm>
          <a:prstGeom prst="rect">
            <a:avLst/>
          </a:prstGeom>
        </p:spPr>
      </p:pic>
    </p:spTree>
    <p:extLst>
      <p:ext uri="{BB962C8B-B14F-4D97-AF65-F5344CB8AC3E}">
        <p14:creationId xmlns:p14="http://schemas.microsoft.com/office/powerpoint/2010/main" val="1161526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折线图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直方图</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条形图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458429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Matplotlib</a:t>
            </a:r>
            <a:r>
              <a:rPr lang="zh-CN" altLang="en-US" dirty="0"/>
              <a:t>绘制折线图，使用</a:t>
            </a:r>
            <a:r>
              <a:rPr lang="en-US" altLang="zh-CN" dirty="0" err="1"/>
              <a:t>plt.plot</a:t>
            </a:r>
            <a:r>
              <a:rPr lang="en-US" altLang="zh-CN" dirty="0"/>
              <a:t>()</a:t>
            </a:r>
            <a:r>
              <a:rPr lang="zh-CN" altLang="en-US" dirty="0"/>
              <a:t>这个函数，函数参数如下：</a:t>
            </a:r>
          </a:p>
          <a:p>
            <a:pPr marL="361950" indent="-361950"/>
            <a:r>
              <a:rPr lang="en-US" altLang="zh-CN" dirty="0"/>
              <a:t>plot([x], y, [</a:t>
            </a:r>
            <a:r>
              <a:rPr lang="en-US" altLang="zh-CN" dirty="0" err="1"/>
              <a:t>fmt</a:t>
            </a:r>
            <a:r>
              <a:rPr lang="en-US" altLang="zh-CN" dirty="0"/>
              <a:t>], data=None, **</a:t>
            </a:r>
            <a:r>
              <a:rPr lang="en-US" altLang="zh-CN" dirty="0" err="1"/>
              <a:t>kwargs</a:t>
            </a:r>
            <a:r>
              <a:rPr lang="en-US" altLang="zh-CN" dirty="0"/>
              <a:t>)</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7.2.1  </a:t>
            </a:r>
            <a:r>
              <a:rPr lang="zh-CN" altLang="en-US" dirty="0"/>
              <a:t>折线图及其参数说明</a:t>
            </a:r>
            <a:endParaRPr dirty="0"/>
          </a:p>
        </p:txBody>
      </p:sp>
      <p:graphicFrame>
        <p:nvGraphicFramePr>
          <p:cNvPr id="2" name="表格 1">
            <a:extLst>
              <a:ext uri="{FF2B5EF4-FFF2-40B4-BE49-F238E27FC236}">
                <a16:creationId xmlns:a16="http://schemas.microsoft.com/office/drawing/2014/main" id="{832A7CA6-5EF3-46DE-B13B-A74AF570BB8C}"/>
              </a:ext>
            </a:extLst>
          </p:cNvPr>
          <p:cNvGraphicFramePr>
            <a:graphicFrameLocks noGrp="1"/>
          </p:cNvGraphicFramePr>
          <p:nvPr>
            <p:extLst>
              <p:ext uri="{D42A27DB-BD31-4B8C-83A1-F6EECF244321}">
                <p14:modId xmlns:p14="http://schemas.microsoft.com/office/powerpoint/2010/main" val="599648392"/>
              </p:ext>
            </p:extLst>
          </p:nvPr>
        </p:nvGraphicFramePr>
        <p:xfrm>
          <a:off x="2975869" y="3760888"/>
          <a:ext cx="5743258" cy="995840"/>
        </p:xfrm>
        <a:graphic>
          <a:graphicData uri="http://schemas.openxmlformats.org/drawingml/2006/table">
            <a:tbl>
              <a:tblPr firstRow="1" firstCol="1" bandRow="1">
                <a:tableStyleId>{5C22544A-7EE6-4342-B048-85BDC9FD1C3A}</a:tableStyleId>
              </a:tblPr>
              <a:tblGrid>
                <a:gridCol w="1506605">
                  <a:extLst>
                    <a:ext uri="{9D8B030D-6E8A-4147-A177-3AD203B41FA5}">
                      <a16:colId xmlns:a16="http://schemas.microsoft.com/office/drawing/2014/main" val="3370048125"/>
                    </a:ext>
                  </a:extLst>
                </a:gridCol>
                <a:gridCol w="4236653">
                  <a:extLst>
                    <a:ext uri="{9D8B030D-6E8A-4147-A177-3AD203B41FA5}">
                      <a16:colId xmlns:a16="http://schemas.microsoft.com/office/drawing/2014/main" val="2060721419"/>
                    </a:ext>
                  </a:extLst>
                </a:gridCol>
              </a:tblGrid>
              <a:tr h="248960">
                <a:tc>
                  <a:txBody>
                    <a:bodyPr/>
                    <a:lstStyle/>
                    <a:p>
                      <a:pPr algn="ctr">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66753937"/>
                  </a:ext>
                </a:extLst>
              </a:tr>
              <a:tr h="248960">
                <a:tc>
                  <a:txBody>
                    <a:bodyPr/>
                    <a:lstStyle/>
                    <a:p>
                      <a:pPr algn="ctr">
                        <a:lnSpc>
                          <a:spcPts val="1400"/>
                        </a:lnSpc>
                        <a:spcBef>
                          <a:spcPts val="200"/>
                        </a:spcBef>
                        <a:spcAft>
                          <a:spcPts val="200"/>
                        </a:spcAft>
                      </a:pPr>
                      <a:r>
                        <a:rPr lang="en-US" sz="1000" kern="1050" dirty="0" err="1">
                          <a:effectLst/>
                        </a:rPr>
                        <a:t>x,y</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设置数据点的水平或垂直坐标。</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62720815"/>
                  </a:ext>
                </a:extLst>
              </a:tr>
              <a:tr h="248960">
                <a:tc>
                  <a:txBody>
                    <a:bodyPr/>
                    <a:lstStyle/>
                    <a:p>
                      <a:pPr algn="ctr">
                        <a:lnSpc>
                          <a:spcPts val="1400"/>
                        </a:lnSpc>
                        <a:spcBef>
                          <a:spcPts val="200"/>
                        </a:spcBef>
                        <a:spcAft>
                          <a:spcPts val="200"/>
                        </a:spcAft>
                      </a:pPr>
                      <a:r>
                        <a:rPr lang="en-US" sz="1000" kern="1050" dirty="0" err="1">
                          <a:effectLst/>
                        </a:rPr>
                        <a:t>Fmt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a:effectLst/>
                        </a:rPr>
                        <a:t>用一个字符串来定义图的基本属性如颜色，点型，线型。</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8974026"/>
                  </a:ext>
                </a:extLst>
              </a:tr>
              <a:tr h="248960">
                <a:tc>
                  <a:txBody>
                    <a:bodyPr/>
                    <a:lstStyle/>
                    <a:p>
                      <a:pPr algn="ctr">
                        <a:lnSpc>
                          <a:spcPts val="1400"/>
                        </a:lnSpc>
                        <a:spcBef>
                          <a:spcPts val="200"/>
                        </a:spcBef>
                        <a:spcAft>
                          <a:spcPts val="200"/>
                        </a:spcAft>
                      </a:pPr>
                      <a:r>
                        <a:rPr lang="en-US" sz="1000" kern="1050" dirty="0">
                          <a:effectLst/>
                        </a:rPr>
                        <a:t>Data</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just">
                        <a:lnSpc>
                          <a:spcPts val="1400"/>
                        </a:lnSpc>
                        <a:spcBef>
                          <a:spcPts val="200"/>
                        </a:spcBef>
                        <a:spcAft>
                          <a:spcPts val="200"/>
                        </a:spcAft>
                      </a:pPr>
                      <a:r>
                        <a:rPr lang="zh-TW" sz="1000" kern="1050" dirty="0">
                          <a:effectLst/>
                        </a:rPr>
                        <a:t>带有标签的绘图数据。</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71759532"/>
                  </a:ext>
                </a:extLst>
              </a:tr>
            </a:tbl>
          </a:graphicData>
        </a:graphic>
      </p:graphicFrame>
    </p:spTree>
    <p:extLst>
      <p:ext uri="{BB962C8B-B14F-4D97-AF65-F5344CB8AC3E}">
        <p14:creationId xmlns:p14="http://schemas.microsoft.com/office/powerpoint/2010/main" val="4011214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电商企业的产品销售一般都具有周期性，为了深入研究该企业的销售额和利润额的变化情况，需要绘制企业每周的销售额和利润额折线图</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7.2.2  </a:t>
            </a:r>
            <a:r>
              <a:rPr lang="zh-CN" altLang="en-US" dirty="0"/>
              <a:t>每周商品销售业绩分析</a:t>
            </a:r>
            <a:endParaRPr dirty="0"/>
          </a:p>
        </p:txBody>
      </p:sp>
      <p:pic>
        <p:nvPicPr>
          <p:cNvPr id="4" name="图片 3">
            <a:extLst>
              <a:ext uri="{FF2B5EF4-FFF2-40B4-BE49-F238E27FC236}">
                <a16:creationId xmlns:a16="http://schemas.microsoft.com/office/drawing/2014/main" id="{02E04C69-0AFB-4D27-A580-5218DF67DC56}"/>
              </a:ext>
            </a:extLst>
          </p:cNvPr>
          <p:cNvPicPr/>
          <p:nvPr/>
        </p:nvPicPr>
        <p:blipFill>
          <a:blip r:embed="rId2" cstate="print"/>
          <a:stretch>
            <a:fillRect/>
          </a:stretch>
        </p:blipFill>
        <p:spPr>
          <a:xfrm>
            <a:off x="4064578" y="3137824"/>
            <a:ext cx="3619500" cy="2392680"/>
          </a:xfrm>
          <a:prstGeom prst="rect">
            <a:avLst/>
          </a:prstGeom>
        </p:spPr>
      </p:pic>
    </p:spTree>
    <p:extLst>
      <p:ext uri="{BB962C8B-B14F-4D97-AF65-F5344CB8AC3E}">
        <p14:creationId xmlns:p14="http://schemas.microsoft.com/office/powerpoint/2010/main" val="3049082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折线图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直方图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条形图</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3609920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Matplotlib</a:t>
            </a:r>
            <a:r>
              <a:rPr lang="zh-CN" altLang="en-US" dirty="0"/>
              <a:t>绘制条形图，使用</a:t>
            </a:r>
            <a:r>
              <a:rPr lang="en-US" altLang="zh-CN" dirty="0" err="1"/>
              <a:t>plt.bar</a:t>
            </a:r>
            <a:r>
              <a:rPr lang="en-US" altLang="zh-CN" dirty="0"/>
              <a:t>()</a:t>
            </a:r>
            <a:r>
              <a:rPr lang="zh-CN" altLang="en-US" dirty="0"/>
              <a:t>这个函数，函数参数如下：</a:t>
            </a:r>
          </a:p>
          <a:p>
            <a:pPr marL="361950" indent="-361950"/>
            <a:r>
              <a:rPr lang="en-US" altLang="zh-CN" dirty="0" err="1"/>
              <a:t>Matplotlib.pyplot.bar</a:t>
            </a:r>
            <a:r>
              <a:rPr lang="en-US" altLang="zh-CN" dirty="0"/>
              <a:t>(x, height, width=0.8, bottom=None, *, align='center', data=None, **</a:t>
            </a:r>
            <a:r>
              <a:rPr lang="en-US" altLang="zh-CN" dirty="0" err="1"/>
              <a:t>kwargs</a:t>
            </a:r>
            <a:r>
              <a:rPr lang="en-US" altLang="zh-CN" dirty="0"/>
              <a:t>)</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7.3.1  </a:t>
            </a:r>
            <a:r>
              <a:rPr lang="zh-CN" altLang="en-US" dirty="0"/>
              <a:t>条形图及其参数说明</a:t>
            </a:r>
            <a:endParaRPr dirty="0"/>
          </a:p>
        </p:txBody>
      </p:sp>
    </p:spTree>
    <p:extLst>
      <p:ext uri="{BB962C8B-B14F-4D97-AF65-F5344CB8AC3E}">
        <p14:creationId xmlns:p14="http://schemas.microsoft.com/office/powerpoint/2010/main" val="931531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CC08064A-29D1-4EC7-BB21-0ECAB31F6B11}"/>
              </a:ext>
            </a:extLst>
          </p:cNvPr>
          <p:cNvGraphicFramePr>
            <a:graphicFrameLocks noGrp="1"/>
          </p:cNvGraphicFramePr>
          <p:nvPr>
            <p:ph idx="1"/>
            <p:extLst>
              <p:ext uri="{D42A27DB-BD31-4B8C-83A1-F6EECF244321}">
                <p14:modId xmlns:p14="http://schemas.microsoft.com/office/powerpoint/2010/main" val="2914437316"/>
              </p:ext>
            </p:extLst>
          </p:nvPr>
        </p:nvGraphicFramePr>
        <p:xfrm>
          <a:off x="2780146" y="2078182"/>
          <a:ext cx="5963992" cy="2977257"/>
        </p:xfrm>
        <a:graphic>
          <a:graphicData uri="http://schemas.openxmlformats.org/drawingml/2006/table">
            <a:tbl>
              <a:tblPr firstRow="1" firstCol="1" bandRow="1">
                <a:tableStyleId>{5C22544A-7EE6-4342-B048-85BDC9FD1C3A}</a:tableStyleId>
              </a:tblPr>
              <a:tblGrid>
                <a:gridCol w="1597243">
                  <a:extLst>
                    <a:ext uri="{9D8B030D-6E8A-4147-A177-3AD203B41FA5}">
                      <a16:colId xmlns:a16="http://schemas.microsoft.com/office/drawing/2014/main" val="1686164314"/>
                    </a:ext>
                  </a:extLst>
                </a:gridCol>
                <a:gridCol w="4366749">
                  <a:extLst>
                    <a:ext uri="{9D8B030D-6E8A-4147-A177-3AD203B41FA5}">
                      <a16:colId xmlns:a16="http://schemas.microsoft.com/office/drawing/2014/main" val="219002000"/>
                    </a:ext>
                  </a:extLst>
                </a:gridCol>
              </a:tblGrid>
              <a:tr h="314036">
                <a:tc>
                  <a:txBody>
                    <a:bodyPr/>
                    <a:lstStyle/>
                    <a:p>
                      <a:pPr marL="0" indent="0" algn="ctr">
                        <a:lnSpc>
                          <a:spcPts val="1400"/>
                        </a:lnSpc>
                        <a:spcBef>
                          <a:spcPts val="200"/>
                        </a:spcBef>
                        <a:spcAft>
                          <a:spcPts val="200"/>
                        </a:spcAft>
                      </a:pPr>
                      <a:r>
                        <a:rPr lang="zh-CN"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ctr">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84114257"/>
                  </a:ext>
                </a:extLst>
              </a:tr>
              <a:tr h="242111">
                <a:tc>
                  <a:txBody>
                    <a:bodyPr/>
                    <a:lstStyle/>
                    <a:p>
                      <a:pPr marL="0" indent="0" algn="ctr">
                        <a:lnSpc>
                          <a:spcPts val="1400"/>
                        </a:lnSpc>
                        <a:spcBef>
                          <a:spcPts val="200"/>
                        </a:spcBef>
                        <a:spcAft>
                          <a:spcPts val="200"/>
                        </a:spcAft>
                      </a:pPr>
                      <a:r>
                        <a:rPr lang="en-US" sz="1000" kern="1050" dirty="0">
                          <a:effectLst/>
                        </a:rPr>
                        <a:t>X</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设置横坐标。</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36917949"/>
                  </a:ext>
                </a:extLst>
              </a:tr>
              <a:tr h="242111">
                <a:tc>
                  <a:txBody>
                    <a:bodyPr/>
                    <a:lstStyle/>
                    <a:p>
                      <a:pPr marL="0" indent="0" algn="ctr">
                        <a:lnSpc>
                          <a:spcPts val="1400"/>
                        </a:lnSpc>
                        <a:spcBef>
                          <a:spcPts val="200"/>
                        </a:spcBef>
                        <a:spcAft>
                          <a:spcPts val="200"/>
                        </a:spcAft>
                      </a:pPr>
                      <a:r>
                        <a:rPr lang="en-US" sz="1000" kern="1050" dirty="0">
                          <a:effectLst/>
                        </a:rPr>
                        <a:t>Height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条形的高度。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43204378"/>
                  </a:ext>
                </a:extLst>
              </a:tr>
              <a:tr h="242111">
                <a:tc>
                  <a:txBody>
                    <a:bodyPr/>
                    <a:lstStyle/>
                    <a:p>
                      <a:pPr marL="0" indent="0" algn="ctr">
                        <a:lnSpc>
                          <a:spcPts val="1400"/>
                        </a:lnSpc>
                        <a:spcBef>
                          <a:spcPts val="200"/>
                        </a:spcBef>
                        <a:spcAft>
                          <a:spcPts val="200"/>
                        </a:spcAft>
                      </a:pPr>
                      <a:r>
                        <a:rPr lang="en-US" sz="1000" kern="1050" dirty="0">
                          <a:effectLst/>
                        </a:rPr>
                        <a:t>Width</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直方图宽度，默认</a:t>
                      </a:r>
                      <a:r>
                        <a:rPr lang="en-US" sz="1000" kern="1050" dirty="0">
                          <a:effectLst/>
                        </a:rPr>
                        <a:t>0.8</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40239671"/>
                  </a:ext>
                </a:extLst>
              </a:tr>
              <a:tr h="242111">
                <a:tc>
                  <a:txBody>
                    <a:bodyPr/>
                    <a:lstStyle/>
                    <a:p>
                      <a:pPr marL="0" indent="0" algn="ctr">
                        <a:lnSpc>
                          <a:spcPts val="1400"/>
                        </a:lnSpc>
                        <a:spcBef>
                          <a:spcPts val="200"/>
                        </a:spcBef>
                        <a:spcAft>
                          <a:spcPts val="200"/>
                        </a:spcAft>
                      </a:pPr>
                      <a:r>
                        <a:rPr lang="en-US" sz="1000" kern="1050" dirty="0" err="1">
                          <a:effectLst/>
                        </a:rPr>
                        <a:t>Botton</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条形的起始位置。</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81869300"/>
                  </a:ext>
                </a:extLst>
              </a:tr>
              <a:tr h="242111">
                <a:tc>
                  <a:txBody>
                    <a:bodyPr/>
                    <a:lstStyle/>
                    <a:p>
                      <a:pPr marL="0" indent="0" algn="ctr">
                        <a:lnSpc>
                          <a:spcPts val="1400"/>
                        </a:lnSpc>
                        <a:spcBef>
                          <a:spcPts val="200"/>
                        </a:spcBef>
                        <a:spcAft>
                          <a:spcPts val="200"/>
                        </a:spcAft>
                      </a:pPr>
                      <a:r>
                        <a:rPr lang="en-US" sz="1000" kern="1050" dirty="0">
                          <a:effectLst/>
                        </a:rPr>
                        <a:t>Align</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条形的中心位置。</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27513632"/>
                  </a:ext>
                </a:extLst>
              </a:tr>
              <a:tr h="242111">
                <a:tc>
                  <a:txBody>
                    <a:bodyPr/>
                    <a:lstStyle/>
                    <a:p>
                      <a:pPr marL="0" indent="0" algn="ctr">
                        <a:lnSpc>
                          <a:spcPts val="1400"/>
                        </a:lnSpc>
                        <a:spcBef>
                          <a:spcPts val="200"/>
                        </a:spcBef>
                        <a:spcAft>
                          <a:spcPts val="200"/>
                        </a:spcAft>
                      </a:pPr>
                      <a:r>
                        <a:rPr lang="en-US" sz="1000" kern="1050" dirty="0">
                          <a:effectLst/>
                        </a:rPr>
                        <a:t>Color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条形的颜色。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804013"/>
                  </a:ext>
                </a:extLst>
              </a:tr>
              <a:tr h="242111">
                <a:tc>
                  <a:txBody>
                    <a:bodyPr/>
                    <a:lstStyle/>
                    <a:p>
                      <a:pPr marL="0" indent="0" algn="ctr">
                        <a:lnSpc>
                          <a:spcPts val="1400"/>
                        </a:lnSpc>
                        <a:spcBef>
                          <a:spcPts val="200"/>
                        </a:spcBef>
                        <a:spcAft>
                          <a:spcPts val="200"/>
                        </a:spcAft>
                      </a:pPr>
                      <a:r>
                        <a:rPr lang="en-US" sz="1000" kern="1050" dirty="0" err="1">
                          <a:effectLst/>
                        </a:rPr>
                        <a:t>Edgecolor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边框的颜色。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08968100"/>
                  </a:ext>
                </a:extLst>
              </a:tr>
              <a:tr h="242111">
                <a:tc>
                  <a:txBody>
                    <a:bodyPr/>
                    <a:lstStyle/>
                    <a:p>
                      <a:pPr marL="0" indent="0" algn="ctr">
                        <a:lnSpc>
                          <a:spcPts val="1400"/>
                        </a:lnSpc>
                        <a:spcBef>
                          <a:spcPts val="200"/>
                        </a:spcBef>
                        <a:spcAft>
                          <a:spcPts val="200"/>
                        </a:spcAft>
                      </a:pPr>
                      <a:r>
                        <a:rPr lang="en-US" sz="1000" kern="1050" dirty="0">
                          <a:effectLst/>
                        </a:rPr>
                        <a:t>Linewidth</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边框的宽度。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53326973"/>
                  </a:ext>
                </a:extLst>
              </a:tr>
              <a:tr h="242111">
                <a:tc>
                  <a:txBody>
                    <a:bodyPr/>
                    <a:lstStyle/>
                    <a:p>
                      <a:pPr marL="0" indent="0" algn="ctr">
                        <a:lnSpc>
                          <a:spcPts val="1400"/>
                        </a:lnSpc>
                        <a:spcBef>
                          <a:spcPts val="200"/>
                        </a:spcBef>
                        <a:spcAft>
                          <a:spcPts val="200"/>
                        </a:spcAft>
                      </a:pPr>
                      <a:r>
                        <a:rPr lang="en-US" sz="1000" kern="1050" dirty="0" err="1">
                          <a:effectLst/>
                        </a:rPr>
                        <a:t>tick_label</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下标的标签。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76870877"/>
                  </a:ext>
                </a:extLst>
              </a:tr>
              <a:tr h="242111">
                <a:tc>
                  <a:txBody>
                    <a:bodyPr/>
                    <a:lstStyle/>
                    <a:p>
                      <a:pPr marL="0" indent="0" algn="ctr">
                        <a:lnSpc>
                          <a:spcPts val="1400"/>
                        </a:lnSpc>
                        <a:spcBef>
                          <a:spcPts val="200"/>
                        </a:spcBef>
                        <a:spcAft>
                          <a:spcPts val="200"/>
                        </a:spcAft>
                      </a:pPr>
                      <a:r>
                        <a:rPr lang="en-US" sz="1000" kern="1050" dirty="0">
                          <a:effectLst/>
                        </a:rPr>
                        <a:t>Log</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en-US" sz="1000" kern="1050" dirty="0">
                          <a:effectLst/>
                        </a:rPr>
                        <a:t>y</a:t>
                      </a:r>
                      <a:r>
                        <a:rPr lang="zh-TW" sz="1000" kern="1050" dirty="0">
                          <a:effectLst/>
                        </a:rPr>
                        <a:t>轴使用科学计算法表示。</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53288243"/>
                  </a:ext>
                </a:extLst>
              </a:tr>
              <a:tr h="242111">
                <a:tc>
                  <a:txBody>
                    <a:bodyPr/>
                    <a:lstStyle/>
                    <a:p>
                      <a:pPr marL="0" indent="0" algn="ctr">
                        <a:lnSpc>
                          <a:spcPts val="1400"/>
                        </a:lnSpc>
                        <a:spcBef>
                          <a:spcPts val="200"/>
                        </a:spcBef>
                        <a:spcAft>
                          <a:spcPts val="200"/>
                        </a:spcAft>
                      </a:pPr>
                      <a:r>
                        <a:rPr lang="en-US" sz="1000" kern="1050" dirty="0">
                          <a:effectLst/>
                        </a:rPr>
                        <a:t>Orientation</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是竖直条还是水平条。</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79252546"/>
                  </a:ext>
                </a:extLst>
              </a:tr>
            </a:tbl>
          </a:graphicData>
        </a:graphic>
      </p:graphicFrame>
    </p:spTree>
    <p:extLst>
      <p:ext uri="{BB962C8B-B14F-4D97-AF65-F5344CB8AC3E}">
        <p14:creationId xmlns:p14="http://schemas.microsoft.com/office/powerpoint/2010/main" val="12117528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电商企业的产品销售往往会呈现区域性差异，为了深入研究该企业的产品在</a:t>
            </a:r>
            <a:r>
              <a:rPr lang="en-US" altLang="zh-CN" dirty="0"/>
              <a:t>2019</a:t>
            </a:r>
            <a:r>
              <a:rPr lang="zh-CN" altLang="en-US" dirty="0"/>
              <a:t>年是否具有区域差异性，绘制区域利润额的条形图。</a:t>
            </a:r>
          </a:p>
        </p:txBody>
      </p:sp>
      <p:sp>
        <p:nvSpPr>
          <p:cNvPr id="17412" name="内容占位符 2"/>
          <p:cNvSpPr>
            <a:spLocks noGrp="1"/>
          </p:cNvSpPr>
          <p:nvPr>
            <p:ph idx="10"/>
          </p:nvPr>
        </p:nvSpPr>
        <p:spPr>
          <a:xfrm>
            <a:off x="423863" y="1138238"/>
            <a:ext cx="11107737" cy="427037"/>
          </a:xfrm>
        </p:spPr>
        <p:txBody>
          <a:bodyPr/>
          <a:lstStyle/>
          <a:p>
            <a:r>
              <a:rPr lang="en-US" altLang="zh-CN" dirty="0"/>
              <a:t>7.3.2  </a:t>
            </a:r>
            <a:r>
              <a:rPr lang="zh-CN" altLang="en-US" dirty="0"/>
              <a:t>不同省份利润额的比较</a:t>
            </a:r>
            <a:endParaRPr dirty="0"/>
          </a:p>
        </p:txBody>
      </p:sp>
      <p:pic>
        <p:nvPicPr>
          <p:cNvPr id="4" name="图片 3">
            <a:extLst>
              <a:ext uri="{FF2B5EF4-FFF2-40B4-BE49-F238E27FC236}">
                <a16:creationId xmlns:a16="http://schemas.microsoft.com/office/drawing/2014/main" id="{F8F179E9-A995-4C77-A9F2-745890786B79}"/>
              </a:ext>
            </a:extLst>
          </p:cNvPr>
          <p:cNvPicPr/>
          <p:nvPr/>
        </p:nvPicPr>
        <p:blipFill>
          <a:blip r:embed="rId2" cstate="print"/>
          <a:stretch>
            <a:fillRect/>
          </a:stretch>
        </p:blipFill>
        <p:spPr>
          <a:xfrm>
            <a:off x="3264882" y="2887026"/>
            <a:ext cx="5274310" cy="2912745"/>
          </a:xfrm>
          <a:prstGeom prst="rect">
            <a:avLst/>
          </a:prstGeom>
        </p:spPr>
      </p:pic>
    </p:spTree>
    <p:extLst>
      <p:ext uri="{BB962C8B-B14F-4D97-AF65-F5344CB8AC3E}">
        <p14:creationId xmlns:p14="http://schemas.microsoft.com/office/powerpoint/2010/main" val="4006188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散点图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饼图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箱形图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4035447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r>
              <a:rPr lang="zh-CN" altLang="en-US" b="1" dirty="0"/>
              <a:t>实时性</a:t>
            </a:r>
            <a:r>
              <a:rPr lang="zh-CN" altLang="en-US" dirty="0"/>
              <a:t>：适应大数据时代数据量的爆炸式增长需求，快速收集、分析数据，数据能够实时更新。</a:t>
            </a:r>
          </a:p>
          <a:p>
            <a:r>
              <a:rPr lang="zh-CN" altLang="en-US" b="1" dirty="0"/>
              <a:t>操作简单</a:t>
            </a:r>
            <a:r>
              <a:rPr lang="zh-CN" altLang="en-US" dirty="0"/>
              <a:t>：数据可视化工具满足快速开发、易于操作的特性，满足互联网时代信息多变的特点。</a:t>
            </a:r>
          </a:p>
          <a:p>
            <a:r>
              <a:rPr lang="zh-CN" altLang="en-US" b="1" dirty="0"/>
              <a:t>更丰富的展现</a:t>
            </a:r>
            <a:r>
              <a:rPr lang="zh-CN" altLang="en-US" dirty="0"/>
              <a:t>：数据可视化工具需具有更丰富的展现方式，能充分满足数据展现的多维度要求。</a:t>
            </a:r>
          </a:p>
          <a:p>
            <a:r>
              <a:rPr lang="zh-CN" altLang="en-US" b="1" dirty="0"/>
              <a:t>多种数据集成支持方式</a:t>
            </a:r>
            <a:r>
              <a:rPr lang="zh-CN" altLang="en-US" dirty="0"/>
              <a:t>：数据来源不限于数据库，支持数据仓库、文本数据等，并能在线展现。</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zh-CN" altLang="en-US" dirty="0"/>
              <a:t>数据可视化工具必须具备以下</a:t>
            </a:r>
            <a:r>
              <a:rPr lang="en-US" altLang="zh-CN" dirty="0"/>
              <a:t>4</a:t>
            </a:r>
            <a:r>
              <a:rPr lang="zh-CN" altLang="en-US" dirty="0"/>
              <a:t>个特性：</a:t>
            </a:r>
            <a:endParaRPr dirty="0"/>
          </a:p>
        </p:txBody>
      </p:sp>
    </p:spTree>
    <p:extLst>
      <p:ext uri="{BB962C8B-B14F-4D97-AF65-F5344CB8AC3E}">
        <p14:creationId xmlns:p14="http://schemas.microsoft.com/office/powerpoint/2010/main" val="2138892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Matplotlib</a:t>
            </a:r>
            <a:r>
              <a:rPr lang="zh-CN" altLang="en-US" dirty="0"/>
              <a:t>绘制饼图，使用</a:t>
            </a:r>
            <a:r>
              <a:rPr lang="en-US" altLang="zh-CN" dirty="0" err="1"/>
              <a:t>plt.pie</a:t>
            </a:r>
            <a:r>
              <a:rPr lang="en-US" altLang="zh-CN" dirty="0"/>
              <a:t>()</a:t>
            </a:r>
            <a:r>
              <a:rPr lang="zh-CN" altLang="en-US" dirty="0"/>
              <a:t>这个函数，函数参数如下：</a:t>
            </a:r>
          </a:p>
          <a:p>
            <a:pPr marL="361950" indent="-361950"/>
            <a:r>
              <a:rPr lang="en-US" altLang="zh-CN" dirty="0" err="1"/>
              <a:t>Matplotlib.pyplot.pie</a:t>
            </a:r>
            <a:r>
              <a:rPr lang="en-US" altLang="zh-CN" dirty="0"/>
              <a:t>(x, explode=None, labels=None, colors=None, </a:t>
            </a:r>
            <a:r>
              <a:rPr lang="en-US" altLang="zh-CN" dirty="0" err="1"/>
              <a:t>autopct</a:t>
            </a:r>
            <a:r>
              <a:rPr lang="en-US" altLang="zh-CN" dirty="0"/>
              <a:t>=None, </a:t>
            </a:r>
            <a:r>
              <a:rPr lang="en-US" altLang="zh-CN" dirty="0" err="1"/>
              <a:t>pctdistance</a:t>
            </a:r>
            <a:r>
              <a:rPr lang="en-US" altLang="zh-CN" dirty="0"/>
              <a:t>=0.6, shadow=False, </a:t>
            </a:r>
            <a:r>
              <a:rPr lang="en-US" altLang="zh-CN" dirty="0" err="1"/>
              <a:t>labeldistance</a:t>
            </a:r>
            <a:r>
              <a:rPr lang="en-US" altLang="zh-CN" dirty="0"/>
              <a:t>=1.1, </a:t>
            </a:r>
            <a:r>
              <a:rPr lang="en-US" altLang="zh-CN" dirty="0" err="1"/>
              <a:t>startangle</a:t>
            </a:r>
            <a:r>
              <a:rPr lang="en-US" altLang="zh-CN" dirty="0"/>
              <a:t>=None, radius=None, </a:t>
            </a:r>
            <a:r>
              <a:rPr lang="en-US" altLang="zh-CN" dirty="0" err="1"/>
              <a:t>counterclock</a:t>
            </a:r>
            <a:r>
              <a:rPr lang="en-US" altLang="zh-CN" dirty="0"/>
              <a:t>=True, </a:t>
            </a:r>
            <a:r>
              <a:rPr lang="en-US" altLang="zh-CN" dirty="0" err="1"/>
              <a:t>wedgeprops</a:t>
            </a:r>
            <a:r>
              <a:rPr lang="en-US" altLang="zh-CN" dirty="0"/>
              <a:t>=None, </a:t>
            </a:r>
            <a:r>
              <a:rPr lang="en-US" altLang="zh-CN" dirty="0" err="1"/>
              <a:t>textprops</a:t>
            </a:r>
            <a:r>
              <a:rPr lang="en-US" altLang="zh-CN" dirty="0"/>
              <a:t>=None, center=(0, 0), frame=False, </a:t>
            </a:r>
            <a:r>
              <a:rPr lang="en-US" altLang="zh-CN" dirty="0" err="1"/>
              <a:t>rotatelabels</a:t>
            </a:r>
            <a:r>
              <a:rPr lang="en-US" altLang="zh-CN" dirty="0"/>
              <a:t>=False, *, data=None)</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7.4.1  </a:t>
            </a:r>
            <a:r>
              <a:rPr lang="zh-CN" altLang="en-US" dirty="0"/>
              <a:t>饼图及其参数说明</a:t>
            </a:r>
            <a:endParaRPr dirty="0"/>
          </a:p>
        </p:txBody>
      </p:sp>
    </p:spTree>
    <p:extLst>
      <p:ext uri="{BB962C8B-B14F-4D97-AF65-F5344CB8AC3E}">
        <p14:creationId xmlns:p14="http://schemas.microsoft.com/office/powerpoint/2010/main" val="1042250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76362703-B94E-4CF3-8900-396476AC4276}"/>
              </a:ext>
            </a:extLst>
          </p:cNvPr>
          <p:cNvGraphicFramePr>
            <a:graphicFrameLocks noGrp="1"/>
          </p:cNvGraphicFramePr>
          <p:nvPr>
            <p:ph idx="1"/>
            <p:extLst>
              <p:ext uri="{D42A27DB-BD31-4B8C-83A1-F6EECF244321}">
                <p14:modId xmlns:p14="http://schemas.microsoft.com/office/powerpoint/2010/main" val="3809897352"/>
              </p:ext>
            </p:extLst>
          </p:nvPr>
        </p:nvGraphicFramePr>
        <p:xfrm>
          <a:off x="2909454" y="1597891"/>
          <a:ext cx="6216074" cy="3421735"/>
        </p:xfrm>
        <a:graphic>
          <a:graphicData uri="http://schemas.openxmlformats.org/drawingml/2006/table">
            <a:tbl>
              <a:tblPr firstRow="1" firstCol="1" bandRow="1">
                <a:tableStyleId>{5C22544A-7EE6-4342-B048-85BDC9FD1C3A}</a:tableStyleId>
              </a:tblPr>
              <a:tblGrid>
                <a:gridCol w="1373423">
                  <a:extLst>
                    <a:ext uri="{9D8B030D-6E8A-4147-A177-3AD203B41FA5}">
                      <a16:colId xmlns:a16="http://schemas.microsoft.com/office/drawing/2014/main" val="4036647416"/>
                    </a:ext>
                  </a:extLst>
                </a:gridCol>
                <a:gridCol w="4842651">
                  <a:extLst>
                    <a:ext uri="{9D8B030D-6E8A-4147-A177-3AD203B41FA5}">
                      <a16:colId xmlns:a16="http://schemas.microsoft.com/office/drawing/2014/main" val="1685391385"/>
                    </a:ext>
                  </a:extLst>
                </a:gridCol>
              </a:tblGrid>
              <a:tr h="339625">
                <a:tc>
                  <a:txBody>
                    <a:bodyPr/>
                    <a:lstStyle/>
                    <a:p>
                      <a:pPr marL="0" indent="0" algn="ctr">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ctr">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32670640"/>
                  </a:ext>
                </a:extLst>
              </a:tr>
              <a:tr h="205474">
                <a:tc>
                  <a:txBody>
                    <a:bodyPr/>
                    <a:lstStyle/>
                    <a:p>
                      <a:pPr marL="0" indent="0" algn="ctr">
                        <a:lnSpc>
                          <a:spcPts val="1400"/>
                        </a:lnSpc>
                        <a:spcBef>
                          <a:spcPts val="200"/>
                        </a:spcBef>
                        <a:spcAft>
                          <a:spcPts val="200"/>
                        </a:spcAft>
                      </a:pPr>
                      <a:r>
                        <a:rPr lang="en-US" sz="1000" kern="1050" dirty="0">
                          <a:effectLst/>
                        </a:rPr>
                        <a:t>X</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每一块的比例，如果</a:t>
                      </a:r>
                      <a:r>
                        <a:rPr lang="en-US" sz="1000" kern="1050" dirty="0">
                          <a:effectLst/>
                        </a:rPr>
                        <a:t>sum(x) &gt; 1</a:t>
                      </a:r>
                      <a:r>
                        <a:rPr lang="zh-TW" sz="1000" kern="1050" dirty="0">
                          <a:effectLst/>
                        </a:rPr>
                        <a:t>则会进行归一化处理。</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2130618"/>
                  </a:ext>
                </a:extLst>
              </a:tr>
              <a:tr h="205474">
                <a:tc>
                  <a:txBody>
                    <a:bodyPr/>
                    <a:lstStyle/>
                    <a:p>
                      <a:pPr marL="0" indent="0" algn="ctr">
                        <a:lnSpc>
                          <a:spcPts val="1400"/>
                        </a:lnSpc>
                        <a:spcBef>
                          <a:spcPts val="200"/>
                        </a:spcBef>
                        <a:spcAft>
                          <a:spcPts val="200"/>
                        </a:spcAft>
                      </a:pPr>
                      <a:r>
                        <a:rPr lang="en-US" sz="1000" kern="1050" dirty="0">
                          <a:effectLst/>
                        </a:rPr>
                        <a:t>Labels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每一块饼图外侧显示的说明文字。</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31483222"/>
                  </a:ext>
                </a:extLst>
              </a:tr>
              <a:tr h="205474">
                <a:tc>
                  <a:txBody>
                    <a:bodyPr/>
                    <a:lstStyle/>
                    <a:p>
                      <a:pPr marL="0" indent="0" algn="ctr">
                        <a:lnSpc>
                          <a:spcPts val="1400"/>
                        </a:lnSpc>
                        <a:spcBef>
                          <a:spcPts val="200"/>
                        </a:spcBef>
                        <a:spcAft>
                          <a:spcPts val="200"/>
                        </a:spcAft>
                      </a:pPr>
                      <a:r>
                        <a:rPr lang="en-US" sz="1000" kern="1050" dirty="0">
                          <a:effectLst/>
                        </a:rPr>
                        <a:t>Explode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每一块离开中心的距离。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3122612"/>
                  </a:ext>
                </a:extLst>
              </a:tr>
              <a:tr h="205474">
                <a:tc>
                  <a:txBody>
                    <a:bodyPr/>
                    <a:lstStyle/>
                    <a:p>
                      <a:pPr marL="0" indent="0" algn="ctr">
                        <a:lnSpc>
                          <a:spcPts val="1400"/>
                        </a:lnSpc>
                        <a:spcBef>
                          <a:spcPts val="200"/>
                        </a:spcBef>
                        <a:spcAft>
                          <a:spcPts val="200"/>
                        </a:spcAft>
                      </a:pPr>
                      <a:r>
                        <a:rPr lang="en-US" sz="1000" kern="1050" dirty="0" err="1">
                          <a:effectLst/>
                        </a:rPr>
                        <a:t>Startangle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起始绘制角度，默认图是从</a:t>
                      </a:r>
                      <a:r>
                        <a:rPr lang="en-US" sz="1000" kern="1050" dirty="0">
                          <a:effectLst/>
                        </a:rPr>
                        <a:t>x</a:t>
                      </a:r>
                      <a:r>
                        <a:rPr lang="zh-TW" sz="1000" kern="1050" dirty="0">
                          <a:effectLst/>
                        </a:rPr>
                        <a:t>轴正方向逆时针画起，如设定</a:t>
                      </a:r>
                      <a:r>
                        <a:rPr lang="en-US" sz="1000" kern="1050" dirty="0">
                          <a:effectLst/>
                        </a:rPr>
                        <a:t>=90</a:t>
                      </a:r>
                      <a:r>
                        <a:rPr lang="zh-TW" sz="1000" kern="1050" dirty="0">
                          <a:effectLst/>
                        </a:rPr>
                        <a:t>则从</a:t>
                      </a:r>
                      <a:r>
                        <a:rPr lang="en-US" sz="1000" kern="1050" dirty="0">
                          <a:effectLst/>
                        </a:rPr>
                        <a:t>y</a:t>
                      </a:r>
                      <a:r>
                        <a:rPr lang="zh-TW" sz="1000" kern="1050" dirty="0">
                          <a:effectLst/>
                        </a:rPr>
                        <a:t>轴正方向画起。</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3264438"/>
                  </a:ext>
                </a:extLst>
              </a:tr>
              <a:tr h="205474">
                <a:tc>
                  <a:txBody>
                    <a:bodyPr/>
                    <a:lstStyle/>
                    <a:p>
                      <a:pPr marL="0" indent="0" algn="ctr">
                        <a:lnSpc>
                          <a:spcPts val="1400"/>
                        </a:lnSpc>
                        <a:spcBef>
                          <a:spcPts val="200"/>
                        </a:spcBef>
                        <a:spcAft>
                          <a:spcPts val="200"/>
                        </a:spcAft>
                      </a:pPr>
                      <a:r>
                        <a:rPr lang="en-US" sz="1000" kern="1050" dirty="0">
                          <a:effectLst/>
                        </a:rPr>
                        <a:t>Shadow</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在饼图下面画一个阴影。默认为</a:t>
                      </a:r>
                      <a:r>
                        <a:rPr lang="en-US" sz="1000" kern="1050" dirty="0">
                          <a:effectLst/>
                        </a:rPr>
                        <a:t>False</a:t>
                      </a:r>
                      <a:r>
                        <a:rPr lang="zh-TW" sz="1000" kern="1050" dirty="0">
                          <a:effectLst/>
                        </a:rPr>
                        <a:t>，即不画阴影。</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43953826"/>
                  </a:ext>
                </a:extLst>
              </a:tr>
              <a:tr h="205474">
                <a:tc>
                  <a:txBody>
                    <a:bodyPr/>
                    <a:lstStyle/>
                    <a:p>
                      <a:pPr marL="0" indent="0" algn="ctr">
                        <a:lnSpc>
                          <a:spcPts val="1400"/>
                        </a:lnSpc>
                        <a:spcBef>
                          <a:spcPts val="200"/>
                        </a:spcBef>
                        <a:spcAft>
                          <a:spcPts val="200"/>
                        </a:spcAft>
                      </a:pPr>
                      <a:r>
                        <a:rPr lang="en-US" sz="1000" kern="1050" dirty="0" err="1">
                          <a:effectLst/>
                        </a:rPr>
                        <a:t>Labeldistance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en-US" sz="1000" kern="1050" dirty="0">
                          <a:effectLst/>
                        </a:rPr>
                        <a:t>label</a:t>
                      </a:r>
                      <a:r>
                        <a:rPr lang="zh-TW" sz="1000" kern="1050" dirty="0">
                          <a:effectLst/>
                        </a:rPr>
                        <a:t>标记的绘制位置，相对于半径的比例，默认值为</a:t>
                      </a:r>
                      <a:r>
                        <a:rPr lang="en-US" sz="1000" kern="1050" dirty="0">
                          <a:effectLst/>
                        </a:rPr>
                        <a:t>1.1</a:t>
                      </a:r>
                      <a:r>
                        <a:rPr lang="zh-TW" sz="1000" kern="1050" dirty="0">
                          <a:effectLst/>
                        </a:rPr>
                        <a:t>， 如</a:t>
                      </a:r>
                      <a:r>
                        <a:rPr lang="en-US" sz="1000" kern="1050" dirty="0">
                          <a:effectLst/>
                        </a:rPr>
                        <a:t>&lt;1</a:t>
                      </a:r>
                      <a:r>
                        <a:rPr lang="zh-TW" sz="1000" kern="1050" dirty="0">
                          <a:effectLst/>
                        </a:rPr>
                        <a:t>则绘制在饼图内侧。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26967811"/>
                  </a:ext>
                </a:extLst>
              </a:tr>
              <a:tr h="205474">
                <a:tc>
                  <a:txBody>
                    <a:bodyPr/>
                    <a:lstStyle/>
                    <a:p>
                      <a:pPr marL="0" indent="0" algn="ctr">
                        <a:lnSpc>
                          <a:spcPts val="1400"/>
                        </a:lnSpc>
                        <a:spcBef>
                          <a:spcPts val="200"/>
                        </a:spcBef>
                        <a:spcAft>
                          <a:spcPts val="200"/>
                        </a:spcAft>
                      </a:pPr>
                      <a:r>
                        <a:rPr lang="en-US" sz="1000" kern="1050" dirty="0" err="1">
                          <a:effectLst/>
                        </a:rPr>
                        <a:t>Autopct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控制饼图内百分比设置。</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8279699"/>
                  </a:ext>
                </a:extLst>
              </a:tr>
              <a:tr h="205474">
                <a:tc>
                  <a:txBody>
                    <a:bodyPr/>
                    <a:lstStyle/>
                    <a:p>
                      <a:pPr marL="0" indent="0" algn="ctr">
                        <a:lnSpc>
                          <a:spcPts val="1400"/>
                        </a:lnSpc>
                        <a:spcBef>
                          <a:spcPts val="200"/>
                        </a:spcBef>
                        <a:spcAft>
                          <a:spcPts val="200"/>
                        </a:spcAft>
                      </a:pPr>
                      <a:r>
                        <a:rPr lang="en-US" sz="1000" kern="1050" dirty="0" err="1">
                          <a:effectLst/>
                        </a:rPr>
                        <a:t>Pctdistance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类似于</a:t>
                      </a:r>
                      <a:r>
                        <a:rPr lang="en-US" sz="1000" kern="1050" dirty="0" err="1">
                          <a:effectLst/>
                        </a:rPr>
                        <a:t>labeldistance</a:t>
                      </a:r>
                      <a:r>
                        <a:rPr lang="zh-TW" sz="1000" kern="1050" dirty="0">
                          <a:effectLst/>
                        </a:rPr>
                        <a:t>，指定</a:t>
                      </a:r>
                      <a:r>
                        <a:rPr lang="en-US" sz="1000" kern="1050" dirty="0" err="1">
                          <a:effectLst/>
                        </a:rPr>
                        <a:t>autopct</a:t>
                      </a:r>
                      <a:r>
                        <a:rPr lang="zh-TW" sz="1000" kern="1050" dirty="0">
                          <a:effectLst/>
                        </a:rPr>
                        <a:t>的位置刻度，默认值为</a:t>
                      </a:r>
                      <a:r>
                        <a:rPr lang="en-US" sz="1000" kern="1050" dirty="0">
                          <a:effectLst/>
                        </a:rPr>
                        <a:t>0.6</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49191800"/>
                  </a:ext>
                </a:extLst>
              </a:tr>
              <a:tr h="205474">
                <a:tc>
                  <a:txBody>
                    <a:bodyPr/>
                    <a:lstStyle/>
                    <a:p>
                      <a:pPr marL="0" indent="0" algn="ctr">
                        <a:lnSpc>
                          <a:spcPts val="1400"/>
                        </a:lnSpc>
                        <a:spcBef>
                          <a:spcPts val="200"/>
                        </a:spcBef>
                        <a:spcAft>
                          <a:spcPts val="200"/>
                        </a:spcAft>
                      </a:pPr>
                      <a:r>
                        <a:rPr lang="en-US" sz="1000" kern="1050" dirty="0">
                          <a:effectLst/>
                        </a:rPr>
                        <a:t>Radius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控制饼图半径，默认值为</a:t>
                      </a:r>
                      <a:r>
                        <a:rPr lang="en-US" sz="1000" kern="1050" dirty="0">
                          <a:effectLst/>
                        </a:rPr>
                        <a:t>1</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48863150"/>
                  </a:ext>
                </a:extLst>
              </a:tr>
              <a:tr h="205474">
                <a:tc>
                  <a:txBody>
                    <a:bodyPr/>
                    <a:lstStyle/>
                    <a:p>
                      <a:pPr marL="0" indent="0" algn="ctr">
                        <a:lnSpc>
                          <a:spcPts val="1400"/>
                        </a:lnSpc>
                        <a:spcBef>
                          <a:spcPts val="200"/>
                        </a:spcBef>
                        <a:spcAft>
                          <a:spcPts val="200"/>
                        </a:spcAft>
                      </a:pPr>
                      <a:r>
                        <a:rPr lang="en-US" sz="1000" kern="1050" dirty="0" err="1">
                          <a:effectLst/>
                        </a:rPr>
                        <a:t>Counterclock</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指定指针方向，可选，默认为</a:t>
                      </a:r>
                      <a:r>
                        <a:rPr lang="en-US" sz="1000" kern="1050" dirty="0">
                          <a:effectLst/>
                        </a:rPr>
                        <a:t>True</a:t>
                      </a:r>
                      <a:r>
                        <a:rPr lang="zh-TW" sz="1000" kern="1050" dirty="0">
                          <a:effectLst/>
                        </a:rPr>
                        <a:t>，即逆时针。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40664245"/>
                  </a:ext>
                </a:extLst>
              </a:tr>
              <a:tr h="205474">
                <a:tc>
                  <a:txBody>
                    <a:bodyPr/>
                    <a:lstStyle/>
                    <a:p>
                      <a:pPr marL="0" indent="0" algn="ctr">
                        <a:lnSpc>
                          <a:spcPts val="1400"/>
                        </a:lnSpc>
                        <a:spcBef>
                          <a:spcPts val="200"/>
                        </a:spcBef>
                        <a:spcAft>
                          <a:spcPts val="200"/>
                        </a:spcAft>
                      </a:pPr>
                      <a:r>
                        <a:rPr lang="en-US" sz="1000" kern="1050" dirty="0" err="1">
                          <a:effectLst/>
                        </a:rPr>
                        <a:t>Wedgeprops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字典类型，可选，默认值</a:t>
                      </a:r>
                      <a:r>
                        <a:rPr lang="en-US" sz="1000" kern="1050" dirty="0">
                          <a:effectLst/>
                        </a:rPr>
                        <a:t>None</a:t>
                      </a:r>
                      <a:r>
                        <a:rPr lang="zh-TW" sz="1000" kern="1050" dirty="0">
                          <a:effectLst/>
                        </a:rPr>
                        <a:t>。参数字典传递给</a:t>
                      </a:r>
                      <a:r>
                        <a:rPr lang="en-US" sz="1000" kern="1050" dirty="0">
                          <a:effectLst/>
                        </a:rPr>
                        <a:t>wedge</a:t>
                      </a:r>
                      <a:r>
                        <a:rPr lang="zh-TW" sz="1000" kern="1050" dirty="0">
                          <a:effectLst/>
                        </a:rPr>
                        <a:t>对象用来画饼图。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48269092"/>
                  </a:ext>
                </a:extLst>
              </a:tr>
              <a:tr h="205474">
                <a:tc>
                  <a:txBody>
                    <a:bodyPr/>
                    <a:lstStyle/>
                    <a:p>
                      <a:pPr marL="0" indent="0" algn="ctr">
                        <a:lnSpc>
                          <a:spcPts val="1400"/>
                        </a:lnSpc>
                        <a:spcBef>
                          <a:spcPts val="200"/>
                        </a:spcBef>
                        <a:spcAft>
                          <a:spcPts val="200"/>
                        </a:spcAft>
                      </a:pPr>
                      <a:r>
                        <a:rPr lang="en-US" sz="1000" kern="1050" dirty="0" err="1">
                          <a:effectLst/>
                        </a:rPr>
                        <a:t>Textprops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设置标签和比例文字的格式，字典类型，可选，默认值为</a:t>
                      </a:r>
                      <a:r>
                        <a:rPr lang="en-US" sz="1000" kern="1050" dirty="0">
                          <a:effectLst/>
                        </a:rPr>
                        <a:t>None</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23249111"/>
                  </a:ext>
                </a:extLst>
              </a:tr>
              <a:tr h="205474">
                <a:tc>
                  <a:txBody>
                    <a:bodyPr/>
                    <a:lstStyle/>
                    <a:p>
                      <a:pPr marL="0" indent="0" algn="ctr">
                        <a:lnSpc>
                          <a:spcPts val="1400"/>
                        </a:lnSpc>
                        <a:spcBef>
                          <a:spcPts val="200"/>
                        </a:spcBef>
                        <a:spcAft>
                          <a:spcPts val="200"/>
                        </a:spcAft>
                      </a:pPr>
                      <a:r>
                        <a:rPr lang="en-US" sz="1000" kern="1050" dirty="0">
                          <a:effectLst/>
                        </a:rPr>
                        <a:t>Center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浮点类型的列表，可选，默认值</a:t>
                      </a:r>
                      <a:r>
                        <a:rPr lang="en-US" sz="1000" kern="1050" dirty="0">
                          <a:effectLst/>
                        </a:rPr>
                        <a:t>(0</a:t>
                      </a:r>
                      <a:r>
                        <a:rPr lang="zh-TW" sz="1000" kern="1050" dirty="0">
                          <a:effectLst/>
                        </a:rPr>
                        <a:t>，</a:t>
                      </a:r>
                      <a:r>
                        <a:rPr lang="en-US" sz="1000" kern="1050" dirty="0">
                          <a:effectLst/>
                        </a:rPr>
                        <a:t>0)</a:t>
                      </a:r>
                      <a:r>
                        <a:rPr lang="zh-TW" sz="1000" kern="1050" dirty="0">
                          <a:effectLst/>
                        </a:rPr>
                        <a:t>。图标中心位置。</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74440119"/>
                  </a:ext>
                </a:extLst>
              </a:tr>
              <a:tr h="205474">
                <a:tc>
                  <a:txBody>
                    <a:bodyPr/>
                    <a:lstStyle/>
                    <a:p>
                      <a:pPr marL="0" indent="0" algn="ctr">
                        <a:lnSpc>
                          <a:spcPts val="1400"/>
                        </a:lnSpc>
                        <a:spcBef>
                          <a:spcPts val="200"/>
                        </a:spcBef>
                        <a:spcAft>
                          <a:spcPts val="200"/>
                        </a:spcAft>
                      </a:pPr>
                      <a:r>
                        <a:rPr lang="en-US" sz="1000" kern="1050" dirty="0">
                          <a:effectLst/>
                        </a:rPr>
                        <a:t>Frame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布尔类型，可选，默认为</a:t>
                      </a:r>
                      <a:r>
                        <a:rPr lang="en-US" sz="1000" kern="1050" dirty="0">
                          <a:effectLst/>
                        </a:rPr>
                        <a:t>False</a:t>
                      </a:r>
                      <a:r>
                        <a:rPr lang="zh-TW" sz="1000" kern="1050" dirty="0">
                          <a:effectLst/>
                        </a:rPr>
                        <a:t>。如果是</a:t>
                      </a:r>
                      <a:r>
                        <a:rPr lang="en-US" sz="1000" kern="1050" dirty="0">
                          <a:effectLst/>
                        </a:rPr>
                        <a:t>True</a:t>
                      </a:r>
                      <a:r>
                        <a:rPr lang="zh-TW" sz="1000" kern="1050" dirty="0">
                          <a:effectLst/>
                        </a:rPr>
                        <a:t>，绘制带有表的轴框架。</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22311355"/>
                  </a:ext>
                </a:extLst>
              </a:tr>
              <a:tr h="205474">
                <a:tc>
                  <a:txBody>
                    <a:bodyPr/>
                    <a:lstStyle/>
                    <a:p>
                      <a:pPr marL="0" indent="0" algn="ctr">
                        <a:lnSpc>
                          <a:spcPts val="1400"/>
                        </a:lnSpc>
                        <a:spcBef>
                          <a:spcPts val="200"/>
                        </a:spcBef>
                        <a:spcAft>
                          <a:spcPts val="200"/>
                        </a:spcAft>
                      </a:pPr>
                      <a:r>
                        <a:rPr lang="en-US" sz="1000" kern="1050" dirty="0" err="1">
                          <a:effectLst/>
                        </a:rPr>
                        <a:t>Rotatelabels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布尔类型，可选，默认为</a:t>
                      </a:r>
                      <a:r>
                        <a:rPr lang="en-US" sz="1000" kern="1050" dirty="0">
                          <a:effectLst/>
                        </a:rPr>
                        <a:t>False</a:t>
                      </a:r>
                      <a:r>
                        <a:rPr lang="zh-TW" sz="1000" kern="1050" dirty="0">
                          <a:effectLst/>
                        </a:rPr>
                        <a:t>。如果为</a:t>
                      </a:r>
                      <a:r>
                        <a:rPr lang="en-US" sz="1000" kern="1050" dirty="0">
                          <a:effectLst/>
                        </a:rPr>
                        <a:t>True</a:t>
                      </a:r>
                      <a:r>
                        <a:rPr lang="zh-TW" sz="1000" kern="1050" dirty="0">
                          <a:effectLst/>
                        </a:rPr>
                        <a:t>，旋转每个</a:t>
                      </a:r>
                      <a:r>
                        <a:rPr lang="en-US" sz="1000" kern="1050" dirty="0">
                          <a:effectLst/>
                        </a:rPr>
                        <a:t>label</a:t>
                      </a:r>
                      <a:r>
                        <a:rPr lang="zh-TW" sz="1000" kern="1050" dirty="0">
                          <a:effectLst/>
                        </a:rPr>
                        <a:t>到指定的角度。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67304755"/>
                  </a:ext>
                </a:extLst>
              </a:tr>
            </a:tbl>
          </a:graphicData>
        </a:graphic>
      </p:graphicFrame>
    </p:spTree>
    <p:extLst>
      <p:ext uri="{BB962C8B-B14F-4D97-AF65-F5344CB8AC3E}">
        <p14:creationId xmlns:p14="http://schemas.microsoft.com/office/powerpoint/2010/main" val="18288399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为了研究该企业不同类型商品的销售额是否存在一定的差异，绘制了不同类型商品的饼图。</a:t>
            </a:r>
          </a:p>
        </p:txBody>
      </p:sp>
      <p:sp>
        <p:nvSpPr>
          <p:cNvPr id="17412" name="内容占位符 2"/>
          <p:cNvSpPr>
            <a:spLocks noGrp="1"/>
          </p:cNvSpPr>
          <p:nvPr>
            <p:ph idx="10"/>
          </p:nvPr>
        </p:nvSpPr>
        <p:spPr>
          <a:xfrm>
            <a:off x="423863" y="1138238"/>
            <a:ext cx="11107737" cy="427037"/>
          </a:xfrm>
        </p:spPr>
        <p:txBody>
          <a:bodyPr/>
          <a:lstStyle/>
          <a:p>
            <a:r>
              <a:rPr lang="en-US" altLang="zh-CN" dirty="0"/>
              <a:t>7.4.2  </a:t>
            </a:r>
            <a:r>
              <a:rPr lang="zh-CN" altLang="en-US" dirty="0"/>
              <a:t>不同类型商品销售额比较</a:t>
            </a:r>
            <a:endParaRPr dirty="0"/>
          </a:p>
        </p:txBody>
      </p:sp>
      <p:pic>
        <p:nvPicPr>
          <p:cNvPr id="4" name="图片 3">
            <a:extLst>
              <a:ext uri="{FF2B5EF4-FFF2-40B4-BE49-F238E27FC236}">
                <a16:creationId xmlns:a16="http://schemas.microsoft.com/office/drawing/2014/main" id="{47C41ABC-A6AD-4589-8E0F-6494977CB426}"/>
              </a:ext>
            </a:extLst>
          </p:cNvPr>
          <p:cNvPicPr/>
          <p:nvPr/>
        </p:nvPicPr>
        <p:blipFill>
          <a:blip r:embed="rId2" cstate="print"/>
          <a:stretch>
            <a:fillRect/>
          </a:stretch>
        </p:blipFill>
        <p:spPr>
          <a:xfrm>
            <a:off x="4453803" y="2952173"/>
            <a:ext cx="2619375" cy="2413000"/>
          </a:xfrm>
          <a:prstGeom prst="rect">
            <a:avLst/>
          </a:prstGeom>
        </p:spPr>
      </p:pic>
    </p:spTree>
    <p:extLst>
      <p:ext uri="{BB962C8B-B14F-4D97-AF65-F5344CB8AC3E}">
        <p14:creationId xmlns:p14="http://schemas.microsoft.com/office/powerpoint/2010/main" val="674125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散点图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饼图</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箱形图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1917950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Matplotlib</a:t>
            </a:r>
            <a:r>
              <a:rPr lang="zh-CN" altLang="en-US" dirty="0"/>
              <a:t>绘制散点图用到</a:t>
            </a:r>
            <a:r>
              <a:rPr lang="en-US" altLang="zh-CN" dirty="0" err="1"/>
              <a:t>plt.scatter</a:t>
            </a:r>
            <a:r>
              <a:rPr lang="en-US" altLang="zh-CN" dirty="0"/>
              <a:t>()</a:t>
            </a:r>
            <a:r>
              <a:rPr lang="zh-CN" altLang="en-US" dirty="0"/>
              <a:t>这个函数，函数参数如下：</a:t>
            </a:r>
          </a:p>
          <a:p>
            <a:pPr marL="361950" indent="-361950"/>
            <a:r>
              <a:rPr lang="en-US" altLang="zh-CN" dirty="0" err="1"/>
              <a:t>Matplotlib.pyplot.scatter</a:t>
            </a:r>
            <a:r>
              <a:rPr lang="en-US" altLang="zh-CN" dirty="0"/>
              <a:t>(x, y, s=None, c=None, marker=None, </a:t>
            </a:r>
            <a:r>
              <a:rPr lang="en-US" altLang="zh-CN" dirty="0" err="1"/>
              <a:t>cmap</a:t>
            </a:r>
            <a:r>
              <a:rPr lang="en-US" altLang="zh-CN" dirty="0"/>
              <a:t>=None, norm=None, </a:t>
            </a:r>
            <a:r>
              <a:rPr lang="en-US" altLang="zh-CN" dirty="0" err="1"/>
              <a:t>vmin</a:t>
            </a:r>
            <a:r>
              <a:rPr lang="en-US" altLang="zh-CN" dirty="0"/>
              <a:t>=None, </a:t>
            </a:r>
            <a:r>
              <a:rPr lang="en-US" altLang="zh-CN" dirty="0" err="1"/>
              <a:t>vmax</a:t>
            </a:r>
            <a:r>
              <a:rPr lang="en-US" altLang="zh-CN" dirty="0"/>
              <a:t>=None, alpha=None, linewidths=None, verts=None, </a:t>
            </a:r>
            <a:r>
              <a:rPr lang="en-US" altLang="zh-CN" dirty="0" err="1"/>
              <a:t>edgecolors</a:t>
            </a:r>
            <a:r>
              <a:rPr lang="en-US" altLang="zh-CN" dirty="0"/>
              <a:t>=None, *, data=None, **</a:t>
            </a:r>
            <a:r>
              <a:rPr lang="en-US" altLang="zh-CN" dirty="0" err="1"/>
              <a:t>kwargs</a:t>
            </a:r>
            <a:r>
              <a:rPr lang="en-US" altLang="zh-CN" dirty="0"/>
              <a:t>)</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7.5.1  </a:t>
            </a:r>
            <a:r>
              <a:rPr lang="zh-CN" altLang="en-US" dirty="0"/>
              <a:t>散点图及其参数说明</a:t>
            </a:r>
            <a:endParaRPr dirty="0"/>
          </a:p>
        </p:txBody>
      </p:sp>
    </p:spTree>
    <p:extLst>
      <p:ext uri="{BB962C8B-B14F-4D97-AF65-F5344CB8AC3E}">
        <p14:creationId xmlns:p14="http://schemas.microsoft.com/office/powerpoint/2010/main" val="3720378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29F74243-2014-48E7-872F-E3F5F60036C5}"/>
              </a:ext>
            </a:extLst>
          </p:cNvPr>
          <p:cNvGraphicFramePr>
            <a:graphicFrameLocks noGrp="1"/>
          </p:cNvGraphicFramePr>
          <p:nvPr>
            <p:ph idx="1"/>
            <p:extLst>
              <p:ext uri="{D42A27DB-BD31-4B8C-83A1-F6EECF244321}">
                <p14:modId xmlns:p14="http://schemas.microsoft.com/office/powerpoint/2010/main" val="3166707222"/>
              </p:ext>
            </p:extLst>
          </p:nvPr>
        </p:nvGraphicFramePr>
        <p:xfrm>
          <a:off x="2817091" y="2152072"/>
          <a:ext cx="5936283" cy="2638794"/>
        </p:xfrm>
        <a:graphic>
          <a:graphicData uri="http://schemas.openxmlformats.org/drawingml/2006/table">
            <a:tbl>
              <a:tblPr firstRow="1" firstCol="1" bandRow="1">
                <a:tableStyleId>{5C22544A-7EE6-4342-B048-85BDC9FD1C3A}</a:tableStyleId>
              </a:tblPr>
              <a:tblGrid>
                <a:gridCol w="1589822">
                  <a:extLst>
                    <a:ext uri="{9D8B030D-6E8A-4147-A177-3AD203B41FA5}">
                      <a16:colId xmlns:a16="http://schemas.microsoft.com/office/drawing/2014/main" val="444494346"/>
                    </a:ext>
                  </a:extLst>
                </a:gridCol>
                <a:gridCol w="4346461">
                  <a:extLst>
                    <a:ext uri="{9D8B030D-6E8A-4147-A177-3AD203B41FA5}">
                      <a16:colId xmlns:a16="http://schemas.microsoft.com/office/drawing/2014/main" val="4112151076"/>
                    </a:ext>
                  </a:extLst>
                </a:gridCol>
              </a:tblGrid>
              <a:tr h="295564">
                <a:tc>
                  <a:txBody>
                    <a:bodyPr/>
                    <a:lstStyle/>
                    <a:p>
                      <a:pPr marL="0" indent="0" algn="ctr">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ctr">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533826136"/>
                  </a:ext>
                </a:extLst>
              </a:tr>
              <a:tr h="234323">
                <a:tc>
                  <a:txBody>
                    <a:bodyPr/>
                    <a:lstStyle/>
                    <a:p>
                      <a:pPr marL="0" indent="0" algn="ctr">
                        <a:lnSpc>
                          <a:spcPts val="1400"/>
                        </a:lnSpc>
                        <a:spcBef>
                          <a:spcPts val="200"/>
                        </a:spcBef>
                        <a:spcAft>
                          <a:spcPts val="200"/>
                        </a:spcAft>
                      </a:pPr>
                      <a:r>
                        <a:rPr lang="en-US" sz="1000" kern="1050" dirty="0" err="1">
                          <a:effectLst/>
                        </a:rPr>
                        <a:t>x,y</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绘图的数据，都是向量且必须长度相等。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92755694"/>
                  </a:ext>
                </a:extLst>
              </a:tr>
              <a:tr h="234323">
                <a:tc>
                  <a:txBody>
                    <a:bodyPr/>
                    <a:lstStyle/>
                    <a:p>
                      <a:pPr marL="0" indent="0" algn="ctr">
                        <a:lnSpc>
                          <a:spcPts val="1400"/>
                        </a:lnSpc>
                        <a:spcBef>
                          <a:spcPts val="200"/>
                        </a:spcBef>
                        <a:spcAft>
                          <a:spcPts val="200"/>
                        </a:spcAft>
                      </a:pPr>
                      <a:r>
                        <a:rPr lang="en-US" sz="1000" kern="1050" dirty="0">
                          <a:effectLst/>
                        </a:rPr>
                        <a:t>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设置标记大小。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10110996"/>
                  </a:ext>
                </a:extLst>
              </a:tr>
              <a:tr h="234323">
                <a:tc>
                  <a:txBody>
                    <a:bodyPr/>
                    <a:lstStyle/>
                    <a:p>
                      <a:pPr marL="0" indent="0" algn="ctr">
                        <a:lnSpc>
                          <a:spcPts val="1400"/>
                        </a:lnSpc>
                        <a:spcBef>
                          <a:spcPts val="200"/>
                        </a:spcBef>
                        <a:spcAft>
                          <a:spcPts val="200"/>
                        </a:spcAft>
                      </a:pPr>
                      <a:r>
                        <a:rPr lang="en-US" sz="1000" kern="1050" dirty="0">
                          <a:effectLst/>
                        </a:rPr>
                        <a:t>C</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设置标记颜色。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08326896"/>
                  </a:ext>
                </a:extLst>
              </a:tr>
              <a:tr h="234323">
                <a:tc>
                  <a:txBody>
                    <a:bodyPr/>
                    <a:lstStyle/>
                    <a:p>
                      <a:pPr marL="0" indent="0" algn="ctr">
                        <a:lnSpc>
                          <a:spcPts val="1400"/>
                        </a:lnSpc>
                        <a:spcBef>
                          <a:spcPts val="200"/>
                        </a:spcBef>
                        <a:spcAft>
                          <a:spcPts val="200"/>
                        </a:spcAft>
                      </a:pPr>
                      <a:r>
                        <a:rPr lang="en-US" sz="1000" kern="1050" dirty="0">
                          <a:effectLst/>
                        </a:rPr>
                        <a:t>marker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设置标记样式。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24391889"/>
                  </a:ext>
                </a:extLst>
              </a:tr>
              <a:tr h="234323">
                <a:tc>
                  <a:txBody>
                    <a:bodyPr/>
                    <a:lstStyle/>
                    <a:p>
                      <a:pPr marL="0" indent="0" algn="ctr">
                        <a:lnSpc>
                          <a:spcPts val="1400"/>
                        </a:lnSpc>
                        <a:spcBef>
                          <a:spcPts val="200"/>
                        </a:spcBef>
                        <a:spcAft>
                          <a:spcPts val="200"/>
                        </a:spcAft>
                      </a:pPr>
                      <a:r>
                        <a:rPr lang="en-US" sz="1000" kern="1050" dirty="0" err="1">
                          <a:effectLst/>
                        </a:rPr>
                        <a:t>cmap</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设置色彩盘。</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09613794"/>
                  </a:ext>
                </a:extLst>
              </a:tr>
              <a:tr h="234323">
                <a:tc>
                  <a:txBody>
                    <a:bodyPr/>
                    <a:lstStyle/>
                    <a:p>
                      <a:pPr marL="0" indent="0" algn="ctr">
                        <a:lnSpc>
                          <a:spcPts val="1400"/>
                        </a:lnSpc>
                        <a:spcBef>
                          <a:spcPts val="200"/>
                        </a:spcBef>
                        <a:spcAft>
                          <a:spcPts val="200"/>
                        </a:spcAft>
                      </a:pPr>
                      <a:r>
                        <a:rPr lang="en-US" sz="1000" kern="1050" dirty="0">
                          <a:effectLst/>
                        </a:rPr>
                        <a:t>norm</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设置亮度，为</a:t>
                      </a:r>
                      <a:r>
                        <a:rPr lang="en-US" sz="1000" kern="1050" dirty="0">
                          <a:effectLst/>
                        </a:rPr>
                        <a:t>0</a:t>
                      </a:r>
                      <a:r>
                        <a:rPr lang="zh-TW" sz="1000" kern="1050" dirty="0">
                          <a:effectLst/>
                        </a:rPr>
                        <a:t>到</a:t>
                      </a:r>
                      <a:r>
                        <a:rPr lang="en-US" sz="1000" kern="1050" dirty="0">
                          <a:effectLst/>
                        </a:rPr>
                        <a:t>1</a:t>
                      </a:r>
                      <a:r>
                        <a:rPr lang="zh-TW" sz="1000" kern="1050" dirty="0">
                          <a:effectLst/>
                        </a:rPr>
                        <a:t>之间。</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32301113"/>
                  </a:ext>
                </a:extLst>
              </a:tr>
              <a:tr h="234323">
                <a:tc>
                  <a:txBody>
                    <a:bodyPr/>
                    <a:lstStyle/>
                    <a:p>
                      <a:pPr marL="0" indent="0" algn="ctr">
                        <a:lnSpc>
                          <a:spcPts val="1400"/>
                        </a:lnSpc>
                        <a:spcBef>
                          <a:spcPts val="200"/>
                        </a:spcBef>
                        <a:spcAft>
                          <a:spcPts val="200"/>
                        </a:spcAft>
                      </a:pPr>
                      <a:r>
                        <a:rPr lang="en-US" sz="1000" kern="1050" dirty="0" err="1">
                          <a:effectLst/>
                        </a:rPr>
                        <a:t>vmin</a:t>
                      </a:r>
                      <a:r>
                        <a:rPr lang="zh-TW" sz="1000" kern="1050" dirty="0">
                          <a:effectLst/>
                        </a:rPr>
                        <a:t>，</a:t>
                      </a:r>
                      <a:r>
                        <a:rPr lang="en-US" sz="1000" kern="1050" dirty="0" err="1">
                          <a:effectLst/>
                        </a:rPr>
                        <a:t>vmax</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设置亮度，如果</a:t>
                      </a:r>
                      <a:r>
                        <a:rPr lang="en-US" sz="1000" kern="1050" dirty="0">
                          <a:effectLst/>
                        </a:rPr>
                        <a:t>norm</a:t>
                      </a:r>
                      <a:r>
                        <a:rPr lang="zh-TW" sz="1000" kern="1050" dirty="0">
                          <a:effectLst/>
                        </a:rPr>
                        <a:t>已设置，该参数无效。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58379207"/>
                  </a:ext>
                </a:extLst>
              </a:tr>
              <a:tr h="234323">
                <a:tc>
                  <a:txBody>
                    <a:bodyPr/>
                    <a:lstStyle/>
                    <a:p>
                      <a:pPr marL="0" indent="0" algn="ctr">
                        <a:lnSpc>
                          <a:spcPts val="1400"/>
                        </a:lnSpc>
                        <a:spcBef>
                          <a:spcPts val="200"/>
                        </a:spcBef>
                        <a:spcAft>
                          <a:spcPts val="200"/>
                        </a:spcAft>
                      </a:pPr>
                      <a:r>
                        <a:rPr lang="en-US" sz="1000" kern="1050" dirty="0">
                          <a:effectLst/>
                        </a:rPr>
                        <a:t>alpha</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设置透明度，为</a:t>
                      </a:r>
                      <a:r>
                        <a:rPr lang="en-US" sz="1000" kern="1050" dirty="0">
                          <a:effectLst/>
                        </a:rPr>
                        <a:t>0</a:t>
                      </a:r>
                      <a:r>
                        <a:rPr lang="zh-TW" sz="1000" kern="1050" dirty="0">
                          <a:effectLst/>
                        </a:rPr>
                        <a:t>到</a:t>
                      </a:r>
                      <a:r>
                        <a:rPr lang="en-US" sz="1000" kern="1050" dirty="0">
                          <a:effectLst/>
                        </a:rPr>
                        <a:t>1</a:t>
                      </a:r>
                      <a:r>
                        <a:rPr lang="zh-TW" sz="1000" kern="1050" dirty="0">
                          <a:effectLst/>
                        </a:rPr>
                        <a:t>之间。</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69476733"/>
                  </a:ext>
                </a:extLst>
              </a:tr>
              <a:tr h="234323">
                <a:tc>
                  <a:txBody>
                    <a:bodyPr/>
                    <a:lstStyle/>
                    <a:p>
                      <a:pPr marL="0" indent="0" algn="ctr">
                        <a:lnSpc>
                          <a:spcPts val="1400"/>
                        </a:lnSpc>
                        <a:spcBef>
                          <a:spcPts val="200"/>
                        </a:spcBef>
                        <a:spcAft>
                          <a:spcPts val="200"/>
                        </a:spcAft>
                      </a:pPr>
                      <a:r>
                        <a:rPr lang="en-US" sz="1000" kern="1050" dirty="0">
                          <a:effectLst/>
                        </a:rPr>
                        <a:t>linewidths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设置线条的宽度。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86088419"/>
                  </a:ext>
                </a:extLst>
              </a:tr>
              <a:tr h="234323">
                <a:tc>
                  <a:txBody>
                    <a:bodyPr/>
                    <a:lstStyle/>
                    <a:p>
                      <a:pPr marL="0" indent="0" algn="ctr">
                        <a:lnSpc>
                          <a:spcPts val="1400"/>
                        </a:lnSpc>
                        <a:spcBef>
                          <a:spcPts val="200"/>
                        </a:spcBef>
                        <a:spcAft>
                          <a:spcPts val="200"/>
                        </a:spcAft>
                      </a:pPr>
                      <a:r>
                        <a:rPr lang="en-US" sz="1000" kern="1050" dirty="0" err="1">
                          <a:effectLst/>
                        </a:rPr>
                        <a:t>edgecolors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设置轮廓颜色。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67371294"/>
                  </a:ext>
                </a:extLst>
              </a:tr>
            </a:tbl>
          </a:graphicData>
        </a:graphic>
      </p:graphicFrame>
    </p:spTree>
    <p:extLst>
      <p:ext uri="{BB962C8B-B14F-4D97-AF65-F5344CB8AC3E}">
        <p14:creationId xmlns:p14="http://schemas.microsoft.com/office/powerpoint/2010/main" val="31925356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为了研究该企业的每天的销售额与利润额两者之间的关系，绘制了销售额与利润额的散点图。</a:t>
            </a:r>
          </a:p>
        </p:txBody>
      </p:sp>
      <p:sp>
        <p:nvSpPr>
          <p:cNvPr id="17412" name="内容占位符 2"/>
          <p:cNvSpPr>
            <a:spLocks noGrp="1"/>
          </p:cNvSpPr>
          <p:nvPr>
            <p:ph idx="10"/>
          </p:nvPr>
        </p:nvSpPr>
        <p:spPr>
          <a:xfrm>
            <a:off x="423863" y="1138238"/>
            <a:ext cx="11107737" cy="427037"/>
          </a:xfrm>
        </p:spPr>
        <p:txBody>
          <a:bodyPr/>
          <a:lstStyle/>
          <a:p>
            <a:r>
              <a:rPr lang="en-US" altLang="zh-CN" dirty="0"/>
              <a:t>7.5.2  </a:t>
            </a:r>
            <a:r>
              <a:rPr lang="zh-CN" altLang="en-US" dirty="0"/>
              <a:t>销售额与利润额的关系</a:t>
            </a:r>
            <a:endParaRPr dirty="0"/>
          </a:p>
        </p:txBody>
      </p:sp>
      <p:pic>
        <p:nvPicPr>
          <p:cNvPr id="4" name="图片 3">
            <a:extLst>
              <a:ext uri="{FF2B5EF4-FFF2-40B4-BE49-F238E27FC236}">
                <a16:creationId xmlns:a16="http://schemas.microsoft.com/office/drawing/2014/main" id="{1B3A2862-8E4B-46AD-9649-2EE9F2101989}"/>
              </a:ext>
            </a:extLst>
          </p:cNvPr>
          <p:cNvPicPr/>
          <p:nvPr/>
        </p:nvPicPr>
        <p:blipFill>
          <a:blip r:embed="rId2" cstate="print"/>
          <a:stretch>
            <a:fillRect/>
          </a:stretch>
        </p:blipFill>
        <p:spPr>
          <a:xfrm>
            <a:off x="3200226" y="2672397"/>
            <a:ext cx="5274310" cy="2935605"/>
          </a:xfrm>
          <a:prstGeom prst="rect">
            <a:avLst/>
          </a:prstGeom>
        </p:spPr>
      </p:pic>
    </p:spTree>
    <p:extLst>
      <p:ext uri="{BB962C8B-B14F-4D97-AF65-F5344CB8AC3E}">
        <p14:creationId xmlns:p14="http://schemas.microsoft.com/office/powerpoint/2010/main" val="99289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散点图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饼图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箱形图</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2592525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Matplotlib</a:t>
            </a:r>
            <a:r>
              <a:rPr lang="zh-CN" altLang="en-US" dirty="0"/>
              <a:t>绘制箱线图用</a:t>
            </a:r>
            <a:r>
              <a:rPr lang="en-US" altLang="zh-CN" dirty="0" err="1"/>
              <a:t>plt.boxplot</a:t>
            </a:r>
            <a:r>
              <a:rPr lang="en-US" altLang="zh-CN" dirty="0"/>
              <a:t>()</a:t>
            </a:r>
            <a:r>
              <a:rPr lang="zh-CN" altLang="en-US" dirty="0"/>
              <a:t>这个函数，函数参数如下：</a:t>
            </a:r>
          </a:p>
          <a:p>
            <a:pPr marL="361950" indent="-361950"/>
            <a:r>
              <a:rPr lang="en-US" altLang="zh-CN" dirty="0" err="1"/>
              <a:t>plt.boxplot</a:t>
            </a:r>
            <a:r>
              <a:rPr lang="en-US" altLang="zh-CN" dirty="0"/>
              <a:t>(x, notch=None, </a:t>
            </a:r>
            <a:r>
              <a:rPr lang="en-US" altLang="zh-CN" dirty="0" err="1"/>
              <a:t>sym</a:t>
            </a:r>
            <a:r>
              <a:rPr lang="en-US" altLang="zh-CN" dirty="0"/>
              <a:t>=</a:t>
            </a:r>
            <a:r>
              <a:rPr lang="en-US" altLang="zh-CN" dirty="0" err="1"/>
              <a:t>None,vert</a:t>
            </a:r>
            <a:r>
              <a:rPr lang="en-US" altLang="zh-CN" dirty="0"/>
              <a:t>=</a:t>
            </a:r>
            <a:r>
              <a:rPr lang="en-US" altLang="zh-CN" dirty="0" err="1"/>
              <a:t>None,whis</a:t>
            </a:r>
            <a:r>
              <a:rPr lang="en-US" altLang="zh-CN" dirty="0"/>
              <a:t>=</a:t>
            </a:r>
            <a:r>
              <a:rPr lang="en-US" altLang="zh-CN" dirty="0" err="1"/>
              <a:t>None,positions</a:t>
            </a:r>
            <a:r>
              <a:rPr lang="en-US" altLang="zh-CN" dirty="0"/>
              <a:t>=</a:t>
            </a:r>
            <a:r>
              <a:rPr lang="en-US" altLang="zh-CN" dirty="0" err="1"/>
              <a:t>None,widths</a:t>
            </a:r>
            <a:r>
              <a:rPr lang="en-US" altLang="zh-CN" dirty="0"/>
              <a:t>=None, </a:t>
            </a:r>
            <a:r>
              <a:rPr lang="en-US" altLang="zh-CN" dirty="0" err="1"/>
              <a:t>patch_artist</a:t>
            </a:r>
            <a:r>
              <a:rPr lang="en-US" altLang="zh-CN" dirty="0"/>
              <a:t>=</a:t>
            </a:r>
            <a:r>
              <a:rPr lang="en-US" altLang="zh-CN" dirty="0" err="1"/>
              <a:t>None,meanline</a:t>
            </a:r>
            <a:r>
              <a:rPr lang="en-US" altLang="zh-CN" dirty="0"/>
              <a:t>=</a:t>
            </a:r>
            <a:r>
              <a:rPr lang="en-US" altLang="zh-CN" dirty="0" err="1"/>
              <a:t>None,showmeans</a:t>
            </a:r>
            <a:r>
              <a:rPr lang="en-US" altLang="zh-CN" dirty="0"/>
              <a:t>=</a:t>
            </a:r>
            <a:r>
              <a:rPr lang="en-US" altLang="zh-CN" dirty="0" err="1"/>
              <a:t>None,showcaps</a:t>
            </a:r>
            <a:r>
              <a:rPr lang="en-US" altLang="zh-CN" dirty="0"/>
              <a:t>=</a:t>
            </a:r>
            <a:r>
              <a:rPr lang="en-US" altLang="zh-CN" dirty="0" err="1"/>
              <a:t>None,showbox</a:t>
            </a:r>
            <a:r>
              <a:rPr lang="en-US" altLang="zh-CN" dirty="0"/>
              <a:t>=</a:t>
            </a:r>
            <a:r>
              <a:rPr lang="en-US" altLang="zh-CN" dirty="0" err="1"/>
              <a:t>None,showfliers</a:t>
            </a:r>
            <a:r>
              <a:rPr lang="en-US" altLang="zh-CN" dirty="0"/>
              <a:t>=</a:t>
            </a:r>
            <a:r>
              <a:rPr lang="en-US" altLang="zh-CN" dirty="0" err="1"/>
              <a:t>None,boxprops</a:t>
            </a:r>
            <a:r>
              <a:rPr lang="en-US" altLang="zh-CN" dirty="0"/>
              <a:t>=</a:t>
            </a:r>
            <a:r>
              <a:rPr lang="en-US" altLang="zh-CN" dirty="0" err="1"/>
              <a:t>None,labels</a:t>
            </a:r>
            <a:r>
              <a:rPr lang="en-US" altLang="zh-CN" dirty="0"/>
              <a:t>=</a:t>
            </a:r>
            <a:r>
              <a:rPr lang="en-US" altLang="zh-CN" dirty="0" err="1"/>
              <a:t>None,flierprops</a:t>
            </a:r>
            <a:r>
              <a:rPr lang="en-US" altLang="zh-CN" dirty="0"/>
              <a:t>=None</a:t>
            </a:r>
            <a:r>
              <a:rPr lang="zh-CN" altLang="en-US" dirty="0"/>
              <a:t>，</a:t>
            </a:r>
            <a:r>
              <a:rPr lang="en-US" altLang="zh-CN" dirty="0" err="1"/>
              <a:t>medianprops</a:t>
            </a:r>
            <a:r>
              <a:rPr lang="en-US" altLang="zh-CN" dirty="0"/>
              <a:t>=</a:t>
            </a:r>
            <a:r>
              <a:rPr lang="en-US" altLang="zh-CN" dirty="0" err="1"/>
              <a:t>None,meanprops</a:t>
            </a:r>
            <a:r>
              <a:rPr lang="en-US" altLang="zh-CN" dirty="0"/>
              <a:t>=None, </a:t>
            </a:r>
            <a:r>
              <a:rPr lang="en-US" altLang="zh-CN" dirty="0" err="1"/>
              <a:t>capprops</a:t>
            </a:r>
            <a:r>
              <a:rPr lang="en-US" altLang="zh-CN" dirty="0"/>
              <a:t>=</a:t>
            </a:r>
            <a:r>
              <a:rPr lang="en-US" altLang="zh-CN" dirty="0" err="1"/>
              <a:t>None,whiskerprops</a:t>
            </a:r>
            <a:r>
              <a:rPr lang="en-US" altLang="zh-CN" dirty="0"/>
              <a:t>=None)</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7.6.1  </a:t>
            </a:r>
            <a:r>
              <a:rPr lang="zh-CN" altLang="en-US" dirty="0"/>
              <a:t>箱形图及其参数说明</a:t>
            </a:r>
            <a:endParaRPr dirty="0"/>
          </a:p>
        </p:txBody>
      </p:sp>
    </p:spTree>
    <p:extLst>
      <p:ext uri="{BB962C8B-B14F-4D97-AF65-F5344CB8AC3E}">
        <p14:creationId xmlns:p14="http://schemas.microsoft.com/office/powerpoint/2010/main" val="2481388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4D68DC4A-1F64-424A-AC0C-08C88D59FEEA}"/>
              </a:ext>
            </a:extLst>
          </p:cNvPr>
          <p:cNvGraphicFramePr>
            <a:graphicFrameLocks noGrp="1"/>
          </p:cNvGraphicFramePr>
          <p:nvPr>
            <p:ph idx="1"/>
            <p:extLst>
              <p:ext uri="{D42A27DB-BD31-4B8C-83A1-F6EECF244321}">
                <p14:modId xmlns:p14="http://schemas.microsoft.com/office/powerpoint/2010/main" val="383487204"/>
              </p:ext>
            </p:extLst>
          </p:nvPr>
        </p:nvGraphicFramePr>
        <p:xfrm>
          <a:off x="3054307" y="1424116"/>
          <a:ext cx="5988094" cy="4597992"/>
        </p:xfrm>
        <a:graphic>
          <a:graphicData uri="http://schemas.openxmlformats.org/drawingml/2006/table">
            <a:tbl>
              <a:tblPr firstRow="1" firstCol="1" bandRow="1">
                <a:tableStyleId>{5C22544A-7EE6-4342-B048-85BDC9FD1C3A}</a:tableStyleId>
              </a:tblPr>
              <a:tblGrid>
                <a:gridCol w="1603699">
                  <a:extLst>
                    <a:ext uri="{9D8B030D-6E8A-4147-A177-3AD203B41FA5}">
                      <a16:colId xmlns:a16="http://schemas.microsoft.com/office/drawing/2014/main" val="110433741"/>
                    </a:ext>
                  </a:extLst>
                </a:gridCol>
                <a:gridCol w="4384395">
                  <a:extLst>
                    <a:ext uri="{9D8B030D-6E8A-4147-A177-3AD203B41FA5}">
                      <a16:colId xmlns:a16="http://schemas.microsoft.com/office/drawing/2014/main" val="2312267359"/>
                    </a:ext>
                  </a:extLst>
                </a:gridCol>
              </a:tblGrid>
              <a:tr h="332772">
                <a:tc>
                  <a:txBody>
                    <a:bodyPr/>
                    <a:lstStyle/>
                    <a:p>
                      <a:pPr marL="0" indent="0" algn="ctr">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ctr">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79220745"/>
                  </a:ext>
                </a:extLst>
              </a:tr>
              <a:tr h="213261">
                <a:tc>
                  <a:txBody>
                    <a:bodyPr/>
                    <a:lstStyle/>
                    <a:p>
                      <a:pPr marL="0" indent="0" algn="ctr">
                        <a:lnSpc>
                          <a:spcPts val="1400"/>
                        </a:lnSpc>
                        <a:spcBef>
                          <a:spcPts val="200"/>
                        </a:spcBef>
                        <a:spcAft>
                          <a:spcPts val="200"/>
                        </a:spcAft>
                      </a:pPr>
                      <a:r>
                        <a:rPr lang="en-US" sz="1000" kern="1050" dirty="0">
                          <a:effectLst/>
                        </a:rPr>
                        <a:t>X</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指定要绘制箱线图的数据。</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98019329"/>
                  </a:ext>
                </a:extLst>
              </a:tr>
              <a:tr h="213261">
                <a:tc>
                  <a:txBody>
                    <a:bodyPr/>
                    <a:lstStyle/>
                    <a:p>
                      <a:pPr marL="0" indent="0" algn="ctr">
                        <a:lnSpc>
                          <a:spcPts val="1400"/>
                        </a:lnSpc>
                        <a:spcBef>
                          <a:spcPts val="200"/>
                        </a:spcBef>
                        <a:spcAft>
                          <a:spcPts val="200"/>
                        </a:spcAft>
                      </a:pPr>
                      <a:r>
                        <a:rPr lang="en-US" sz="1000" kern="1050" dirty="0">
                          <a:effectLst/>
                        </a:rPr>
                        <a:t>notch</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是否是凹口的形式展现箱线图，默认非凹口。</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32448977"/>
                  </a:ext>
                </a:extLst>
              </a:tr>
              <a:tr h="213261">
                <a:tc>
                  <a:txBody>
                    <a:bodyPr/>
                    <a:lstStyle/>
                    <a:p>
                      <a:pPr marL="0" indent="0" algn="ctr">
                        <a:lnSpc>
                          <a:spcPts val="1400"/>
                        </a:lnSpc>
                        <a:spcBef>
                          <a:spcPts val="200"/>
                        </a:spcBef>
                        <a:spcAft>
                          <a:spcPts val="200"/>
                        </a:spcAft>
                      </a:pPr>
                      <a:r>
                        <a:rPr lang="en-US" sz="1000" kern="1050" dirty="0" err="1">
                          <a:effectLst/>
                        </a:rPr>
                        <a:t>sym</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指定异常点的形状，默认为</a:t>
                      </a:r>
                      <a:r>
                        <a:rPr lang="en-US" sz="1000" kern="1050" dirty="0">
                          <a:effectLst/>
                        </a:rPr>
                        <a:t>+</a:t>
                      </a:r>
                      <a:r>
                        <a:rPr lang="zh-TW" sz="1000" kern="1050" dirty="0">
                          <a:effectLst/>
                        </a:rPr>
                        <a:t>号显示。</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15324959"/>
                  </a:ext>
                </a:extLst>
              </a:tr>
              <a:tr h="213261">
                <a:tc>
                  <a:txBody>
                    <a:bodyPr/>
                    <a:lstStyle/>
                    <a:p>
                      <a:pPr marL="0" indent="0" algn="ctr">
                        <a:lnSpc>
                          <a:spcPts val="1400"/>
                        </a:lnSpc>
                        <a:spcBef>
                          <a:spcPts val="200"/>
                        </a:spcBef>
                        <a:spcAft>
                          <a:spcPts val="200"/>
                        </a:spcAft>
                      </a:pPr>
                      <a:r>
                        <a:rPr lang="en-US" sz="1000" kern="1050" dirty="0">
                          <a:effectLst/>
                        </a:rPr>
                        <a:t>vert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是否需要将箱线图垂直摆放，默认垂直摆放。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34377599"/>
                  </a:ext>
                </a:extLst>
              </a:tr>
              <a:tr h="213261">
                <a:tc>
                  <a:txBody>
                    <a:bodyPr/>
                    <a:lstStyle/>
                    <a:p>
                      <a:pPr marL="0" indent="0" algn="ctr">
                        <a:lnSpc>
                          <a:spcPts val="1400"/>
                        </a:lnSpc>
                        <a:spcBef>
                          <a:spcPts val="200"/>
                        </a:spcBef>
                        <a:spcAft>
                          <a:spcPts val="200"/>
                        </a:spcAft>
                      </a:pPr>
                      <a:r>
                        <a:rPr lang="en-US" sz="1000" kern="1050" dirty="0" err="1">
                          <a:effectLst/>
                        </a:rPr>
                        <a:t>whis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指定上下须与上下四分位的距离，默认为</a:t>
                      </a:r>
                      <a:r>
                        <a:rPr lang="en-US" sz="1000" kern="1050" dirty="0">
                          <a:effectLst/>
                        </a:rPr>
                        <a:t>1.5</a:t>
                      </a:r>
                      <a:r>
                        <a:rPr lang="zh-TW" sz="1000" kern="1050" dirty="0">
                          <a:effectLst/>
                        </a:rPr>
                        <a:t>倍的四分位差。</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72387172"/>
                  </a:ext>
                </a:extLst>
              </a:tr>
              <a:tr h="213261">
                <a:tc>
                  <a:txBody>
                    <a:bodyPr/>
                    <a:lstStyle/>
                    <a:p>
                      <a:pPr marL="0" indent="0" algn="ctr">
                        <a:lnSpc>
                          <a:spcPts val="1400"/>
                        </a:lnSpc>
                        <a:spcBef>
                          <a:spcPts val="200"/>
                        </a:spcBef>
                        <a:spcAft>
                          <a:spcPts val="200"/>
                        </a:spcAft>
                      </a:pPr>
                      <a:r>
                        <a:rPr lang="en-US" sz="1000" kern="1050" dirty="0">
                          <a:effectLst/>
                        </a:rPr>
                        <a:t>positions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指定箱线图的位置，默认为</a:t>
                      </a:r>
                      <a:r>
                        <a:rPr lang="en-US" sz="1000" kern="1050" dirty="0">
                          <a:effectLst/>
                        </a:rPr>
                        <a:t>[0</a:t>
                      </a:r>
                      <a:r>
                        <a:rPr lang="zh-TW" sz="1000" kern="1050" dirty="0">
                          <a:effectLst/>
                        </a:rPr>
                        <a:t>，</a:t>
                      </a:r>
                      <a:r>
                        <a:rPr lang="en-US" sz="1000" kern="1050" dirty="0">
                          <a:effectLst/>
                        </a:rPr>
                        <a:t>1</a:t>
                      </a:r>
                      <a:r>
                        <a:rPr lang="zh-TW" sz="1000" kern="1050" dirty="0">
                          <a:effectLst/>
                        </a:rPr>
                        <a:t>，</a:t>
                      </a:r>
                      <a:r>
                        <a:rPr lang="en-US" sz="1000" kern="1050" dirty="0">
                          <a:effectLst/>
                        </a:rPr>
                        <a:t>2</a:t>
                      </a:r>
                      <a:r>
                        <a:rPr lang="zh-TW" sz="1000" kern="1050" dirty="0">
                          <a:effectLst/>
                        </a:rPr>
                        <a:t>…</a:t>
                      </a:r>
                      <a:r>
                        <a:rPr lang="en-US" sz="1000" kern="1050" dirty="0">
                          <a:effectLst/>
                        </a:rPr>
                        <a:t>]</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25646296"/>
                  </a:ext>
                </a:extLst>
              </a:tr>
              <a:tr h="213261">
                <a:tc>
                  <a:txBody>
                    <a:bodyPr/>
                    <a:lstStyle/>
                    <a:p>
                      <a:pPr marL="0" indent="0" algn="ctr">
                        <a:lnSpc>
                          <a:spcPts val="1400"/>
                        </a:lnSpc>
                        <a:spcBef>
                          <a:spcPts val="200"/>
                        </a:spcBef>
                        <a:spcAft>
                          <a:spcPts val="200"/>
                        </a:spcAft>
                      </a:pPr>
                      <a:r>
                        <a:rPr lang="en-US" sz="1000" kern="1050" dirty="0">
                          <a:effectLst/>
                        </a:rPr>
                        <a:t>widths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指定箱线图的宽度，默认为</a:t>
                      </a:r>
                      <a:r>
                        <a:rPr lang="en-US" sz="1000" kern="1050" dirty="0">
                          <a:effectLst/>
                        </a:rPr>
                        <a:t>0.5</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687231067"/>
                  </a:ext>
                </a:extLst>
              </a:tr>
              <a:tr h="213261">
                <a:tc>
                  <a:txBody>
                    <a:bodyPr/>
                    <a:lstStyle/>
                    <a:p>
                      <a:pPr marL="0" indent="0" algn="ctr">
                        <a:lnSpc>
                          <a:spcPts val="1400"/>
                        </a:lnSpc>
                        <a:spcBef>
                          <a:spcPts val="200"/>
                        </a:spcBef>
                        <a:spcAft>
                          <a:spcPts val="200"/>
                        </a:spcAft>
                      </a:pPr>
                      <a:r>
                        <a:rPr lang="en-US" sz="1000" kern="1050" dirty="0" err="1">
                          <a:effectLst/>
                        </a:rPr>
                        <a:t>patch_artist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是否填充箱体的颜色。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57233975"/>
                  </a:ext>
                </a:extLst>
              </a:tr>
              <a:tr h="213261">
                <a:tc>
                  <a:txBody>
                    <a:bodyPr/>
                    <a:lstStyle/>
                    <a:p>
                      <a:pPr marL="0" indent="0" algn="ctr">
                        <a:lnSpc>
                          <a:spcPts val="1400"/>
                        </a:lnSpc>
                        <a:spcBef>
                          <a:spcPts val="200"/>
                        </a:spcBef>
                        <a:spcAft>
                          <a:spcPts val="200"/>
                        </a:spcAft>
                      </a:pPr>
                      <a:r>
                        <a:rPr lang="en-US" sz="1000" kern="1050" dirty="0" err="1">
                          <a:effectLst/>
                        </a:rPr>
                        <a:t>meanline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是否用线的形式表示均值，默认用点来表示。</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08344220"/>
                  </a:ext>
                </a:extLst>
              </a:tr>
              <a:tr h="213261">
                <a:tc>
                  <a:txBody>
                    <a:bodyPr/>
                    <a:lstStyle/>
                    <a:p>
                      <a:pPr marL="0" indent="0" algn="ctr">
                        <a:lnSpc>
                          <a:spcPts val="1400"/>
                        </a:lnSpc>
                        <a:spcBef>
                          <a:spcPts val="200"/>
                        </a:spcBef>
                        <a:spcAft>
                          <a:spcPts val="200"/>
                        </a:spcAft>
                      </a:pPr>
                      <a:r>
                        <a:rPr lang="en-US" sz="1000" kern="1050" dirty="0" err="1">
                          <a:effectLst/>
                        </a:rPr>
                        <a:t>showmeans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是否显示均值，默认不显示。</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84474026"/>
                  </a:ext>
                </a:extLst>
              </a:tr>
              <a:tr h="213261">
                <a:tc>
                  <a:txBody>
                    <a:bodyPr/>
                    <a:lstStyle/>
                    <a:p>
                      <a:pPr marL="0" indent="0" algn="ctr">
                        <a:lnSpc>
                          <a:spcPts val="1400"/>
                        </a:lnSpc>
                        <a:spcBef>
                          <a:spcPts val="200"/>
                        </a:spcBef>
                        <a:spcAft>
                          <a:spcPts val="200"/>
                        </a:spcAft>
                      </a:pPr>
                      <a:r>
                        <a:rPr lang="en-US" sz="1000" kern="1050" dirty="0" err="1">
                          <a:effectLst/>
                        </a:rPr>
                        <a:t>showcaps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是否显示箱线图顶端和末端的两条线，默认显示。</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18012572"/>
                  </a:ext>
                </a:extLst>
              </a:tr>
              <a:tr h="213261">
                <a:tc>
                  <a:txBody>
                    <a:bodyPr/>
                    <a:lstStyle/>
                    <a:p>
                      <a:pPr marL="0" indent="0" algn="ctr">
                        <a:lnSpc>
                          <a:spcPts val="1400"/>
                        </a:lnSpc>
                        <a:spcBef>
                          <a:spcPts val="200"/>
                        </a:spcBef>
                        <a:spcAft>
                          <a:spcPts val="200"/>
                        </a:spcAft>
                      </a:pPr>
                      <a:r>
                        <a:rPr lang="en-US" sz="1000" kern="1050" dirty="0" err="1">
                          <a:effectLst/>
                        </a:rPr>
                        <a:t>showbox</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是否显示箱线图的箱体，默认显示。</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15364134"/>
                  </a:ext>
                </a:extLst>
              </a:tr>
              <a:tr h="213261">
                <a:tc>
                  <a:txBody>
                    <a:bodyPr/>
                    <a:lstStyle/>
                    <a:p>
                      <a:pPr marL="0" indent="0" algn="ctr">
                        <a:lnSpc>
                          <a:spcPts val="1400"/>
                        </a:lnSpc>
                        <a:spcBef>
                          <a:spcPts val="200"/>
                        </a:spcBef>
                        <a:spcAft>
                          <a:spcPts val="200"/>
                        </a:spcAft>
                      </a:pPr>
                      <a:r>
                        <a:rPr lang="en-US" sz="1000" kern="1050" dirty="0" err="1">
                          <a:effectLst/>
                        </a:rPr>
                        <a:t>showfliers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是否显示异常值，默认显示。</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12280347"/>
                  </a:ext>
                </a:extLst>
              </a:tr>
              <a:tr h="213261">
                <a:tc>
                  <a:txBody>
                    <a:bodyPr/>
                    <a:lstStyle/>
                    <a:p>
                      <a:pPr marL="0" indent="0" algn="ctr">
                        <a:lnSpc>
                          <a:spcPts val="1400"/>
                        </a:lnSpc>
                        <a:spcBef>
                          <a:spcPts val="200"/>
                        </a:spcBef>
                        <a:spcAft>
                          <a:spcPts val="200"/>
                        </a:spcAft>
                      </a:pPr>
                      <a:r>
                        <a:rPr lang="en-US" sz="1000" kern="1050" dirty="0" err="1">
                          <a:effectLst/>
                        </a:rPr>
                        <a:t>boxprops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设置箱体的属性，如边框色，填充色等。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94026783"/>
                  </a:ext>
                </a:extLst>
              </a:tr>
              <a:tr h="213261">
                <a:tc>
                  <a:txBody>
                    <a:bodyPr/>
                    <a:lstStyle/>
                    <a:p>
                      <a:pPr marL="0" indent="0" algn="ctr">
                        <a:lnSpc>
                          <a:spcPts val="1400"/>
                        </a:lnSpc>
                        <a:spcBef>
                          <a:spcPts val="200"/>
                        </a:spcBef>
                        <a:spcAft>
                          <a:spcPts val="200"/>
                        </a:spcAft>
                      </a:pPr>
                      <a:r>
                        <a:rPr lang="en-US" sz="1000" kern="1050" dirty="0">
                          <a:effectLst/>
                        </a:rPr>
                        <a:t>labels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为箱线图添加标签，类似于图例的作用。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53868232"/>
                  </a:ext>
                </a:extLst>
              </a:tr>
              <a:tr h="213261">
                <a:tc>
                  <a:txBody>
                    <a:bodyPr/>
                    <a:lstStyle/>
                    <a:p>
                      <a:pPr marL="0" indent="0" algn="ctr">
                        <a:lnSpc>
                          <a:spcPts val="1400"/>
                        </a:lnSpc>
                        <a:spcBef>
                          <a:spcPts val="200"/>
                        </a:spcBef>
                        <a:spcAft>
                          <a:spcPts val="200"/>
                        </a:spcAft>
                      </a:pPr>
                      <a:r>
                        <a:rPr lang="en-US" sz="1000" kern="1050" dirty="0" err="1">
                          <a:effectLst/>
                        </a:rPr>
                        <a:t>filerprops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设置异常值的属性，如异常点的形状、大小、填充色等。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65272935"/>
                  </a:ext>
                </a:extLst>
              </a:tr>
              <a:tr h="213261">
                <a:tc>
                  <a:txBody>
                    <a:bodyPr/>
                    <a:lstStyle/>
                    <a:p>
                      <a:pPr marL="0" indent="0" algn="ctr">
                        <a:lnSpc>
                          <a:spcPts val="1400"/>
                        </a:lnSpc>
                        <a:spcBef>
                          <a:spcPts val="200"/>
                        </a:spcBef>
                        <a:spcAft>
                          <a:spcPts val="200"/>
                        </a:spcAft>
                      </a:pPr>
                      <a:r>
                        <a:rPr lang="en-US" sz="1000" kern="1050" dirty="0" err="1">
                          <a:effectLst/>
                        </a:rPr>
                        <a:t>medianprops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设置中位数的属性，如线的类型、粗细等。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92670856"/>
                  </a:ext>
                </a:extLst>
              </a:tr>
              <a:tr h="213261">
                <a:tc>
                  <a:txBody>
                    <a:bodyPr/>
                    <a:lstStyle/>
                    <a:p>
                      <a:pPr marL="0" indent="0" algn="ctr">
                        <a:lnSpc>
                          <a:spcPts val="1400"/>
                        </a:lnSpc>
                        <a:spcBef>
                          <a:spcPts val="200"/>
                        </a:spcBef>
                        <a:spcAft>
                          <a:spcPts val="200"/>
                        </a:spcAft>
                      </a:pPr>
                      <a:r>
                        <a:rPr lang="en-US" sz="1000" kern="1050" dirty="0" err="1">
                          <a:effectLst/>
                        </a:rPr>
                        <a:t>meanprops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设置均值的属性，如点的大小、颜色等。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88066707"/>
                  </a:ext>
                </a:extLst>
              </a:tr>
              <a:tr h="213261">
                <a:tc>
                  <a:txBody>
                    <a:bodyPr/>
                    <a:lstStyle/>
                    <a:p>
                      <a:pPr marL="0" indent="0" algn="ctr">
                        <a:lnSpc>
                          <a:spcPts val="1400"/>
                        </a:lnSpc>
                        <a:spcBef>
                          <a:spcPts val="200"/>
                        </a:spcBef>
                        <a:spcAft>
                          <a:spcPts val="200"/>
                        </a:spcAft>
                      </a:pPr>
                      <a:r>
                        <a:rPr lang="en-US" sz="1000" kern="1050" dirty="0" err="1">
                          <a:effectLst/>
                        </a:rPr>
                        <a:t>capprops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设置箱线图顶端和末端线条的属性，如颜色、粗细等。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19216686"/>
                  </a:ext>
                </a:extLst>
              </a:tr>
              <a:tr h="213261">
                <a:tc>
                  <a:txBody>
                    <a:bodyPr/>
                    <a:lstStyle/>
                    <a:p>
                      <a:pPr marL="0" indent="0" algn="ctr">
                        <a:lnSpc>
                          <a:spcPts val="1400"/>
                        </a:lnSpc>
                        <a:spcBef>
                          <a:spcPts val="200"/>
                        </a:spcBef>
                        <a:spcAft>
                          <a:spcPts val="200"/>
                        </a:spcAft>
                      </a:pPr>
                      <a:r>
                        <a:rPr lang="en-US" sz="1000" kern="1050" dirty="0" err="1">
                          <a:effectLst/>
                        </a:rPr>
                        <a:t>whiskerprops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设置须的属性，如颜色、粗细、线的类型等。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30562208"/>
                  </a:ext>
                </a:extLst>
              </a:tr>
            </a:tbl>
          </a:graphicData>
        </a:graphic>
      </p:graphicFrame>
    </p:spTree>
    <p:extLst>
      <p:ext uri="{BB962C8B-B14F-4D97-AF65-F5344CB8AC3E}">
        <p14:creationId xmlns:p14="http://schemas.microsoft.com/office/powerpoint/2010/main" val="4519784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为了客观的评价销售经理的业绩情况，绘制了每位销售经理在</a:t>
            </a:r>
            <a:r>
              <a:rPr lang="en-US" altLang="zh-CN" dirty="0"/>
              <a:t>2019</a:t>
            </a:r>
            <a:r>
              <a:rPr lang="zh-CN" altLang="en-US" dirty="0"/>
              <a:t>年销售业绩的箱形图。</a:t>
            </a:r>
          </a:p>
        </p:txBody>
      </p:sp>
      <p:sp>
        <p:nvSpPr>
          <p:cNvPr id="17412" name="内容占位符 2"/>
          <p:cNvSpPr>
            <a:spLocks noGrp="1"/>
          </p:cNvSpPr>
          <p:nvPr>
            <p:ph idx="10"/>
          </p:nvPr>
        </p:nvSpPr>
        <p:spPr>
          <a:xfrm>
            <a:off x="423863" y="1138238"/>
            <a:ext cx="11107737" cy="427037"/>
          </a:xfrm>
        </p:spPr>
        <p:txBody>
          <a:bodyPr/>
          <a:lstStyle/>
          <a:p>
            <a:r>
              <a:rPr lang="en-US" altLang="zh-CN" dirty="0"/>
              <a:t>7.6.2  </a:t>
            </a:r>
            <a:r>
              <a:rPr lang="zh-CN" altLang="en-US" dirty="0"/>
              <a:t>销售经理业绩比较分析</a:t>
            </a:r>
            <a:endParaRPr dirty="0"/>
          </a:p>
        </p:txBody>
      </p:sp>
      <p:pic>
        <p:nvPicPr>
          <p:cNvPr id="4" name="图片 3">
            <a:extLst>
              <a:ext uri="{FF2B5EF4-FFF2-40B4-BE49-F238E27FC236}">
                <a16:creationId xmlns:a16="http://schemas.microsoft.com/office/drawing/2014/main" id="{BA2E0116-EF0A-47DC-AE1E-1376E921AA89}"/>
              </a:ext>
            </a:extLst>
          </p:cNvPr>
          <p:cNvPicPr/>
          <p:nvPr/>
        </p:nvPicPr>
        <p:blipFill>
          <a:blip r:embed="rId2" cstate="print"/>
          <a:stretch>
            <a:fillRect/>
          </a:stretch>
        </p:blipFill>
        <p:spPr>
          <a:xfrm>
            <a:off x="3006262" y="2595361"/>
            <a:ext cx="5842173" cy="2946458"/>
          </a:xfrm>
          <a:prstGeom prst="rect">
            <a:avLst/>
          </a:prstGeom>
        </p:spPr>
      </p:pic>
    </p:spTree>
    <p:extLst>
      <p:ext uri="{BB962C8B-B14F-4D97-AF65-F5344CB8AC3E}">
        <p14:creationId xmlns:p14="http://schemas.microsoft.com/office/powerpoint/2010/main" val="1231358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3316961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8</a:t>
            </a:r>
            <a:r>
              <a:rPr lang="zh-CN" altLang="en-US" dirty="0">
                <a:solidFill>
                  <a:schemeClr val="tx1"/>
                </a:solidFill>
              </a:rPr>
              <a:t>章  </a:t>
            </a:r>
            <a:r>
              <a:rPr lang="en-US" altLang="zh-CN" dirty="0">
                <a:solidFill>
                  <a:schemeClr val="tx1"/>
                </a:solidFill>
              </a:rPr>
              <a:t>Matplotlib</a:t>
            </a:r>
            <a:r>
              <a:rPr lang="zh-CN" altLang="en-US" dirty="0">
                <a:solidFill>
                  <a:schemeClr val="tx1"/>
                </a:solidFill>
              </a:rPr>
              <a:t>高级绘图</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359387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本章通过使用存储在集群中的实际案例数据介绍</a:t>
            </a:r>
            <a:r>
              <a:rPr lang="en-US" altLang="zh-CN" dirty="0"/>
              <a:t>Matplotlib</a:t>
            </a:r>
            <a:r>
              <a:rPr lang="zh-CN" altLang="en-US" dirty="0"/>
              <a:t>绘制一些高级图形，包括树形图、误差条形图、火柴杆图、甘特图、自相关图、图形整合等。</a:t>
            </a:r>
          </a:p>
        </p:txBody>
      </p:sp>
    </p:spTree>
    <p:extLst>
      <p:ext uri="{BB962C8B-B14F-4D97-AF65-F5344CB8AC3E}">
        <p14:creationId xmlns:p14="http://schemas.microsoft.com/office/powerpoint/2010/main" val="15835628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误差条形图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树形图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火柴杆图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33814072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自相关图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甘特图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图形整合</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36557409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树形图采用矩形表示层次结构的节点，父子层次关系用矩阵间的相互嵌套来表达。从根节点开始，空间根据相应的子节点数目被分为多个矩形，矩形面积大小对应节点属性。每个矩形又按照相应节点的子节点递归的进行分割，直到叶子节点为止。</a:t>
            </a:r>
          </a:p>
          <a:p>
            <a:pPr marL="361950" indent="-361950"/>
            <a:r>
              <a:rPr lang="zh-CN" altLang="en-US" dirty="0"/>
              <a:t>树形图图形紧凑，同样大小的画布可以展现更多信息，以及成员间的权重，但是也存在不够直观、明确、不像树图那么清晰，分类占比太小时不容易排布等缺点。</a:t>
            </a:r>
          </a:p>
          <a:p>
            <a:pPr marL="361950" indent="-361950"/>
            <a:r>
              <a:rPr lang="zh-CN" altLang="en-US" dirty="0"/>
              <a:t>应用场景：</a:t>
            </a:r>
          </a:p>
          <a:p>
            <a:pPr marL="361950" indent="-361950"/>
            <a:r>
              <a:rPr lang="zh-CN" altLang="en-US" dirty="0"/>
              <a:t>适合展现具有层级关系的数据，能够直观体现同级之间的数据比较。</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8.1.1  </a:t>
            </a:r>
            <a:r>
              <a:rPr lang="zh-CN" altLang="en-US" dirty="0"/>
              <a:t>树形图及其应用场景</a:t>
            </a:r>
            <a:endParaRPr dirty="0"/>
          </a:p>
        </p:txBody>
      </p:sp>
    </p:spTree>
    <p:extLst>
      <p:ext uri="{BB962C8B-B14F-4D97-AF65-F5344CB8AC3E}">
        <p14:creationId xmlns:p14="http://schemas.microsoft.com/office/powerpoint/2010/main" val="2423473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为了深入研究该企业的产品是否具有区域差异性，绘制了销售额的树形图。</a:t>
            </a:r>
          </a:p>
        </p:txBody>
      </p:sp>
      <p:sp>
        <p:nvSpPr>
          <p:cNvPr id="17412" name="内容占位符 2"/>
          <p:cNvSpPr>
            <a:spLocks noGrp="1"/>
          </p:cNvSpPr>
          <p:nvPr>
            <p:ph idx="10"/>
          </p:nvPr>
        </p:nvSpPr>
        <p:spPr>
          <a:xfrm>
            <a:off x="423863" y="1138238"/>
            <a:ext cx="11107737" cy="427037"/>
          </a:xfrm>
        </p:spPr>
        <p:txBody>
          <a:bodyPr/>
          <a:lstStyle/>
          <a:p>
            <a:r>
              <a:rPr lang="en-US" altLang="zh-CN" dirty="0"/>
              <a:t>8.1.2  </a:t>
            </a:r>
            <a:r>
              <a:rPr lang="zh-CN" altLang="en-US" dirty="0"/>
              <a:t>不同省份销售额的比较分析</a:t>
            </a:r>
            <a:endParaRPr dirty="0"/>
          </a:p>
        </p:txBody>
      </p:sp>
      <p:pic>
        <p:nvPicPr>
          <p:cNvPr id="4" name="图片 3">
            <a:extLst>
              <a:ext uri="{FF2B5EF4-FFF2-40B4-BE49-F238E27FC236}">
                <a16:creationId xmlns:a16="http://schemas.microsoft.com/office/drawing/2014/main" id="{DE4A2366-4A54-4B08-B7D5-E47175BC0F1A}"/>
              </a:ext>
            </a:extLst>
          </p:cNvPr>
          <p:cNvPicPr/>
          <p:nvPr/>
        </p:nvPicPr>
        <p:blipFill>
          <a:blip r:embed="rId2" cstate="print"/>
          <a:stretch>
            <a:fillRect/>
          </a:stretch>
        </p:blipFill>
        <p:spPr>
          <a:xfrm>
            <a:off x="3773805" y="2972088"/>
            <a:ext cx="4237990" cy="2317750"/>
          </a:xfrm>
          <a:prstGeom prst="rect">
            <a:avLst/>
          </a:prstGeom>
        </p:spPr>
      </p:pic>
    </p:spTree>
    <p:extLst>
      <p:ext uri="{BB962C8B-B14F-4D97-AF65-F5344CB8AC3E}">
        <p14:creationId xmlns:p14="http://schemas.microsoft.com/office/powerpoint/2010/main" val="3316095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en-US" altLang="zh-CN" dirty="0" err="1"/>
              <a:t>plt.figure</a:t>
            </a:r>
            <a:r>
              <a:rPr lang="en-US" altLang="zh-CN" dirty="0"/>
              <a:t>(</a:t>
            </a:r>
            <a:r>
              <a:rPr lang="en-US" altLang="zh-CN" dirty="0" err="1"/>
              <a:t>figsize</a:t>
            </a:r>
            <a:r>
              <a:rPr lang="en-US" altLang="zh-CN" dirty="0"/>
              <a:t>=(15,8))</a:t>
            </a:r>
          </a:p>
          <a:p>
            <a:pPr marL="271463" indent="-271463"/>
            <a:r>
              <a:rPr lang="en-US" altLang="zh-CN" dirty="0"/>
              <a:t>colors = ['</a:t>
            </a:r>
            <a:r>
              <a:rPr lang="en-US" altLang="zh-CN" dirty="0" err="1"/>
              <a:t>steelblue</a:t>
            </a:r>
            <a:r>
              <a:rPr lang="en-US" altLang="zh-CN" dirty="0"/>
              <a:t>','red','</a:t>
            </a:r>
            <a:r>
              <a:rPr lang="en-US" altLang="zh-CN" dirty="0" err="1"/>
              <a:t>indianred</a:t>
            </a:r>
            <a:r>
              <a:rPr lang="en-US" altLang="zh-CN" dirty="0"/>
              <a:t>','</a:t>
            </a:r>
            <a:r>
              <a:rPr lang="en-US" altLang="zh-CN" dirty="0" err="1"/>
              <a:t>green','yellow','orange</a:t>
            </a:r>
            <a:r>
              <a:rPr lang="en-US" altLang="zh-CN" dirty="0"/>
              <a:t>']   #</a:t>
            </a:r>
            <a:r>
              <a:rPr lang="zh-CN" altLang="en-US" dirty="0"/>
              <a:t>设置颜色数据</a:t>
            </a:r>
          </a:p>
          <a:p>
            <a:pPr marL="271463" indent="-271463"/>
            <a:r>
              <a:rPr lang="en-US" altLang="zh-CN" dirty="0"/>
              <a:t>plot=</a:t>
            </a:r>
            <a:r>
              <a:rPr lang="en-US" altLang="zh-CN" dirty="0" err="1"/>
              <a:t>squarify.plot</a:t>
            </a:r>
            <a:r>
              <a:rPr lang="en-US" altLang="zh-CN" dirty="0"/>
              <a:t>(</a:t>
            </a:r>
          </a:p>
          <a:p>
            <a:pPr marL="271463" indent="-271463"/>
            <a:r>
              <a:rPr lang="en-US" altLang="zh-CN" dirty="0"/>
              <a:t>    sizes=v2,            #</a:t>
            </a:r>
            <a:r>
              <a:rPr lang="zh-CN" altLang="en-US" dirty="0"/>
              <a:t>指定绘图数据</a:t>
            </a:r>
          </a:p>
          <a:p>
            <a:pPr marL="271463" indent="-271463"/>
            <a:r>
              <a:rPr lang="zh-CN" altLang="en-US" dirty="0"/>
              <a:t>    </a:t>
            </a:r>
            <a:r>
              <a:rPr lang="en-US" altLang="zh-CN" dirty="0"/>
              <a:t>label=v1,            #</a:t>
            </a:r>
            <a:r>
              <a:rPr lang="zh-CN" altLang="en-US" dirty="0"/>
              <a:t>标签</a:t>
            </a:r>
          </a:p>
          <a:p>
            <a:pPr marL="271463" indent="-271463"/>
            <a:r>
              <a:rPr lang="zh-CN" altLang="en-US" dirty="0"/>
              <a:t>    </a:t>
            </a:r>
            <a:r>
              <a:rPr lang="en-US" altLang="zh-CN" dirty="0"/>
              <a:t>color=colors,        #</a:t>
            </a:r>
            <a:r>
              <a:rPr lang="zh-CN" altLang="en-US" dirty="0"/>
              <a:t>指定自定义颜色</a:t>
            </a:r>
          </a:p>
          <a:p>
            <a:pPr marL="271463" indent="-271463"/>
            <a:r>
              <a:rPr lang="zh-CN" altLang="en-US" dirty="0"/>
              <a:t>    </a:t>
            </a:r>
            <a:r>
              <a:rPr lang="en-US" altLang="zh-CN" dirty="0"/>
              <a:t>alpha=0.6,           #</a:t>
            </a:r>
            <a:r>
              <a:rPr lang="zh-CN" altLang="en-US" dirty="0"/>
              <a:t>指定透明度</a:t>
            </a:r>
          </a:p>
          <a:p>
            <a:pPr marL="271463" indent="-271463"/>
            <a:r>
              <a:rPr lang="zh-CN" altLang="en-US" dirty="0"/>
              <a:t>    </a:t>
            </a:r>
            <a:r>
              <a:rPr lang="en-US" altLang="zh-CN" dirty="0"/>
              <a:t>value=v2,            #</a:t>
            </a:r>
            <a:r>
              <a:rPr lang="zh-CN" altLang="en-US" dirty="0"/>
              <a:t>添加数值标签</a:t>
            </a:r>
          </a:p>
          <a:p>
            <a:pPr marL="271463" indent="-271463"/>
            <a:r>
              <a:rPr lang="zh-CN" altLang="en-US" dirty="0"/>
              <a:t>    </a:t>
            </a:r>
            <a:r>
              <a:rPr lang="en-US" altLang="zh-CN" dirty="0" err="1"/>
              <a:t>edgecolor</a:t>
            </a:r>
            <a:r>
              <a:rPr lang="en-US" altLang="zh-CN" dirty="0"/>
              <a:t>='white',   #</a:t>
            </a:r>
            <a:r>
              <a:rPr lang="zh-CN" altLang="en-US" dirty="0"/>
              <a:t>设置边界框白色</a:t>
            </a:r>
          </a:p>
          <a:p>
            <a:pPr marL="271463" indent="-271463"/>
            <a:r>
              <a:rPr lang="zh-CN" altLang="en-US" dirty="0"/>
              <a:t>    </a:t>
            </a:r>
            <a:r>
              <a:rPr lang="en-US" altLang="zh-CN" dirty="0"/>
              <a:t>linewidth=8          #</a:t>
            </a:r>
            <a:r>
              <a:rPr lang="zh-CN" altLang="en-US" dirty="0"/>
              <a:t>设置边框宽度为</a:t>
            </a:r>
            <a:r>
              <a:rPr lang="en-US" altLang="zh-CN" dirty="0"/>
              <a:t>3</a:t>
            </a:r>
          </a:p>
          <a:p>
            <a:pPr marL="271463" indent="-271463"/>
            <a:r>
              <a:rPr lang="en-US" altLang="zh-CN" dirty="0"/>
              <a:t>)</a:t>
            </a:r>
          </a:p>
        </p:txBody>
      </p:sp>
    </p:spTree>
    <p:extLst>
      <p:ext uri="{BB962C8B-B14F-4D97-AF65-F5344CB8AC3E}">
        <p14:creationId xmlns:p14="http://schemas.microsoft.com/office/powerpoint/2010/main" val="6909614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误差条形图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树形图</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火柴杆图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1714273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2</a:t>
            </a:r>
            <a:r>
              <a:rPr lang="zh-CN" altLang="en-US" dirty="0">
                <a:solidFill>
                  <a:schemeClr val="tx1"/>
                </a:solidFill>
              </a:rPr>
              <a:t>章  搭建大数据开发环境</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4354636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r>
              <a:rPr lang="zh-CN" altLang="zh-CN" dirty="0"/>
              <a:t>误差条形图是一类特殊的条形图，由带标记的线条组成，这些线条用于显示有关图中所显示的数据的统计信息。误差条形图类型的序列具有三个</a:t>
            </a:r>
            <a:r>
              <a:rPr lang="en-US" altLang="zh-CN" dirty="0"/>
              <a:t>Y</a:t>
            </a:r>
            <a:r>
              <a:rPr lang="zh-CN" altLang="zh-CN" dirty="0"/>
              <a:t>值，即平均值、下限误差值、上限误差值。</a:t>
            </a:r>
          </a:p>
          <a:p>
            <a:r>
              <a:rPr lang="zh-CN" altLang="zh-CN" dirty="0"/>
              <a:t>应用场景：</a:t>
            </a:r>
          </a:p>
          <a:p>
            <a:r>
              <a:rPr lang="zh-CN" altLang="zh-CN" dirty="0"/>
              <a:t>可以手动将值分配给每个点，但在大多数情况下，是从其他序列中的数据来计算。</a:t>
            </a:r>
            <a:r>
              <a:rPr lang="en-US" altLang="zh-CN" dirty="0"/>
              <a:t>Y</a:t>
            </a:r>
            <a:r>
              <a:rPr lang="zh-CN" altLang="zh-CN" dirty="0"/>
              <a:t>值的顺序十分重要，因为值数组中的每个位置都表示误差条形图上的一个值。</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8.2.1  </a:t>
            </a:r>
            <a:r>
              <a:rPr lang="zh-CN" altLang="en-US" dirty="0"/>
              <a:t>误差条形图及其应用场景</a:t>
            </a:r>
            <a:endParaRPr dirty="0"/>
          </a:p>
        </p:txBody>
      </p:sp>
    </p:spTree>
    <p:extLst>
      <p:ext uri="{BB962C8B-B14F-4D97-AF65-F5344CB8AC3E}">
        <p14:creationId xmlns:p14="http://schemas.microsoft.com/office/powerpoint/2010/main" val="31877612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为了深入研究该企业各个门店的销售业绩是否达标，绘制了销售额的误差条形图</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8.2.2  </a:t>
            </a:r>
            <a:r>
              <a:rPr lang="zh-CN" altLang="en-US" dirty="0"/>
              <a:t>门店业绩考核达标情况分析</a:t>
            </a:r>
            <a:endParaRPr dirty="0"/>
          </a:p>
        </p:txBody>
      </p:sp>
      <p:pic>
        <p:nvPicPr>
          <p:cNvPr id="4" name="图片 3">
            <a:extLst>
              <a:ext uri="{FF2B5EF4-FFF2-40B4-BE49-F238E27FC236}">
                <a16:creationId xmlns:a16="http://schemas.microsoft.com/office/drawing/2014/main" id="{EE2359C5-9DAC-4259-8A43-43EC1DDDC387}"/>
              </a:ext>
            </a:extLst>
          </p:cNvPr>
          <p:cNvPicPr/>
          <p:nvPr/>
        </p:nvPicPr>
        <p:blipFill>
          <a:blip r:embed="rId2" cstate="print"/>
          <a:stretch>
            <a:fillRect/>
          </a:stretch>
        </p:blipFill>
        <p:spPr>
          <a:xfrm>
            <a:off x="3410643" y="2682817"/>
            <a:ext cx="5204460" cy="3284220"/>
          </a:xfrm>
          <a:prstGeom prst="rect">
            <a:avLst/>
          </a:prstGeom>
        </p:spPr>
      </p:pic>
    </p:spTree>
    <p:extLst>
      <p:ext uri="{BB962C8B-B14F-4D97-AF65-F5344CB8AC3E}">
        <p14:creationId xmlns:p14="http://schemas.microsoft.com/office/powerpoint/2010/main" val="26979874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en-US" altLang="zh-CN" dirty="0" err="1"/>
              <a:t>plt.figure</a:t>
            </a:r>
            <a:r>
              <a:rPr lang="en-US" altLang="zh-CN" dirty="0"/>
              <a:t>(</a:t>
            </a:r>
            <a:r>
              <a:rPr lang="en-US" altLang="zh-CN" dirty="0" err="1"/>
              <a:t>figsize</a:t>
            </a:r>
            <a:r>
              <a:rPr lang="en-US" altLang="zh-CN" dirty="0"/>
              <a:t>=(10,6))      #</a:t>
            </a:r>
            <a:r>
              <a:rPr lang="zh-CN" altLang="en-US" dirty="0"/>
              <a:t>设置图形大小</a:t>
            </a:r>
          </a:p>
          <a:p>
            <a:pPr marL="271463" indent="-271463"/>
            <a:r>
              <a:rPr lang="en-US" altLang="zh-CN" dirty="0" err="1"/>
              <a:t>plt.bar</a:t>
            </a:r>
            <a:r>
              <a:rPr lang="en-US" altLang="zh-CN" dirty="0"/>
              <a:t>(v1, v2, </a:t>
            </a:r>
            <a:r>
              <a:rPr lang="en-US" altLang="zh-CN" dirty="0" err="1"/>
              <a:t>yerr</a:t>
            </a:r>
            <a:r>
              <a:rPr lang="en-US" altLang="zh-CN" dirty="0"/>
              <a:t>=v3, width=0.4, align='center', </a:t>
            </a:r>
            <a:r>
              <a:rPr lang="en-US" altLang="zh-CN" dirty="0" err="1"/>
              <a:t>ecolor</a:t>
            </a:r>
            <a:r>
              <a:rPr lang="en-US" altLang="zh-CN" dirty="0"/>
              <a:t>='r', color='green', label='</a:t>
            </a:r>
            <a:r>
              <a:rPr lang="zh-CN" altLang="en-US" dirty="0"/>
              <a:t>门店销售额</a:t>
            </a:r>
            <a:r>
              <a:rPr lang="en-US" altLang="zh-CN" dirty="0"/>
              <a:t>');</a:t>
            </a:r>
          </a:p>
          <a:p>
            <a:pPr marL="271463" indent="-271463"/>
            <a:endParaRPr lang="en-US" altLang="zh-CN" dirty="0"/>
          </a:p>
          <a:p>
            <a:pPr marL="271463" indent="-271463"/>
            <a:r>
              <a:rPr lang="en-US" altLang="zh-CN" dirty="0"/>
              <a:t>#</a:t>
            </a:r>
            <a:r>
              <a:rPr lang="zh-CN" altLang="en-US" dirty="0"/>
              <a:t>添加坐标标签</a:t>
            </a:r>
          </a:p>
          <a:p>
            <a:pPr marL="271463" indent="-271463"/>
            <a:r>
              <a:rPr lang="en-US" altLang="zh-CN" dirty="0" err="1"/>
              <a:t>plt.xlabel</a:t>
            </a:r>
            <a:r>
              <a:rPr lang="en-US" altLang="zh-CN" dirty="0"/>
              <a:t>('</a:t>
            </a:r>
            <a:r>
              <a:rPr lang="zh-CN" altLang="en-US" dirty="0"/>
              <a:t>门店名称</a:t>
            </a:r>
            <a:r>
              <a:rPr lang="en-US" altLang="zh-CN" dirty="0"/>
              <a:t>')</a:t>
            </a:r>
          </a:p>
          <a:p>
            <a:pPr marL="271463" indent="-271463"/>
            <a:r>
              <a:rPr lang="en-US" altLang="zh-CN" dirty="0" err="1"/>
              <a:t>plt.ylabel</a:t>
            </a:r>
            <a:r>
              <a:rPr lang="en-US" altLang="zh-CN" dirty="0"/>
              <a:t>('</a:t>
            </a:r>
            <a:r>
              <a:rPr lang="zh-CN" altLang="en-US" dirty="0"/>
              <a:t>销售额</a:t>
            </a:r>
            <a:r>
              <a:rPr lang="en-US" altLang="zh-CN" dirty="0"/>
              <a:t>')</a:t>
            </a:r>
          </a:p>
          <a:p>
            <a:pPr marL="271463" indent="-271463"/>
            <a:r>
              <a:rPr lang="en-US" altLang="zh-CN" dirty="0" err="1"/>
              <a:t>plt.title</a:t>
            </a:r>
            <a:r>
              <a:rPr lang="en-US" altLang="zh-CN" dirty="0"/>
              <a:t>('2019</a:t>
            </a:r>
            <a:r>
              <a:rPr lang="zh-CN" altLang="en-US" dirty="0"/>
              <a:t>年门店业绩考核达标情况</a:t>
            </a:r>
            <a:r>
              <a:rPr lang="en-US" altLang="zh-CN" dirty="0"/>
              <a:t>')</a:t>
            </a:r>
          </a:p>
          <a:p>
            <a:pPr marL="271463" indent="-271463"/>
            <a:r>
              <a:rPr lang="en-US" altLang="zh-CN" dirty="0" err="1"/>
              <a:t>plt.legend</a:t>
            </a:r>
            <a:r>
              <a:rPr lang="en-US" altLang="zh-CN" dirty="0"/>
              <a:t>(loc='upper left')</a:t>
            </a:r>
          </a:p>
          <a:p>
            <a:pPr marL="271463" indent="-271463"/>
            <a:r>
              <a:rPr lang="en-US" altLang="zh-CN" dirty="0" err="1"/>
              <a:t>plt.show</a:t>
            </a:r>
            <a:r>
              <a:rPr lang="en-US" altLang="zh-CN" dirty="0"/>
              <a:t>()</a:t>
            </a:r>
          </a:p>
          <a:p>
            <a:pPr marL="271463" indent="-271463"/>
            <a:endParaRPr lang="zh-CN" altLang="en-US" dirty="0"/>
          </a:p>
        </p:txBody>
      </p:sp>
    </p:spTree>
    <p:extLst>
      <p:ext uri="{BB962C8B-B14F-4D97-AF65-F5344CB8AC3E}">
        <p14:creationId xmlns:p14="http://schemas.microsoft.com/office/powerpoint/2010/main" val="18106479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误差条形图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树形图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火柴杆图</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8065829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火柴杆图是用线条显示数据与</a:t>
            </a:r>
            <a:r>
              <a:rPr lang="en-US" altLang="zh-CN" dirty="0"/>
              <a:t>x</a:t>
            </a:r>
            <a:r>
              <a:rPr lang="zh-CN" altLang="en-US" dirty="0"/>
              <a:t>轴的距离，用一小圆圈或者其他标记符号与线条相互连接，并在</a:t>
            </a:r>
            <a:r>
              <a:rPr lang="en-US" altLang="zh-CN" dirty="0"/>
              <a:t>y</a:t>
            </a:r>
            <a:r>
              <a:rPr lang="zh-CN" altLang="en-US" dirty="0"/>
              <a:t>轴上标记数据的的值。</a:t>
            </a:r>
          </a:p>
          <a:p>
            <a:pPr marL="361950" indent="-361950"/>
            <a:r>
              <a:rPr lang="en-US" altLang="zh-CN" dirty="0"/>
              <a:t>Matplotlib</a:t>
            </a:r>
            <a:r>
              <a:rPr lang="zh-CN" altLang="en-US" dirty="0"/>
              <a:t>绘制火柴杆图用</a:t>
            </a:r>
            <a:r>
              <a:rPr lang="en-US" altLang="zh-CN" dirty="0" err="1"/>
              <a:t>plt.step</a:t>
            </a:r>
            <a:r>
              <a:rPr lang="en-US" altLang="zh-CN" dirty="0"/>
              <a:t>()</a:t>
            </a:r>
            <a:r>
              <a:rPr lang="zh-CN" altLang="en-US" dirty="0"/>
              <a:t>这个函数，函数参数如下：</a:t>
            </a:r>
          </a:p>
          <a:p>
            <a:pPr marL="361950" indent="-361950"/>
            <a:r>
              <a:rPr lang="en-US" altLang="zh-CN" dirty="0" err="1"/>
              <a:t>Matplotlib.plt.step</a:t>
            </a:r>
            <a:r>
              <a:rPr lang="en-US" altLang="zh-CN" dirty="0"/>
              <a:t>(x, y, color, where, *)</a:t>
            </a:r>
          </a:p>
          <a:p>
            <a:pPr marL="361950" indent="-361950"/>
            <a:r>
              <a:rPr lang="zh-CN" altLang="en-US" dirty="0"/>
              <a:t>应用场景：</a:t>
            </a:r>
          </a:p>
          <a:p>
            <a:pPr marL="361950" indent="-361950"/>
            <a:r>
              <a:rPr lang="zh-CN" altLang="en-US" dirty="0"/>
              <a:t>需要美观的显示各种类型下的数值到</a:t>
            </a:r>
            <a:r>
              <a:rPr lang="en-US" altLang="zh-CN" dirty="0"/>
              <a:t>x</a:t>
            </a:r>
            <a:r>
              <a:rPr lang="zh-CN" altLang="en-US" dirty="0"/>
              <a:t>轴的距离。</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8.3.1  </a:t>
            </a:r>
            <a:r>
              <a:rPr lang="zh-CN" altLang="en-US" dirty="0"/>
              <a:t>火柴杆图及其应用场景</a:t>
            </a:r>
            <a:endParaRPr dirty="0"/>
          </a:p>
        </p:txBody>
      </p:sp>
    </p:spTree>
    <p:extLst>
      <p:ext uri="{BB962C8B-B14F-4D97-AF65-F5344CB8AC3E}">
        <p14:creationId xmlns:p14="http://schemas.microsoft.com/office/powerpoint/2010/main" val="1967621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为了深入研究该企业的产品送货准时性情况，绘制了送货延迟时间的火柴杆图。</a:t>
            </a:r>
          </a:p>
        </p:txBody>
      </p:sp>
      <p:sp>
        <p:nvSpPr>
          <p:cNvPr id="17412" name="内容占位符 2"/>
          <p:cNvSpPr>
            <a:spLocks noGrp="1"/>
          </p:cNvSpPr>
          <p:nvPr>
            <p:ph idx="10"/>
          </p:nvPr>
        </p:nvSpPr>
        <p:spPr>
          <a:xfrm>
            <a:off x="423863" y="1138238"/>
            <a:ext cx="11107737" cy="427037"/>
          </a:xfrm>
        </p:spPr>
        <p:txBody>
          <a:bodyPr/>
          <a:lstStyle/>
          <a:p>
            <a:r>
              <a:rPr lang="en-US" altLang="zh-CN" dirty="0"/>
              <a:t>8.3.2  </a:t>
            </a:r>
            <a:r>
              <a:rPr lang="zh-CN" altLang="en-US" dirty="0"/>
              <a:t>不同省份送货准时性分析</a:t>
            </a:r>
            <a:endParaRPr dirty="0"/>
          </a:p>
        </p:txBody>
      </p:sp>
      <p:pic>
        <p:nvPicPr>
          <p:cNvPr id="4" name="图片 3">
            <a:extLst>
              <a:ext uri="{FF2B5EF4-FFF2-40B4-BE49-F238E27FC236}">
                <a16:creationId xmlns:a16="http://schemas.microsoft.com/office/drawing/2014/main" id="{654C4463-7B65-4F48-8E73-0F7A77D986F3}"/>
              </a:ext>
            </a:extLst>
          </p:cNvPr>
          <p:cNvPicPr/>
          <p:nvPr/>
        </p:nvPicPr>
        <p:blipFill>
          <a:blip r:embed="rId2" cstate="print"/>
          <a:stretch>
            <a:fillRect/>
          </a:stretch>
        </p:blipFill>
        <p:spPr>
          <a:xfrm>
            <a:off x="3209463" y="2871527"/>
            <a:ext cx="5274310" cy="2574290"/>
          </a:xfrm>
          <a:prstGeom prst="rect">
            <a:avLst/>
          </a:prstGeom>
        </p:spPr>
      </p:pic>
    </p:spTree>
    <p:extLst>
      <p:ext uri="{BB962C8B-B14F-4D97-AF65-F5344CB8AC3E}">
        <p14:creationId xmlns:p14="http://schemas.microsoft.com/office/powerpoint/2010/main" val="21535165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en-US" altLang="zh-CN" dirty="0" err="1"/>
              <a:t>plt.figure</a:t>
            </a:r>
            <a:r>
              <a:rPr lang="en-US" altLang="zh-CN" dirty="0"/>
              <a:t>(</a:t>
            </a:r>
            <a:r>
              <a:rPr lang="en-US" altLang="zh-CN" dirty="0" err="1"/>
              <a:t>figsize</a:t>
            </a:r>
            <a:r>
              <a:rPr lang="en-US" altLang="zh-CN" dirty="0"/>
              <a:t>=(15,7))       #</a:t>
            </a:r>
            <a:r>
              <a:rPr lang="zh-CN" altLang="en-US" dirty="0"/>
              <a:t>设置图形大小</a:t>
            </a:r>
          </a:p>
          <a:p>
            <a:pPr marL="271463" indent="-271463"/>
            <a:r>
              <a:rPr lang="en-US" altLang="zh-CN" dirty="0"/>
              <a:t>label = "</a:t>
            </a:r>
            <a:r>
              <a:rPr lang="zh-CN" altLang="en-US" dirty="0"/>
              <a:t>平均延迟天数</a:t>
            </a:r>
            <a:r>
              <a:rPr lang="en-US" altLang="zh-CN" dirty="0"/>
              <a:t>"</a:t>
            </a:r>
          </a:p>
          <a:p>
            <a:pPr marL="271463" indent="-271463"/>
            <a:r>
              <a:rPr lang="en-US" altLang="zh-CN" dirty="0" err="1"/>
              <a:t>markerline</a:t>
            </a:r>
            <a:r>
              <a:rPr lang="en-US" altLang="zh-CN" dirty="0"/>
              <a:t>, </a:t>
            </a:r>
            <a:r>
              <a:rPr lang="en-US" altLang="zh-CN" dirty="0" err="1"/>
              <a:t>stemlines</a:t>
            </a:r>
            <a:r>
              <a:rPr lang="en-US" altLang="zh-CN" dirty="0"/>
              <a:t>, baseline = </a:t>
            </a:r>
            <a:r>
              <a:rPr lang="en-US" altLang="zh-CN" dirty="0" err="1"/>
              <a:t>plt.stem</a:t>
            </a:r>
            <a:r>
              <a:rPr lang="en-US" altLang="zh-CN" dirty="0"/>
              <a:t>(v1, v2, label=label)</a:t>
            </a:r>
          </a:p>
          <a:p>
            <a:pPr marL="0" indent="0">
              <a:buNone/>
            </a:pPr>
            <a:endParaRPr lang="en-US" altLang="zh-CN" dirty="0"/>
          </a:p>
          <a:p>
            <a:pPr marL="271463" indent="-271463"/>
            <a:r>
              <a:rPr lang="en-US" altLang="zh-CN" dirty="0" err="1"/>
              <a:t>plt.setp</a:t>
            </a:r>
            <a:r>
              <a:rPr lang="en-US" altLang="zh-CN" dirty="0"/>
              <a:t>(</a:t>
            </a:r>
            <a:r>
              <a:rPr lang="en-US" altLang="zh-CN" dirty="0" err="1"/>
              <a:t>markerline</a:t>
            </a:r>
            <a:r>
              <a:rPr lang="en-US" altLang="zh-CN" dirty="0"/>
              <a:t>, color='red', marker='o')</a:t>
            </a:r>
          </a:p>
          <a:p>
            <a:pPr marL="271463" indent="-271463"/>
            <a:r>
              <a:rPr lang="en-US" altLang="zh-CN" dirty="0" err="1"/>
              <a:t>plt.setp</a:t>
            </a:r>
            <a:r>
              <a:rPr lang="en-US" altLang="zh-CN" dirty="0"/>
              <a:t>(</a:t>
            </a:r>
            <a:r>
              <a:rPr lang="en-US" altLang="zh-CN" dirty="0" err="1"/>
              <a:t>stemlines</a:t>
            </a:r>
            <a:r>
              <a:rPr lang="en-US" altLang="zh-CN" dirty="0"/>
              <a:t>, color='blue', </a:t>
            </a:r>
            <a:r>
              <a:rPr lang="en-US" altLang="zh-CN" dirty="0" err="1"/>
              <a:t>linestyle</a:t>
            </a:r>
            <a:r>
              <a:rPr lang="en-US" altLang="zh-CN" dirty="0"/>
              <a:t>=':')</a:t>
            </a:r>
          </a:p>
          <a:p>
            <a:pPr marL="271463" indent="-271463"/>
            <a:r>
              <a:rPr lang="en-US" altLang="zh-CN" dirty="0" err="1"/>
              <a:t>plt.setp</a:t>
            </a:r>
            <a:r>
              <a:rPr lang="en-US" altLang="zh-CN" dirty="0"/>
              <a:t>(baseline, color='grey', linewidth=3, </a:t>
            </a:r>
            <a:r>
              <a:rPr lang="en-US" altLang="zh-CN" dirty="0" err="1"/>
              <a:t>linestyle</a:t>
            </a:r>
            <a:r>
              <a:rPr lang="en-US" altLang="zh-CN" dirty="0"/>
              <a:t>='-')</a:t>
            </a:r>
          </a:p>
          <a:p>
            <a:pPr marL="271463" indent="-271463"/>
            <a:r>
              <a:rPr lang="en-US" altLang="zh-CN" dirty="0" err="1"/>
              <a:t>plt.xlabel</a:t>
            </a:r>
            <a:r>
              <a:rPr lang="en-US" altLang="zh-CN" dirty="0"/>
              <a:t>('</a:t>
            </a:r>
            <a:r>
              <a:rPr lang="zh-CN" altLang="en-US" dirty="0"/>
              <a:t>省市自治区</a:t>
            </a:r>
            <a:r>
              <a:rPr lang="en-US" altLang="zh-CN" dirty="0"/>
              <a:t>')</a:t>
            </a:r>
          </a:p>
          <a:p>
            <a:pPr marL="271463" indent="-271463"/>
            <a:r>
              <a:rPr lang="en-US" altLang="zh-CN" dirty="0" err="1"/>
              <a:t>plt.ylabel</a:t>
            </a:r>
            <a:r>
              <a:rPr lang="en-US" altLang="zh-CN" dirty="0"/>
              <a:t>('</a:t>
            </a:r>
            <a:r>
              <a:rPr lang="zh-CN" altLang="en-US" dirty="0"/>
              <a:t>平均延迟天数</a:t>
            </a:r>
            <a:r>
              <a:rPr lang="en-US" altLang="zh-CN" dirty="0"/>
              <a:t>')</a:t>
            </a:r>
          </a:p>
          <a:p>
            <a:pPr marL="271463" indent="-271463"/>
            <a:r>
              <a:rPr lang="en-US" altLang="zh-CN" dirty="0" err="1"/>
              <a:t>plt.title</a:t>
            </a:r>
            <a:r>
              <a:rPr lang="en-US" altLang="zh-CN" dirty="0"/>
              <a:t>('2019</a:t>
            </a:r>
            <a:r>
              <a:rPr lang="zh-CN" altLang="en-US" dirty="0"/>
              <a:t>年各省市平均延迟天数</a:t>
            </a:r>
            <a:r>
              <a:rPr lang="en-US" altLang="zh-CN" dirty="0"/>
              <a:t>')</a:t>
            </a:r>
          </a:p>
          <a:p>
            <a:pPr marL="271463" indent="-271463"/>
            <a:r>
              <a:rPr lang="en-US" altLang="zh-CN" dirty="0" err="1"/>
              <a:t>plt.legend</a:t>
            </a:r>
            <a:r>
              <a:rPr lang="en-US" altLang="zh-CN" dirty="0"/>
              <a:t>()</a:t>
            </a:r>
          </a:p>
        </p:txBody>
      </p:sp>
    </p:spTree>
    <p:extLst>
      <p:ext uri="{BB962C8B-B14F-4D97-AF65-F5344CB8AC3E}">
        <p14:creationId xmlns:p14="http://schemas.microsoft.com/office/powerpoint/2010/main" val="22217889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自相关图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甘特图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图形整合</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39972949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甘特图以图示的方式通过活动列表和时间刻度形象地表示出任何特定项目的活动顺序与持续时间，即甘特图是将活动与时间联系起来的一种图表形式，显示每个活动的历时长短。它能够从时间上整体把握进度，很清晰地标识出直到每一项任务的起始与结束时间，这也就不难理解甘特图的产生原因了</a:t>
            </a:r>
            <a:r>
              <a:rPr lang="en-US" altLang="zh-CN" dirty="0"/>
              <a:t>--</a:t>
            </a:r>
            <a:r>
              <a:rPr lang="zh-CN" altLang="en-US" dirty="0"/>
              <a:t>因为生产管理领域生产计划制定的需要而产生。</a:t>
            </a:r>
          </a:p>
          <a:p>
            <a:pPr marL="361950" indent="-361950"/>
            <a:r>
              <a:rPr lang="zh-CN" altLang="en-US" dirty="0"/>
              <a:t>应用场景：</a:t>
            </a:r>
          </a:p>
          <a:p>
            <a:pPr marL="361950" indent="-361950"/>
            <a:r>
              <a:rPr lang="zh-CN" altLang="en-US" dirty="0"/>
              <a:t>（</a:t>
            </a:r>
            <a:r>
              <a:rPr lang="en-US" altLang="zh-CN" dirty="0"/>
              <a:t>1</a:t>
            </a:r>
            <a:r>
              <a:rPr lang="zh-CN" altLang="en-US" dirty="0"/>
              <a:t>）项目管理：甘特图可以帮助我们预测时间、成本、数量及质量上的结果并回到开始，也能帮助我们考虑人力、资源、日期、项目中重复的要素和关键的部分等。</a:t>
            </a:r>
          </a:p>
          <a:p>
            <a:pPr marL="361950" indent="-361950"/>
            <a:r>
              <a:rPr lang="zh-CN" altLang="en-US" dirty="0"/>
              <a:t>（</a:t>
            </a:r>
            <a:r>
              <a:rPr lang="en-US" altLang="zh-CN" dirty="0"/>
              <a:t>2</a:t>
            </a:r>
            <a:r>
              <a:rPr lang="zh-CN" altLang="en-US" dirty="0"/>
              <a:t>）其他领域：如今甘特图不单单被应用到生产管理领域，随着生产管理的发展、项目管理的扩展，它被应用到了各个领域，如：建筑、</a:t>
            </a:r>
            <a:r>
              <a:rPr lang="en-US" altLang="zh-CN" dirty="0"/>
              <a:t>IT</a:t>
            </a:r>
            <a:r>
              <a:rPr lang="zh-CN" altLang="en-US" dirty="0"/>
              <a:t>软件、汽车等所有有把时间和任务进度联系到一起的领域。</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8.4.1  </a:t>
            </a:r>
            <a:r>
              <a:rPr lang="zh-CN" altLang="en-US" dirty="0"/>
              <a:t>甘特图及其应用场景</a:t>
            </a:r>
            <a:endParaRPr dirty="0"/>
          </a:p>
        </p:txBody>
      </p:sp>
    </p:spTree>
    <p:extLst>
      <p:ext uri="{BB962C8B-B14F-4D97-AF65-F5344CB8AC3E}">
        <p14:creationId xmlns:p14="http://schemas.microsoft.com/office/powerpoint/2010/main" val="18730516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为了分析该企业信息化项目的进度情况，绘制了项目进度的甘特图</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8.4.2  </a:t>
            </a:r>
            <a:r>
              <a:rPr lang="zh-CN" altLang="en-US" dirty="0"/>
              <a:t>企业信息化项目进度管理</a:t>
            </a:r>
            <a:endParaRPr dirty="0"/>
          </a:p>
        </p:txBody>
      </p:sp>
      <p:pic>
        <p:nvPicPr>
          <p:cNvPr id="4" name="图片 3">
            <a:extLst>
              <a:ext uri="{FF2B5EF4-FFF2-40B4-BE49-F238E27FC236}">
                <a16:creationId xmlns:a16="http://schemas.microsoft.com/office/drawing/2014/main" id="{1E18CC6F-2AD1-4916-A18D-9BC01E614358}"/>
              </a:ext>
            </a:extLst>
          </p:cNvPr>
          <p:cNvPicPr/>
          <p:nvPr/>
        </p:nvPicPr>
        <p:blipFill>
          <a:blip r:embed="rId2" cstate="print"/>
          <a:stretch>
            <a:fillRect/>
          </a:stretch>
        </p:blipFill>
        <p:spPr>
          <a:xfrm>
            <a:off x="3158606" y="2789525"/>
            <a:ext cx="5135880" cy="2479675"/>
          </a:xfrm>
          <a:prstGeom prst="rect">
            <a:avLst/>
          </a:prstGeom>
        </p:spPr>
      </p:pic>
    </p:spTree>
    <p:extLst>
      <p:ext uri="{BB962C8B-B14F-4D97-AF65-F5344CB8AC3E}">
        <p14:creationId xmlns:p14="http://schemas.microsoft.com/office/powerpoint/2010/main" val="37790245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pPr marL="271463" indent="-271463"/>
            <a:r>
              <a:rPr lang="zh-CN" altLang="en-US" dirty="0"/>
              <a:t>本书的可视化分析是基于</a:t>
            </a:r>
            <a:r>
              <a:rPr lang="en-US" altLang="zh-CN" dirty="0"/>
              <a:t>Hadoop</a:t>
            </a:r>
            <a:r>
              <a:rPr lang="zh-CN" altLang="en-US" dirty="0"/>
              <a:t>集群展开的，我们这里基于三台虚拟机，搭建了一个由三节点（</a:t>
            </a:r>
            <a:r>
              <a:rPr lang="en-US" altLang="zh-CN" dirty="0"/>
              <a:t>master</a:t>
            </a:r>
            <a:r>
              <a:rPr lang="zh-CN" altLang="en-US" dirty="0"/>
              <a:t>、</a:t>
            </a:r>
            <a:r>
              <a:rPr lang="en-US" altLang="zh-CN" dirty="0"/>
              <a:t>slave1</a:t>
            </a:r>
            <a:r>
              <a:rPr lang="zh-CN" altLang="en-US" dirty="0"/>
              <a:t>、</a:t>
            </a:r>
            <a:r>
              <a:rPr lang="en-US" altLang="zh-CN" dirty="0"/>
              <a:t>slave2</a:t>
            </a:r>
            <a:r>
              <a:rPr lang="zh-CN" altLang="en-US" dirty="0"/>
              <a:t>）构成的</a:t>
            </a:r>
            <a:r>
              <a:rPr lang="en-US" altLang="zh-CN" dirty="0"/>
              <a:t>Hadoop</a:t>
            </a:r>
            <a:r>
              <a:rPr lang="zh-CN" altLang="en-US" dirty="0"/>
              <a:t>完全分布式集群，节点安装的操作系统为</a:t>
            </a:r>
            <a:r>
              <a:rPr lang="en-US" altLang="zh-CN" dirty="0"/>
              <a:t>Centos 6.5</a:t>
            </a:r>
            <a:r>
              <a:rPr lang="zh-CN" altLang="en-US" dirty="0"/>
              <a:t>，</a:t>
            </a:r>
            <a:r>
              <a:rPr lang="en-US" altLang="zh-CN" dirty="0"/>
              <a:t>Hadoop</a:t>
            </a:r>
            <a:r>
              <a:rPr lang="zh-CN" altLang="en-US" dirty="0"/>
              <a:t>版本选取为</a:t>
            </a:r>
            <a:r>
              <a:rPr lang="en-US" altLang="zh-CN" dirty="0"/>
              <a:t>2.5.2</a:t>
            </a:r>
            <a:r>
              <a:rPr lang="zh-CN" altLang="en-US" dirty="0"/>
              <a:t>。</a:t>
            </a:r>
          </a:p>
          <a:p>
            <a:pPr marL="271463" indent="-271463"/>
            <a:r>
              <a:rPr lang="zh-CN" altLang="en-US" dirty="0"/>
              <a:t>本章将简单介绍一些</a:t>
            </a:r>
            <a:r>
              <a:rPr lang="en-US" altLang="zh-CN" dirty="0"/>
              <a:t>Hadoop</a:t>
            </a:r>
            <a:r>
              <a:rPr lang="zh-CN" altLang="en-US" dirty="0"/>
              <a:t>集群的基础知识，包括集群中存储的案例数据集，以及几种常用的连接集群的图形界面工具。</a:t>
            </a:r>
          </a:p>
        </p:txBody>
      </p:sp>
    </p:spTree>
    <p:extLst>
      <p:ext uri="{BB962C8B-B14F-4D97-AF65-F5344CB8AC3E}">
        <p14:creationId xmlns:p14="http://schemas.microsoft.com/office/powerpoint/2010/main" val="35597835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en-US" altLang="zh-CN" dirty="0"/>
              <a:t> TEST_DATA = (</a:t>
            </a:r>
          </a:p>
          <a:p>
            <a:pPr marL="271463" indent="-271463"/>
            <a:r>
              <a:rPr lang="en-US" altLang="zh-CN" dirty="0"/>
              <a:t>     {'label':'</a:t>
            </a:r>
            <a:r>
              <a:rPr lang="zh-CN" altLang="en-US" dirty="0"/>
              <a:t>项目调研</a:t>
            </a:r>
            <a:r>
              <a:rPr lang="en-US" altLang="zh-CN" dirty="0"/>
              <a:t>','start':'2019-02-01 12:00:00','end':'2019-03-15 18:00:00'},</a:t>
            </a:r>
          </a:p>
          <a:p>
            <a:pPr marL="271463" indent="-271463"/>
            <a:r>
              <a:rPr lang="en-US" altLang="zh-CN" dirty="0"/>
              <a:t>     {'label':'</a:t>
            </a:r>
            <a:r>
              <a:rPr lang="zh-CN" altLang="en-US" dirty="0"/>
              <a:t>项目准备</a:t>
            </a:r>
            <a:r>
              <a:rPr lang="en-US" altLang="zh-CN" dirty="0"/>
              <a:t>','start':'2019-03-16 09:00:00','end':'2019-04-09 12:00:00'},</a:t>
            </a:r>
          </a:p>
          <a:p>
            <a:pPr marL="271463" indent="-271463"/>
            <a:r>
              <a:rPr lang="en-US" altLang="zh-CN" dirty="0"/>
              <a:t>     {'label':'</a:t>
            </a:r>
            <a:r>
              <a:rPr lang="zh-CN" altLang="en-US" dirty="0"/>
              <a:t>制定方案</a:t>
            </a:r>
            <a:r>
              <a:rPr lang="en-US" altLang="zh-CN" dirty="0"/>
              <a:t>','start':'2019-04-10 12:00:00','end':'2019-04-30 18:00:00'},</a:t>
            </a:r>
          </a:p>
          <a:p>
            <a:pPr marL="271463" indent="-271463"/>
            <a:r>
              <a:rPr lang="en-US" altLang="zh-CN" dirty="0"/>
              <a:t>     {'label':'</a:t>
            </a:r>
            <a:r>
              <a:rPr lang="zh-CN" altLang="en-US" dirty="0"/>
              <a:t>项目实施</a:t>
            </a:r>
            <a:r>
              <a:rPr lang="en-US" altLang="zh-CN" dirty="0"/>
              <a:t>','start':'2019-05-01 09:00:00','end':'2019-08-31 13:00:00'},</a:t>
            </a:r>
          </a:p>
          <a:p>
            <a:pPr marL="271463" indent="-271463"/>
            <a:r>
              <a:rPr lang="en-US" altLang="zh-CN" dirty="0"/>
              <a:t>     {'label':'</a:t>
            </a:r>
            <a:r>
              <a:rPr lang="zh-CN" altLang="en-US" dirty="0"/>
              <a:t>项目培训</a:t>
            </a:r>
            <a:r>
              <a:rPr lang="en-US" altLang="zh-CN" dirty="0"/>
              <a:t>','start':'2019-09-01 09:00:00','end':'2019-09-21 13:00:00'},</a:t>
            </a:r>
          </a:p>
          <a:p>
            <a:pPr marL="271463" indent="-271463"/>
            <a:r>
              <a:rPr lang="en-US" altLang="zh-CN" dirty="0"/>
              <a:t>     {'label':'</a:t>
            </a:r>
            <a:r>
              <a:rPr lang="zh-CN" altLang="en-US" dirty="0"/>
              <a:t>项目验收</a:t>
            </a:r>
            <a:r>
              <a:rPr lang="en-US" altLang="zh-CN" dirty="0"/>
              <a:t>','start':'2019-09-22 09:00:00','end':'2019-10-22 13:00:00'},</a:t>
            </a:r>
          </a:p>
          <a:p>
            <a:pPr marL="271463" indent="-271463"/>
            <a:r>
              <a:rPr lang="en-US" altLang="zh-CN" dirty="0"/>
              <a:t>     {'label':'</a:t>
            </a:r>
            <a:r>
              <a:rPr lang="zh-CN" altLang="en-US" dirty="0"/>
              <a:t>项目竣工</a:t>
            </a:r>
            <a:r>
              <a:rPr lang="en-US" altLang="zh-CN" dirty="0"/>
              <a:t>','start':'2019-10-23 09:00:00','end':'2019-11-23 13:00:00'},</a:t>
            </a:r>
          </a:p>
          <a:p>
            <a:pPr marL="271463" indent="-271463"/>
            <a:r>
              <a:rPr lang="en-US" altLang="zh-CN" dirty="0"/>
              <a:t>                )</a:t>
            </a:r>
          </a:p>
          <a:p>
            <a:pPr marL="271463" indent="-271463"/>
            <a:endParaRPr lang="zh-CN" altLang="en-US" dirty="0"/>
          </a:p>
        </p:txBody>
      </p:sp>
    </p:spTree>
    <p:extLst>
      <p:ext uri="{BB962C8B-B14F-4D97-AF65-F5344CB8AC3E}">
        <p14:creationId xmlns:p14="http://schemas.microsoft.com/office/powerpoint/2010/main" val="7200022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自相关图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甘特图</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图形整合</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26906939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r>
              <a:rPr lang="zh-CN" altLang="zh-CN" dirty="0"/>
              <a:t>自相关也叫序列相关，是时间序列数据自身在不同时间点的相关。由于时间序列的相关系数是指与之前的相同系列数据的相关性程度，因此被称为序列相关或自相关。时间序列的自相关系数被称为自相关函数，自相关的图被称为相关图或自相关图。</a:t>
            </a:r>
          </a:p>
          <a:p>
            <a:r>
              <a:rPr lang="zh-CN" altLang="zh-CN" dirty="0"/>
              <a:t>偏自相关函数用来度量暂时调整所有其他滞后项后，时间序列中以</a:t>
            </a:r>
            <a:r>
              <a:rPr lang="en-US" altLang="zh-CN" dirty="0"/>
              <a:t>k</a:t>
            </a:r>
            <a:r>
              <a:rPr lang="zh-CN" altLang="zh-CN" dirty="0"/>
              <a:t>个时间单位分隔的观测值之间的相关性。即偏自相关是剔除干扰后的时间序列与先前相同时间步长的时间序列之间的相关系数。</a:t>
            </a:r>
          </a:p>
          <a:p>
            <a:r>
              <a:rPr lang="zh-CN" altLang="zh-CN" dirty="0"/>
              <a:t>应用场景：</a:t>
            </a:r>
          </a:p>
          <a:p>
            <a:r>
              <a:rPr lang="zh-CN" altLang="zh-CN" dirty="0"/>
              <a:t>直观的显示时间序列的当前序列值和过去序列值之间的相关性，并指示预测将来值时最有用的过去序列值。</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8.5.1  </a:t>
            </a:r>
            <a:r>
              <a:rPr lang="zh-CN" altLang="en-US" dirty="0"/>
              <a:t>自相关图及其应用场景</a:t>
            </a:r>
            <a:endParaRPr dirty="0"/>
          </a:p>
        </p:txBody>
      </p:sp>
    </p:spTree>
    <p:extLst>
      <p:ext uri="{BB962C8B-B14F-4D97-AF65-F5344CB8AC3E}">
        <p14:creationId xmlns:p14="http://schemas.microsoft.com/office/powerpoint/2010/main" val="9241075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为了深入分析该企业的股票价格趋势，绘制了股价的自相关图等</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8.5.2  </a:t>
            </a:r>
            <a:r>
              <a:rPr lang="zh-CN" altLang="en-US" dirty="0"/>
              <a:t>股票价格的自相关分析</a:t>
            </a:r>
            <a:endParaRPr dirty="0"/>
          </a:p>
        </p:txBody>
      </p:sp>
      <p:pic>
        <p:nvPicPr>
          <p:cNvPr id="4" name="图片 3">
            <a:extLst>
              <a:ext uri="{FF2B5EF4-FFF2-40B4-BE49-F238E27FC236}">
                <a16:creationId xmlns:a16="http://schemas.microsoft.com/office/drawing/2014/main" id="{D7E20E54-2084-46F2-B1BC-3AF88C00D59E}"/>
              </a:ext>
            </a:extLst>
          </p:cNvPr>
          <p:cNvPicPr/>
          <p:nvPr/>
        </p:nvPicPr>
        <p:blipFill>
          <a:blip r:embed="rId2" cstate="print"/>
          <a:stretch>
            <a:fillRect/>
          </a:stretch>
        </p:blipFill>
        <p:spPr>
          <a:xfrm>
            <a:off x="1457325" y="3300094"/>
            <a:ext cx="2571750" cy="1680210"/>
          </a:xfrm>
          <a:prstGeom prst="rect">
            <a:avLst/>
          </a:prstGeom>
        </p:spPr>
      </p:pic>
      <p:pic>
        <p:nvPicPr>
          <p:cNvPr id="5" name="图片 4">
            <a:extLst>
              <a:ext uri="{FF2B5EF4-FFF2-40B4-BE49-F238E27FC236}">
                <a16:creationId xmlns:a16="http://schemas.microsoft.com/office/drawing/2014/main" id="{8B790630-28B1-45CE-BC06-701EABCC51A5}"/>
              </a:ext>
            </a:extLst>
          </p:cNvPr>
          <p:cNvPicPr/>
          <p:nvPr/>
        </p:nvPicPr>
        <p:blipFill>
          <a:blip r:embed="rId3" cstate="print"/>
          <a:stretch>
            <a:fillRect/>
          </a:stretch>
        </p:blipFill>
        <p:spPr>
          <a:xfrm>
            <a:off x="4659254" y="3228918"/>
            <a:ext cx="2633345" cy="1785620"/>
          </a:xfrm>
          <a:prstGeom prst="rect">
            <a:avLst/>
          </a:prstGeom>
        </p:spPr>
      </p:pic>
      <p:pic>
        <p:nvPicPr>
          <p:cNvPr id="6" name="图片 5">
            <a:extLst>
              <a:ext uri="{FF2B5EF4-FFF2-40B4-BE49-F238E27FC236}">
                <a16:creationId xmlns:a16="http://schemas.microsoft.com/office/drawing/2014/main" id="{B508C970-67AB-44BA-B48E-6C3A4F9B089D}"/>
              </a:ext>
            </a:extLst>
          </p:cNvPr>
          <p:cNvPicPr/>
          <p:nvPr/>
        </p:nvPicPr>
        <p:blipFill>
          <a:blip r:embed="rId4" cstate="print"/>
          <a:stretch>
            <a:fillRect/>
          </a:stretch>
        </p:blipFill>
        <p:spPr>
          <a:xfrm>
            <a:off x="7937616" y="3142412"/>
            <a:ext cx="2689860" cy="1866265"/>
          </a:xfrm>
          <a:prstGeom prst="rect">
            <a:avLst/>
          </a:prstGeom>
        </p:spPr>
      </p:pic>
    </p:spTree>
    <p:extLst>
      <p:ext uri="{BB962C8B-B14F-4D97-AF65-F5344CB8AC3E}">
        <p14:creationId xmlns:p14="http://schemas.microsoft.com/office/powerpoint/2010/main" val="3926033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en-US" altLang="zh-CN" dirty="0" err="1"/>
              <a:t>data.plot</a:t>
            </a:r>
            <a:r>
              <a:rPr lang="en-US" altLang="zh-CN" dirty="0"/>
              <a:t>()</a:t>
            </a:r>
          </a:p>
          <a:p>
            <a:pPr marL="271463" indent="-271463"/>
            <a:r>
              <a:rPr lang="en-US" altLang="zh-CN" dirty="0" err="1"/>
              <a:t>plt.title</a:t>
            </a:r>
            <a:r>
              <a:rPr lang="en-US" altLang="zh-CN" dirty="0"/>
              <a:t>("</a:t>
            </a:r>
            <a:r>
              <a:rPr lang="zh-CN" altLang="en-US" dirty="0"/>
              <a:t>股票收盘价的时序图</a:t>
            </a:r>
            <a:r>
              <a:rPr lang="en-US" altLang="zh-CN" dirty="0"/>
              <a:t>")</a:t>
            </a:r>
          </a:p>
          <a:p>
            <a:pPr marL="271463" indent="-271463"/>
            <a:endParaRPr lang="en-US" altLang="zh-CN" dirty="0"/>
          </a:p>
          <a:p>
            <a:pPr marL="271463" indent="-271463"/>
            <a:r>
              <a:rPr lang="en-US" altLang="zh-CN" dirty="0"/>
              <a:t># </a:t>
            </a:r>
            <a:r>
              <a:rPr lang="zh-CN" altLang="en-US" dirty="0"/>
              <a:t>绘制自相关图</a:t>
            </a:r>
          </a:p>
          <a:p>
            <a:pPr marL="271463" indent="-271463"/>
            <a:r>
              <a:rPr lang="en-US" altLang="zh-CN" dirty="0" err="1"/>
              <a:t>plot_acf</a:t>
            </a:r>
            <a:r>
              <a:rPr lang="en-US" altLang="zh-CN" dirty="0"/>
              <a:t>(data).show()</a:t>
            </a:r>
          </a:p>
          <a:p>
            <a:pPr marL="271463" indent="-271463"/>
            <a:r>
              <a:rPr lang="en-US" altLang="zh-CN" dirty="0" err="1"/>
              <a:t>plt.title</a:t>
            </a:r>
            <a:r>
              <a:rPr lang="en-US" altLang="zh-CN" dirty="0"/>
              <a:t>("</a:t>
            </a:r>
            <a:r>
              <a:rPr lang="zh-CN" altLang="en-US" dirty="0"/>
              <a:t>股票收盘价的自相关图</a:t>
            </a:r>
            <a:r>
              <a:rPr lang="en-US" altLang="zh-CN" dirty="0"/>
              <a:t>")</a:t>
            </a:r>
          </a:p>
          <a:p>
            <a:pPr marL="271463" indent="-271463"/>
            <a:endParaRPr lang="en-US" altLang="zh-CN" dirty="0"/>
          </a:p>
          <a:p>
            <a:pPr marL="271463" indent="-271463"/>
            <a:r>
              <a:rPr lang="en-US" altLang="zh-CN" dirty="0"/>
              <a:t># </a:t>
            </a:r>
            <a:r>
              <a:rPr lang="zh-CN" altLang="en-US" dirty="0"/>
              <a:t>绘制偏自相关图</a:t>
            </a:r>
          </a:p>
          <a:p>
            <a:pPr marL="271463" indent="-271463"/>
            <a:r>
              <a:rPr lang="en-US" altLang="zh-CN" dirty="0" err="1"/>
              <a:t>plot_pacf</a:t>
            </a:r>
            <a:r>
              <a:rPr lang="en-US" altLang="zh-CN" dirty="0"/>
              <a:t>(data).show()</a:t>
            </a:r>
          </a:p>
          <a:p>
            <a:pPr marL="271463" indent="-271463"/>
            <a:r>
              <a:rPr lang="en-US" altLang="zh-CN" dirty="0" err="1"/>
              <a:t>plt.title</a:t>
            </a:r>
            <a:r>
              <a:rPr lang="en-US" altLang="zh-CN" dirty="0"/>
              <a:t>("</a:t>
            </a:r>
            <a:r>
              <a:rPr lang="zh-CN" altLang="en-US" dirty="0"/>
              <a:t>股票收盘价的偏自相关图</a:t>
            </a:r>
            <a:r>
              <a:rPr lang="en-US" altLang="zh-CN" dirty="0"/>
              <a:t>")</a:t>
            </a:r>
          </a:p>
          <a:p>
            <a:pPr marL="271463" indent="-271463"/>
            <a:endParaRPr lang="zh-CN" altLang="en-US" dirty="0"/>
          </a:p>
        </p:txBody>
      </p:sp>
    </p:spTree>
    <p:extLst>
      <p:ext uri="{BB962C8B-B14F-4D97-AF65-F5344CB8AC3E}">
        <p14:creationId xmlns:p14="http://schemas.microsoft.com/office/powerpoint/2010/main" val="905666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自相关图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甘特图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图形整合</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12952860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Matplotlib</a:t>
            </a:r>
            <a:r>
              <a:rPr lang="zh-CN" altLang="en-US" dirty="0"/>
              <a:t>的可以把很多张图画到一个显示界面，这就设计到面板切分成一个一个子图。这是怎么做到的呢。</a:t>
            </a:r>
            <a:r>
              <a:rPr lang="en-US" altLang="zh-CN" dirty="0"/>
              <a:t>Matplotlib</a:t>
            </a:r>
            <a:r>
              <a:rPr lang="zh-CN" altLang="en-US" dirty="0"/>
              <a:t>提供两种方法：直接指定划分方式（方法一）和按位置进行绘图（方法二）。</a:t>
            </a:r>
          </a:p>
          <a:p>
            <a:pPr marL="361950" indent="-361950"/>
            <a:r>
              <a:rPr lang="zh-CN" altLang="en-US" dirty="0"/>
              <a:t>第一种方法：</a:t>
            </a:r>
            <a:r>
              <a:rPr lang="en-US" altLang="zh-CN" dirty="0"/>
              <a:t>subplot</a:t>
            </a:r>
            <a:r>
              <a:rPr lang="zh-CN" altLang="en-US" dirty="0"/>
              <a:t>函数</a:t>
            </a:r>
          </a:p>
          <a:p>
            <a:pPr marL="361950" indent="-361950"/>
            <a:r>
              <a:rPr lang="zh-CN" altLang="zh-CN" dirty="0"/>
              <a:t>第二种方法：</a:t>
            </a:r>
            <a:r>
              <a:rPr lang="en-US" altLang="zh-CN" dirty="0"/>
              <a:t>subplots</a:t>
            </a:r>
            <a:r>
              <a:rPr lang="zh-CN" altLang="zh-CN" dirty="0"/>
              <a:t>函数</a:t>
            </a:r>
            <a:endParaRPr lang="en-US" altLang="zh-CN" dirty="0"/>
          </a:p>
          <a:p>
            <a:r>
              <a:rPr lang="zh-CN" altLang="zh-CN" dirty="0"/>
              <a:t>应用场景：</a:t>
            </a:r>
          </a:p>
          <a:p>
            <a:r>
              <a:rPr lang="zh-CN" altLang="zh-CN" dirty="0"/>
              <a:t>需要将多个图形有机的整合为一张图形，便于后续进行深入的比较分析。</a:t>
            </a:r>
          </a:p>
          <a:p>
            <a:pPr marL="361950" indent="-361950"/>
            <a:endParaRPr lang="zh-CN" altLang="zh-CN" dirty="0"/>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8.6.1  </a:t>
            </a:r>
            <a:r>
              <a:rPr lang="zh-CN" altLang="en-US" dirty="0"/>
              <a:t>图形整合及其应用场景</a:t>
            </a:r>
            <a:endParaRPr dirty="0"/>
          </a:p>
        </p:txBody>
      </p:sp>
    </p:spTree>
    <p:extLst>
      <p:ext uri="{BB962C8B-B14F-4D97-AF65-F5344CB8AC3E}">
        <p14:creationId xmlns:p14="http://schemas.microsoft.com/office/powerpoint/2010/main" val="32224582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由于受区域经济环境、生活环境、文化环境等的影响，电商企业的产品销售往往会呈现区域性差异，为了深入研究该企业的产品是否在</a:t>
            </a:r>
            <a:r>
              <a:rPr lang="en-US" altLang="zh-CN" dirty="0"/>
              <a:t>2019</a:t>
            </a:r>
            <a:r>
              <a:rPr lang="zh-CN" altLang="en-US" dirty="0"/>
              <a:t>年具有区域差异性，我们这里使用</a:t>
            </a:r>
            <a:r>
              <a:rPr lang="en-US" altLang="zh-CN" dirty="0"/>
              <a:t>subplot</a:t>
            </a:r>
            <a:r>
              <a:rPr lang="zh-CN" altLang="en-US" dirty="0"/>
              <a:t>函数进行可视化分析。</a:t>
            </a:r>
          </a:p>
        </p:txBody>
      </p:sp>
      <p:sp>
        <p:nvSpPr>
          <p:cNvPr id="17412" name="内容占位符 2"/>
          <p:cNvSpPr>
            <a:spLocks noGrp="1"/>
          </p:cNvSpPr>
          <p:nvPr>
            <p:ph idx="10"/>
          </p:nvPr>
        </p:nvSpPr>
        <p:spPr>
          <a:xfrm>
            <a:off x="423863" y="1138238"/>
            <a:ext cx="11107737" cy="427037"/>
          </a:xfrm>
        </p:spPr>
        <p:txBody>
          <a:bodyPr/>
          <a:lstStyle/>
          <a:p>
            <a:r>
              <a:rPr lang="en-US" altLang="zh-CN" dirty="0"/>
              <a:t>8.6.2  </a:t>
            </a:r>
            <a:r>
              <a:rPr lang="zh-CN" altLang="en-US" dirty="0"/>
              <a:t>区域销售额与利润额分析</a:t>
            </a:r>
            <a:endParaRPr dirty="0"/>
          </a:p>
        </p:txBody>
      </p:sp>
      <p:pic>
        <p:nvPicPr>
          <p:cNvPr id="4" name="图片 3">
            <a:extLst>
              <a:ext uri="{FF2B5EF4-FFF2-40B4-BE49-F238E27FC236}">
                <a16:creationId xmlns:a16="http://schemas.microsoft.com/office/drawing/2014/main" id="{41B90303-38D7-423B-BE67-2FD59BA25718}"/>
              </a:ext>
            </a:extLst>
          </p:cNvPr>
          <p:cNvPicPr/>
          <p:nvPr/>
        </p:nvPicPr>
        <p:blipFill>
          <a:blip r:embed="rId2" cstate="print"/>
          <a:stretch>
            <a:fillRect/>
          </a:stretch>
        </p:blipFill>
        <p:spPr>
          <a:xfrm>
            <a:off x="4174028" y="3225338"/>
            <a:ext cx="3954780" cy="2346960"/>
          </a:xfrm>
          <a:prstGeom prst="rect">
            <a:avLst/>
          </a:prstGeom>
        </p:spPr>
      </p:pic>
    </p:spTree>
    <p:extLst>
      <p:ext uri="{BB962C8B-B14F-4D97-AF65-F5344CB8AC3E}">
        <p14:creationId xmlns:p14="http://schemas.microsoft.com/office/powerpoint/2010/main" val="35313367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932874"/>
            <a:ext cx="11107737" cy="5560290"/>
          </a:xfrm>
        </p:spPr>
        <p:txBody>
          <a:bodyPr/>
          <a:lstStyle/>
          <a:p>
            <a:pPr marL="271463" indent="-271463"/>
            <a:r>
              <a:rPr lang="en-US" altLang="zh-CN" dirty="0"/>
              <a:t>subplot(231)</a:t>
            </a:r>
          </a:p>
          <a:p>
            <a:pPr marL="271463" indent="-271463"/>
            <a:r>
              <a:rPr lang="en-US" altLang="zh-CN" dirty="0" err="1"/>
              <a:t>plt.plot</a:t>
            </a:r>
            <a:r>
              <a:rPr lang="en-US" altLang="zh-CN" dirty="0"/>
              <a:t>(v1, v2)   #v1</a:t>
            </a:r>
            <a:r>
              <a:rPr lang="zh-CN" altLang="en-US" dirty="0"/>
              <a:t>、</a:t>
            </a:r>
            <a:r>
              <a:rPr lang="en-US" altLang="zh-CN" dirty="0"/>
              <a:t>v2</a:t>
            </a:r>
            <a:r>
              <a:rPr lang="zh-CN" altLang="en-US" dirty="0"/>
              <a:t>的折线图</a:t>
            </a:r>
          </a:p>
          <a:p>
            <a:pPr marL="271463" indent="-271463"/>
            <a:r>
              <a:rPr lang="en-US" altLang="zh-CN" dirty="0"/>
              <a:t>subplot(232)</a:t>
            </a:r>
          </a:p>
          <a:p>
            <a:pPr marL="271463" indent="-271463"/>
            <a:r>
              <a:rPr lang="en-US" altLang="zh-CN" dirty="0" err="1"/>
              <a:t>plt.bar</a:t>
            </a:r>
            <a:r>
              <a:rPr lang="en-US" altLang="zh-CN" dirty="0"/>
              <a:t>(v1, v3)    #v1</a:t>
            </a:r>
            <a:r>
              <a:rPr lang="zh-CN" altLang="en-US" dirty="0"/>
              <a:t>、</a:t>
            </a:r>
            <a:r>
              <a:rPr lang="en-US" altLang="zh-CN" dirty="0"/>
              <a:t>v3</a:t>
            </a:r>
            <a:r>
              <a:rPr lang="zh-CN" altLang="en-US" dirty="0"/>
              <a:t>的条形图</a:t>
            </a:r>
          </a:p>
          <a:p>
            <a:pPr marL="271463" indent="-271463"/>
            <a:r>
              <a:rPr lang="en-US" altLang="zh-CN" dirty="0"/>
              <a:t>subplot(233)</a:t>
            </a:r>
          </a:p>
          <a:p>
            <a:pPr marL="271463" indent="-271463"/>
            <a:r>
              <a:rPr lang="en-US" altLang="zh-CN" dirty="0" err="1"/>
              <a:t>plt.barh</a:t>
            </a:r>
            <a:r>
              <a:rPr lang="en-US" altLang="zh-CN" dirty="0"/>
              <a:t>(v2, v3, alpha=0.5, color='red', </a:t>
            </a:r>
            <a:r>
              <a:rPr lang="en-US" altLang="zh-CN" dirty="0" err="1"/>
              <a:t>edgecolor</a:t>
            </a:r>
            <a:r>
              <a:rPr lang="en-US" altLang="zh-CN" dirty="0"/>
              <a:t>='red', </a:t>
            </a:r>
            <a:r>
              <a:rPr lang="en-US" altLang="zh-CN" dirty="0" err="1"/>
              <a:t>lw</a:t>
            </a:r>
            <a:r>
              <a:rPr lang="en-US" altLang="zh-CN" dirty="0"/>
              <a:t>=3)   #v2</a:t>
            </a:r>
            <a:r>
              <a:rPr lang="zh-CN" altLang="en-US" dirty="0"/>
              <a:t>、</a:t>
            </a:r>
            <a:r>
              <a:rPr lang="en-US" altLang="zh-CN" dirty="0"/>
              <a:t>v3</a:t>
            </a:r>
            <a:r>
              <a:rPr lang="zh-CN" altLang="en-US" dirty="0"/>
              <a:t>的水平条形图</a:t>
            </a:r>
          </a:p>
          <a:p>
            <a:pPr marL="271463" indent="-271463"/>
            <a:r>
              <a:rPr lang="en-US" altLang="zh-CN" dirty="0"/>
              <a:t>subplot(234)</a:t>
            </a:r>
          </a:p>
          <a:p>
            <a:pPr marL="271463" indent="-271463"/>
            <a:r>
              <a:rPr lang="en-US" altLang="zh-CN" dirty="0" err="1"/>
              <a:t>plt.bar</a:t>
            </a:r>
            <a:r>
              <a:rPr lang="en-US" altLang="zh-CN" dirty="0"/>
              <a:t>(v2, v3, alpha=0.5, width=1.6, color='yellow', </a:t>
            </a:r>
            <a:r>
              <a:rPr lang="en-US" altLang="zh-CN" dirty="0" err="1"/>
              <a:t>edgecolor</a:t>
            </a:r>
            <a:r>
              <a:rPr lang="en-US" altLang="zh-CN" dirty="0"/>
              <a:t>='red', </a:t>
            </a:r>
            <a:r>
              <a:rPr lang="en-US" altLang="zh-CN" dirty="0" err="1"/>
              <a:t>lw</a:t>
            </a:r>
            <a:r>
              <a:rPr lang="en-US" altLang="zh-CN" dirty="0"/>
              <a:t>=1)  #v2</a:t>
            </a:r>
            <a:r>
              <a:rPr lang="zh-CN" altLang="en-US" dirty="0"/>
              <a:t>、</a:t>
            </a:r>
            <a:r>
              <a:rPr lang="en-US" altLang="zh-CN" dirty="0"/>
              <a:t>v3</a:t>
            </a:r>
            <a:r>
              <a:rPr lang="zh-CN" altLang="en-US" dirty="0"/>
              <a:t>的条形图</a:t>
            </a:r>
          </a:p>
          <a:p>
            <a:pPr marL="271463" indent="-271463"/>
            <a:r>
              <a:rPr lang="en-US" altLang="zh-CN" dirty="0"/>
              <a:t>subplot(235)</a:t>
            </a:r>
          </a:p>
          <a:p>
            <a:pPr marL="271463" indent="-271463"/>
            <a:r>
              <a:rPr lang="en-US" altLang="zh-CN" dirty="0" err="1"/>
              <a:t>plt.boxplot</a:t>
            </a:r>
            <a:r>
              <a:rPr lang="en-US" altLang="zh-CN" dirty="0"/>
              <a:t>(v2)    #v2</a:t>
            </a:r>
            <a:r>
              <a:rPr lang="zh-CN" altLang="en-US" dirty="0"/>
              <a:t>的箱线图</a:t>
            </a:r>
          </a:p>
          <a:p>
            <a:pPr marL="271463" indent="-271463"/>
            <a:r>
              <a:rPr lang="en-US" altLang="zh-CN" dirty="0"/>
              <a:t>subplot(236)</a:t>
            </a:r>
          </a:p>
          <a:p>
            <a:pPr marL="271463" indent="-271463"/>
            <a:r>
              <a:rPr lang="en-US" altLang="zh-CN" dirty="0" err="1"/>
              <a:t>plt.scatter</a:t>
            </a:r>
            <a:r>
              <a:rPr lang="en-US" altLang="zh-CN" dirty="0"/>
              <a:t>(v2, v3)   #v2</a:t>
            </a:r>
            <a:r>
              <a:rPr lang="zh-CN" altLang="en-US" dirty="0"/>
              <a:t>、</a:t>
            </a:r>
            <a:r>
              <a:rPr lang="en-US" altLang="zh-CN" dirty="0"/>
              <a:t>v3</a:t>
            </a:r>
            <a:r>
              <a:rPr lang="zh-CN" altLang="en-US" dirty="0"/>
              <a:t>的散点图</a:t>
            </a:r>
          </a:p>
        </p:txBody>
      </p:sp>
    </p:spTree>
    <p:extLst>
      <p:ext uri="{BB962C8B-B14F-4D97-AF65-F5344CB8AC3E}">
        <p14:creationId xmlns:p14="http://schemas.microsoft.com/office/powerpoint/2010/main" val="8335338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9710579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6406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集群案例数据集简介</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集群的安装及网络配置</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连接</a:t>
            </a:r>
            <a:r>
              <a:rPr lang="en-US" altLang="zh-CN" sz="2400" dirty="0">
                <a:latin typeface="微软雅黑" pitchFamily="34" charset="-122"/>
                <a:ea typeface="微软雅黑" pitchFamily="34" charset="-122"/>
                <a:sym typeface="微软雅黑" pitchFamily="34" charset="-122"/>
              </a:rPr>
              <a:t>Hive</a:t>
            </a:r>
            <a:r>
              <a:rPr lang="zh-CN" altLang="en-US" sz="2400" dirty="0">
                <a:latin typeface="微软雅黑" pitchFamily="34" charset="-122"/>
                <a:ea typeface="微软雅黑" pitchFamily="34" charset="-122"/>
                <a:sym typeface="微软雅黑" pitchFamily="34" charset="-122"/>
              </a:rPr>
              <a:t>的图形界面工具</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36840701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9</a:t>
            </a:r>
            <a:r>
              <a:rPr lang="zh-CN" altLang="en-US" dirty="0">
                <a:solidFill>
                  <a:schemeClr val="tx1"/>
                </a:solidFill>
              </a:rPr>
              <a:t>章  </a:t>
            </a:r>
            <a:r>
              <a:rPr lang="en-US" altLang="zh-CN" dirty="0" err="1">
                <a:solidFill>
                  <a:schemeClr val="tx1"/>
                </a:solidFill>
              </a:rPr>
              <a:t>Pyecharts</a:t>
            </a:r>
            <a:r>
              <a:rPr lang="zh-CN" altLang="en-US" dirty="0">
                <a:solidFill>
                  <a:schemeClr val="tx1"/>
                </a:solidFill>
              </a:rPr>
              <a:t>图形参数配置</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762126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图形的参数配置是数据可视化的基础，</a:t>
            </a:r>
            <a:r>
              <a:rPr lang="en-US" altLang="zh-CN" dirty="0" err="1"/>
              <a:t>Pyecharts</a:t>
            </a:r>
            <a:r>
              <a:rPr lang="zh-CN" altLang="en-US" dirty="0"/>
              <a:t>中的参数配置比较简单，可以分为全局配置项和系列配置项，本章我们将深入细致的列出每种配置。同时还会简单介绍</a:t>
            </a:r>
            <a:r>
              <a:rPr lang="en-US" altLang="zh-CN" dirty="0" err="1"/>
              <a:t>Pyecharts</a:t>
            </a:r>
            <a:r>
              <a:rPr lang="zh-CN" altLang="en-US" dirty="0"/>
              <a:t>的几种运行环境，读者可以根据实际工作需求选择适合于自己的程序运行环境。</a:t>
            </a:r>
          </a:p>
        </p:txBody>
      </p:sp>
    </p:spTree>
    <p:extLst>
      <p:ext uri="{BB962C8B-B14F-4D97-AF65-F5344CB8AC3E}">
        <p14:creationId xmlns:p14="http://schemas.microsoft.com/office/powerpoint/2010/main" val="1905780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系列配置项</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全局配置项</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运行环境</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802354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Pyecharts</a:t>
            </a:r>
            <a:r>
              <a:rPr lang="zh-CN" altLang="en-US" dirty="0"/>
              <a:t>的基本元素配置项主要包括：</a:t>
            </a:r>
            <a:r>
              <a:rPr lang="en-US" altLang="zh-CN" dirty="0" err="1"/>
              <a:t>InitOpts</a:t>
            </a:r>
            <a:r>
              <a:rPr lang="zh-CN" altLang="en-US" dirty="0"/>
              <a:t>、</a:t>
            </a:r>
            <a:r>
              <a:rPr lang="en-US" altLang="zh-CN" dirty="0" err="1"/>
              <a:t>ToolBoxFeatureOpts</a:t>
            </a:r>
            <a:r>
              <a:rPr lang="zh-CN" altLang="en-US" dirty="0"/>
              <a:t>、</a:t>
            </a:r>
            <a:r>
              <a:rPr lang="en-US" altLang="zh-CN" dirty="0" err="1"/>
              <a:t>ToolboxOpts</a:t>
            </a:r>
            <a:r>
              <a:rPr lang="zh-CN" altLang="en-US" dirty="0"/>
              <a:t>、</a:t>
            </a:r>
            <a:r>
              <a:rPr lang="en-US" altLang="zh-CN" dirty="0" err="1"/>
              <a:t>TitleOpts</a:t>
            </a:r>
            <a:r>
              <a:rPr lang="zh-CN" altLang="en-US" dirty="0"/>
              <a:t>、</a:t>
            </a:r>
            <a:r>
              <a:rPr lang="en-US" altLang="zh-CN" dirty="0" err="1"/>
              <a:t>DataZoomOpts</a:t>
            </a:r>
            <a:r>
              <a:rPr lang="zh-CN" altLang="en-US" dirty="0"/>
              <a:t>、</a:t>
            </a:r>
            <a:r>
              <a:rPr lang="en-US" altLang="zh-CN" dirty="0" err="1"/>
              <a:t>LegendOpts</a:t>
            </a:r>
            <a:r>
              <a:rPr lang="zh-CN" altLang="en-US" dirty="0"/>
              <a:t>、</a:t>
            </a:r>
            <a:r>
              <a:rPr lang="en-US" altLang="zh-CN" dirty="0" err="1"/>
              <a:t>VisualMapOpts</a:t>
            </a:r>
            <a:r>
              <a:rPr lang="zh-CN" altLang="en-US" dirty="0"/>
              <a:t>、</a:t>
            </a:r>
            <a:r>
              <a:rPr lang="en-US" altLang="zh-CN" dirty="0" err="1"/>
              <a:t>TooltipOpts</a:t>
            </a:r>
            <a:r>
              <a:rPr lang="zh-CN" altLang="en-US" dirty="0"/>
              <a:t>等</a:t>
            </a:r>
            <a:r>
              <a:rPr lang="en-US" altLang="zh-CN" dirty="0"/>
              <a:t>8</a:t>
            </a:r>
            <a:r>
              <a:rPr lang="zh-CN" altLang="en-US" dirty="0"/>
              <a:t>配置。</a:t>
            </a:r>
          </a:p>
        </p:txBody>
      </p:sp>
      <p:sp>
        <p:nvSpPr>
          <p:cNvPr id="17412" name="内容占位符 2"/>
          <p:cNvSpPr>
            <a:spLocks noGrp="1"/>
          </p:cNvSpPr>
          <p:nvPr>
            <p:ph idx="10"/>
          </p:nvPr>
        </p:nvSpPr>
        <p:spPr>
          <a:xfrm>
            <a:off x="423863" y="1138238"/>
            <a:ext cx="11107737" cy="427037"/>
          </a:xfrm>
        </p:spPr>
        <p:txBody>
          <a:bodyPr/>
          <a:lstStyle/>
          <a:p>
            <a:r>
              <a:rPr lang="en-US" altLang="zh-CN" dirty="0"/>
              <a:t>9.1.1  </a:t>
            </a:r>
            <a:r>
              <a:rPr lang="zh-CN" altLang="en-US" dirty="0"/>
              <a:t>基本元素配置项</a:t>
            </a:r>
            <a:endParaRPr dirty="0"/>
          </a:p>
        </p:txBody>
      </p:sp>
    </p:spTree>
    <p:extLst>
      <p:ext uri="{BB962C8B-B14F-4D97-AF65-F5344CB8AC3E}">
        <p14:creationId xmlns:p14="http://schemas.microsoft.com/office/powerpoint/2010/main" val="1578633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9A8671ED-D256-41CA-ACD3-5739EAA84725}"/>
              </a:ext>
            </a:extLst>
          </p:cNvPr>
          <p:cNvGraphicFramePr>
            <a:graphicFrameLocks noGrp="1"/>
          </p:cNvGraphicFramePr>
          <p:nvPr>
            <p:ph idx="1"/>
            <p:extLst>
              <p:ext uri="{D42A27DB-BD31-4B8C-83A1-F6EECF244321}">
                <p14:modId xmlns:p14="http://schemas.microsoft.com/office/powerpoint/2010/main" val="3333859623"/>
              </p:ext>
            </p:extLst>
          </p:nvPr>
        </p:nvGraphicFramePr>
        <p:xfrm>
          <a:off x="2720960" y="2181752"/>
          <a:ext cx="5730313" cy="1944000"/>
        </p:xfrm>
        <a:graphic>
          <a:graphicData uri="http://schemas.openxmlformats.org/drawingml/2006/table">
            <a:tbl>
              <a:tblPr firstRow="1" firstCol="1" bandRow="1">
                <a:tableStyleId>{5C22544A-7EE6-4342-B048-85BDC9FD1C3A}</a:tableStyleId>
              </a:tblPr>
              <a:tblGrid>
                <a:gridCol w="1038240">
                  <a:extLst>
                    <a:ext uri="{9D8B030D-6E8A-4147-A177-3AD203B41FA5}">
                      <a16:colId xmlns:a16="http://schemas.microsoft.com/office/drawing/2014/main" val="4233357418"/>
                    </a:ext>
                  </a:extLst>
                </a:gridCol>
                <a:gridCol w="4692073">
                  <a:extLst>
                    <a:ext uri="{9D8B030D-6E8A-4147-A177-3AD203B41FA5}">
                      <a16:colId xmlns:a16="http://schemas.microsoft.com/office/drawing/2014/main" val="3696503384"/>
                    </a:ext>
                  </a:extLst>
                </a:gridCol>
              </a:tblGrid>
              <a:tr h="216000">
                <a:tc>
                  <a:txBody>
                    <a:bodyPr/>
                    <a:lstStyle/>
                    <a:p>
                      <a:pPr indent="266700" algn="l">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l">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08767446"/>
                  </a:ext>
                </a:extLst>
              </a:tr>
              <a:tr h="216000">
                <a:tc>
                  <a:txBody>
                    <a:bodyPr/>
                    <a:lstStyle/>
                    <a:p>
                      <a:pPr indent="266700" algn="l">
                        <a:lnSpc>
                          <a:spcPts val="1400"/>
                        </a:lnSpc>
                        <a:spcBef>
                          <a:spcPts val="200"/>
                        </a:spcBef>
                        <a:spcAft>
                          <a:spcPts val="200"/>
                        </a:spcAft>
                      </a:pPr>
                      <a:r>
                        <a:rPr lang="en-US" sz="1000" kern="1050" dirty="0">
                          <a:effectLst/>
                        </a:rPr>
                        <a:t>width</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266700" algn="l" defTabSz="967527" rtl="0" eaLnBrk="1" latinLnBrk="0" hangingPunct="1">
                        <a:lnSpc>
                          <a:spcPts val="1400"/>
                        </a:lnSpc>
                        <a:spcBef>
                          <a:spcPts val="200"/>
                        </a:spcBef>
                        <a:spcAft>
                          <a:spcPts val="200"/>
                        </a:spcAft>
                      </a:pPr>
                      <a:r>
                        <a:rPr lang="zh-TW" altLang="en-US" sz="1000" kern="1050" dirty="0">
                          <a:solidFill>
                            <a:schemeClr val="dk1"/>
                          </a:solidFill>
                          <a:effectLst/>
                          <a:latin typeface="+mn-lt"/>
                          <a:ea typeface="+mn-ea"/>
                          <a:cs typeface="+mn-cs"/>
                        </a:rPr>
                        <a:t>图表画布宽度。</a:t>
                      </a:r>
                      <a:endParaRPr lang="zh-CN" altLang="en-US" sz="1000" kern="105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10309945"/>
                  </a:ext>
                </a:extLst>
              </a:tr>
              <a:tr h="216000">
                <a:tc>
                  <a:txBody>
                    <a:bodyPr/>
                    <a:lstStyle/>
                    <a:p>
                      <a:pPr indent="266700" algn="l">
                        <a:lnSpc>
                          <a:spcPts val="1400"/>
                        </a:lnSpc>
                        <a:spcBef>
                          <a:spcPts val="200"/>
                        </a:spcBef>
                        <a:spcAft>
                          <a:spcPts val="200"/>
                        </a:spcAft>
                      </a:pPr>
                      <a:r>
                        <a:rPr lang="en-US" sz="1000" kern="1050" dirty="0">
                          <a:effectLst/>
                        </a:rPr>
                        <a:t>height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266700" algn="l" defTabSz="967527" rtl="0" eaLnBrk="1" latinLnBrk="0" hangingPunct="1">
                        <a:lnSpc>
                          <a:spcPts val="1400"/>
                        </a:lnSpc>
                        <a:spcBef>
                          <a:spcPts val="200"/>
                        </a:spcBef>
                        <a:spcAft>
                          <a:spcPts val="200"/>
                        </a:spcAft>
                      </a:pPr>
                      <a:r>
                        <a:rPr lang="zh-TW" altLang="en-US" sz="1000" kern="1050" dirty="0">
                          <a:solidFill>
                            <a:schemeClr val="dk1"/>
                          </a:solidFill>
                          <a:effectLst/>
                          <a:latin typeface="+mn-lt"/>
                          <a:ea typeface="+mn-ea"/>
                          <a:cs typeface="+mn-cs"/>
                        </a:rPr>
                        <a:t>图表画布高度。</a:t>
                      </a:r>
                      <a:endParaRPr lang="zh-CN" altLang="en-US" sz="1000" kern="105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841959683"/>
                  </a:ext>
                </a:extLst>
              </a:tr>
              <a:tr h="216000">
                <a:tc>
                  <a:txBody>
                    <a:bodyPr/>
                    <a:lstStyle/>
                    <a:p>
                      <a:pPr indent="266700" algn="l">
                        <a:lnSpc>
                          <a:spcPts val="1400"/>
                        </a:lnSpc>
                        <a:spcBef>
                          <a:spcPts val="200"/>
                        </a:spcBef>
                        <a:spcAft>
                          <a:spcPts val="200"/>
                        </a:spcAft>
                      </a:pPr>
                      <a:r>
                        <a:rPr lang="en-US" sz="1000" kern="1050" dirty="0" err="1">
                          <a:effectLst/>
                        </a:rPr>
                        <a:t>chart_id</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266700" algn="l" defTabSz="967527" rtl="0" eaLnBrk="1" latinLnBrk="0" hangingPunct="1">
                        <a:lnSpc>
                          <a:spcPts val="1400"/>
                        </a:lnSpc>
                        <a:spcBef>
                          <a:spcPts val="200"/>
                        </a:spcBef>
                        <a:spcAft>
                          <a:spcPts val="200"/>
                        </a:spcAft>
                      </a:pPr>
                      <a:r>
                        <a:rPr lang="zh-TW" altLang="en-US" sz="1000" kern="1050" dirty="0">
                          <a:solidFill>
                            <a:schemeClr val="dk1"/>
                          </a:solidFill>
                          <a:effectLst/>
                          <a:latin typeface="+mn-lt"/>
                          <a:ea typeface="+mn-ea"/>
                          <a:cs typeface="+mn-cs"/>
                        </a:rPr>
                        <a:t>图表</a:t>
                      </a:r>
                      <a:r>
                        <a:rPr lang="en-US" sz="1000" kern="1050" dirty="0">
                          <a:solidFill>
                            <a:schemeClr val="dk1"/>
                          </a:solidFill>
                          <a:effectLst/>
                          <a:latin typeface="+mn-lt"/>
                          <a:ea typeface="+mn-ea"/>
                          <a:cs typeface="+mn-cs"/>
                        </a:rPr>
                        <a:t> ID</a:t>
                      </a:r>
                      <a:r>
                        <a:rPr lang="zh-TW" altLang="en-US" sz="1000" kern="1050" dirty="0">
                          <a:solidFill>
                            <a:schemeClr val="dk1"/>
                          </a:solidFill>
                          <a:effectLst/>
                          <a:latin typeface="+mn-lt"/>
                          <a:ea typeface="+mn-ea"/>
                          <a:cs typeface="+mn-cs"/>
                        </a:rPr>
                        <a:t>，图表唯一标识，用于在多图表时区分。</a:t>
                      </a:r>
                      <a:endParaRPr lang="zh-CN" altLang="en-US" sz="1000" kern="105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094603183"/>
                  </a:ext>
                </a:extLst>
              </a:tr>
              <a:tr h="216000">
                <a:tc>
                  <a:txBody>
                    <a:bodyPr/>
                    <a:lstStyle/>
                    <a:p>
                      <a:pPr indent="266700" algn="l">
                        <a:lnSpc>
                          <a:spcPts val="1400"/>
                        </a:lnSpc>
                        <a:spcBef>
                          <a:spcPts val="200"/>
                        </a:spcBef>
                        <a:spcAft>
                          <a:spcPts val="200"/>
                        </a:spcAft>
                      </a:pPr>
                      <a:r>
                        <a:rPr lang="en-US" sz="1000" kern="1050" dirty="0">
                          <a:effectLst/>
                        </a:rPr>
                        <a:t>renderer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266700" algn="l" defTabSz="967527" rtl="0" eaLnBrk="1" latinLnBrk="0" hangingPunct="1">
                        <a:lnSpc>
                          <a:spcPts val="1400"/>
                        </a:lnSpc>
                        <a:spcBef>
                          <a:spcPts val="200"/>
                        </a:spcBef>
                        <a:spcAft>
                          <a:spcPts val="200"/>
                        </a:spcAft>
                      </a:pPr>
                      <a:r>
                        <a:rPr lang="zh-TW" altLang="en-US" sz="1000" kern="1050" dirty="0">
                          <a:solidFill>
                            <a:schemeClr val="dk1"/>
                          </a:solidFill>
                          <a:effectLst/>
                          <a:latin typeface="+mn-lt"/>
                          <a:ea typeface="+mn-ea"/>
                          <a:cs typeface="+mn-cs"/>
                        </a:rPr>
                        <a:t>渲染风格，可选</a:t>
                      </a:r>
                      <a:r>
                        <a:rPr lang="en-US" sz="1000" kern="1050" dirty="0">
                          <a:solidFill>
                            <a:schemeClr val="dk1"/>
                          </a:solidFill>
                          <a:effectLst/>
                          <a:latin typeface="+mn-lt"/>
                          <a:ea typeface="+mn-ea"/>
                          <a:cs typeface="+mn-cs"/>
                        </a:rPr>
                        <a:t> "canvas", "</a:t>
                      </a:r>
                      <a:r>
                        <a:rPr lang="en-US" sz="1000" kern="1050" dirty="0" err="1">
                          <a:solidFill>
                            <a:schemeClr val="dk1"/>
                          </a:solidFill>
                          <a:effectLst/>
                          <a:latin typeface="+mn-lt"/>
                          <a:ea typeface="+mn-ea"/>
                          <a:cs typeface="+mn-cs"/>
                        </a:rPr>
                        <a:t>svg</a:t>
                      </a:r>
                      <a:r>
                        <a:rPr lang="en-US" sz="1000" kern="1050" dirty="0">
                          <a:solidFill>
                            <a:schemeClr val="dk1"/>
                          </a:solidFill>
                          <a:effectLst/>
                          <a:latin typeface="+mn-lt"/>
                          <a:ea typeface="+mn-ea"/>
                          <a:cs typeface="+mn-cs"/>
                        </a:rPr>
                        <a:t>"</a:t>
                      </a:r>
                      <a:r>
                        <a:rPr lang="zh-TW" altLang="en-US" sz="1000" kern="1050" dirty="0">
                          <a:solidFill>
                            <a:schemeClr val="dk1"/>
                          </a:solidFill>
                          <a:effectLst/>
                          <a:latin typeface="+mn-lt"/>
                          <a:ea typeface="+mn-ea"/>
                          <a:cs typeface="+mn-cs"/>
                        </a:rPr>
                        <a:t>。</a:t>
                      </a:r>
                      <a:endParaRPr lang="zh-CN" altLang="en-US" sz="1000" kern="105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780386894"/>
                  </a:ext>
                </a:extLst>
              </a:tr>
              <a:tr h="216000">
                <a:tc>
                  <a:txBody>
                    <a:bodyPr/>
                    <a:lstStyle/>
                    <a:p>
                      <a:pPr indent="266700" algn="l">
                        <a:lnSpc>
                          <a:spcPts val="1400"/>
                        </a:lnSpc>
                        <a:spcBef>
                          <a:spcPts val="200"/>
                        </a:spcBef>
                        <a:spcAft>
                          <a:spcPts val="200"/>
                        </a:spcAft>
                      </a:pPr>
                      <a:r>
                        <a:rPr lang="en-US" sz="1000" kern="1050" dirty="0" err="1">
                          <a:effectLst/>
                        </a:rPr>
                        <a:t>page_title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266700" algn="l" defTabSz="967527" rtl="0" eaLnBrk="1" latinLnBrk="0" hangingPunct="1">
                        <a:lnSpc>
                          <a:spcPts val="1400"/>
                        </a:lnSpc>
                        <a:spcBef>
                          <a:spcPts val="200"/>
                        </a:spcBef>
                        <a:spcAft>
                          <a:spcPts val="200"/>
                        </a:spcAft>
                      </a:pPr>
                      <a:r>
                        <a:rPr lang="zh-TW" altLang="en-US" sz="1000" kern="1050" dirty="0">
                          <a:solidFill>
                            <a:schemeClr val="dk1"/>
                          </a:solidFill>
                          <a:effectLst/>
                          <a:latin typeface="+mn-lt"/>
                          <a:ea typeface="+mn-ea"/>
                          <a:cs typeface="+mn-cs"/>
                        </a:rPr>
                        <a:t>网页标题。</a:t>
                      </a:r>
                      <a:endParaRPr lang="zh-CN" altLang="en-US" sz="1000" kern="105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753878825"/>
                  </a:ext>
                </a:extLst>
              </a:tr>
              <a:tr h="216000">
                <a:tc>
                  <a:txBody>
                    <a:bodyPr/>
                    <a:lstStyle/>
                    <a:p>
                      <a:pPr indent="266700" algn="l">
                        <a:lnSpc>
                          <a:spcPts val="1400"/>
                        </a:lnSpc>
                        <a:spcBef>
                          <a:spcPts val="200"/>
                        </a:spcBef>
                        <a:spcAft>
                          <a:spcPts val="200"/>
                        </a:spcAft>
                      </a:pPr>
                      <a:r>
                        <a:rPr lang="en-US" sz="1000" kern="1050" dirty="0">
                          <a:effectLst/>
                        </a:rPr>
                        <a:t>theme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266700" algn="l" defTabSz="967527" rtl="0" eaLnBrk="1" latinLnBrk="0" hangingPunct="1">
                        <a:lnSpc>
                          <a:spcPts val="1400"/>
                        </a:lnSpc>
                        <a:spcBef>
                          <a:spcPts val="200"/>
                        </a:spcBef>
                        <a:spcAft>
                          <a:spcPts val="200"/>
                        </a:spcAft>
                      </a:pPr>
                      <a:r>
                        <a:rPr lang="zh-TW" altLang="en-US" sz="1000" kern="1050" dirty="0">
                          <a:solidFill>
                            <a:schemeClr val="dk1"/>
                          </a:solidFill>
                          <a:effectLst/>
                          <a:latin typeface="+mn-lt"/>
                          <a:ea typeface="+mn-ea"/>
                          <a:cs typeface="+mn-cs"/>
                        </a:rPr>
                        <a:t>图表主题。</a:t>
                      </a:r>
                      <a:endParaRPr lang="zh-CN" altLang="en-US" sz="1000" kern="105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734135821"/>
                  </a:ext>
                </a:extLst>
              </a:tr>
              <a:tr h="216000">
                <a:tc>
                  <a:txBody>
                    <a:bodyPr/>
                    <a:lstStyle/>
                    <a:p>
                      <a:pPr indent="266700" algn="l">
                        <a:lnSpc>
                          <a:spcPts val="1400"/>
                        </a:lnSpc>
                        <a:spcBef>
                          <a:spcPts val="200"/>
                        </a:spcBef>
                        <a:spcAft>
                          <a:spcPts val="200"/>
                        </a:spcAft>
                      </a:pPr>
                      <a:r>
                        <a:rPr lang="en-US" sz="1000" kern="1050" dirty="0" err="1">
                          <a:effectLst/>
                        </a:rPr>
                        <a:t>bg_color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266700" algn="l" defTabSz="967527" rtl="0" eaLnBrk="1" latinLnBrk="0" hangingPunct="1">
                        <a:lnSpc>
                          <a:spcPts val="1400"/>
                        </a:lnSpc>
                        <a:spcBef>
                          <a:spcPts val="200"/>
                        </a:spcBef>
                        <a:spcAft>
                          <a:spcPts val="200"/>
                        </a:spcAft>
                      </a:pPr>
                      <a:r>
                        <a:rPr lang="zh-TW" altLang="en-US" sz="1000" kern="1050" dirty="0">
                          <a:solidFill>
                            <a:schemeClr val="dk1"/>
                          </a:solidFill>
                          <a:effectLst/>
                          <a:latin typeface="+mn-lt"/>
                          <a:ea typeface="+mn-ea"/>
                          <a:cs typeface="+mn-cs"/>
                        </a:rPr>
                        <a:t>图表背景颜色。</a:t>
                      </a:r>
                      <a:endParaRPr lang="zh-CN" altLang="en-US" sz="1000" kern="105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960298995"/>
                  </a:ext>
                </a:extLst>
              </a:tr>
              <a:tr h="216000">
                <a:tc>
                  <a:txBody>
                    <a:bodyPr/>
                    <a:lstStyle/>
                    <a:p>
                      <a:pPr indent="266700" algn="l">
                        <a:lnSpc>
                          <a:spcPts val="1400"/>
                        </a:lnSpc>
                        <a:spcBef>
                          <a:spcPts val="200"/>
                        </a:spcBef>
                        <a:spcAft>
                          <a:spcPts val="200"/>
                        </a:spcAft>
                      </a:pPr>
                      <a:r>
                        <a:rPr lang="en-US" sz="1000" kern="1050" dirty="0" err="1">
                          <a:effectLst/>
                        </a:rPr>
                        <a:t>js_host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266700" algn="l" defTabSz="967527" rtl="0" eaLnBrk="1" latinLnBrk="0" hangingPunct="1">
                        <a:lnSpc>
                          <a:spcPts val="1400"/>
                        </a:lnSpc>
                        <a:spcBef>
                          <a:spcPts val="200"/>
                        </a:spcBef>
                        <a:spcAft>
                          <a:spcPts val="200"/>
                        </a:spcAft>
                      </a:pPr>
                      <a:r>
                        <a:rPr lang="zh-TW" altLang="en-US" sz="1000" kern="1050" dirty="0">
                          <a:solidFill>
                            <a:schemeClr val="dk1"/>
                          </a:solidFill>
                          <a:effectLst/>
                          <a:latin typeface="+mn-lt"/>
                          <a:ea typeface="+mn-ea"/>
                          <a:cs typeface="+mn-cs"/>
                        </a:rPr>
                        <a:t>远程</a:t>
                      </a:r>
                      <a:r>
                        <a:rPr lang="en-US" sz="1000" kern="1050" dirty="0">
                          <a:solidFill>
                            <a:schemeClr val="dk1"/>
                          </a:solidFill>
                          <a:effectLst/>
                          <a:latin typeface="+mn-lt"/>
                          <a:ea typeface="+mn-ea"/>
                          <a:cs typeface="+mn-cs"/>
                        </a:rPr>
                        <a:t> </a:t>
                      </a:r>
                      <a:r>
                        <a:rPr lang="en-US" sz="1000" kern="1050" dirty="0" err="1">
                          <a:solidFill>
                            <a:schemeClr val="dk1"/>
                          </a:solidFill>
                          <a:effectLst/>
                          <a:latin typeface="+mn-lt"/>
                          <a:ea typeface="+mn-ea"/>
                          <a:cs typeface="+mn-cs"/>
                        </a:rPr>
                        <a:t>js</a:t>
                      </a:r>
                      <a:r>
                        <a:rPr lang="en-US" sz="1000" kern="1050" dirty="0">
                          <a:solidFill>
                            <a:schemeClr val="dk1"/>
                          </a:solidFill>
                          <a:effectLst/>
                          <a:latin typeface="+mn-lt"/>
                          <a:ea typeface="+mn-ea"/>
                          <a:cs typeface="+mn-cs"/>
                        </a:rPr>
                        <a:t> host</a:t>
                      </a:r>
                      <a:r>
                        <a:rPr lang="zh-TW" altLang="en-US" sz="1000" kern="1050" dirty="0">
                          <a:solidFill>
                            <a:schemeClr val="dk1"/>
                          </a:solidFill>
                          <a:effectLst/>
                          <a:latin typeface="+mn-lt"/>
                          <a:ea typeface="+mn-ea"/>
                          <a:cs typeface="+mn-cs"/>
                        </a:rPr>
                        <a:t>。</a:t>
                      </a:r>
                      <a:endParaRPr lang="zh-CN" altLang="en-US" sz="1000" kern="105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404290026"/>
                  </a:ext>
                </a:extLst>
              </a:tr>
            </a:tbl>
          </a:graphicData>
        </a:graphic>
      </p:graphicFrame>
      <p:sp>
        <p:nvSpPr>
          <p:cNvPr id="3" name="内容占位符 2">
            <a:extLst>
              <a:ext uri="{FF2B5EF4-FFF2-40B4-BE49-F238E27FC236}">
                <a16:creationId xmlns:a16="http://schemas.microsoft.com/office/drawing/2014/main" id="{607EDBFC-328E-4D67-9DCA-B8A3A8199B8A}"/>
              </a:ext>
            </a:extLst>
          </p:cNvPr>
          <p:cNvSpPr>
            <a:spLocks noGrp="1"/>
          </p:cNvSpPr>
          <p:nvPr>
            <p:ph idx="10"/>
          </p:nvPr>
        </p:nvSpPr>
        <p:spPr/>
        <p:txBody>
          <a:bodyPr/>
          <a:lstStyle/>
          <a:p>
            <a:r>
              <a:rPr lang="zh-CN" altLang="zh-CN" dirty="0"/>
              <a:t>（</a:t>
            </a:r>
            <a:r>
              <a:rPr lang="en-US" altLang="zh-CN" dirty="0"/>
              <a:t>1</a:t>
            </a:r>
            <a:r>
              <a:rPr lang="zh-CN" altLang="zh-CN" dirty="0"/>
              <a:t>）</a:t>
            </a:r>
            <a:r>
              <a:rPr lang="en-US" altLang="zh-CN" dirty="0"/>
              <a:t>InitOpts</a:t>
            </a:r>
            <a:r>
              <a:rPr lang="zh-CN" altLang="zh-CN" dirty="0"/>
              <a:t>：</a:t>
            </a:r>
            <a:endParaRPr lang="zh-CN" altLang="en-US" dirty="0"/>
          </a:p>
        </p:txBody>
      </p:sp>
    </p:spTree>
    <p:extLst>
      <p:ext uri="{BB962C8B-B14F-4D97-AF65-F5344CB8AC3E}">
        <p14:creationId xmlns:p14="http://schemas.microsoft.com/office/powerpoint/2010/main" val="14697448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9666BCD5-CF4B-45F5-BAF7-203F14E0F42B}"/>
              </a:ext>
            </a:extLst>
          </p:cNvPr>
          <p:cNvGraphicFramePr>
            <a:graphicFrameLocks noGrp="1"/>
          </p:cNvGraphicFramePr>
          <p:nvPr>
            <p:ph idx="1"/>
            <p:extLst>
              <p:ext uri="{D42A27DB-BD31-4B8C-83A1-F6EECF244321}">
                <p14:modId xmlns:p14="http://schemas.microsoft.com/office/powerpoint/2010/main" val="1607743731"/>
              </p:ext>
            </p:extLst>
          </p:nvPr>
        </p:nvGraphicFramePr>
        <p:xfrm>
          <a:off x="2614570" y="2488044"/>
          <a:ext cx="5984485" cy="1080000"/>
        </p:xfrm>
        <a:graphic>
          <a:graphicData uri="http://schemas.openxmlformats.org/drawingml/2006/table">
            <a:tbl>
              <a:tblPr firstRow="1" firstCol="1" bandRow="1">
                <a:tableStyleId>{5C22544A-7EE6-4342-B048-85BDC9FD1C3A}</a:tableStyleId>
              </a:tblPr>
              <a:tblGrid>
                <a:gridCol w="1376539">
                  <a:extLst>
                    <a:ext uri="{9D8B030D-6E8A-4147-A177-3AD203B41FA5}">
                      <a16:colId xmlns:a16="http://schemas.microsoft.com/office/drawing/2014/main" val="1665126323"/>
                    </a:ext>
                  </a:extLst>
                </a:gridCol>
                <a:gridCol w="4607946">
                  <a:extLst>
                    <a:ext uri="{9D8B030D-6E8A-4147-A177-3AD203B41FA5}">
                      <a16:colId xmlns:a16="http://schemas.microsoft.com/office/drawing/2014/main" val="3620075952"/>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8237078"/>
                  </a:ext>
                </a:extLst>
              </a:tr>
              <a:tr h="216000">
                <a:tc>
                  <a:txBody>
                    <a:bodyPr/>
                    <a:lstStyle/>
                    <a:p>
                      <a:pPr indent="266700" algn="just">
                        <a:lnSpc>
                          <a:spcPts val="1400"/>
                        </a:lnSpc>
                        <a:spcBef>
                          <a:spcPts val="200"/>
                        </a:spcBef>
                        <a:spcAft>
                          <a:spcPts val="200"/>
                        </a:spcAft>
                      </a:pPr>
                      <a:r>
                        <a:rPr lang="en-US" sz="1000" kern="1050" dirty="0" err="1">
                          <a:effectLst/>
                        </a:rPr>
                        <a:t>save_as_image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保存为图片。</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585249751"/>
                  </a:ext>
                </a:extLst>
              </a:tr>
              <a:tr h="216000">
                <a:tc>
                  <a:txBody>
                    <a:bodyPr/>
                    <a:lstStyle/>
                    <a:p>
                      <a:pPr indent="266700" algn="just">
                        <a:lnSpc>
                          <a:spcPts val="1400"/>
                        </a:lnSpc>
                        <a:spcBef>
                          <a:spcPts val="200"/>
                        </a:spcBef>
                        <a:spcAft>
                          <a:spcPts val="200"/>
                        </a:spcAft>
                      </a:pPr>
                      <a:r>
                        <a:rPr lang="en-US" sz="1000" kern="1050">
                          <a:effectLst/>
                        </a:rPr>
                        <a:t>restore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配置项还原。</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39924456"/>
                  </a:ext>
                </a:extLst>
              </a:tr>
              <a:tr h="216000">
                <a:tc>
                  <a:txBody>
                    <a:bodyPr/>
                    <a:lstStyle/>
                    <a:p>
                      <a:pPr indent="266700" algn="just">
                        <a:lnSpc>
                          <a:spcPts val="1400"/>
                        </a:lnSpc>
                        <a:spcBef>
                          <a:spcPts val="200"/>
                        </a:spcBef>
                        <a:spcAft>
                          <a:spcPts val="200"/>
                        </a:spcAft>
                      </a:pPr>
                      <a:r>
                        <a:rPr lang="en-US" sz="1000" kern="1050">
                          <a:effectLst/>
                        </a:rPr>
                        <a:t>data_view</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数据视图工具，可以展现当前图表所用的数据，编辑后可以动态更新。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01318196"/>
                  </a:ext>
                </a:extLst>
              </a:tr>
              <a:tr h="216000">
                <a:tc>
                  <a:txBody>
                    <a:bodyPr/>
                    <a:lstStyle/>
                    <a:p>
                      <a:pPr indent="266700" algn="just">
                        <a:lnSpc>
                          <a:spcPts val="1400"/>
                        </a:lnSpc>
                        <a:spcBef>
                          <a:spcPts val="200"/>
                        </a:spcBef>
                        <a:spcAft>
                          <a:spcPts val="200"/>
                        </a:spcAft>
                      </a:pPr>
                      <a:r>
                        <a:rPr lang="en-US" sz="1000" kern="1050">
                          <a:effectLst/>
                        </a:rPr>
                        <a:t>data_zoom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数据区域缩放，目前只支持直角坐标系的缩放。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85753645"/>
                  </a:ext>
                </a:extLst>
              </a:tr>
            </a:tbl>
          </a:graphicData>
        </a:graphic>
      </p:graphicFrame>
      <p:sp>
        <p:nvSpPr>
          <p:cNvPr id="3" name="内容占位符 2">
            <a:extLst>
              <a:ext uri="{FF2B5EF4-FFF2-40B4-BE49-F238E27FC236}">
                <a16:creationId xmlns:a16="http://schemas.microsoft.com/office/drawing/2014/main" id="{607EDBFC-328E-4D67-9DCA-B8A3A8199B8A}"/>
              </a:ext>
            </a:extLst>
          </p:cNvPr>
          <p:cNvSpPr>
            <a:spLocks noGrp="1"/>
          </p:cNvSpPr>
          <p:nvPr>
            <p:ph idx="10"/>
          </p:nvPr>
        </p:nvSpPr>
        <p:spPr/>
        <p:txBody>
          <a:bodyPr/>
          <a:lstStyle/>
          <a:p>
            <a:r>
              <a:rPr lang="zh-CN" altLang="zh-CN" dirty="0"/>
              <a:t>（</a:t>
            </a:r>
            <a:r>
              <a:rPr lang="en-US" altLang="zh-CN" dirty="0"/>
              <a:t>2</a:t>
            </a:r>
            <a:r>
              <a:rPr lang="zh-CN" altLang="zh-CN" dirty="0"/>
              <a:t>）</a:t>
            </a:r>
            <a:r>
              <a:rPr lang="en-US" altLang="zh-CN" dirty="0"/>
              <a:t>ToolBoxFeatureOpts</a:t>
            </a:r>
            <a:r>
              <a:rPr lang="zh-CN" altLang="zh-CN" dirty="0"/>
              <a:t>：</a:t>
            </a:r>
            <a:endParaRPr lang="zh-CN" altLang="en-US" dirty="0"/>
          </a:p>
        </p:txBody>
      </p:sp>
    </p:spTree>
    <p:extLst>
      <p:ext uri="{BB962C8B-B14F-4D97-AF65-F5344CB8AC3E}">
        <p14:creationId xmlns:p14="http://schemas.microsoft.com/office/powerpoint/2010/main" val="18285635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5F1C9642-BB46-4EDD-A1EB-5A8205A34E78}"/>
              </a:ext>
            </a:extLst>
          </p:cNvPr>
          <p:cNvGraphicFramePr>
            <a:graphicFrameLocks noGrp="1"/>
          </p:cNvGraphicFramePr>
          <p:nvPr>
            <p:ph idx="1"/>
            <p:extLst>
              <p:ext uri="{D42A27DB-BD31-4B8C-83A1-F6EECF244321}">
                <p14:modId xmlns:p14="http://schemas.microsoft.com/office/powerpoint/2010/main" val="2522929687"/>
              </p:ext>
            </p:extLst>
          </p:nvPr>
        </p:nvGraphicFramePr>
        <p:xfrm>
          <a:off x="2761674" y="2204938"/>
          <a:ext cx="5624945" cy="1728000"/>
        </p:xfrm>
        <a:graphic>
          <a:graphicData uri="http://schemas.openxmlformats.org/drawingml/2006/table">
            <a:tbl>
              <a:tblPr firstRow="1" firstCol="1" bandRow="1">
                <a:tableStyleId>{5C22544A-7EE6-4342-B048-85BDC9FD1C3A}</a:tableStyleId>
              </a:tblPr>
              <a:tblGrid>
                <a:gridCol w="1339272">
                  <a:extLst>
                    <a:ext uri="{9D8B030D-6E8A-4147-A177-3AD203B41FA5}">
                      <a16:colId xmlns:a16="http://schemas.microsoft.com/office/drawing/2014/main" val="297230883"/>
                    </a:ext>
                  </a:extLst>
                </a:gridCol>
                <a:gridCol w="4285673">
                  <a:extLst>
                    <a:ext uri="{9D8B030D-6E8A-4147-A177-3AD203B41FA5}">
                      <a16:colId xmlns:a16="http://schemas.microsoft.com/office/drawing/2014/main" val="411923445"/>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23194326"/>
                  </a:ext>
                </a:extLst>
              </a:tr>
              <a:tr h="216000">
                <a:tc>
                  <a:txBody>
                    <a:bodyPr/>
                    <a:lstStyle/>
                    <a:p>
                      <a:pPr indent="266700" algn="just">
                        <a:lnSpc>
                          <a:spcPts val="1400"/>
                        </a:lnSpc>
                        <a:spcBef>
                          <a:spcPts val="200"/>
                        </a:spcBef>
                        <a:spcAft>
                          <a:spcPts val="200"/>
                        </a:spcAft>
                      </a:pPr>
                      <a:r>
                        <a:rPr lang="en-US" sz="1000" kern="1050">
                          <a:effectLst/>
                        </a:rPr>
                        <a:t>is_show</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是否显示工具栏组件。</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43976358"/>
                  </a:ext>
                </a:extLst>
              </a:tr>
              <a:tr h="216000">
                <a:tc>
                  <a:txBody>
                    <a:bodyPr/>
                    <a:lstStyle/>
                    <a:p>
                      <a:pPr indent="266700" algn="just">
                        <a:lnSpc>
                          <a:spcPts val="1400"/>
                        </a:lnSpc>
                        <a:spcBef>
                          <a:spcPts val="200"/>
                        </a:spcBef>
                        <a:spcAft>
                          <a:spcPts val="200"/>
                        </a:spcAft>
                      </a:pPr>
                      <a:r>
                        <a:rPr lang="en-US" sz="1000" kern="1050">
                          <a:effectLst/>
                        </a:rPr>
                        <a:t>orient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工具栏</a:t>
                      </a:r>
                      <a:r>
                        <a:rPr lang="en-US" sz="1000" kern="1050">
                          <a:effectLst/>
                        </a:rPr>
                        <a:t> icon </a:t>
                      </a:r>
                      <a:r>
                        <a:rPr lang="zh-TW" sz="1000" kern="1050">
                          <a:effectLst/>
                        </a:rPr>
                        <a:t>的布局朝向。可选：</a:t>
                      </a:r>
                      <a:r>
                        <a:rPr lang="en-US" sz="1000" kern="1050">
                          <a:effectLst/>
                        </a:rPr>
                        <a:t>'horizontal', 'vertical'</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79113934"/>
                  </a:ext>
                </a:extLst>
              </a:tr>
              <a:tr h="216000">
                <a:tc>
                  <a:txBody>
                    <a:bodyPr/>
                    <a:lstStyle/>
                    <a:p>
                      <a:pPr indent="266700" algn="just">
                        <a:lnSpc>
                          <a:spcPts val="1400"/>
                        </a:lnSpc>
                        <a:spcBef>
                          <a:spcPts val="200"/>
                        </a:spcBef>
                        <a:spcAft>
                          <a:spcPts val="200"/>
                        </a:spcAft>
                      </a:pPr>
                      <a:r>
                        <a:rPr lang="en-US" sz="1000" kern="1050">
                          <a:effectLst/>
                        </a:rPr>
                        <a:t>pos_left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工具栏组件离容器左侧的距离。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07083327"/>
                  </a:ext>
                </a:extLst>
              </a:tr>
              <a:tr h="216000">
                <a:tc>
                  <a:txBody>
                    <a:bodyPr/>
                    <a:lstStyle/>
                    <a:p>
                      <a:pPr indent="266700" algn="just">
                        <a:lnSpc>
                          <a:spcPts val="1400"/>
                        </a:lnSpc>
                        <a:spcBef>
                          <a:spcPts val="200"/>
                        </a:spcBef>
                        <a:spcAft>
                          <a:spcPts val="200"/>
                        </a:spcAft>
                      </a:pPr>
                      <a:r>
                        <a:rPr lang="en-US" sz="1000" kern="1050">
                          <a:effectLst/>
                        </a:rPr>
                        <a:t>pos_right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工具栏组件离容器右侧的距离。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51890850"/>
                  </a:ext>
                </a:extLst>
              </a:tr>
              <a:tr h="216000">
                <a:tc>
                  <a:txBody>
                    <a:bodyPr/>
                    <a:lstStyle/>
                    <a:p>
                      <a:pPr indent="266700" algn="just">
                        <a:lnSpc>
                          <a:spcPts val="1400"/>
                        </a:lnSpc>
                        <a:spcBef>
                          <a:spcPts val="200"/>
                        </a:spcBef>
                        <a:spcAft>
                          <a:spcPts val="200"/>
                        </a:spcAft>
                      </a:pPr>
                      <a:r>
                        <a:rPr lang="en-US" sz="1000" kern="1050">
                          <a:effectLst/>
                        </a:rPr>
                        <a:t>pos_top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工具栏组件离容器上侧的距离。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37659643"/>
                  </a:ext>
                </a:extLst>
              </a:tr>
              <a:tr h="216000">
                <a:tc>
                  <a:txBody>
                    <a:bodyPr/>
                    <a:lstStyle/>
                    <a:p>
                      <a:pPr indent="266700" algn="just">
                        <a:lnSpc>
                          <a:spcPts val="1400"/>
                        </a:lnSpc>
                        <a:spcBef>
                          <a:spcPts val="200"/>
                        </a:spcBef>
                        <a:spcAft>
                          <a:spcPts val="200"/>
                        </a:spcAft>
                      </a:pPr>
                      <a:r>
                        <a:rPr lang="en-US" sz="1000" kern="1050">
                          <a:effectLst/>
                        </a:rPr>
                        <a:t>pos_bottom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工具栏组件离容器下侧的距离。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99963089"/>
                  </a:ext>
                </a:extLst>
              </a:tr>
              <a:tr h="216000">
                <a:tc>
                  <a:txBody>
                    <a:bodyPr/>
                    <a:lstStyle/>
                    <a:p>
                      <a:pPr indent="266700" algn="just">
                        <a:lnSpc>
                          <a:spcPts val="1400"/>
                        </a:lnSpc>
                        <a:spcBef>
                          <a:spcPts val="200"/>
                        </a:spcBef>
                        <a:spcAft>
                          <a:spcPts val="200"/>
                        </a:spcAft>
                      </a:pPr>
                      <a:r>
                        <a:rPr lang="en-US" sz="1000" kern="1050">
                          <a:effectLst/>
                        </a:rPr>
                        <a:t>feature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各工具配置项。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91944669"/>
                  </a:ext>
                </a:extLst>
              </a:tr>
            </a:tbl>
          </a:graphicData>
        </a:graphic>
      </p:graphicFrame>
      <p:sp>
        <p:nvSpPr>
          <p:cNvPr id="3" name="内容占位符 2">
            <a:extLst>
              <a:ext uri="{FF2B5EF4-FFF2-40B4-BE49-F238E27FC236}">
                <a16:creationId xmlns:a16="http://schemas.microsoft.com/office/drawing/2014/main" id="{607EDBFC-328E-4D67-9DCA-B8A3A8199B8A}"/>
              </a:ext>
            </a:extLst>
          </p:cNvPr>
          <p:cNvSpPr>
            <a:spLocks noGrp="1"/>
          </p:cNvSpPr>
          <p:nvPr>
            <p:ph idx="10"/>
          </p:nvPr>
        </p:nvSpPr>
        <p:spPr/>
        <p:txBody>
          <a:bodyPr/>
          <a:lstStyle/>
          <a:p>
            <a:r>
              <a:rPr lang="zh-CN" altLang="zh-CN" dirty="0"/>
              <a:t>（</a:t>
            </a:r>
            <a:r>
              <a:rPr lang="en-US" altLang="zh-CN" dirty="0"/>
              <a:t>3</a:t>
            </a:r>
            <a:r>
              <a:rPr lang="zh-CN" altLang="zh-CN" dirty="0"/>
              <a:t>）</a:t>
            </a:r>
            <a:r>
              <a:rPr lang="en-US" altLang="zh-CN" dirty="0"/>
              <a:t>ToolboxOpts</a:t>
            </a:r>
            <a:r>
              <a:rPr lang="zh-CN" altLang="zh-CN" dirty="0"/>
              <a:t>：</a:t>
            </a:r>
            <a:endParaRPr lang="zh-CN" altLang="en-US" dirty="0"/>
          </a:p>
        </p:txBody>
      </p:sp>
    </p:spTree>
    <p:extLst>
      <p:ext uri="{BB962C8B-B14F-4D97-AF65-F5344CB8AC3E}">
        <p14:creationId xmlns:p14="http://schemas.microsoft.com/office/powerpoint/2010/main" val="4629743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DA8F68D9-FB15-4C41-98C6-8929248C8C97}"/>
              </a:ext>
            </a:extLst>
          </p:cNvPr>
          <p:cNvGraphicFramePr>
            <a:graphicFrameLocks noGrp="1"/>
          </p:cNvGraphicFramePr>
          <p:nvPr>
            <p:ph idx="1"/>
            <p:extLst>
              <p:ext uri="{D42A27DB-BD31-4B8C-83A1-F6EECF244321}">
                <p14:modId xmlns:p14="http://schemas.microsoft.com/office/powerpoint/2010/main" val="2164144362"/>
              </p:ext>
            </p:extLst>
          </p:nvPr>
        </p:nvGraphicFramePr>
        <p:xfrm>
          <a:off x="2244436" y="2067209"/>
          <a:ext cx="7536873" cy="2808000"/>
        </p:xfrm>
        <a:graphic>
          <a:graphicData uri="http://schemas.openxmlformats.org/drawingml/2006/table">
            <a:tbl>
              <a:tblPr firstRow="1" firstCol="1" bandRow="1">
                <a:tableStyleId>{5C22544A-7EE6-4342-B048-85BDC9FD1C3A}</a:tableStyleId>
              </a:tblPr>
              <a:tblGrid>
                <a:gridCol w="1690254">
                  <a:extLst>
                    <a:ext uri="{9D8B030D-6E8A-4147-A177-3AD203B41FA5}">
                      <a16:colId xmlns:a16="http://schemas.microsoft.com/office/drawing/2014/main" val="3861189329"/>
                    </a:ext>
                  </a:extLst>
                </a:gridCol>
                <a:gridCol w="5846619">
                  <a:extLst>
                    <a:ext uri="{9D8B030D-6E8A-4147-A177-3AD203B41FA5}">
                      <a16:colId xmlns:a16="http://schemas.microsoft.com/office/drawing/2014/main" val="1516014225"/>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742293103"/>
                  </a:ext>
                </a:extLst>
              </a:tr>
              <a:tr h="216000">
                <a:tc>
                  <a:txBody>
                    <a:bodyPr/>
                    <a:lstStyle/>
                    <a:p>
                      <a:pPr indent="266700" algn="just">
                        <a:lnSpc>
                          <a:spcPts val="1400"/>
                        </a:lnSpc>
                        <a:spcBef>
                          <a:spcPts val="200"/>
                        </a:spcBef>
                        <a:spcAft>
                          <a:spcPts val="200"/>
                        </a:spcAft>
                      </a:pPr>
                      <a:r>
                        <a:rPr lang="en-US" sz="1000" kern="1050">
                          <a:effectLst/>
                        </a:rPr>
                        <a:t>title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zh-TW" sz="1000" kern="1050">
                          <a:effectLst/>
                        </a:rPr>
                        <a:t>主标题文本，支持使用</a:t>
                      </a:r>
                      <a:r>
                        <a:rPr lang="en-US" sz="1000" kern="1050">
                          <a:effectLst/>
                        </a:rPr>
                        <a:t> \n </a:t>
                      </a:r>
                      <a:r>
                        <a:rPr lang="zh-TW" sz="1000" kern="1050">
                          <a:effectLst/>
                        </a:rPr>
                        <a:t>换行。</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692638695"/>
                  </a:ext>
                </a:extLst>
              </a:tr>
              <a:tr h="216000">
                <a:tc>
                  <a:txBody>
                    <a:bodyPr/>
                    <a:lstStyle/>
                    <a:p>
                      <a:pPr indent="266700" algn="just">
                        <a:lnSpc>
                          <a:spcPts val="1400"/>
                        </a:lnSpc>
                        <a:spcBef>
                          <a:spcPts val="200"/>
                        </a:spcBef>
                        <a:spcAft>
                          <a:spcPts val="200"/>
                        </a:spcAft>
                      </a:pPr>
                      <a:r>
                        <a:rPr lang="en-US" sz="1000" kern="1050">
                          <a:effectLst/>
                        </a:rPr>
                        <a:t>title_link</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zh-TW" sz="1000" kern="1050">
                          <a:effectLst/>
                        </a:rPr>
                        <a:t>主标题跳转</a:t>
                      </a:r>
                      <a:r>
                        <a:rPr lang="en-US" sz="1000" kern="1050">
                          <a:effectLst/>
                        </a:rPr>
                        <a:t> URL </a:t>
                      </a:r>
                      <a:r>
                        <a:rPr lang="zh-TW" sz="1000" kern="1050">
                          <a:effectLst/>
                        </a:rPr>
                        <a:t>链接。</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2694072839"/>
                  </a:ext>
                </a:extLst>
              </a:tr>
              <a:tr h="216000">
                <a:tc>
                  <a:txBody>
                    <a:bodyPr/>
                    <a:lstStyle/>
                    <a:p>
                      <a:pPr indent="266700" algn="just">
                        <a:lnSpc>
                          <a:spcPts val="1400"/>
                        </a:lnSpc>
                        <a:spcBef>
                          <a:spcPts val="200"/>
                        </a:spcBef>
                        <a:spcAft>
                          <a:spcPts val="200"/>
                        </a:spcAft>
                      </a:pPr>
                      <a:r>
                        <a:rPr lang="en-US" sz="1000" kern="1050">
                          <a:effectLst/>
                        </a:rPr>
                        <a:t>title_target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zh-TW" sz="1000" kern="1050">
                          <a:effectLst/>
                        </a:rPr>
                        <a:t>主标题跳转链接方式默认值是</a:t>
                      </a:r>
                      <a:r>
                        <a:rPr lang="en-US" sz="1000" kern="1050">
                          <a:effectLst/>
                        </a:rPr>
                        <a:t>blank</a:t>
                      </a:r>
                      <a:r>
                        <a:rPr lang="zh-TW" sz="1000" kern="1050">
                          <a:effectLst/>
                        </a:rPr>
                        <a:t>可选参数</a:t>
                      </a:r>
                      <a:r>
                        <a:rPr lang="en-US" sz="1000" kern="1050">
                          <a:effectLst/>
                        </a:rPr>
                        <a:t>'self', 'blank'</a:t>
                      </a:r>
                      <a:r>
                        <a:rPr lang="zh-TW" sz="1000" kern="1050">
                          <a:effectLst/>
                        </a:rPr>
                        <a:t>，</a:t>
                      </a:r>
                      <a:r>
                        <a:rPr lang="en-US" sz="1000" kern="1050">
                          <a:effectLst/>
                        </a:rPr>
                        <a:t>'self' </a:t>
                      </a:r>
                      <a:r>
                        <a:rPr lang="zh-TW" sz="1000" kern="1050">
                          <a:effectLst/>
                        </a:rPr>
                        <a:t>当前窗口打开</a:t>
                      </a:r>
                      <a:r>
                        <a:rPr lang="en-US" sz="1000" kern="1050">
                          <a:effectLst/>
                        </a:rPr>
                        <a:t>; 'blank' </a:t>
                      </a:r>
                      <a:r>
                        <a:rPr lang="zh-TW" sz="1000" kern="1050">
                          <a:effectLst/>
                        </a:rPr>
                        <a:t>新窗口打开。</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2792475884"/>
                  </a:ext>
                </a:extLst>
              </a:tr>
              <a:tr h="216000">
                <a:tc>
                  <a:txBody>
                    <a:bodyPr/>
                    <a:lstStyle/>
                    <a:p>
                      <a:pPr indent="266700" algn="just">
                        <a:lnSpc>
                          <a:spcPts val="1400"/>
                        </a:lnSpc>
                        <a:spcBef>
                          <a:spcPts val="200"/>
                        </a:spcBef>
                        <a:spcAft>
                          <a:spcPts val="200"/>
                        </a:spcAft>
                      </a:pPr>
                      <a:r>
                        <a:rPr lang="en-US" sz="1000" kern="1050">
                          <a:effectLst/>
                        </a:rPr>
                        <a:t>subtitle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zh-TW" sz="1000" kern="1050">
                          <a:effectLst/>
                        </a:rPr>
                        <a:t>副标题文本，支持使用</a:t>
                      </a:r>
                      <a:r>
                        <a:rPr lang="en-US" sz="1000" kern="1050">
                          <a:effectLst/>
                        </a:rPr>
                        <a:t> \n </a:t>
                      </a:r>
                      <a:r>
                        <a:rPr lang="zh-TW" sz="1000" kern="1050">
                          <a:effectLst/>
                        </a:rPr>
                        <a:t>换行。</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443355904"/>
                  </a:ext>
                </a:extLst>
              </a:tr>
              <a:tr h="216000">
                <a:tc>
                  <a:txBody>
                    <a:bodyPr/>
                    <a:lstStyle/>
                    <a:p>
                      <a:pPr indent="266700" algn="just">
                        <a:lnSpc>
                          <a:spcPts val="1400"/>
                        </a:lnSpc>
                        <a:spcBef>
                          <a:spcPts val="200"/>
                        </a:spcBef>
                        <a:spcAft>
                          <a:spcPts val="200"/>
                        </a:spcAft>
                      </a:pPr>
                      <a:r>
                        <a:rPr lang="en-US" sz="1000" kern="1050">
                          <a:effectLst/>
                        </a:rPr>
                        <a:t>subtitle_link</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zh-TW" sz="1000" kern="1050">
                          <a:effectLst/>
                        </a:rPr>
                        <a:t>副标题跳转</a:t>
                      </a:r>
                      <a:r>
                        <a:rPr lang="en-US" sz="1000" kern="1050">
                          <a:effectLst/>
                        </a:rPr>
                        <a:t> URL </a:t>
                      </a:r>
                      <a:r>
                        <a:rPr lang="zh-TW" sz="1000" kern="1050">
                          <a:effectLst/>
                        </a:rPr>
                        <a:t>链接。</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1513039673"/>
                  </a:ext>
                </a:extLst>
              </a:tr>
              <a:tr h="216000">
                <a:tc>
                  <a:txBody>
                    <a:bodyPr/>
                    <a:lstStyle/>
                    <a:p>
                      <a:pPr indent="266700" algn="just">
                        <a:lnSpc>
                          <a:spcPts val="1400"/>
                        </a:lnSpc>
                        <a:spcBef>
                          <a:spcPts val="200"/>
                        </a:spcBef>
                        <a:spcAft>
                          <a:spcPts val="200"/>
                        </a:spcAft>
                      </a:pPr>
                      <a:r>
                        <a:rPr lang="en-US" sz="1000" kern="1050">
                          <a:effectLst/>
                        </a:rPr>
                        <a:t>subtitle_target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zh-TW" sz="1000" kern="1050" dirty="0">
                          <a:effectLst/>
                        </a:rPr>
                        <a:t>副标题跳转链接方式默认值是</a:t>
                      </a:r>
                      <a:r>
                        <a:rPr lang="en-US" sz="1000" kern="1050" dirty="0">
                          <a:effectLst/>
                        </a:rPr>
                        <a:t>blank</a:t>
                      </a:r>
                      <a:r>
                        <a:rPr lang="zh-TW" sz="1000" kern="1050" dirty="0">
                          <a:effectLst/>
                        </a:rPr>
                        <a:t>可选参数</a:t>
                      </a:r>
                      <a:r>
                        <a:rPr lang="en-US" sz="1000" kern="1050" dirty="0">
                          <a:effectLst/>
                        </a:rPr>
                        <a:t>'self', 'blank'</a:t>
                      </a:r>
                      <a:r>
                        <a:rPr lang="zh-TW" sz="1000" kern="1050" dirty="0">
                          <a:effectLst/>
                        </a:rPr>
                        <a:t>，</a:t>
                      </a:r>
                      <a:r>
                        <a:rPr lang="en-US" sz="1000" kern="1050" dirty="0">
                          <a:effectLst/>
                        </a:rPr>
                        <a:t>'self' </a:t>
                      </a:r>
                      <a:r>
                        <a:rPr lang="zh-TW" sz="1000" kern="1050" dirty="0">
                          <a:effectLst/>
                        </a:rPr>
                        <a:t>当前窗口打开</a:t>
                      </a:r>
                      <a:r>
                        <a:rPr lang="en-US" sz="1000" kern="1050" dirty="0">
                          <a:effectLst/>
                        </a:rPr>
                        <a:t>; 'blank' </a:t>
                      </a:r>
                      <a:r>
                        <a:rPr lang="zh-TW" sz="1000" kern="1050" dirty="0">
                          <a:effectLst/>
                        </a:rPr>
                        <a:t>新窗口打开。</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493910068"/>
                  </a:ext>
                </a:extLst>
              </a:tr>
              <a:tr h="216000">
                <a:tc>
                  <a:txBody>
                    <a:bodyPr/>
                    <a:lstStyle/>
                    <a:p>
                      <a:pPr indent="266700" algn="just">
                        <a:lnSpc>
                          <a:spcPts val="1400"/>
                        </a:lnSpc>
                        <a:spcBef>
                          <a:spcPts val="200"/>
                        </a:spcBef>
                        <a:spcAft>
                          <a:spcPts val="200"/>
                        </a:spcAft>
                      </a:pPr>
                      <a:r>
                        <a:rPr lang="en-US" sz="1000" kern="1050">
                          <a:effectLst/>
                        </a:rPr>
                        <a:t>pos_left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en-US" sz="1000" kern="1050" dirty="0">
                          <a:effectLst/>
                        </a:rPr>
                        <a:t>title </a:t>
                      </a:r>
                      <a:r>
                        <a:rPr lang="zh-TW" sz="1000" kern="1050" dirty="0">
                          <a:effectLst/>
                        </a:rPr>
                        <a:t>组件离容器左侧的距离。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4216677315"/>
                  </a:ext>
                </a:extLst>
              </a:tr>
              <a:tr h="216000">
                <a:tc>
                  <a:txBody>
                    <a:bodyPr/>
                    <a:lstStyle/>
                    <a:p>
                      <a:pPr indent="266700" algn="just">
                        <a:lnSpc>
                          <a:spcPts val="1400"/>
                        </a:lnSpc>
                        <a:spcBef>
                          <a:spcPts val="200"/>
                        </a:spcBef>
                        <a:spcAft>
                          <a:spcPts val="200"/>
                        </a:spcAft>
                      </a:pPr>
                      <a:r>
                        <a:rPr lang="en-US" sz="1000" kern="1050">
                          <a:effectLst/>
                        </a:rPr>
                        <a:t>pos_right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en-US" sz="1000" kern="1050" dirty="0">
                          <a:effectLst/>
                        </a:rPr>
                        <a:t>title </a:t>
                      </a:r>
                      <a:r>
                        <a:rPr lang="zh-TW" sz="1000" kern="1050" dirty="0">
                          <a:effectLst/>
                        </a:rPr>
                        <a:t>组件离容器右侧的距离。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2093924708"/>
                  </a:ext>
                </a:extLst>
              </a:tr>
              <a:tr h="216000">
                <a:tc>
                  <a:txBody>
                    <a:bodyPr/>
                    <a:lstStyle/>
                    <a:p>
                      <a:pPr indent="266700" algn="just">
                        <a:lnSpc>
                          <a:spcPts val="1400"/>
                        </a:lnSpc>
                        <a:spcBef>
                          <a:spcPts val="200"/>
                        </a:spcBef>
                        <a:spcAft>
                          <a:spcPts val="200"/>
                        </a:spcAft>
                      </a:pPr>
                      <a:r>
                        <a:rPr lang="en-US" sz="1000" kern="1050">
                          <a:effectLst/>
                        </a:rPr>
                        <a:t>pos_top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en-US" sz="1000" kern="1050" dirty="0">
                          <a:effectLst/>
                        </a:rPr>
                        <a:t>title </a:t>
                      </a:r>
                      <a:r>
                        <a:rPr lang="zh-TW" sz="1000" kern="1050" dirty="0">
                          <a:effectLst/>
                        </a:rPr>
                        <a:t>组件离容器上侧的距离。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1227528461"/>
                  </a:ext>
                </a:extLst>
              </a:tr>
              <a:tr h="216000">
                <a:tc>
                  <a:txBody>
                    <a:bodyPr/>
                    <a:lstStyle/>
                    <a:p>
                      <a:pPr indent="266700" algn="just">
                        <a:lnSpc>
                          <a:spcPts val="1400"/>
                        </a:lnSpc>
                        <a:spcBef>
                          <a:spcPts val="200"/>
                        </a:spcBef>
                        <a:spcAft>
                          <a:spcPts val="200"/>
                        </a:spcAft>
                      </a:pPr>
                      <a:r>
                        <a:rPr lang="en-US" sz="1000" kern="1050">
                          <a:effectLst/>
                        </a:rPr>
                        <a:t>pos_bottom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en-US" sz="1000" kern="1050" dirty="0">
                          <a:effectLst/>
                        </a:rPr>
                        <a:t>title </a:t>
                      </a:r>
                      <a:r>
                        <a:rPr lang="zh-TW" sz="1000" kern="1050" dirty="0">
                          <a:effectLst/>
                        </a:rPr>
                        <a:t>组件离容器下侧的距离。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4226445023"/>
                  </a:ext>
                </a:extLst>
              </a:tr>
              <a:tr h="216000">
                <a:tc>
                  <a:txBody>
                    <a:bodyPr/>
                    <a:lstStyle/>
                    <a:p>
                      <a:pPr indent="266700" algn="just">
                        <a:lnSpc>
                          <a:spcPts val="1400"/>
                        </a:lnSpc>
                        <a:spcBef>
                          <a:spcPts val="200"/>
                        </a:spcBef>
                        <a:spcAft>
                          <a:spcPts val="200"/>
                        </a:spcAft>
                      </a:pPr>
                      <a:r>
                        <a:rPr lang="en-US" sz="1000" kern="1050">
                          <a:effectLst/>
                        </a:rPr>
                        <a:t>title_textstyle_opts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zh-TW" sz="1000" kern="1050">
                          <a:effectLst/>
                        </a:rPr>
                        <a:t>主标题字体样式配置项。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3539050338"/>
                  </a:ext>
                </a:extLst>
              </a:tr>
              <a:tr h="216000">
                <a:tc>
                  <a:txBody>
                    <a:bodyPr/>
                    <a:lstStyle/>
                    <a:p>
                      <a:pPr indent="266700" algn="just">
                        <a:lnSpc>
                          <a:spcPts val="1400"/>
                        </a:lnSpc>
                        <a:spcBef>
                          <a:spcPts val="200"/>
                        </a:spcBef>
                        <a:spcAft>
                          <a:spcPts val="200"/>
                        </a:spcAft>
                      </a:pPr>
                      <a:r>
                        <a:rPr lang="en-US" sz="1000" kern="1050">
                          <a:effectLst/>
                        </a:rPr>
                        <a:t>subtitle_textstyle_opts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tc>
                  <a:txBody>
                    <a:bodyPr/>
                    <a:lstStyle/>
                    <a:p>
                      <a:pPr indent="266700" algn="just">
                        <a:lnSpc>
                          <a:spcPts val="1400"/>
                        </a:lnSpc>
                        <a:spcBef>
                          <a:spcPts val="200"/>
                        </a:spcBef>
                        <a:spcAft>
                          <a:spcPts val="200"/>
                        </a:spcAft>
                      </a:pPr>
                      <a:r>
                        <a:rPr lang="zh-TW" sz="1000" kern="1050" dirty="0">
                          <a:effectLst/>
                        </a:rPr>
                        <a:t>副标题字体样式配置项。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587" marR="65587" marT="0" marB="0" anchor="ctr"/>
                </a:tc>
                <a:extLst>
                  <a:ext uri="{0D108BD9-81ED-4DB2-BD59-A6C34878D82A}">
                    <a16:rowId xmlns:a16="http://schemas.microsoft.com/office/drawing/2014/main" val="2119731915"/>
                  </a:ext>
                </a:extLst>
              </a:tr>
            </a:tbl>
          </a:graphicData>
        </a:graphic>
      </p:graphicFrame>
      <p:sp>
        <p:nvSpPr>
          <p:cNvPr id="3" name="内容占位符 2">
            <a:extLst>
              <a:ext uri="{FF2B5EF4-FFF2-40B4-BE49-F238E27FC236}">
                <a16:creationId xmlns:a16="http://schemas.microsoft.com/office/drawing/2014/main" id="{607EDBFC-328E-4D67-9DCA-B8A3A8199B8A}"/>
              </a:ext>
            </a:extLst>
          </p:cNvPr>
          <p:cNvSpPr>
            <a:spLocks noGrp="1"/>
          </p:cNvSpPr>
          <p:nvPr>
            <p:ph idx="10"/>
          </p:nvPr>
        </p:nvSpPr>
        <p:spPr/>
        <p:txBody>
          <a:bodyPr/>
          <a:lstStyle/>
          <a:p>
            <a:r>
              <a:rPr lang="zh-CN" altLang="zh-CN" dirty="0"/>
              <a:t>（</a:t>
            </a:r>
            <a:r>
              <a:rPr lang="en-US" altLang="zh-CN" dirty="0"/>
              <a:t>4</a:t>
            </a:r>
            <a:r>
              <a:rPr lang="zh-CN" altLang="zh-CN" dirty="0"/>
              <a:t>）</a:t>
            </a:r>
            <a:r>
              <a:rPr lang="en-US" altLang="zh-CN" dirty="0"/>
              <a:t>TitleOpts</a:t>
            </a:r>
            <a:r>
              <a:rPr lang="zh-CN" altLang="zh-CN" dirty="0"/>
              <a:t>：</a:t>
            </a:r>
            <a:endParaRPr lang="zh-CN" altLang="en-US" dirty="0"/>
          </a:p>
        </p:txBody>
      </p:sp>
    </p:spTree>
    <p:extLst>
      <p:ext uri="{BB962C8B-B14F-4D97-AF65-F5344CB8AC3E}">
        <p14:creationId xmlns:p14="http://schemas.microsoft.com/office/powerpoint/2010/main" val="23688945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E939BFC0-1ABD-43F4-A8A2-A0F7B77077A9}"/>
              </a:ext>
            </a:extLst>
          </p:cNvPr>
          <p:cNvGraphicFramePr>
            <a:graphicFrameLocks noGrp="1"/>
          </p:cNvGraphicFramePr>
          <p:nvPr>
            <p:ph idx="1"/>
            <p:extLst>
              <p:ext uri="{D42A27DB-BD31-4B8C-83A1-F6EECF244321}">
                <p14:modId xmlns:p14="http://schemas.microsoft.com/office/powerpoint/2010/main" val="2818082276"/>
              </p:ext>
            </p:extLst>
          </p:nvPr>
        </p:nvGraphicFramePr>
        <p:xfrm>
          <a:off x="2410692" y="1829432"/>
          <a:ext cx="6825672" cy="3456000"/>
        </p:xfrm>
        <a:graphic>
          <a:graphicData uri="http://schemas.openxmlformats.org/drawingml/2006/table">
            <a:tbl>
              <a:tblPr firstRow="1" firstCol="1" bandRow="1">
                <a:tableStyleId>{5C22544A-7EE6-4342-B048-85BDC9FD1C3A}</a:tableStyleId>
              </a:tblPr>
              <a:tblGrid>
                <a:gridCol w="1228435">
                  <a:extLst>
                    <a:ext uri="{9D8B030D-6E8A-4147-A177-3AD203B41FA5}">
                      <a16:colId xmlns:a16="http://schemas.microsoft.com/office/drawing/2014/main" val="1566663435"/>
                    </a:ext>
                  </a:extLst>
                </a:gridCol>
                <a:gridCol w="5597237">
                  <a:extLst>
                    <a:ext uri="{9D8B030D-6E8A-4147-A177-3AD203B41FA5}">
                      <a16:colId xmlns:a16="http://schemas.microsoft.com/office/drawing/2014/main" val="3500671990"/>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976271384"/>
                  </a:ext>
                </a:extLst>
              </a:tr>
              <a:tr h="216000">
                <a:tc>
                  <a:txBody>
                    <a:bodyPr/>
                    <a:lstStyle/>
                    <a:p>
                      <a:pPr indent="266700" algn="just">
                        <a:lnSpc>
                          <a:spcPts val="1400"/>
                        </a:lnSpc>
                        <a:spcBef>
                          <a:spcPts val="200"/>
                        </a:spcBef>
                        <a:spcAft>
                          <a:spcPts val="200"/>
                        </a:spcAft>
                      </a:pPr>
                      <a:r>
                        <a:rPr lang="en-US" sz="1000" kern="1050">
                          <a:effectLst/>
                        </a:rPr>
                        <a:t>is_show</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dirty="0">
                          <a:effectLst/>
                        </a:rPr>
                        <a:t>是否显示 组件。如果设置为</a:t>
                      </a:r>
                      <a:r>
                        <a:rPr lang="en-US" sz="1000" kern="1050" dirty="0">
                          <a:effectLst/>
                        </a:rPr>
                        <a:t> false</a:t>
                      </a:r>
                      <a:r>
                        <a:rPr lang="zh-TW" sz="1000" kern="1050" dirty="0">
                          <a:effectLst/>
                        </a:rPr>
                        <a:t>，不会显示，但是数据过滤的功能还存在。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74601320"/>
                  </a:ext>
                </a:extLst>
              </a:tr>
              <a:tr h="216000">
                <a:tc>
                  <a:txBody>
                    <a:bodyPr/>
                    <a:lstStyle/>
                    <a:p>
                      <a:pPr indent="266700" algn="just">
                        <a:lnSpc>
                          <a:spcPts val="1400"/>
                        </a:lnSpc>
                        <a:spcBef>
                          <a:spcPts val="200"/>
                        </a:spcBef>
                        <a:spcAft>
                          <a:spcPts val="200"/>
                        </a:spcAft>
                      </a:pPr>
                      <a:r>
                        <a:rPr lang="en-US" sz="1000" kern="1050">
                          <a:effectLst/>
                        </a:rPr>
                        <a:t>type_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a:effectLst/>
                        </a:rPr>
                        <a:t>组件类型，可选</a:t>
                      </a:r>
                      <a:r>
                        <a:rPr lang="en-US" sz="1000" kern="1050">
                          <a:effectLst/>
                        </a:rPr>
                        <a:t> "slider", "inside"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1003868866"/>
                  </a:ext>
                </a:extLst>
              </a:tr>
              <a:tr h="216000">
                <a:tc>
                  <a:txBody>
                    <a:bodyPr/>
                    <a:lstStyle/>
                    <a:p>
                      <a:pPr indent="266700" algn="just">
                        <a:lnSpc>
                          <a:spcPts val="1400"/>
                        </a:lnSpc>
                        <a:spcBef>
                          <a:spcPts val="200"/>
                        </a:spcBef>
                        <a:spcAft>
                          <a:spcPts val="200"/>
                        </a:spcAft>
                      </a:pPr>
                      <a:r>
                        <a:rPr lang="en-US" sz="1000" kern="1050">
                          <a:effectLst/>
                        </a:rPr>
                        <a:t>is_realtime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dirty="0">
                          <a:effectLst/>
                        </a:rPr>
                        <a:t>拖动时，是否实时更新系列的视图。如果设置为</a:t>
                      </a:r>
                      <a:r>
                        <a:rPr lang="en-US" sz="1000" kern="1050" dirty="0">
                          <a:effectLst/>
                        </a:rPr>
                        <a:t> false</a:t>
                      </a:r>
                      <a:r>
                        <a:rPr lang="zh-TW" sz="1000" kern="1050" dirty="0">
                          <a:effectLst/>
                        </a:rPr>
                        <a:t>，则只在拖拽结束的时候更新。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3893394955"/>
                  </a:ext>
                </a:extLst>
              </a:tr>
              <a:tr h="216000">
                <a:tc>
                  <a:txBody>
                    <a:bodyPr/>
                    <a:lstStyle/>
                    <a:p>
                      <a:pPr indent="266700" algn="just">
                        <a:lnSpc>
                          <a:spcPts val="1400"/>
                        </a:lnSpc>
                        <a:spcBef>
                          <a:spcPts val="200"/>
                        </a:spcBef>
                        <a:spcAft>
                          <a:spcPts val="200"/>
                        </a:spcAft>
                      </a:pPr>
                      <a:r>
                        <a:rPr lang="en-US" sz="1000" kern="1050">
                          <a:effectLst/>
                        </a:rPr>
                        <a:t>range_start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dirty="0">
                          <a:effectLst/>
                        </a:rPr>
                        <a:t>数据窗口范围的起始百分比。范围是：</a:t>
                      </a:r>
                      <a:r>
                        <a:rPr lang="en-US" sz="1000" kern="1050" dirty="0">
                          <a:effectLst/>
                        </a:rPr>
                        <a:t>0 ~ 100</a:t>
                      </a:r>
                      <a:r>
                        <a:rPr lang="zh-TW" sz="1000" kern="1050" dirty="0">
                          <a:effectLst/>
                        </a:rPr>
                        <a:t>。表示</a:t>
                      </a:r>
                      <a:r>
                        <a:rPr lang="en-US" sz="1000" kern="1050" dirty="0">
                          <a:effectLst/>
                        </a:rPr>
                        <a:t> 0% ~ 100%</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1701034202"/>
                  </a:ext>
                </a:extLst>
              </a:tr>
              <a:tr h="216000">
                <a:tc>
                  <a:txBody>
                    <a:bodyPr/>
                    <a:lstStyle/>
                    <a:p>
                      <a:pPr indent="266700" algn="just">
                        <a:lnSpc>
                          <a:spcPts val="1400"/>
                        </a:lnSpc>
                        <a:spcBef>
                          <a:spcPts val="200"/>
                        </a:spcBef>
                        <a:spcAft>
                          <a:spcPts val="200"/>
                        </a:spcAft>
                      </a:pPr>
                      <a:r>
                        <a:rPr lang="en-US" sz="1000" kern="1050">
                          <a:effectLst/>
                        </a:rPr>
                        <a:t>range_end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a:effectLst/>
                        </a:rPr>
                        <a:t>数据窗口范围的结束百分比。范围是：</a:t>
                      </a:r>
                      <a:r>
                        <a:rPr lang="en-US" sz="1000" kern="1050">
                          <a:effectLst/>
                        </a:rPr>
                        <a:t>0 ~ 100</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214770068"/>
                  </a:ext>
                </a:extLst>
              </a:tr>
              <a:tr h="216000">
                <a:tc>
                  <a:txBody>
                    <a:bodyPr/>
                    <a:lstStyle/>
                    <a:p>
                      <a:pPr indent="266700" algn="just">
                        <a:lnSpc>
                          <a:spcPts val="1400"/>
                        </a:lnSpc>
                        <a:spcBef>
                          <a:spcPts val="200"/>
                        </a:spcBef>
                        <a:spcAft>
                          <a:spcPts val="200"/>
                        </a:spcAft>
                      </a:pPr>
                      <a:r>
                        <a:rPr lang="en-US" sz="1000" kern="1050">
                          <a:effectLst/>
                        </a:rPr>
                        <a:t>start_value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a:effectLst/>
                        </a:rPr>
                        <a:t>数据窗口范围的起始数值。如果设置了</a:t>
                      </a:r>
                      <a:r>
                        <a:rPr lang="en-US" sz="1000" kern="1050">
                          <a:effectLst/>
                        </a:rPr>
                        <a:t> start </a:t>
                      </a:r>
                      <a:r>
                        <a:rPr lang="zh-TW" sz="1000" kern="1050">
                          <a:effectLst/>
                        </a:rPr>
                        <a:t>则</a:t>
                      </a:r>
                      <a:r>
                        <a:rPr lang="en-US" sz="1000" kern="1050">
                          <a:effectLst/>
                        </a:rPr>
                        <a:t> startValue </a:t>
                      </a:r>
                      <a:r>
                        <a:rPr lang="zh-TW" sz="1000" kern="1050">
                          <a:effectLst/>
                        </a:rPr>
                        <a:t>失效。</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3626441718"/>
                  </a:ext>
                </a:extLst>
              </a:tr>
              <a:tr h="216000">
                <a:tc>
                  <a:txBody>
                    <a:bodyPr/>
                    <a:lstStyle/>
                    <a:p>
                      <a:pPr indent="266700" algn="just">
                        <a:lnSpc>
                          <a:spcPts val="1400"/>
                        </a:lnSpc>
                        <a:spcBef>
                          <a:spcPts val="200"/>
                        </a:spcBef>
                        <a:spcAft>
                          <a:spcPts val="200"/>
                        </a:spcAft>
                      </a:pPr>
                      <a:r>
                        <a:rPr lang="en-US" sz="1000" kern="1050">
                          <a:effectLst/>
                        </a:rPr>
                        <a:t>end_value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dirty="0">
                          <a:effectLst/>
                        </a:rPr>
                        <a:t>数据窗口范围的结束数值。如果设置了</a:t>
                      </a:r>
                      <a:r>
                        <a:rPr lang="en-US" sz="1000" kern="1050" dirty="0">
                          <a:effectLst/>
                        </a:rPr>
                        <a:t> end </a:t>
                      </a:r>
                      <a:r>
                        <a:rPr lang="zh-TW" sz="1000" kern="1050" dirty="0">
                          <a:effectLst/>
                        </a:rPr>
                        <a:t>则</a:t>
                      </a:r>
                      <a:r>
                        <a:rPr lang="en-US" sz="1000" kern="1050" dirty="0">
                          <a:effectLst/>
                        </a:rPr>
                        <a:t> </a:t>
                      </a:r>
                      <a:r>
                        <a:rPr lang="en-US" sz="1000" kern="1050" dirty="0" err="1">
                          <a:effectLst/>
                        </a:rPr>
                        <a:t>endValue</a:t>
                      </a:r>
                      <a:r>
                        <a:rPr lang="en-US" sz="1000" kern="1050" dirty="0">
                          <a:effectLst/>
                        </a:rPr>
                        <a:t> </a:t>
                      </a:r>
                      <a:r>
                        <a:rPr lang="zh-TW" sz="1000" kern="1050" dirty="0">
                          <a:effectLst/>
                        </a:rPr>
                        <a:t>失效。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2518907922"/>
                  </a:ext>
                </a:extLst>
              </a:tr>
              <a:tr h="216000">
                <a:tc>
                  <a:txBody>
                    <a:bodyPr/>
                    <a:lstStyle/>
                    <a:p>
                      <a:pPr indent="266700" algn="just">
                        <a:lnSpc>
                          <a:spcPts val="1400"/>
                        </a:lnSpc>
                        <a:spcBef>
                          <a:spcPts val="200"/>
                        </a:spcBef>
                        <a:spcAft>
                          <a:spcPts val="200"/>
                        </a:spcAft>
                      </a:pPr>
                      <a:r>
                        <a:rPr lang="en-US" sz="1000" kern="1050">
                          <a:effectLst/>
                        </a:rPr>
                        <a:t>orient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dirty="0">
                          <a:effectLst/>
                        </a:rPr>
                        <a:t>布局方式是横还是竖。</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2455018716"/>
                  </a:ext>
                </a:extLst>
              </a:tr>
              <a:tr h="216000">
                <a:tc>
                  <a:txBody>
                    <a:bodyPr/>
                    <a:lstStyle/>
                    <a:p>
                      <a:pPr indent="266700" algn="just">
                        <a:lnSpc>
                          <a:spcPts val="1400"/>
                        </a:lnSpc>
                        <a:spcBef>
                          <a:spcPts val="200"/>
                        </a:spcBef>
                        <a:spcAft>
                          <a:spcPts val="200"/>
                        </a:spcAft>
                      </a:pPr>
                      <a:r>
                        <a:rPr lang="en-US" sz="1000" kern="1050">
                          <a:effectLst/>
                        </a:rPr>
                        <a:t>xaxis_index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dirty="0">
                          <a:effectLst/>
                        </a:rPr>
                        <a:t>设置 </a:t>
                      </a:r>
                      <a:r>
                        <a:rPr lang="en-US" sz="1000" kern="1050" dirty="0" err="1">
                          <a:effectLst/>
                        </a:rPr>
                        <a:t>dataZoom</a:t>
                      </a:r>
                      <a:r>
                        <a:rPr lang="en-US" sz="1000" kern="1050" dirty="0">
                          <a:effectLst/>
                        </a:rPr>
                        <a:t>-inside </a:t>
                      </a:r>
                      <a:r>
                        <a:rPr lang="zh-TW" sz="1000" kern="1050" dirty="0">
                          <a:effectLst/>
                        </a:rPr>
                        <a:t>组件控制的</a:t>
                      </a:r>
                      <a:r>
                        <a:rPr lang="en-US" sz="1000" kern="1050" dirty="0">
                          <a:effectLst/>
                        </a:rPr>
                        <a:t> x </a:t>
                      </a:r>
                      <a:r>
                        <a:rPr lang="zh-TW" sz="1000" kern="1050" dirty="0">
                          <a:effectLst/>
                        </a:rPr>
                        <a:t>轴（即</a:t>
                      </a:r>
                      <a:r>
                        <a:rPr lang="en-US" sz="1000" kern="1050" dirty="0">
                          <a:effectLst/>
                        </a:rPr>
                        <a:t> </a:t>
                      </a:r>
                      <a:r>
                        <a:rPr lang="en-US" sz="1000" kern="1050" dirty="0" err="1">
                          <a:effectLst/>
                        </a:rPr>
                        <a:t>xAxis</a:t>
                      </a:r>
                      <a:r>
                        <a:rPr lang="zh-TW" sz="1000" kern="1050" dirty="0">
                          <a:effectLst/>
                        </a:rPr>
                        <a:t>，是直角坐标系中的概念，参见</a:t>
                      </a:r>
                      <a:r>
                        <a:rPr lang="en-US" sz="1000" kern="1050" dirty="0">
                          <a:effectLst/>
                        </a:rPr>
                        <a:t> grid</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2338239087"/>
                  </a:ext>
                </a:extLst>
              </a:tr>
              <a:tr h="216000">
                <a:tc>
                  <a:txBody>
                    <a:bodyPr/>
                    <a:lstStyle/>
                    <a:p>
                      <a:pPr indent="266700" algn="just">
                        <a:lnSpc>
                          <a:spcPts val="1400"/>
                        </a:lnSpc>
                        <a:spcBef>
                          <a:spcPts val="200"/>
                        </a:spcBef>
                        <a:spcAft>
                          <a:spcPts val="200"/>
                        </a:spcAft>
                      </a:pPr>
                      <a:r>
                        <a:rPr lang="en-US" sz="1000" kern="1050">
                          <a:effectLst/>
                        </a:rPr>
                        <a:t>yaxis_index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dirty="0">
                          <a:effectLst/>
                        </a:rPr>
                        <a:t>设置</a:t>
                      </a:r>
                      <a:r>
                        <a:rPr lang="en-US" sz="1000" kern="1050" dirty="0">
                          <a:effectLst/>
                        </a:rPr>
                        <a:t> </a:t>
                      </a:r>
                      <a:r>
                        <a:rPr lang="en-US" sz="1000" kern="1050" dirty="0" err="1">
                          <a:effectLst/>
                        </a:rPr>
                        <a:t>dataZoom</a:t>
                      </a:r>
                      <a:r>
                        <a:rPr lang="en-US" sz="1000" kern="1050" dirty="0">
                          <a:effectLst/>
                        </a:rPr>
                        <a:t>-inside </a:t>
                      </a:r>
                      <a:r>
                        <a:rPr lang="zh-TW" sz="1000" kern="1050" dirty="0">
                          <a:effectLst/>
                        </a:rPr>
                        <a:t>组件控制的</a:t>
                      </a:r>
                      <a:r>
                        <a:rPr lang="en-US" sz="1000" kern="1050" dirty="0">
                          <a:effectLst/>
                        </a:rPr>
                        <a:t> y </a:t>
                      </a:r>
                      <a:r>
                        <a:rPr lang="zh-TW" sz="1000" kern="1050" dirty="0">
                          <a:effectLst/>
                        </a:rPr>
                        <a:t>轴（即</a:t>
                      </a:r>
                      <a:r>
                        <a:rPr lang="en-US" sz="1000" kern="1050" dirty="0">
                          <a:effectLst/>
                        </a:rPr>
                        <a:t> </a:t>
                      </a:r>
                      <a:r>
                        <a:rPr lang="en-US" sz="1000" kern="1050" dirty="0" err="1">
                          <a:effectLst/>
                        </a:rPr>
                        <a:t>yAxis</a:t>
                      </a:r>
                      <a:r>
                        <a:rPr lang="zh-TW" sz="1000" kern="1050" dirty="0">
                          <a:effectLst/>
                        </a:rPr>
                        <a:t>，是直角坐标系中的概念）。</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1920448826"/>
                  </a:ext>
                </a:extLst>
              </a:tr>
              <a:tr h="216000">
                <a:tc>
                  <a:txBody>
                    <a:bodyPr/>
                    <a:lstStyle/>
                    <a:p>
                      <a:pPr indent="266700" algn="just">
                        <a:lnSpc>
                          <a:spcPts val="1400"/>
                        </a:lnSpc>
                        <a:spcBef>
                          <a:spcPts val="200"/>
                        </a:spcBef>
                        <a:spcAft>
                          <a:spcPts val="200"/>
                        </a:spcAft>
                      </a:pPr>
                      <a:r>
                        <a:rPr lang="en-US" sz="1000" kern="1050">
                          <a:effectLst/>
                        </a:rPr>
                        <a:t>is_zoom_lock</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zh-TW" sz="1000" kern="1050" dirty="0">
                          <a:effectLst/>
                        </a:rPr>
                        <a:t>是否锁定选择区域（或叫做数据窗口）的大小。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1549449665"/>
                  </a:ext>
                </a:extLst>
              </a:tr>
              <a:tr h="216000">
                <a:tc>
                  <a:txBody>
                    <a:bodyPr/>
                    <a:lstStyle/>
                    <a:p>
                      <a:pPr indent="266700" algn="just">
                        <a:lnSpc>
                          <a:spcPts val="1400"/>
                        </a:lnSpc>
                        <a:spcBef>
                          <a:spcPts val="200"/>
                        </a:spcBef>
                        <a:spcAft>
                          <a:spcPts val="200"/>
                        </a:spcAft>
                      </a:pPr>
                      <a:r>
                        <a:rPr lang="en-US" sz="1000" kern="1050">
                          <a:effectLst/>
                        </a:rPr>
                        <a:t>pos_left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en-US" sz="1000" kern="1050" dirty="0" err="1">
                          <a:effectLst/>
                        </a:rPr>
                        <a:t>dataZoom</a:t>
                      </a:r>
                      <a:r>
                        <a:rPr lang="en-US" sz="1000" kern="1050" dirty="0">
                          <a:effectLst/>
                        </a:rPr>
                        <a:t>-slider </a:t>
                      </a:r>
                      <a:r>
                        <a:rPr lang="zh-TW" sz="1000" kern="1050" dirty="0">
                          <a:effectLst/>
                        </a:rPr>
                        <a:t>组件离容器左侧的距离。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1627231008"/>
                  </a:ext>
                </a:extLst>
              </a:tr>
              <a:tr h="216000">
                <a:tc>
                  <a:txBody>
                    <a:bodyPr/>
                    <a:lstStyle/>
                    <a:p>
                      <a:pPr indent="266700" algn="just">
                        <a:lnSpc>
                          <a:spcPts val="1400"/>
                        </a:lnSpc>
                        <a:spcBef>
                          <a:spcPts val="200"/>
                        </a:spcBef>
                        <a:spcAft>
                          <a:spcPts val="200"/>
                        </a:spcAft>
                      </a:pPr>
                      <a:r>
                        <a:rPr lang="en-US" sz="1000" kern="1050">
                          <a:effectLst/>
                        </a:rPr>
                        <a:t>pos_top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en-US" sz="1000" kern="1050" dirty="0" err="1">
                          <a:effectLst/>
                        </a:rPr>
                        <a:t>dataZoom</a:t>
                      </a:r>
                      <a:r>
                        <a:rPr lang="en-US" sz="1000" kern="1050" dirty="0">
                          <a:effectLst/>
                        </a:rPr>
                        <a:t>-slider </a:t>
                      </a:r>
                      <a:r>
                        <a:rPr lang="zh-TW" sz="1000" kern="1050" dirty="0">
                          <a:effectLst/>
                        </a:rPr>
                        <a:t>组件离容器上侧的距离。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3470008642"/>
                  </a:ext>
                </a:extLst>
              </a:tr>
              <a:tr h="216000">
                <a:tc>
                  <a:txBody>
                    <a:bodyPr/>
                    <a:lstStyle/>
                    <a:p>
                      <a:pPr indent="266700" algn="just">
                        <a:lnSpc>
                          <a:spcPts val="1400"/>
                        </a:lnSpc>
                        <a:spcBef>
                          <a:spcPts val="200"/>
                        </a:spcBef>
                        <a:spcAft>
                          <a:spcPts val="200"/>
                        </a:spcAft>
                      </a:pPr>
                      <a:r>
                        <a:rPr lang="en-US" sz="1000" kern="1050">
                          <a:effectLst/>
                        </a:rPr>
                        <a:t>pos_right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en-US" sz="1000" kern="1050" dirty="0" err="1">
                          <a:effectLst/>
                        </a:rPr>
                        <a:t>dataZoom</a:t>
                      </a:r>
                      <a:r>
                        <a:rPr lang="en-US" sz="1000" kern="1050" dirty="0">
                          <a:effectLst/>
                        </a:rPr>
                        <a:t>-slider </a:t>
                      </a:r>
                      <a:r>
                        <a:rPr lang="zh-TW" sz="1000" kern="1050" dirty="0">
                          <a:effectLst/>
                        </a:rPr>
                        <a:t>组件离容器右侧的距离。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3324250593"/>
                  </a:ext>
                </a:extLst>
              </a:tr>
              <a:tr h="216000">
                <a:tc>
                  <a:txBody>
                    <a:bodyPr/>
                    <a:lstStyle/>
                    <a:p>
                      <a:pPr indent="266700" algn="just">
                        <a:lnSpc>
                          <a:spcPts val="1400"/>
                        </a:lnSpc>
                        <a:spcBef>
                          <a:spcPts val="200"/>
                        </a:spcBef>
                        <a:spcAft>
                          <a:spcPts val="200"/>
                        </a:spcAft>
                      </a:pPr>
                      <a:r>
                        <a:rPr lang="en-US" sz="1000" kern="1050">
                          <a:effectLst/>
                        </a:rPr>
                        <a:t>pos_bottom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tc>
                  <a:txBody>
                    <a:bodyPr/>
                    <a:lstStyle/>
                    <a:p>
                      <a:pPr indent="266700" algn="just">
                        <a:lnSpc>
                          <a:spcPts val="1400"/>
                        </a:lnSpc>
                        <a:spcBef>
                          <a:spcPts val="200"/>
                        </a:spcBef>
                        <a:spcAft>
                          <a:spcPts val="200"/>
                        </a:spcAft>
                      </a:pPr>
                      <a:r>
                        <a:rPr lang="en-US" sz="1000" kern="1050" dirty="0" err="1">
                          <a:effectLst/>
                        </a:rPr>
                        <a:t>dataZoom</a:t>
                      </a:r>
                      <a:r>
                        <a:rPr lang="en-US" sz="1000" kern="1050" dirty="0">
                          <a:effectLst/>
                        </a:rPr>
                        <a:t>-slider</a:t>
                      </a:r>
                      <a:r>
                        <a:rPr lang="zh-TW" sz="1000" kern="1050" dirty="0">
                          <a:effectLst/>
                        </a:rPr>
                        <a:t>组件离容器下侧的距离。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3139" marR="53139" marT="0" marB="0" anchor="ctr"/>
                </a:tc>
                <a:extLst>
                  <a:ext uri="{0D108BD9-81ED-4DB2-BD59-A6C34878D82A}">
                    <a16:rowId xmlns:a16="http://schemas.microsoft.com/office/drawing/2014/main" val="434811022"/>
                  </a:ext>
                </a:extLst>
              </a:tr>
            </a:tbl>
          </a:graphicData>
        </a:graphic>
      </p:graphicFrame>
      <p:sp>
        <p:nvSpPr>
          <p:cNvPr id="3" name="内容占位符 2">
            <a:extLst>
              <a:ext uri="{FF2B5EF4-FFF2-40B4-BE49-F238E27FC236}">
                <a16:creationId xmlns:a16="http://schemas.microsoft.com/office/drawing/2014/main" id="{607EDBFC-328E-4D67-9DCA-B8A3A8199B8A}"/>
              </a:ext>
            </a:extLst>
          </p:cNvPr>
          <p:cNvSpPr>
            <a:spLocks noGrp="1"/>
          </p:cNvSpPr>
          <p:nvPr>
            <p:ph idx="10"/>
          </p:nvPr>
        </p:nvSpPr>
        <p:spPr/>
        <p:txBody>
          <a:bodyPr/>
          <a:lstStyle/>
          <a:p>
            <a:r>
              <a:rPr lang="zh-CN" altLang="zh-CN" dirty="0"/>
              <a:t>（</a:t>
            </a:r>
            <a:r>
              <a:rPr lang="en-US" altLang="zh-CN" dirty="0"/>
              <a:t>5</a:t>
            </a:r>
            <a:r>
              <a:rPr lang="zh-CN" altLang="zh-CN" dirty="0"/>
              <a:t>）</a:t>
            </a:r>
            <a:r>
              <a:rPr lang="en-US" altLang="zh-CN" dirty="0"/>
              <a:t>DataZoomOpts</a:t>
            </a:r>
            <a:r>
              <a:rPr lang="zh-CN" altLang="zh-CN" dirty="0"/>
              <a:t>：</a:t>
            </a:r>
            <a:endParaRPr lang="zh-CN" altLang="en-US" dirty="0"/>
          </a:p>
        </p:txBody>
      </p:sp>
    </p:spTree>
    <p:extLst>
      <p:ext uri="{BB962C8B-B14F-4D97-AF65-F5344CB8AC3E}">
        <p14:creationId xmlns:p14="http://schemas.microsoft.com/office/powerpoint/2010/main" val="40143161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E788D6CD-88A7-4032-957D-ADFC131D4701}"/>
              </a:ext>
            </a:extLst>
          </p:cNvPr>
          <p:cNvGraphicFramePr>
            <a:graphicFrameLocks noGrp="1"/>
          </p:cNvGraphicFramePr>
          <p:nvPr>
            <p:ph idx="1"/>
            <p:extLst>
              <p:ext uri="{D42A27DB-BD31-4B8C-83A1-F6EECF244321}">
                <p14:modId xmlns:p14="http://schemas.microsoft.com/office/powerpoint/2010/main" val="709420776"/>
              </p:ext>
            </p:extLst>
          </p:nvPr>
        </p:nvGraphicFramePr>
        <p:xfrm>
          <a:off x="2447636" y="2233222"/>
          <a:ext cx="6336146" cy="2160000"/>
        </p:xfrm>
        <a:graphic>
          <a:graphicData uri="http://schemas.openxmlformats.org/drawingml/2006/table">
            <a:tbl>
              <a:tblPr firstRow="1" firstCol="1" bandRow="1">
                <a:tableStyleId>{5C22544A-7EE6-4342-B048-85BDC9FD1C3A}</a:tableStyleId>
              </a:tblPr>
              <a:tblGrid>
                <a:gridCol w="1489185">
                  <a:extLst>
                    <a:ext uri="{9D8B030D-6E8A-4147-A177-3AD203B41FA5}">
                      <a16:colId xmlns:a16="http://schemas.microsoft.com/office/drawing/2014/main" val="3996391154"/>
                    </a:ext>
                  </a:extLst>
                </a:gridCol>
                <a:gridCol w="4846961">
                  <a:extLst>
                    <a:ext uri="{9D8B030D-6E8A-4147-A177-3AD203B41FA5}">
                      <a16:colId xmlns:a16="http://schemas.microsoft.com/office/drawing/2014/main" val="3548242668"/>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662235845"/>
                  </a:ext>
                </a:extLst>
              </a:tr>
              <a:tr h="216000">
                <a:tc>
                  <a:txBody>
                    <a:bodyPr/>
                    <a:lstStyle/>
                    <a:p>
                      <a:pPr indent="266700" algn="just">
                        <a:lnSpc>
                          <a:spcPts val="1400"/>
                        </a:lnSpc>
                        <a:spcBef>
                          <a:spcPts val="200"/>
                        </a:spcBef>
                        <a:spcAft>
                          <a:spcPts val="200"/>
                        </a:spcAft>
                      </a:pPr>
                      <a:r>
                        <a:rPr lang="en-US" sz="1000" kern="1050">
                          <a:effectLst/>
                        </a:rPr>
                        <a:t>type_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图例的类型。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53416818"/>
                  </a:ext>
                </a:extLst>
              </a:tr>
              <a:tr h="216000">
                <a:tc>
                  <a:txBody>
                    <a:bodyPr/>
                    <a:lstStyle/>
                    <a:p>
                      <a:pPr indent="266700" algn="just">
                        <a:lnSpc>
                          <a:spcPts val="1400"/>
                        </a:lnSpc>
                        <a:spcBef>
                          <a:spcPts val="200"/>
                        </a:spcBef>
                        <a:spcAft>
                          <a:spcPts val="200"/>
                        </a:spcAft>
                      </a:pPr>
                      <a:r>
                        <a:rPr lang="en-US" sz="1000" kern="1050">
                          <a:effectLst/>
                        </a:rPr>
                        <a:t>selected_mode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图例选择的模式，控制是否可以通过点击图例改变系列的显示状态。</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46397673"/>
                  </a:ext>
                </a:extLst>
              </a:tr>
              <a:tr h="216000">
                <a:tc>
                  <a:txBody>
                    <a:bodyPr/>
                    <a:lstStyle/>
                    <a:p>
                      <a:pPr indent="266700" algn="just">
                        <a:lnSpc>
                          <a:spcPts val="1400"/>
                        </a:lnSpc>
                        <a:spcBef>
                          <a:spcPts val="200"/>
                        </a:spcBef>
                        <a:spcAft>
                          <a:spcPts val="200"/>
                        </a:spcAft>
                      </a:pPr>
                      <a:r>
                        <a:rPr lang="en-US" sz="1000" kern="1050">
                          <a:effectLst/>
                        </a:rPr>
                        <a:t>is_show</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是否显示图例组件</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60843835"/>
                  </a:ext>
                </a:extLst>
              </a:tr>
              <a:tr h="216000">
                <a:tc>
                  <a:txBody>
                    <a:bodyPr/>
                    <a:lstStyle/>
                    <a:p>
                      <a:pPr indent="266700" algn="just">
                        <a:lnSpc>
                          <a:spcPts val="1400"/>
                        </a:lnSpc>
                        <a:spcBef>
                          <a:spcPts val="200"/>
                        </a:spcBef>
                        <a:spcAft>
                          <a:spcPts val="200"/>
                        </a:spcAft>
                      </a:pPr>
                      <a:r>
                        <a:rPr lang="en-US" sz="1000" kern="1050">
                          <a:effectLst/>
                        </a:rPr>
                        <a:t>pos_left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图例组件离容器左侧的距离。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77511704"/>
                  </a:ext>
                </a:extLst>
              </a:tr>
              <a:tr h="216000">
                <a:tc>
                  <a:txBody>
                    <a:bodyPr/>
                    <a:lstStyle/>
                    <a:p>
                      <a:pPr indent="266700" algn="just">
                        <a:lnSpc>
                          <a:spcPts val="1400"/>
                        </a:lnSpc>
                        <a:spcBef>
                          <a:spcPts val="200"/>
                        </a:spcBef>
                        <a:spcAft>
                          <a:spcPts val="200"/>
                        </a:spcAft>
                      </a:pPr>
                      <a:r>
                        <a:rPr lang="en-US" sz="1000" kern="1050">
                          <a:effectLst/>
                        </a:rPr>
                        <a:t>pos_right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图例组件离容器右侧的距离。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25327575"/>
                  </a:ext>
                </a:extLst>
              </a:tr>
              <a:tr h="216000">
                <a:tc>
                  <a:txBody>
                    <a:bodyPr/>
                    <a:lstStyle/>
                    <a:p>
                      <a:pPr indent="266700" algn="just">
                        <a:lnSpc>
                          <a:spcPts val="1400"/>
                        </a:lnSpc>
                        <a:spcBef>
                          <a:spcPts val="200"/>
                        </a:spcBef>
                        <a:spcAft>
                          <a:spcPts val="200"/>
                        </a:spcAft>
                      </a:pPr>
                      <a:r>
                        <a:rPr lang="en-US" sz="1000" kern="1050">
                          <a:effectLst/>
                        </a:rPr>
                        <a:t>pos_top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图例组件离容器上侧的距离。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24744719"/>
                  </a:ext>
                </a:extLst>
              </a:tr>
              <a:tr h="216000">
                <a:tc>
                  <a:txBody>
                    <a:bodyPr/>
                    <a:lstStyle/>
                    <a:p>
                      <a:pPr indent="266700" algn="just">
                        <a:lnSpc>
                          <a:spcPts val="1400"/>
                        </a:lnSpc>
                        <a:spcBef>
                          <a:spcPts val="200"/>
                        </a:spcBef>
                        <a:spcAft>
                          <a:spcPts val="200"/>
                        </a:spcAft>
                      </a:pPr>
                      <a:r>
                        <a:rPr lang="en-US" sz="1000" kern="1050">
                          <a:effectLst/>
                        </a:rPr>
                        <a:t>pos_bottom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图例组件离容器下侧的距离。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96520819"/>
                  </a:ext>
                </a:extLst>
              </a:tr>
              <a:tr h="216000">
                <a:tc>
                  <a:txBody>
                    <a:bodyPr/>
                    <a:lstStyle/>
                    <a:p>
                      <a:pPr indent="266700" algn="just">
                        <a:lnSpc>
                          <a:spcPts val="1400"/>
                        </a:lnSpc>
                        <a:spcBef>
                          <a:spcPts val="200"/>
                        </a:spcBef>
                        <a:spcAft>
                          <a:spcPts val="200"/>
                        </a:spcAft>
                      </a:pPr>
                      <a:r>
                        <a:rPr lang="en-US" sz="1000" kern="1050">
                          <a:effectLst/>
                        </a:rPr>
                        <a:t>orient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图例列表的布局朝向。可选：</a:t>
                      </a:r>
                      <a:r>
                        <a:rPr lang="en-US" sz="1000" kern="1050" dirty="0">
                          <a:effectLst/>
                        </a:rPr>
                        <a:t>'horizontal', 'vertical'</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80626108"/>
                  </a:ext>
                </a:extLst>
              </a:tr>
              <a:tr h="216000">
                <a:tc>
                  <a:txBody>
                    <a:bodyPr/>
                    <a:lstStyle/>
                    <a:p>
                      <a:pPr indent="266700" algn="just">
                        <a:lnSpc>
                          <a:spcPts val="1400"/>
                        </a:lnSpc>
                        <a:spcBef>
                          <a:spcPts val="200"/>
                        </a:spcBef>
                        <a:spcAft>
                          <a:spcPts val="200"/>
                        </a:spcAft>
                      </a:pPr>
                      <a:r>
                        <a:rPr lang="en-US" sz="1000" kern="1050">
                          <a:effectLst/>
                        </a:rPr>
                        <a:t>textstyle_opts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图例组件字体样式。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10247528"/>
                  </a:ext>
                </a:extLst>
              </a:tr>
            </a:tbl>
          </a:graphicData>
        </a:graphic>
      </p:graphicFrame>
      <p:sp>
        <p:nvSpPr>
          <p:cNvPr id="3" name="内容占位符 2">
            <a:extLst>
              <a:ext uri="{FF2B5EF4-FFF2-40B4-BE49-F238E27FC236}">
                <a16:creationId xmlns:a16="http://schemas.microsoft.com/office/drawing/2014/main" id="{607EDBFC-328E-4D67-9DCA-B8A3A8199B8A}"/>
              </a:ext>
            </a:extLst>
          </p:cNvPr>
          <p:cNvSpPr>
            <a:spLocks noGrp="1"/>
          </p:cNvSpPr>
          <p:nvPr>
            <p:ph idx="10"/>
          </p:nvPr>
        </p:nvSpPr>
        <p:spPr/>
        <p:txBody>
          <a:bodyPr/>
          <a:lstStyle/>
          <a:p>
            <a:r>
              <a:rPr lang="zh-CN" altLang="zh-CN" dirty="0"/>
              <a:t>（</a:t>
            </a:r>
            <a:r>
              <a:rPr lang="en-US" altLang="zh-CN" dirty="0"/>
              <a:t>6</a:t>
            </a:r>
            <a:r>
              <a:rPr lang="zh-CN" altLang="zh-CN" dirty="0"/>
              <a:t>）</a:t>
            </a:r>
            <a:r>
              <a:rPr lang="en-US" altLang="zh-CN" dirty="0"/>
              <a:t>LegendOpts</a:t>
            </a:r>
            <a:r>
              <a:rPr lang="zh-CN" altLang="zh-CN" dirty="0"/>
              <a:t>：</a:t>
            </a:r>
            <a:endParaRPr lang="zh-CN" altLang="en-US" dirty="0"/>
          </a:p>
        </p:txBody>
      </p:sp>
    </p:spTree>
    <p:extLst>
      <p:ext uri="{BB962C8B-B14F-4D97-AF65-F5344CB8AC3E}">
        <p14:creationId xmlns:p14="http://schemas.microsoft.com/office/powerpoint/2010/main" val="26802745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Hadoop</a:t>
            </a:r>
            <a:r>
              <a:rPr lang="zh-CN" altLang="en-US" dirty="0"/>
              <a:t>在</a:t>
            </a:r>
            <a:r>
              <a:rPr lang="en-US" altLang="zh-CN" dirty="0"/>
              <a:t>2006</a:t>
            </a:r>
            <a:r>
              <a:rPr lang="zh-CN" altLang="en-US" dirty="0"/>
              <a:t>年成为雅虎项目，随后晋升为顶级</a:t>
            </a:r>
            <a:r>
              <a:rPr lang="en-US" altLang="zh-CN" dirty="0"/>
              <a:t>Apache</a:t>
            </a:r>
            <a:r>
              <a:rPr lang="zh-CN" altLang="en-US" dirty="0"/>
              <a:t>开源项目。</a:t>
            </a:r>
            <a:r>
              <a:rPr lang="en-US" altLang="zh-CN" dirty="0"/>
              <a:t>Hadoop</a:t>
            </a:r>
            <a:r>
              <a:rPr lang="zh-CN" altLang="en-US" dirty="0"/>
              <a:t>分布式文件系统是一种文件系统实现，在具体实现中主要有以下几个部分：</a:t>
            </a:r>
            <a:endParaRPr lang="en-US" altLang="zh-CN" dirty="0"/>
          </a:p>
          <a:p>
            <a:pPr marL="361950" indent="-361950"/>
            <a:r>
              <a:rPr lang="en-US" altLang="zh-CN" dirty="0"/>
              <a:t>1. </a:t>
            </a:r>
            <a:r>
              <a:rPr lang="zh-CN" altLang="en-US" dirty="0"/>
              <a:t>名称节点（</a:t>
            </a:r>
            <a:r>
              <a:rPr lang="en-US" altLang="zh-CN" dirty="0" err="1"/>
              <a:t>NameNode</a:t>
            </a:r>
            <a:r>
              <a:rPr lang="en-US" altLang="zh-CN" dirty="0"/>
              <a:t>)</a:t>
            </a:r>
          </a:p>
          <a:p>
            <a:pPr marL="361950" indent="-361950"/>
            <a:r>
              <a:rPr lang="zh-CN" altLang="en-US" dirty="0"/>
              <a:t>名称节点的职责在于存储整个文件系统的元数据，这是一个非常重要的角色。</a:t>
            </a:r>
            <a:endParaRPr lang="en-US" altLang="zh-CN" dirty="0"/>
          </a:p>
          <a:p>
            <a:pPr marL="361950" indent="-361950"/>
            <a:r>
              <a:rPr lang="en-US" altLang="zh-CN" dirty="0"/>
              <a:t>2. </a:t>
            </a:r>
            <a:r>
              <a:rPr lang="zh-CN" altLang="en-US" dirty="0"/>
              <a:t>第二名称节点（</a:t>
            </a:r>
            <a:r>
              <a:rPr lang="en-US" altLang="zh-CN" dirty="0" err="1"/>
              <a:t>SecondaryNameNode</a:t>
            </a:r>
            <a:r>
              <a:rPr lang="zh-CN" altLang="en-US" dirty="0"/>
              <a:t>）</a:t>
            </a:r>
          </a:p>
          <a:p>
            <a:pPr marL="361950" indent="-361950"/>
            <a:r>
              <a:rPr lang="zh-CN" altLang="en-US" dirty="0"/>
              <a:t>这个角色的作用是定期通过编辑日志合并命名空间映像，防止编辑日志过大。</a:t>
            </a:r>
          </a:p>
          <a:p>
            <a:pPr marL="361950" indent="-361950"/>
            <a:r>
              <a:rPr lang="en-US" altLang="zh-CN" dirty="0"/>
              <a:t>3. </a:t>
            </a:r>
            <a:r>
              <a:rPr lang="zh-CN" altLang="en-US" dirty="0"/>
              <a:t>数据节点（</a:t>
            </a:r>
            <a:r>
              <a:rPr lang="en-US" altLang="zh-CN" dirty="0" err="1"/>
              <a:t>DataNode</a:t>
            </a:r>
            <a:r>
              <a:rPr lang="zh-CN" altLang="en-US" dirty="0"/>
              <a:t>）</a:t>
            </a:r>
          </a:p>
          <a:p>
            <a:pPr marL="361950" indent="-361950"/>
            <a:r>
              <a:rPr lang="zh-CN" altLang="en-US" dirty="0"/>
              <a:t>这是</a:t>
            </a:r>
            <a:r>
              <a:rPr lang="en-US" altLang="zh-CN" dirty="0"/>
              <a:t>HDFS</a:t>
            </a:r>
            <a:r>
              <a:rPr lang="zh-CN" altLang="en-US" dirty="0"/>
              <a:t>中具体存储数据的地方，一般有多台机器。</a:t>
            </a:r>
          </a:p>
        </p:txBody>
      </p:sp>
      <p:sp>
        <p:nvSpPr>
          <p:cNvPr id="17412" name="内容占位符 2"/>
          <p:cNvSpPr>
            <a:spLocks noGrp="1"/>
          </p:cNvSpPr>
          <p:nvPr>
            <p:ph idx="10"/>
          </p:nvPr>
        </p:nvSpPr>
        <p:spPr/>
        <p:txBody>
          <a:bodyPr/>
          <a:lstStyle/>
          <a:p>
            <a:r>
              <a:rPr lang="en-US" dirty="0"/>
              <a:t>2.1.1  Hadoop</a:t>
            </a:r>
            <a:r>
              <a:rPr lang="zh-CN" altLang="en-US" dirty="0"/>
              <a:t>集群概述</a:t>
            </a:r>
            <a:endParaRPr dirty="0"/>
          </a:p>
        </p:txBody>
      </p:sp>
    </p:spTree>
    <p:extLst>
      <p:ext uri="{BB962C8B-B14F-4D97-AF65-F5344CB8AC3E}">
        <p14:creationId xmlns:p14="http://schemas.microsoft.com/office/powerpoint/2010/main" val="23217298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44FCFC50-042A-46E0-82DA-A5BF052BFFAA}"/>
              </a:ext>
            </a:extLst>
          </p:cNvPr>
          <p:cNvGraphicFramePr>
            <a:graphicFrameLocks noGrp="1"/>
          </p:cNvGraphicFramePr>
          <p:nvPr>
            <p:ph idx="1"/>
            <p:extLst>
              <p:ext uri="{D42A27DB-BD31-4B8C-83A1-F6EECF244321}">
                <p14:modId xmlns:p14="http://schemas.microsoft.com/office/powerpoint/2010/main" val="2646660605"/>
              </p:ext>
            </p:extLst>
          </p:nvPr>
        </p:nvGraphicFramePr>
        <p:xfrm>
          <a:off x="2235200" y="1866708"/>
          <a:ext cx="7546109" cy="4104000"/>
        </p:xfrm>
        <a:graphic>
          <a:graphicData uri="http://schemas.openxmlformats.org/drawingml/2006/table">
            <a:tbl>
              <a:tblPr firstRow="1" firstCol="1" bandRow="1">
                <a:tableStyleId>{5C22544A-7EE6-4342-B048-85BDC9FD1C3A}</a:tableStyleId>
              </a:tblPr>
              <a:tblGrid>
                <a:gridCol w="1173326">
                  <a:extLst>
                    <a:ext uri="{9D8B030D-6E8A-4147-A177-3AD203B41FA5}">
                      <a16:colId xmlns:a16="http://schemas.microsoft.com/office/drawing/2014/main" val="53588873"/>
                    </a:ext>
                  </a:extLst>
                </a:gridCol>
                <a:gridCol w="6372783">
                  <a:extLst>
                    <a:ext uri="{9D8B030D-6E8A-4147-A177-3AD203B41FA5}">
                      <a16:colId xmlns:a16="http://schemas.microsoft.com/office/drawing/2014/main" val="2219876935"/>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2485204006"/>
                  </a:ext>
                </a:extLst>
              </a:tr>
              <a:tr h="216000">
                <a:tc>
                  <a:txBody>
                    <a:bodyPr/>
                    <a:lstStyle/>
                    <a:p>
                      <a:pPr indent="266700" algn="just">
                        <a:lnSpc>
                          <a:spcPts val="1400"/>
                        </a:lnSpc>
                        <a:spcBef>
                          <a:spcPts val="200"/>
                        </a:spcBef>
                        <a:spcAft>
                          <a:spcPts val="200"/>
                        </a:spcAft>
                      </a:pPr>
                      <a:r>
                        <a:rPr lang="en-US" sz="1000" kern="1050">
                          <a:effectLst/>
                        </a:rPr>
                        <a:t>type_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dirty="0">
                          <a:effectLst/>
                        </a:rPr>
                        <a:t>映射过渡类型，可选，</a:t>
                      </a:r>
                      <a:r>
                        <a:rPr lang="en-US" sz="1000" kern="1050" dirty="0">
                          <a:effectLst/>
                        </a:rPr>
                        <a:t>"color", "size"</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620431253"/>
                  </a:ext>
                </a:extLst>
              </a:tr>
              <a:tr h="216000">
                <a:tc>
                  <a:txBody>
                    <a:bodyPr/>
                    <a:lstStyle/>
                    <a:p>
                      <a:pPr indent="266700" algn="just">
                        <a:lnSpc>
                          <a:spcPts val="1400"/>
                        </a:lnSpc>
                        <a:spcBef>
                          <a:spcPts val="200"/>
                        </a:spcBef>
                        <a:spcAft>
                          <a:spcPts val="200"/>
                        </a:spcAft>
                      </a:pPr>
                      <a:r>
                        <a:rPr lang="en-US" sz="1000" kern="1050">
                          <a:effectLst/>
                        </a:rPr>
                        <a:t>min_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a:effectLst/>
                        </a:rPr>
                        <a:t>指定</a:t>
                      </a:r>
                      <a:r>
                        <a:rPr lang="en-US" sz="1000" kern="1050">
                          <a:effectLst/>
                        </a:rPr>
                        <a:t> visualMapPiecewise </a:t>
                      </a:r>
                      <a:r>
                        <a:rPr lang="zh-TW" sz="1000" kern="1050">
                          <a:effectLst/>
                        </a:rPr>
                        <a:t>组件的最小值。</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4201970972"/>
                  </a:ext>
                </a:extLst>
              </a:tr>
              <a:tr h="216000">
                <a:tc>
                  <a:txBody>
                    <a:bodyPr/>
                    <a:lstStyle/>
                    <a:p>
                      <a:pPr indent="266700" algn="just">
                        <a:lnSpc>
                          <a:spcPts val="1400"/>
                        </a:lnSpc>
                        <a:spcBef>
                          <a:spcPts val="200"/>
                        </a:spcBef>
                        <a:spcAft>
                          <a:spcPts val="200"/>
                        </a:spcAft>
                      </a:pPr>
                      <a:r>
                        <a:rPr lang="en-US" sz="1000" kern="1050">
                          <a:effectLst/>
                        </a:rPr>
                        <a:t>max_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dirty="0">
                          <a:effectLst/>
                        </a:rPr>
                        <a:t>指定</a:t>
                      </a:r>
                      <a:r>
                        <a:rPr lang="en-US" sz="1000" kern="1050" dirty="0">
                          <a:effectLst/>
                        </a:rPr>
                        <a:t> </a:t>
                      </a:r>
                      <a:r>
                        <a:rPr lang="en-US" sz="1000" kern="1050" dirty="0" err="1">
                          <a:effectLst/>
                        </a:rPr>
                        <a:t>visualMapPiecewise</a:t>
                      </a:r>
                      <a:r>
                        <a:rPr lang="en-US" sz="1000" kern="1050" dirty="0">
                          <a:effectLst/>
                        </a:rPr>
                        <a:t> </a:t>
                      </a:r>
                      <a:r>
                        <a:rPr lang="zh-TW" sz="1000" kern="1050" dirty="0">
                          <a:effectLst/>
                        </a:rPr>
                        <a:t>组件的最大值。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3187049765"/>
                  </a:ext>
                </a:extLst>
              </a:tr>
              <a:tr h="216000">
                <a:tc>
                  <a:txBody>
                    <a:bodyPr/>
                    <a:lstStyle/>
                    <a:p>
                      <a:pPr indent="266700" algn="just">
                        <a:lnSpc>
                          <a:spcPts val="1400"/>
                        </a:lnSpc>
                        <a:spcBef>
                          <a:spcPts val="200"/>
                        </a:spcBef>
                        <a:spcAft>
                          <a:spcPts val="200"/>
                        </a:spcAft>
                      </a:pPr>
                      <a:r>
                        <a:rPr lang="en-US" sz="1000" kern="1050">
                          <a:effectLst/>
                        </a:rPr>
                        <a:t>range_text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a:effectLst/>
                        </a:rPr>
                        <a:t>两端的文本，如</a:t>
                      </a:r>
                      <a:r>
                        <a:rPr lang="en-US" sz="1000" kern="1050">
                          <a:effectLst/>
                        </a:rPr>
                        <a:t>['High', 'Low']</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2371701410"/>
                  </a:ext>
                </a:extLst>
              </a:tr>
              <a:tr h="216000">
                <a:tc>
                  <a:txBody>
                    <a:bodyPr/>
                    <a:lstStyle/>
                    <a:p>
                      <a:pPr indent="266700" algn="just">
                        <a:lnSpc>
                          <a:spcPts val="1400"/>
                        </a:lnSpc>
                        <a:spcBef>
                          <a:spcPts val="200"/>
                        </a:spcBef>
                        <a:spcAft>
                          <a:spcPts val="200"/>
                        </a:spcAft>
                      </a:pPr>
                      <a:r>
                        <a:rPr lang="en-US" sz="1000" kern="1050">
                          <a:effectLst/>
                        </a:rPr>
                        <a:t>range_color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en-US" sz="1000" kern="1050">
                          <a:effectLst/>
                        </a:rPr>
                        <a:t>visualMap </a:t>
                      </a:r>
                      <a:r>
                        <a:rPr lang="zh-TW" sz="1000" kern="1050">
                          <a:effectLst/>
                        </a:rPr>
                        <a:t>组件过渡颜色。</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2851738754"/>
                  </a:ext>
                </a:extLst>
              </a:tr>
              <a:tr h="216000">
                <a:tc>
                  <a:txBody>
                    <a:bodyPr/>
                    <a:lstStyle/>
                    <a:p>
                      <a:pPr indent="266700" algn="just">
                        <a:lnSpc>
                          <a:spcPts val="1400"/>
                        </a:lnSpc>
                        <a:spcBef>
                          <a:spcPts val="200"/>
                        </a:spcBef>
                        <a:spcAft>
                          <a:spcPts val="200"/>
                        </a:spcAft>
                      </a:pPr>
                      <a:r>
                        <a:rPr lang="en-US" sz="1000" kern="1050">
                          <a:effectLst/>
                        </a:rPr>
                        <a:t>range_size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en-US" sz="1000" kern="1050" dirty="0" err="1">
                          <a:effectLst/>
                        </a:rPr>
                        <a:t>visualMap</a:t>
                      </a:r>
                      <a:r>
                        <a:rPr lang="en-US" sz="1000" kern="1050" dirty="0">
                          <a:effectLst/>
                        </a:rPr>
                        <a:t> </a:t>
                      </a:r>
                      <a:r>
                        <a:rPr lang="zh-TW" sz="1000" kern="1050" dirty="0">
                          <a:effectLst/>
                        </a:rPr>
                        <a:t>组件过渡</a:t>
                      </a:r>
                      <a:r>
                        <a:rPr lang="en-US" sz="1000" kern="1050" dirty="0">
                          <a:effectLst/>
                        </a:rPr>
                        <a:t> symbol </a:t>
                      </a:r>
                      <a:r>
                        <a:rPr lang="zh-TW" sz="1000" kern="1050" dirty="0">
                          <a:effectLst/>
                        </a:rPr>
                        <a:t>大小。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880783377"/>
                  </a:ext>
                </a:extLst>
              </a:tr>
              <a:tr h="216000">
                <a:tc>
                  <a:txBody>
                    <a:bodyPr/>
                    <a:lstStyle/>
                    <a:p>
                      <a:pPr indent="266700" algn="just">
                        <a:lnSpc>
                          <a:spcPts val="1400"/>
                        </a:lnSpc>
                        <a:spcBef>
                          <a:spcPts val="200"/>
                        </a:spcBef>
                        <a:spcAft>
                          <a:spcPts val="200"/>
                        </a:spcAft>
                      </a:pPr>
                      <a:r>
                        <a:rPr lang="en-US" sz="1000" kern="1050">
                          <a:effectLst/>
                        </a:rPr>
                        <a:t>orient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a:effectLst/>
                        </a:rPr>
                        <a:t>如何放置</a:t>
                      </a:r>
                      <a:r>
                        <a:rPr lang="en-US" sz="1000" kern="1050">
                          <a:effectLst/>
                        </a:rPr>
                        <a:t>visualMap</a:t>
                      </a:r>
                      <a:r>
                        <a:rPr lang="zh-TW" sz="1000" kern="1050">
                          <a:effectLst/>
                        </a:rPr>
                        <a:t>组件，水平</a:t>
                      </a:r>
                      <a:r>
                        <a:rPr lang="en-US" sz="1000" kern="1050">
                          <a:effectLst/>
                        </a:rPr>
                        <a:t>'horizontal'</a:t>
                      </a:r>
                      <a:r>
                        <a:rPr lang="zh-TW" sz="1000" kern="1050">
                          <a:effectLst/>
                        </a:rPr>
                        <a:t>或竖直</a:t>
                      </a:r>
                      <a:r>
                        <a:rPr lang="en-US" sz="1000" kern="1050">
                          <a:effectLst/>
                        </a:rPr>
                        <a:t>'vertical'</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3572537455"/>
                  </a:ext>
                </a:extLst>
              </a:tr>
              <a:tr h="216000">
                <a:tc>
                  <a:txBody>
                    <a:bodyPr/>
                    <a:lstStyle/>
                    <a:p>
                      <a:pPr indent="266700" algn="just">
                        <a:lnSpc>
                          <a:spcPts val="1400"/>
                        </a:lnSpc>
                        <a:spcBef>
                          <a:spcPts val="200"/>
                        </a:spcBef>
                        <a:spcAft>
                          <a:spcPts val="200"/>
                        </a:spcAft>
                      </a:pPr>
                      <a:r>
                        <a:rPr lang="en-US" sz="1000" kern="1050">
                          <a:effectLst/>
                        </a:rPr>
                        <a:t>pos_left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en-US" sz="1000" kern="1050" dirty="0" err="1">
                          <a:effectLst/>
                        </a:rPr>
                        <a:t>visualMap</a:t>
                      </a:r>
                      <a:r>
                        <a:rPr lang="en-US" sz="1000" kern="1050" dirty="0">
                          <a:effectLst/>
                        </a:rPr>
                        <a:t> </a:t>
                      </a:r>
                      <a:r>
                        <a:rPr lang="zh-TW" sz="1000" kern="1050" dirty="0">
                          <a:effectLst/>
                        </a:rPr>
                        <a:t>组件离容器左侧的距离。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1449425481"/>
                  </a:ext>
                </a:extLst>
              </a:tr>
              <a:tr h="216000">
                <a:tc>
                  <a:txBody>
                    <a:bodyPr/>
                    <a:lstStyle/>
                    <a:p>
                      <a:pPr indent="266700" algn="just">
                        <a:lnSpc>
                          <a:spcPts val="1400"/>
                        </a:lnSpc>
                        <a:spcBef>
                          <a:spcPts val="200"/>
                        </a:spcBef>
                        <a:spcAft>
                          <a:spcPts val="200"/>
                        </a:spcAft>
                      </a:pPr>
                      <a:r>
                        <a:rPr lang="en-US" sz="1000" kern="1050">
                          <a:effectLst/>
                        </a:rPr>
                        <a:t>pos_right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en-US" sz="1000" kern="1050" dirty="0" err="1">
                          <a:effectLst/>
                        </a:rPr>
                        <a:t>visualMap</a:t>
                      </a:r>
                      <a:r>
                        <a:rPr lang="en-US" sz="1000" kern="1050" dirty="0">
                          <a:effectLst/>
                        </a:rPr>
                        <a:t> </a:t>
                      </a:r>
                      <a:r>
                        <a:rPr lang="zh-TW" sz="1000" kern="1050" dirty="0">
                          <a:effectLst/>
                        </a:rPr>
                        <a:t>组件离容器右侧的距离。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2176286000"/>
                  </a:ext>
                </a:extLst>
              </a:tr>
              <a:tr h="216000">
                <a:tc>
                  <a:txBody>
                    <a:bodyPr/>
                    <a:lstStyle/>
                    <a:p>
                      <a:pPr indent="266700" algn="just">
                        <a:lnSpc>
                          <a:spcPts val="1400"/>
                        </a:lnSpc>
                        <a:spcBef>
                          <a:spcPts val="200"/>
                        </a:spcBef>
                        <a:spcAft>
                          <a:spcPts val="200"/>
                        </a:spcAft>
                      </a:pPr>
                      <a:r>
                        <a:rPr lang="en-US" sz="1000" kern="1050">
                          <a:effectLst/>
                        </a:rPr>
                        <a:t>pos_top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en-US" sz="1000" kern="1050" dirty="0" err="1">
                          <a:effectLst/>
                        </a:rPr>
                        <a:t>visualMap</a:t>
                      </a:r>
                      <a:r>
                        <a:rPr lang="en-US" sz="1000" kern="1050" dirty="0">
                          <a:effectLst/>
                        </a:rPr>
                        <a:t> </a:t>
                      </a:r>
                      <a:r>
                        <a:rPr lang="zh-TW" sz="1000" kern="1050" dirty="0">
                          <a:effectLst/>
                        </a:rPr>
                        <a:t>组件离容器上侧的距离。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1625942138"/>
                  </a:ext>
                </a:extLst>
              </a:tr>
              <a:tr h="216000">
                <a:tc>
                  <a:txBody>
                    <a:bodyPr/>
                    <a:lstStyle/>
                    <a:p>
                      <a:pPr indent="266700" algn="just">
                        <a:lnSpc>
                          <a:spcPts val="1400"/>
                        </a:lnSpc>
                        <a:spcBef>
                          <a:spcPts val="200"/>
                        </a:spcBef>
                        <a:spcAft>
                          <a:spcPts val="200"/>
                        </a:spcAft>
                      </a:pPr>
                      <a:r>
                        <a:rPr lang="en-US" sz="1000" kern="1050">
                          <a:effectLst/>
                        </a:rPr>
                        <a:t>pos_bottom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en-US" sz="1000" kern="1050" dirty="0" err="1">
                          <a:effectLst/>
                        </a:rPr>
                        <a:t>visualMap</a:t>
                      </a:r>
                      <a:r>
                        <a:rPr lang="en-US" sz="1000" kern="1050" dirty="0">
                          <a:effectLst/>
                        </a:rPr>
                        <a:t> </a:t>
                      </a:r>
                      <a:r>
                        <a:rPr lang="zh-TW" sz="1000" kern="1050" dirty="0">
                          <a:effectLst/>
                        </a:rPr>
                        <a:t>组件离容器下侧的距离。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3547958794"/>
                  </a:ext>
                </a:extLst>
              </a:tr>
              <a:tr h="216000">
                <a:tc>
                  <a:txBody>
                    <a:bodyPr/>
                    <a:lstStyle/>
                    <a:p>
                      <a:pPr indent="266700" algn="just">
                        <a:lnSpc>
                          <a:spcPts val="1400"/>
                        </a:lnSpc>
                        <a:spcBef>
                          <a:spcPts val="200"/>
                        </a:spcBef>
                        <a:spcAft>
                          <a:spcPts val="200"/>
                        </a:spcAft>
                      </a:pPr>
                      <a:r>
                        <a:rPr lang="en-US" sz="1000" kern="1050">
                          <a:effectLst/>
                        </a:rPr>
                        <a:t>split_number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dirty="0">
                          <a:effectLst/>
                        </a:rPr>
                        <a:t>对于连续型数据，自动平均切分成几段。默认为</a:t>
                      </a:r>
                      <a:r>
                        <a:rPr lang="en-US" sz="1000" kern="1050" dirty="0">
                          <a:effectLst/>
                        </a:rPr>
                        <a:t>5</a:t>
                      </a:r>
                      <a:r>
                        <a:rPr lang="zh-TW" sz="1000" kern="1050" dirty="0">
                          <a:effectLst/>
                        </a:rPr>
                        <a:t>段。连续数据的范围需要</a:t>
                      </a:r>
                      <a:r>
                        <a:rPr lang="en-US" sz="1000" kern="1050" dirty="0">
                          <a:effectLst/>
                        </a:rPr>
                        <a:t> max </a:t>
                      </a:r>
                      <a:r>
                        <a:rPr lang="zh-TW" sz="1000" kern="1050" dirty="0">
                          <a:effectLst/>
                        </a:rPr>
                        <a:t>和</a:t>
                      </a:r>
                      <a:r>
                        <a:rPr lang="en-US" sz="1000" kern="1050" dirty="0">
                          <a:effectLst/>
                        </a:rPr>
                        <a:t> min </a:t>
                      </a:r>
                      <a:r>
                        <a:rPr lang="zh-TW" sz="1000" kern="1050" dirty="0">
                          <a:effectLst/>
                        </a:rPr>
                        <a:t>来指定。</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2079337470"/>
                  </a:ext>
                </a:extLst>
              </a:tr>
              <a:tr h="216000">
                <a:tc>
                  <a:txBody>
                    <a:bodyPr/>
                    <a:lstStyle/>
                    <a:p>
                      <a:pPr indent="266700" algn="just">
                        <a:lnSpc>
                          <a:spcPts val="1400"/>
                        </a:lnSpc>
                        <a:spcBef>
                          <a:spcPts val="200"/>
                        </a:spcBef>
                        <a:spcAft>
                          <a:spcPts val="200"/>
                        </a:spcAft>
                      </a:pPr>
                      <a:r>
                        <a:rPr lang="en-US" sz="1000" kern="1050">
                          <a:effectLst/>
                        </a:rPr>
                        <a:t>dimension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a:effectLst/>
                        </a:rPr>
                        <a:t>组件映射维度。</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579469876"/>
                  </a:ext>
                </a:extLst>
              </a:tr>
              <a:tr h="216000">
                <a:tc>
                  <a:txBody>
                    <a:bodyPr/>
                    <a:lstStyle/>
                    <a:p>
                      <a:pPr indent="266700" algn="just">
                        <a:lnSpc>
                          <a:spcPts val="1400"/>
                        </a:lnSpc>
                        <a:spcBef>
                          <a:spcPts val="200"/>
                        </a:spcBef>
                        <a:spcAft>
                          <a:spcPts val="200"/>
                        </a:spcAft>
                      </a:pPr>
                      <a:r>
                        <a:rPr lang="en-US" sz="1000" kern="1050">
                          <a:effectLst/>
                        </a:rPr>
                        <a:t>is_calculable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a:effectLst/>
                        </a:rPr>
                        <a:t>是否显示拖拽用的手柄（手柄能拖拽调整选中范围）。</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4184084286"/>
                  </a:ext>
                </a:extLst>
              </a:tr>
              <a:tr h="216000">
                <a:tc>
                  <a:txBody>
                    <a:bodyPr/>
                    <a:lstStyle/>
                    <a:p>
                      <a:pPr indent="266700" algn="just">
                        <a:lnSpc>
                          <a:spcPts val="1400"/>
                        </a:lnSpc>
                        <a:spcBef>
                          <a:spcPts val="200"/>
                        </a:spcBef>
                        <a:spcAft>
                          <a:spcPts val="200"/>
                        </a:spcAft>
                      </a:pPr>
                      <a:r>
                        <a:rPr lang="en-US" sz="1000" kern="1050">
                          <a:effectLst/>
                        </a:rPr>
                        <a:t>is_piecewise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a:effectLst/>
                        </a:rPr>
                        <a:t>是否为分段型。</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3638117439"/>
                  </a:ext>
                </a:extLst>
              </a:tr>
              <a:tr h="216000">
                <a:tc>
                  <a:txBody>
                    <a:bodyPr/>
                    <a:lstStyle/>
                    <a:p>
                      <a:pPr indent="266700" algn="just">
                        <a:lnSpc>
                          <a:spcPts val="1400"/>
                        </a:lnSpc>
                        <a:spcBef>
                          <a:spcPts val="200"/>
                        </a:spcBef>
                        <a:spcAft>
                          <a:spcPts val="200"/>
                        </a:spcAft>
                      </a:pPr>
                      <a:r>
                        <a:rPr lang="en-US" sz="1000" kern="1050">
                          <a:effectLst/>
                        </a:rPr>
                        <a:t>pieces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a:effectLst/>
                        </a:rPr>
                        <a:t>自定义的每一段的范围，以及每一段的文字，以及每一段的特别样式。</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2158558059"/>
                  </a:ext>
                </a:extLst>
              </a:tr>
              <a:tr h="216000">
                <a:tc>
                  <a:txBody>
                    <a:bodyPr/>
                    <a:lstStyle/>
                    <a:p>
                      <a:pPr indent="266700" algn="just">
                        <a:lnSpc>
                          <a:spcPts val="1400"/>
                        </a:lnSpc>
                        <a:spcBef>
                          <a:spcPts val="200"/>
                        </a:spcBef>
                        <a:spcAft>
                          <a:spcPts val="200"/>
                        </a:spcAft>
                      </a:pPr>
                      <a:r>
                        <a:rPr lang="en-US" sz="1000" kern="1050">
                          <a:effectLst/>
                        </a:rPr>
                        <a:t>out_of_range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a:effectLst/>
                        </a:rPr>
                        <a:t>定义 在选中范围外 的视觉元素。（用户可以和</a:t>
                      </a:r>
                      <a:r>
                        <a:rPr lang="en-US" sz="1000" kern="1050">
                          <a:effectLst/>
                        </a:rPr>
                        <a:t> visualMap </a:t>
                      </a:r>
                      <a:r>
                        <a:rPr lang="zh-TW" sz="1000" kern="1050">
                          <a:effectLst/>
                        </a:rPr>
                        <a:t>组件交互，用鼠标或触摸选择范围）。</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3566729887"/>
                  </a:ext>
                </a:extLst>
              </a:tr>
              <a:tr h="216000">
                <a:tc>
                  <a:txBody>
                    <a:bodyPr/>
                    <a:lstStyle/>
                    <a:p>
                      <a:pPr indent="266700" algn="just">
                        <a:lnSpc>
                          <a:spcPts val="1400"/>
                        </a:lnSpc>
                        <a:spcBef>
                          <a:spcPts val="200"/>
                        </a:spcBef>
                        <a:spcAft>
                          <a:spcPts val="200"/>
                        </a:spcAft>
                      </a:pPr>
                      <a:r>
                        <a:rPr lang="en-US" sz="1000" kern="1050">
                          <a:effectLst/>
                        </a:rPr>
                        <a:t>textstyle_opts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tc>
                  <a:txBody>
                    <a:bodyPr/>
                    <a:lstStyle/>
                    <a:p>
                      <a:pPr indent="266700" algn="just">
                        <a:lnSpc>
                          <a:spcPts val="1400"/>
                        </a:lnSpc>
                        <a:spcBef>
                          <a:spcPts val="200"/>
                        </a:spcBef>
                        <a:spcAft>
                          <a:spcPts val="200"/>
                        </a:spcAft>
                      </a:pPr>
                      <a:r>
                        <a:rPr lang="zh-TW" sz="1000" kern="1050" dirty="0">
                          <a:effectLst/>
                        </a:rPr>
                        <a:t>文字样式配置项。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1057" marR="51057" marT="0" marB="0" anchor="ctr"/>
                </a:tc>
                <a:extLst>
                  <a:ext uri="{0D108BD9-81ED-4DB2-BD59-A6C34878D82A}">
                    <a16:rowId xmlns:a16="http://schemas.microsoft.com/office/drawing/2014/main" val="2542432664"/>
                  </a:ext>
                </a:extLst>
              </a:tr>
            </a:tbl>
          </a:graphicData>
        </a:graphic>
      </p:graphicFrame>
      <p:sp>
        <p:nvSpPr>
          <p:cNvPr id="3" name="内容占位符 2">
            <a:extLst>
              <a:ext uri="{FF2B5EF4-FFF2-40B4-BE49-F238E27FC236}">
                <a16:creationId xmlns:a16="http://schemas.microsoft.com/office/drawing/2014/main" id="{607EDBFC-328E-4D67-9DCA-B8A3A8199B8A}"/>
              </a:ext>
            </a:extLst>
          </p:cNvPr>
          <p:cNvSpPr>
            <a:spLocks noGrp="1"/>
          </p:cNvSpPr>
          <p:nvPr>
            <p:ph idx="10"/>
          </p:nvPr>
        </p:nvSpPr>
        <p:spPr/>
        <p:txBody>
          <a:bodyPr/>
          <a:lstStyle/>
          <a:p>
            <a:r>
              <a:rPr lang="zh-CN" altLang="zh-CN" dirty="0"/>
              <a:t>（</a:t>
            </a:r>
            <a:r>
              <a:rPr lang="en-US" altLang="zh-CN" dirty="0"/>
              <a:t>7</a:t>
            </a:r>
            <a:r>
              <a:rPr lang="zh-CN" altLang="zh-CN" dirty="0"/>
              <a:t>）</a:t>
            </a:r>
            <a:r>
              <a:rPr lang="en-US" altLang="zh-CN" dirty="0"/>
              <a:t>VisualMapOpts</a:t>
            </a:r>
            <a:r>
              <a:rPr lang="zh-CN" altLang="zh-CN" dirty="0"/>
              <a:t>：</a:t>
            </a:r>
            <a:endParaRPr lang="zh-CN" altLang="en-US" dirty="0"/>
          </a:p>
        </p:txBody>
      </p:sp>
    </p:spTree>
    <p:extLst>
      <p:ext uri="{BB962C8B-B14F-4D97-AF65-F5344CB8AC3E}">
        <p14:creationId xmlns:p14="http://schemas.microsoft.com/office/powerpoint/2010/main" val="2244636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8C0F77B9-F90D-4427-AC66-5F93F4296432}"/>
              </a:ext>
            </a:extLst>
          </p:cNvPr>
          <p:cNvGraphicFramePr>
            <a:graphicFrameLocks noGrp="1"/>
          </p:cNvGraphicFramePr>
          <p:nvPr>
            <p:ph idx="1"/>
            <p:extLst>
              <p:ext uri="{D42A27DB-BD31-4B8C-83A1-F6EECF244321}">
                <p14:modId xmlns:p14="http://schemas.microsoft.com/office/powerpoint/2010/main" val="2868437462"/>
              </p:ext>
            </p:extLst>
          </p:nvPr>
        </p:nvGraphicFramePr>
        <p:xfrm>
          <a:off x="2503055" y="2078182"/>
          <a:ext cx="6105236" cy="1944000"/>
        </p:xfrm>
        <a:graphic>
          <a:graphicData uri="http://schemas.openxmlformats.org/drawingml/2006/table">
            <a:tbl>
              <a:tblPr firstRow="1" firstCol="1" bandRow="1">
                <a:tableStyleId>{5C22544A-7EE6-4342-B048-85BDC9FD1C3A}</a:tableStyleId>
              </a:tblPr>
              <a:tblGrid>
                <a:gridCol w="1378001">
                  <a:extLst>
                    <a:ext uri="{9D8B030D-6E8A-4147-A177-3AD203B41FA5}">
                      <a16:colId xmlns:a16="http://schemas.microsoft.com/office/drawing/2014/main" val="2172162208"/>
                    </a:ext>
                  </a:extLst>
                </a:gridCol>
                <a:gridCol w="4727235">
                  <a:extLst>
                    <a:ext uri="{9D8B030D-6E8A-4147-A177-3AD203B41FA5}">
                      <a16:colId xmlns:a16="http://schemas.microsoft.com/office/drawing/2014/main" val="3470929815"/>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543700064"/>
                  </a:ext>
                </a:extLst>
              </a:tr>
              <a:tr h="216000">
                <a:tc>
                  <a:txBody>
                    <a:bodyPr/>
                    <a:lstStyle/>
                    <a:p>
                      <a:pPr indent="266700" algn="just">
                        <a:lnSpc>
                          <a:spcPts val="1400"/>
                        </a:lnSpc>
                        <a:spcBef>
                          <a:spcPts val="200"/>
                        </a:spcBef>
                        <a:spcAft>
                          <a:spcPts val="200"/>
                        </a:spcAft>
                      </a:pPr>
                      <a:r>
                        <a:rPr lang="en-US" sz="1000" kern="1050" dirty="0" err="1">
                          <a:effectLst/>
                        </a:rPr>
                        <a:t>is_show</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是否显示提示框组件，包括提示框浮层和</a:t>
                      </a:r>
                      <a:r>
                        <a:rPr lang="en-US" sz="1000" kern="1050">
                          <a:effectLst/>
                        </a:rPr>
                        <a:t> axisPointer</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85306381"/>
                  </a:ext>
                </a:extLst>
              </a:tr>
              <a:tr h="216000">
                <a:tc>
                  <a:txBody>
                    <a:bodyPr/>
                    <a:lstStyle/>
                    <a:p>
                      <a:pPr indent="266700" algn="just">
                        <a:lnSpc>
                          <a:spcPts val="1400"/>
                        </a:lnSpc>
                        <a:spcBef>
                          <a:spcPts val="200"/>
                        </a:spcBef>
                        <a:spcAft>
                          <a:spcPts val="200"/>
                        </a:spcAft>
                      </a:pPr>
                      <a:r>
                        <a:rPr lang="en-US" sz="1000" kern="1050" dirty="0">
                          <a:effectLst/>
                        </a:rPr>
                        <a:t>trigger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触发类型。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91851619"/>
                  </a:ext>
                </a:extLst>
              </a:tr>
              <a:tr h="216000">
                <a:tc>
                  <a:txBody>
                    <a:bodyPr/>
                    <a:lstStyle/>
                    <a:p>
                      <a:pPr indent="266700" algn="just">
                        <a:lnSpc>
                          <a:spcPts val="1400"/>
                        </a:lnSpc>
                        <a:spcBef>
                          <a:spcPts val="200"/>
                        </a:spcBef>
                        <a:spcAft>
                          <a:spcPts val="200"/>
                        </a:spcAft>
                      </a:pPr>
                      <a:r>
                        <a:rPr lang="en-US" sz="1000" kern="1050" dirty="0" err="1">
                          <a:effectLst/>
                        </a:rPr>
                        <a:t>trigger_on</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提示框触发的条件。</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76651811"/>
                  </a:ext>
                </a:extLst>
              </a:tr>
              <a:tr h="216000">
                <a:tc>
                  <a:txBody>
                    <a:bodyPr/>
                    <a:lstStyle/>
                    <a:p>
                      <a:pPr indent="266700" algn="just">
                        <a:lnSpc>
                          <a:spcPts val="1400"/>
                        </a:lnSpc>
                        <a:spcBef>
                          <a:spcPts val="200"/>
                        </a:spcBef>
                        <a:spcAft>
                          <a:spcPts val="200"/>
                        </a:spcAft>
                      </a:pPr>
                      <a:r>
                        <a:rPr lang="en-US" sz="1000" kern="1050">
                          <a:effectLst/>
                        </a:rPr>
                        <a:t>axis_pointer_type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指示器类型。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64003729"/>
                  </a:ext>
                </a:extLst>
              </a:tr>
              <a:tr h="216000">
                <a:tc>
                  <a:txBody>
                    <a:bodyPr/>
                    <a:lstStyle/>
                    <a:p>
                      <a:pPr indent="266700" algn="just">
                        <a:lnSpc>
                          <a:spcPts val="1400"/>
                        </a:lnSpc>
                        <a:spcBef>
                          <a:spcPts val="200"/>
                        </a:spcBef>
                        <a:spcAft>
                          <a:spcPts val="200"/>
                        </a:spcAft>
                      </a:pPr>
                      <a:r>
                        <a:rPr lang="en-US" sz="1000" kern="1050" dirty="0" err="1">
                          <a:effectLst/>
                        </a:rPr>
                        <a:t>background_color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提示框浮层的背景颜色。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27815486"/>
                  </a:ext>
                </a:extLst>
              </a:tr>
              <a:tr h="216000">
                <a:tc>
                  <a:txBody>
                    <a:bodyPr/>
                    <a:lstStyle/>
                    <a:p>
                      <a:pPr indent="266700" algn="just">
                        <a:lnSpc>
                          <a:spcPts val="1400"/>
                        </a:lnSpc>
                        <a:spcBef>
                          <a:spcPts val="200"/>
                        </a:spcBef>
                        <a:spcAft>
                          <a:spcPts val="200"/>
                        </a:spcAft>
                      </a:pPr>
                      <a:r>
                        <a:rPr lang="en-US" sz="1000" kern="1050" dirty="0" err="1">
                          <a:effectLst/>
                        </a:rPr>
                        <a:t>border_color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提示框浮层的边框颜色。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77338241"/>
                  </a:ext>
                </a:extLst>
              </a:tr>
              <a:tr h="216000">
                <a:tc>
                  <a:txBody>
                    <a:bodyPr/>
                    <a:lstStyle/>
                    <a:p>
                      <a:pPr indent="266700" algn="just">
                        <a:lnSpc>
                          <a:spcPts val="1400"/>
                        </a:lnSpc>
                        <a:spcBef>
                          <a:spcPts val="200"/>
                        </a:spcBef>
                        <a:spcAft>
                          <a:spcPts val="200"/>
                        </a:spcAft>
                      </a:pPr>
                      <a:r>
                        <a:rPr lang="en-US" sz="1000" kern="1050" dirty="0" err="1">
                          <a:effectLst/>
                        </a:rPr>
                        <a:t>border_width</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提示框浮层的边框宽。</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95815133"/>
                  </a:ext>
                </a:extLst>
              </a:tr>
              <a:tr h="216000">
                <a:tc>
                  <a:txBody>
                    <a:bodyPr/>
                    <a:lstStyle/>
                    <a:p>
                      <a:pPr indent="266700" algn="just">
                        <a:lnSpc>
                          <a:spcPts val="1400"/>
                        </a:lnSpc>
                        <a:spcBef>
                          <a:spcPts val="200"/>
                        </a:spcBef>
                        <a:spcAft>
                          <a:spcPts val="200"/>
                        </a:spcAft>
                      </a:pPr>
                      <a:r>
                        <a:rPr lang="en-US" sz="1000" kern="1050">
                          <a:effectLst/>
                        </a:rPr>
                        <a:t>textstyle_opts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38915270"/>
                  </a:ext>
                </a:extLst>
              </a:tr>
            </a:tbl>
          </a:graphicData>
        </a:graphic>
      </p:graphicFrame>
      <p:sp>
        <p:nvSpPr>
          <p:cNvPr id="3" name="内容占位符 2">
            <a:extLst>
              <a:ext uri="{FF2B5EF4-FFF2-40B4-BE49-F238E27FC236}">
                <a16:creationId xmlns:a16="http://schemas.microsoft.com/office/drawing/2014/main" id="{607EDBFC-328E-4D67-9DCA-B8A3A8199B8A}"/>
              </a:ext>
            </a:extLst>
          </p:cNvPr>
          <p:cNvSpPr>
            <a:spLocks noGrp="1"/>
          </p:cNvSpPr>
          <p:nvPr>
            <p:ph idx="10"/>
          </p:nvPr>
        </p:nvSpPr>
        <p:spPr/>
        <p:txBody>
          <a:bodyPr/>
          <a:lstStyle/>
          <a:p>
            <a:r>
              <a:rPr lang="zh-CN" altLang="zh-CN" dirty="0"/>
              <a:t>（</a:t>
            </a:r>
            <a:r>
              <a:rPr lang="en-US" altLang="zh-CN" dirty="0"/>
              <a:t>8</a:t>
            </a:r>
            <a:r>
              <a:rPr lang="zh-CN" altLang="zh-CN" dirty="0"/>
              <a:t>）</a:t>
            </a:r>
            <a:r>
              <a:rPr lang="en-US" altLang="zh-CN" dirty="0"/>
              <a:t>TooltipOpts</a:t>
            </a:r>
            <a:r>
              <a:rPr lang="zh-CN" altLang="zh-CN" dirty="0"/>
              <a:t>：</a:t>
            </a:r>
            <a:endParaRPr lang="zh-CN" altLang="en-US" dirty="0"/>
          </a:p>
        </p:txBody>
      </p:sp>
    </p:spTree>
    <p:extLst>
      <p:ext uri="{BB962C8B-B14F-4D97-AF65-F5344CB8AC3E}">
        <p14:creationId xmlns:p14="http://schemas.microsoft.com/office/powerpoint/2010/main" val="27951857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Pyecharts</a:t>
            </a:r>
            <a:r>
              <a:rPr lang="zh-CN" altLang="zh-CN" dirty="0"/>
              <a:t>的坐标轴配置项主要包括：</a:t>
            </a:r>
            <a:r>
              <a:rPr lang="en-US" altLang="zh-CN" dirty="0" err="1"/>
              <a:t>AxisLineOpts</a:t>
            </a:r>
            <a:r>
              <a:rPr lang="zh-CN" altLang="zh-CN" dirty="0"/>
              <a:t>、</a:t>
            </a:r>
            <a:r>
              <a:rPr lang="en-US" altLang="zh-CN" dirty="0" err="1"/>
              <a:t>AxisTickOpts</a:t>
            </a:r>
            <a:r>
              <a:rPr lang="zh-CN" altLang="zh-CN" dirty="0"/>
              <a:t>、</a:t>
            </a:r>
            <a:r>
              <a:rPr lang="en-US" altLang="zh-CN" dirty="0" err="1"/>
              <a:t>AxisPointerOpts</a:t>
            </a:r>
            <a:r>
              <a:rPr lang="zh-CN" altLang="zh-CN" dirty="0"/>
              <a:t>、</a:t>
            </a:r>
            <a:r>
              <a:rPr lang="en-US" altLang="zh-CN" dirty="0" err="1"/>
              <a:t>AxisOpts</a:t>
            </a:r>
            <a:r>
              <a:rPr lang="zh-CN" altLang="zh-CN" dirty="0"/>
              <a:t>、</a:t>
            </a:r>
            <a:r>
              <a:rPr lang="en-US" altLang="zh-CN" dirty="0" err="1"/>
              <a:t>SingleAxisOpts</a:t>
            </a:r>
            <a:r>
              <a:rPr lang="zh-CN" altLang="zh-CN" dirty="0"/>
              <a:t>等</a:t>
            </a:r>
            <a:r>
              <a:rPr lang="en-US" altLang="zh-CN" dirty="0"/>
              <a:t>5</a:t>
            </a:r>
            <a:r>
              <a:rPr lang="zh-CN" altLang="zh-CN" dirty="0"/>
              <a:t>个配置。</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9.1.2  </a:t>
            </a:r>
            <a:r>
              <a:rPr lang="zh-CN" altLang="en-US" dirty="0"/>
              <a:t>坐标轴配置项</a:t>
            </a:r>
            <a:endParaRPr dirty="0"/>
          </a:p>
        </p:txBody>
      </p:sp>
    </p:spTree>
    <p:extLst>
      <p:ext uri="{BB962C8B-B14F-4D97-AF65-F5344CB8AC3E}">
        <p14:creationId xmlns:p14="http://schemas.microsoft.com/office/powerpoint/2010/main" val="482942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49D0C90C-5E52-4AE3-B2C0-C3E600AF7E62}"/>
              </a:ext>
            </a:extLst>
          </p:cNvPr>
          <p:cNvGraphicFramePr>
            <a:graphicFrameLocks noGrp="1"/>
          </p:cNvGraphicFramePr>
          <p:nvPr>
            <p:ph idx="1"/>
            <p:extLst>
              <p:ext uri="{D42A27DB-BD31-4B8C-83A1-F6EECF244321}">
                <p14:modId xmlns:p14="http://schemas.microsoft.com/office/powerpoint/2010/main" val="3947830068"/>
              </p:ext>
            </p:extLst>
          </p:nvPr>
        </p:nvGraphicFramePr>
        <p:xfrm>
          <a:off x="2235198" y="2249872"/>
          <a:ext cx="7342911" cy="1296000"/>
        </p:xfrm>
        <a:graphic>
          <a:graphicData uri="http://schemas.openxmlformats.org/drawingml/2006/table">
            <a:tbl>
              <a:tblPr firstRow="1" firstCol="1" bandRow="1">
                <a:tableStyleId>{5C22544A-7EE6-4342-B048-85BDC9FD1C3A}</a:tableStyleId>
              </a:tblPr>
              <a:tblGrid>
                <a:gridCol w="1496293">
                  <a:extLst>
                    <a:ext uri="{9D8B030D-6E8A-4147-A177-3AD203B41FA5}">
                      <a16:colId xmlns:a16="http://schemas.microsoft.com/office/drawing/2014/main" val="4143414993"/>
                    </a:ext>
                  </a:extLst>
                </a:gridCol>
                <a:gridCol w="5846618">
                  <a:extLst>
                    <a:ext uri="{9D8B030D-6E8A-4147-A177-3AD203B41FA5}">
                      <a16:colId xmlns:a16="http://schemas.microsoft.com/office/drawing/2014/main" val="1082487981"/>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62825676"/>
                  </a:ext>
                </a:extLst>
              </a:tr>
              <a:tr h="216000">
                <a:tc>
                  <a:txBody>
                    <a:bodyPr/>
                    <a:lstStyle/>
                    <a:p>
                      <a:pPr indent="266700" algn="just">
                        <a:lnSpc>
                          <a:spcPts val="1400"/>
                        </a:lnSpc>
                        <a:spcBef>
                          <a:spcPts val="200"/>
                        </a:spcBef>
                        <a:spcAft>
                          <a:spcPts val="200"/>
                        </a:spcAft>
                      </a:pPr>
                      <a:r>
                        <a:rPr lang="en-US" sz="1000" kern="1050">
                          <a:effectLst/>
                        </a:rPr>
                        <a:t>is_show</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是否显示坐标轴轴线。</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91436971"/>
                  </a:ext>
                </a:extLst>
              </a:tr>
              <a:tr h="216000">
                <a:tc>
                  <a:txBody>
                    <a:bodyPr/>
                    <a:lstStyle/>
                    <a:p>
                      <a:pPr indent="266700" algn="just">
                        <a:lnSpc>
                          <a:spcPts val="1400"/>
                        </a:lnSpc>
                        <a:spcBef>
                          <a:spcPts val="200"/>
                        </a:spcBef>
                        <a:spcAft>
                          <a:spcPts val="200"/>
                        </a:spcAft>
                      </a:pPr>
                      <a:r>
                        <a:rPr lang="en-US" sz="1000" kern="1050">
                          <a:effectLst/>
                        </a:rPr>
                        <a:t>is_on_zero</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en-US" sz="1000" kern="1050">
                          <a:effectLst/>
                        </a:rPr>
                        <a:t>X </a:t>
                      </a:r>
                      <a:r>
                        <a:rPr lang="zh-TW" sz="1000" kern="1050">
                          <a:effectLst/>
                        </a:rPr>
                        <a:t>轴或者</a:t>
                      </a:r>
                      <a:r>
                        <a:rPr lang="en-US" sz="1000" kern="1050">
                          <a:effectLst/>
                        </a:rPr>
                        <a:t> Y </a:t>
                      </a:r>
                      <a:r>
                        <a:rPr lang="zh-TW" sz="1000" kern="1050">
                          <a:effectLst/>
                        </a:rPr>
                        <a:t>轴的轴线是否在另一个轴的</a:t>
                      </a:r>
                      <a:r>
                        <a:rPr lang="en-US" sz="1000" kern="1050">
                          <a:effectLst/>
                        </a:rPr>
                        <a:t> 0 </a:t>
                      </a:r>
                      <a:r>
                        <a:rPr lang="zh-TW" sz="1000" kern="1050">
                          <a:effectLst/>
                        </a:rPr>
                        <a:t>刻度上，只有在另一个轴为数值轴且包含</a:t>
                      </a:r>
                      <a:r>
                        <a:rPr lang="en-US" sz="1000" kern="1050">
                          <a:effectLst/>
                        </a:rPr>
                        <a:t> 0 </a:t>
                      </a:r>
                      <a:r>
                        <a:rPr lang="zh-TW" sz="1000" kern="1050">
                          <a:effectLst/>
                        </a:rPr>
                        <a:t>刻度时有效。</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74901646"/>
                  </a:ext>
                </a:extLst>
              </a:tr>
              <a:tr h="216000">
                <a:tc>
                  <a:txBody>
                    <a:bodyPr/>
                    <a:lstStyle/>
                    <a:p>
                      <a:pPr indent="266700" algn="just">
                        <a:lnSpc>
                          <a:spcPts val="1400"/>
                        </a:lnSpc>
                        <a:spcBef>
                          <a:spcPts val="200"/>
                        </a:spcBef>
                        <a:spcAft>
                          <a:spcPts val="200"/>
                        </a:spcAft>
                      </a:pPr>
                      <a:r>
                        <a:rPr lang="en-US" sz="1000" kern="1050">
                          <a:effectLst/>
                        </a:rPr>
                        <a:t>on_zero_axis_index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当有双轴时，可以用这个属性手动指定，在哪个轴的</a:t>
                      </a:r>
                      <a:r>
                        <a:rPr lang="en-US" sz="1000" kern="1050">
                          <a:effectLst/>
                        </a:rPr>
                        <a:t> 0 </a:t>
                      </a:r>
                      <a:r>
                        <a:rPr lang="zh-TW" sz="1000" kern="1050">
                          <a:effectLst/>
                        </a:rPr>
                        <a:t>刻度上。</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26871878"/>
                  </a:ext>
                </a:extLst>
              </a:tr>
              <a:tr h="216000">
                <a:tc>
                  <a:txBody>
                    <a:bodyPr/>
                    <a:lstStyle/>
                    <a:p>
                      <a:pPr indent="266700" algn="just">
                        <a:lnSpc>
                          <a:spcPts val="1400"/>
                        </a:lnSpc>
                        <a:spcBef>
                          <a:spcPts val="200"/>
                        </a:spcBef>
                        <a:spcAft>
                          <a:spcPts val="200"/>
                        </a:spcAft>
                      </a:pPr>
                      <a:r>
                        <a:rPr lang="en-US" sz="1000" kern="1050">
                          <a:effectLst/>
                        </a:rPr>
                        <a:t>symbol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轴线两边的箭头。</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40987442"/>
                  </a:ext>
                </a:extLst>
              </a:tr>
              <a:tr h="216000">
                <a:tc>
                  <a:txBody>
                    <a:bodyPr/>
                    <a:lstStyle/>
                    <a:p>
                      <a:pPr indent="266700" algn="just">
                        <a:lnSpc>
                          <a:spcPts val="1400"/>
                        </a:lnSpc>
                        <a:spcBef>
                          <a:spcPts val="200"/>
                        </a:spcBef>
                        <a:spcAft>
                          <a:spcPts val="200"/>
                        </a:spcAft>
                      </a:pPr>
                      <a:r>
                        <a:rPr lang="en-US" sz="1000" kern="1050">
                          <a:effectLst/>
                        </a:rPr>
                        <a:t>linestyle_opts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坐标轴线风格配置项。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85462018"/>
                  </a:ext>
                </a:extLst>
              </a:tr>
            </a:tbl>
          </a:graphicData>
        </a:graphic>
      </p:graphicFrame>
      <p:sp>
        <p:nvSpPr>
          <p:cNvPr id="3" name="内容占位符 2">
            <a:extLst>
              <a:ext uri="{FF2B5EF4-FFF2-40B4-BE49-F238E27FC236}">
                <a16:creationId xmlns:a16="http://schemas.microsoft.com/office/drawing/2014/main" id="{3BE60F69-CBF0-49C6-B70C-651B025C335A}"/>
              </a:ext>
            </a:extLst>
          </p:cNvPr>
          <p:cNvSpPr>
            <a:spLocks noGrp="1"/>
          </p:cNvSpPr>
          <p:nvPr>
            <p:ph idx="10"/>
          </p:nvPr>
        </p:nvSpPr>
        <p:spPr/>
        <p:txBody>
          <a:bodyPr/>
          <a:lstStyle/>
          <a:p>
            <a:r>
              <a:rPr lang="zh-CN" altLang="zh-CN" dirty="0"/>
              <a:t>（</a:t>
            </a:r>
            <a:r>
              <a:rPr lang="en-US" altLang="zh-CN" dirty="0"/>
              <a:t>1</a:t>
            </a:r>
            <a:r>
              <a:rPr lang="zh-CN" altLang="zh-CN" dirty="0"/>
              <a:t>）</a:t>
            </a:r>
            <a:r>
              <a:rPr lang="en-US" altLang="zh-CN" dirty="0"/>
              <a:t>AxisLineOpts: </a:t>
            </a:r>
            <a:endParaRPr lang="zh-CN" altLang="en-US" dirty="0"/>
          </a:p>
        </p:txBody>
      </p:sp>
    </p:spTree>
    <p:extLst>
      <p:ext uri="{BB962C8B-B14F-4D97-AF65-F5344CB8AC3E}">
        <p14:creationId xmlns:p14="http://schemas.microsoft.com/office/powerpoint/2010/main" val="31302506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1C384FCA-2EB0-4F0A-962A-E1C70134EDA3}"/>
              </a:ext>
            </a:extLst>
          </p:cNvPr>
          <p:cNvGraphicFramePr>
            <a:graphicFrameLocks noGrp="1"/>
          </p:cNvGraphicFramePr>
          <p:nvPr>
            <p:ph idx="1"/>
            <p:extLst>
              <p:ext uri="{D42A27DB-BD31-4B8C-83A1-F6EECF244321}">
                <p14:modId xmlns:p14="http://schemas.microsoft.com/office/powerpoint/2010/main" val="4166176686"/>
              </p:ext>
            </p:extLst>
          </p:nvPr>
        </p:nvGraphicFramePr>
        <p:xfrm>
          <a:off x="2540000" y="2217954"/>
          <a:ext cx="6160655" cy="1296000"/>
        </p:xfrm>
        <a:graphic>
          <a:graphicData uri="http://schemas.openxmlformats.org/drawingml/2006/table">
            <a:tbl>
              <a:tblPr firstRow="1" firstCol="1" bandRow="1">
                <a:tableStyleId>{5C22544A-7EE6-4342-B048-85BDC9FD1C3A}</a:tableStyleId>
              </a:tblPr>
              <a:tblGrid>
                <a:gridCol w="1440873">
                  <a:extLst>
                    <a:ext uri="{9D8B030D-6E8A-4147-A177-3AD203B41FA5}">
                      <a16:colId xmlns:a16="http://schemas.microsoft.com/office/drawing/2014/main" val="1277136390"/>
                    </a:ext>
                  </a:extLst>
                </a:gridCol>
                <a:gridCol w="4719782">
                  <a:extLst>
                    <a:ext uri="{9D8B030D-6E8A-4147-A177-3AD203B41FA5}">
                      <a16:colId xmlns:a16="http://schemas.microsoft.com/office/drawing/2014/main" val="2647706571"/>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3876016"/>
                  </a:ext>
                </a:extLst>
              </a:tr>
              <a:tr h="216000">
                <a:tc>
                  <a:txBody>
                    <a:bodyPr/>
                    <a:lstStyle/>
                    <a:p>
                      <a:pPr indent="266700" algn="just">
                        <a:lnSpc>
                          <a:spcPts val="1400"/>
                        </a:lnSpc>
                        <a:spcBef>
                          <a:spcPts val="200"/>
                        </a:spcBef>
                        <a:spcAft>
                          <a:spcPts val="200"/>
                        </a:spcAft>
                      </a:pPr>
                      <a:r>
                        <a:rPr lang="en-US" sz="1000" kern="1050">
                          <a:effectLst/>
                        </a:rPr>
                        <a:t>is_show</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是否显示坐标轴刻度。</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25233704"/>
                  </a:ext>
                </a:extLst>
              </a:tr>
              <a:tr h="216000">
                <a:tc>
                  <a:txBody>
                    <a:bodyPr/>
                    <a:lstStyle/>
                    <a:p>
                      <a:pPr indent="266700" algn="just">
                        <a:lnSpc>
                          <a:spcPts val="1400"/>
                        </a:lnSpc>
                        <a:spcBef>
                          <a:spcPts val="200"/>
                        </a:spcBef>
                        <a:spcAft>
                          <a:spcPts val="200"/>
                        </a:spcAft>
                      </a:pPr>
                      <a:r>
                        <a:rPr lang="en-US" sz="1000" kern="1050">
                          <a:effectLst/>
                        </a:rPr>
                        <a:t>is_align_with_label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类目轴中在</a:t>
                      </a:r>
                      <a:r>
                        <a:rPr lang="en-US" sz="1000" kern="1050">
                          <a:effectLst/>
                        </a:rPr>
                        <a:t> boundaryGap </a:t>
                      </a:r>
                      <a:r>
                        <a:rPr lang="zh-TW" sz="1000" kern="1050">
                          <a:effectLst/>
                        </a:rPr>
                        <a:t>为</a:t>
                      </a:r>
                      <a:r>
                        <a:rPr lang="en-US" sz="1000" kern="1050">
                          <a:effectLst/>
                        </a:rPr>
                        <a:t> true </a:t>
                      </a:r>
                      <a:r>
                        <a:rPr lang="zh-TW" sz="1000" kern="1050">
                          <a:effectLst/>
                        </a:rPr>
                        <a:t>的时候有效，可以保证刻度线和标签对齐。</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11384228"/>
                  </a:ext>
                </a:extLst>
              </a:tr>
              <a:tr h="216000">
                <a:tc>
                  <a:txBody>
                    <a:bodyPr/>
                    <a:lstStyle/>
                    <a:p>
                      <a:pPr indent="266700" algn="just">
                        <a:lnSpc>
                          <a:spcPts val="1400"/>
                        </a:lnSpc>
                        <a:spcBef>
                          <a:spcPts val="200"/>
                        </a:spcBef>
                        <a:spcAft>
                          <a:spcPts val="200"/>
                        </a:spcAft>
                      </a:pPr>
                      <a:r>
                        <a:rPr lang="en-US" sz="1000" kern="1050">
                          <a:effectLst/>
                        </a:rPr>
                        <a:t>is_inside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坐标轴刻度是否朝内，默认朝外。</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60853288"/>
                  </a:ext>
                </a:extLst>
              </a:tr>
              <a:tr h="216000">
                <a:tc>
                  <a:txBody>
                    <a:bodyPr/>
                    <a:lstStyle/>
                    <a:p>
                      <a:pPr indent="266700" algn="just">
                        <a:lnSpc>
                          <a:spcPts val="1400"/>
                        </a:lnSpc>
                        <a:spcBef>
                          <a:spcPts val="200"/>
                        </a:spcBef>
                        <a:spcAft>
                          <a:spcPts val="200"/>
                        </a:spcAft>
                      </a:pPr>
                      <a:r>
                        <a:rPr lang="en-US" sz="1000" kern="1050">
                          <a:effectLst/>
                        </a:rPr>
                        <a:t>length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坐标轴刻度的长度。</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56756287"/>
                  </a:ext>
                </a:extLst>
              </a:tr>
              <a:tr h="216000">
                <a:tc>
                  <a:txBody>
                    <a:bodyPr/>
                    <a:lstStyle/>
                    <a:p>
                      <a:pPr indent="266700" algn="just">
                        <a:lnSpc>
                          <a:spcPts val="1400"/>
                        </a:lnSpc>
                        <a:spcBef>
                          <a:spcPts val="200"/>
                        </a:spcBef>
                        <a:spcAft>
                          <a:spcPts val="200"/>
                        </a:spcAft>
                      </a:pPr>
                      <a:r>
                        <a:rPr lang="en-US" sz="1000" kern="1050">
                          <a:effectLst/>
                        </a:rPr>
                        <a:t>linestyle_opts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坐标轴线风格配置项。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4173014"/>
                  </a:ext>
                </a:extLst>
              </a:tr>
            </a:tbl>
          </a:graphicData>
        </a:graphic>
      </p:graphicFrame>
      <p:sp>
        <p:nvSpPr>
          <p:cNvPr id="3" name="内容占位符 2">
            <a:extLst>
              <a:ext uri="{FF2B5EF4-FFF2-40B4-BE49-F238E27FC236}">
                <a16:creationId xmlns:a16="http://schemas.microsoft.com/office/drawing/2014/main" id="{3BE60F69-CBF0-49C6-B70C-651B025C335A}"/>
              </a:ext>
            </a:extLst>
          </p:cNvPr>
          <p:cNvSpPr>
            <a:spLocks noGrp="1"/>
          </p:cNvSpPr>
          <p:nvPr>
            <p:ph idx="10"/>
          </p:nvPr>
        </p:nvSpPr>
        <p:spPr/>
        <p:txBody>
          <a:bodyPr/>
          <a:lstStyle/>
          <a:p>
            <a:r>
              <a:rPr lang="zh-CN" altLang="zh-CN" dirty="0"/>
              <a:t>（</a:t>
            </a:r>
            <a:r>
              <a:rPr lang="en-US" altLang="zh-CN" dirty="0"/>
              <a:t>2</a:t>
            </a:r>
            <a:r>
              <a:rPr lang="zh-CN" altLang="zh-CN" dirty="0"/>
              <a:t>）</a:t>
            </a:r>
            <a:r>
              <a:rPr lang="en-US" altLang="zh-CN" dirty="0"/>
              <a:t>AxisTickOpts: </a:t>
            </a:r>
            <a:endParaRPr lang="zh-CN" altLang="en-US" dirty="0"/>
          </a:p>
        </p:txBody>
      </p:sp>
    </p:spTree>
    <p:extLst>
      <p:ext uri="{BB962C8B-B14F-4D97-AF65-F5344CB8AC3E}">
        <p14:creationId xmlns:p14="http://schemas.microsoft.com/office/powerpoint/2010/main" val="39181091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01767815-2D7B-477F-AD2B-4CEBA0C20056}"/>
              </a:ext>
            </a:extLst>
          </p:cNvPr>
          <p:cNvGraphicFramePr>
            <a:graphicFrameLocks noGrp="1"/>
          </p:cNvGraphicFramePr>
          <p:nvPr>
            <p:ph idx="1"/>
            <p:extLst>
              <p:ext uri="{D42A27DB-BD31-4B8C-83A1-F6EECF244321}">
                <p14:modId xmlns:p14="http://schemas.microsoft.com/office/powerpoint/2010/main" val="3151925710"/>
              </p:ext>
            </p:extLst>
          </p:nvPr>
        </p:nvGraphicFramePr>
        <p:xfrm>
          <a:off x="2690682" y="2260672"/>
          <a:ext cx="5557391" cy="1080000"/>
        </p:xfrm>
        <a:graphic>
          <a:graphicData uri="http://schemas.openxmlformats.org/drawingml/2006/table">
            <a:tbl>
              <a:tblPr firstRow="1" firstCol="1" bandRow="1">
                <a:tableStyleId>{5C22544A-7EE6-4342-B048-85BDC9FD1C3A}</a:tableStyleId>
              </a:tblPr>
              <a:tblGrid>
                <a:gridCol w="1163098">
                  <a:extLst>
                    <a:ext uri="{9D8B030D-6E8A-4147-A177-3AD203B41FA5}">
                      <a16:colId xmlns:a16="http://schemas.microsoft.com/office/drawing/2014/main" val="885326798"/>
                    </a:ext>
                  </a:extLst>
                </a:gridCol>
                <a:gridCol w="4394293">
                  <a:extLst>
                    <a:ext uri="{9D8B030D-6E8A-4147-A177-3AD203B41FA5}">
                      <a16:colId xmlns:a16="http://schemas.microsoft.com/office/drawing/2014/main" val="1120665231"/>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23601246"/>
                  </a:ext>
                </a:extLst>
              </a:tr>
              <a:tr h="216000">
                <a:tc>
                  <a:txBody>
                    <a:bodyPr/>
                    <a:lstStyle/>
                    <a:p>
                      <a:pPr indent="266700" algn="just">
                        <a:lnSpc>
                          <a:spcPts val="1400"/>
                        </a:lnSpc>
                        <a:spcBef>
                          <a:spcPts val="200"/>
                        </a:spcBef>
                        <a:spcAft>
                          <a:spcPts val="200"/>
                        </a:spcAft>
                      </a:pPr>
                      <a:r>
                        <a:rPr lang="en-US" sz="1000" kern="1050" dirty="0" err="1">
                          <a:effectLst/>
                        </a:rPr>
                        <a:t>is_show</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默认显示坐标轴指示器。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53028563"/>
                  </a:ext>
                </a:extLst>
              </a:tr>
              <a:tr h="216000">
                <a:tc>
                  <a:txBody>
                    <a:bodyPr/>
                    <a:lstStyle/>
                    <a:p>
                      <a:pPr indent="266700" algn="just">
                        <a:lnSpc>
                          <a:spcPts val="1400"/>
                        </a:lnSpc>
                        <a:spcBef>
                          <a:spcPts val="200"/>
                        </a:spcBef>
                        <a:spcAft>
                          <a:spcPts val="200"/>
                        </a:spcAft>
                      </a:pPr>
                      <a:r>
                        <a:rPr lang="en-US" sz="1000" kern="1050">
                          <a:effectLst/>
                        </a:rPr>
                        <a:t>type_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指示器类型</a:t>
                      </a:r>
                      <a:r>
                        <a:rPr lang="zh-CN" altLang="en-US" sz="1000" kern="1050" dirty="0">
                          <a:effectLst/>
                        </a:rPr>
                        <a:t>，</a:t>
                      </a:r>
                      <a:r>
                        <a:rPr lang="zh-TW" sz="1000" kern="1050" dirty="0">
                          <a:effectLst/>
                        </a:rPr>
                        <a:t>可选参数如下。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32659448"/>
                  </a:ext>
                </a:extLst>
              </a:tr>
              <a:tr h="216000">
                <a:tc>
                  <a:txBody>
                    <a:bodyPr/>
                    <a:lstStyle/>
                    <a:p>
                      <a:pPr indent="266700" algn="just">
                        <a:lnSpc>
                          <a:spcPts val="1400"/>
                        </a:lnSpc>
                        <a:spcBef>
                          <a:spcPts val="200"/>
                        </a:spcBef>
                        <a:spcAft>
                          <a:spcPts val="200"/>
                        </a:spcAft>
                      </a:pPr>
                      <a:r>
                        <a:rPr lang="en-US" sz="1000" kern="1050">
                          <a:effectLst/>
                        </a:rPr>
                        <a:t>label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坐标轴指示器的文本标签，坐标轴标签配置项。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604177541"/>
                  </a:ext>
                </a:extLst>
              </a:tr>
              <a:tr h="216000">
                <a:tc>
                  <a:txBody>
                    <a:bodyPr/>
                    <a:lstStyle/>
                    <a:p>
                      <a:pPr indent="266700" algn="just">
                        <a:lnSpc>
                          <a:spcPts val="1400"/>
                        </a:lnSpc>
                        <a:spcBef>
                          <a:spcPts val="200"/>
                        </a:spcBef>
                        <a:spcAft>
                          <a:spcPts val="200"/>
                        </a:spcAft>
                      </a:pPr>
                      <a:r>
                        <a:rPr lang="en-US" sz="1000" kern="1050">
                          <a:effectLst/>
                        </a:rPr>
                        <a:t>linestyle_opts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坐标轴线风格配置项。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07818295"/>
                  </a:ext>
                </a:extLst>
              </a:tr>
            </a:tbl>
          </a:graphicData>
        </a:graphic>
      </p:graphicFrame>
      <p:sp>
        <p:nvSpPr>
          <p:cNvPr id="3" name="内容占位符 2">
            <a:extLst>
              <a:ext uri="{FF2B5EF4-FFF2-40B4-BE49-F238E27FC236}">
                <a16:creationId xmlns:a16="http://schemas.microsoft.com/office/drawing/2014/main" id="{3BE60F69-CBF0-49C6-B70C-651B025C335A}"/>
              </a:ext>
            </a:extLst>
          </p:cNvPr>
          <p:cNvSpPr>
            <a:spLocks noGrp="1"/>
          </p:cNvSpPr>
          <p:nvPr>
            <p:ph idx="10"/>
          </p:nvPr>
        </p:nvSpPr>
        <p:spPr/>
        <p:txBody>
          <a:bodyPr/>
          <a:lstStyle/>
          <a:p>
            <a:r>
              <a:rPr lang="zh-CN" altLang="zh-CN" dirty="0"/>
              <a:t>（</a:t>
            </a:r>
            <a:r>
              <a:rPr lang="en-US" altLang="zh-CN" dirty="0"/>
              <a:t>3</a:t>
            </a:r>
            <a:r>
              <a:rPr lang="zh-CN" altLang="zh-CN" dirty="0"/>
              <a:t>）</a:t>
            </a:r>
            <a:r>
              <a:rPr lang="en-US" altLang="zh-CN" dirty="0"/>
              <a:t>AxisPointerOpts: </a:t>
            </a:r>
            <a:endParaRPr lang="zh-CN" altLang="en-US" dirty="0"/>
          </a:p>
        </p:txBody>
      </p:sp>
    </p:spTree>
    <p:extLst>
      <p:ext uri="{BB962C8B-B14F-4D97-AF65-F5344CB8AC3E}">
        <p14:creationId xmlns:p14="http://schemas.microsoft.com/office/powerpoint/2010/main" val="26573903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F2229C45-B139-4C8B-9FB6-6E1CEE8C374D}"/>
              </a:ext>
            </a:extLst>
          </p:cNvPr>
          <p:cNvGraphicFramePr>
            <a:graphicFrameLocks noGrp="1"/>
          </p:cNvGraphicFramePr>
          <p:nvPr>
            <p:ph idx="1"/>
            <p:extLst>
              <p:ext uri="{D42A27DB-BD31-4B8C-83A1-F6EECF244321}">
                <p14:modId xmlns:p14="http://schemas.microsoft.com/office/powerpoint/2010/main" val="394064402"/>
              </p:ext>
            </p:extLst>
          </p:nvPr>
        </p:nvGraphicFramePr>
        <p:xfrm>
          <a:off x="1496291" y="1680503"/>
          <a:ext cx="9494982" cy="4680000"/>
        </p:xfrm>
        <a:graphic>
          <a:graphicData uri="http://schemas.openxmlformats.org/drawingml/2006/table">
            <a:tbl>
              <a:tblPr firstRow="1" firstCol="1" bandRow="1">
                <a:tableStyleId>{5C22544A-7EE6-4342-B048-85BDC9FD1C3A}</a:tableStyleId>
              </a:tblPr>
              <a:tblGrid>
                <a:gridCol w="1700327">
                  <a:extLst>
                    <a:ext uri="{9D8B030D-6E8A-4147-A177-3AD203B41FA5}">
                      <a16:colId xmlns:a16="http://schemas.microsoft.com/office/drawing/2014/main" val="412175024"/>
                    </a:ext>
                  </a:extLst>
                </a:gridCol>
                <a:gridCol w="7794655">
                  <a:extLst>
                    <a:ext uri="{9D8B030D-6E8A-4147-A177-3AD203B41FA5}">
                      <a16:colId xmlns:a16="http://schemas.microsoft.com/office/drawing/2014/main" val="769298329"/>
                    </a:ext>
                  </a:extLst>
                </a:gridCol>
              </a:tblGrid>
              <a:tr h="180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3284229617"/>
                  </a:ext>
                </a:extLst>
              </a:tr>
              <a:tr h="180000">
                <a:tc>
                  <a:txBody>
                    <a:bodyPr/>
                    <a:lstStyle/>
                    <a:p>
                      <a:pPr indent="266700" algn="just">
                        <a:lnSpc>
                          <a:spcPts val="1400"/>
                        </a:lnSpc>
                        <a:spcBef>
                          <a:spcPts val="200"/>
                        </a:spcBef>
                        <a:spcAft>
                          <a:spcPts val="200"/>
                        </a:spcAft>
                      </a:pPr>
                      <a:r>
                        <a:rPr lang="en-US" sz="1000" kern="1050" dirty="0">
                          <a:effectLst/>
                        </a:rPr>
                        <a:t>type_</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坐标轴类型。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3950812090"/>
                  </a:ext>
                </a:extLst>
              </a:tr>
              <a:tr h="180000">
                <a:tc>
                  <a:txBody>
                    <a:bodyPr/>
                    <a:lstStyle/>
                    <a:p>
                      <a:pPr indent="266700" algn="just">
                        <a:lnSpc>
                          <a:spcPts val="1400"/>
                        </a:lnSpc>
                        <a:spcBef>
                          <a:spcPts val="200"/>
                        </a:spcBef>
                        <a:spcAft>
                          <a:spcPts val="200"/>
                        </a:spcAft>
                      </a:pPr>
                      <a:r>
                        <a:rPr lang="en-US" sz="1000" kern="1050" dirty="0">
                          <a:effectLst/>
                        </a:rPr>
                        <a:t>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坐标轴名称。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2560712430"/>
                  </a:ext>
                </a:extLst>
              </a:tr>
              <a:tr h="180000">
                <a:tc>
                  <a:txBody>
                    <a:bodyPr/>
                    <a:lstStyle/>
                    <a:p>
                      <a:pPr indent="266700" algn="just">
                        <a:lnSpc>
                          <a:spcPts val="1400"/>
                        </a:lnSpc>
                        <a:spcBef>
                          <a:spcPts val="200"/>
                        </a:spcBef>
                        <a:spcAft>
                          <a:spcPts val="200"/>
                        </a:spcAft>
                      </a:pPr>
                      <a:r>
                        <a:rPr lang="en-US" sz="1000" kern="1050" dirty="0" err="1">
                          <a:effectLst/>
                        </a:rPr>
                        <a:t>is_show</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是否显示</a:t>
                      </a:r>
                      <a:r>
                        <a:rPr lang="en-US" sz="1000" kern="1050" dirty="0">
                          <a:effectLst/>
                        </a:rPr>
                        <a:t> x </a:t>
                      </a:r>
                      <a:r>
                        <a:rPr lang="zh-TW" sz="1000" kern="1050" dirty="0">
                          <a:effectLst/>
                        </a:rPr>
                        <a:t>轴。</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1198892979"/>
                  </a:ext>
                </a:extLst>
              </a:tr>
              <a:tr h="180000">
                <a:tc>
                  <a:txBody>
                    <a:bodyPr/>
                    <a:lstStyle/>
                    <a:p>
                      <a:pPr indent="266700" algn="just">
                        <a:lnSpc>
                          <a:spcPts val="1400"/>
                        </a:lnSpc>
                        <a:spcBef>
                          <a:spcPts val="200"/>
                        </a:spcBef>
                        <a:spcAft>
                          <a:spcPts val="200"/>
                        </a:spcAft>
                      </a:pPr>
                      <a:r>
                        <a:rPr lang="en-US" sz="1000" kern="1050">
                          <a:effectLst/>
                        </a:rPr>
                        <a:t>is_scale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只在数值轴中（</a:t>
                      </a:r>
                      <a:r>
                        <a:rPr lang="en-US" sz="1000" kern="1050" dirty="0">
                          <a:effectLst/>
                        </a:rPr>
                        <a:t>type : 'value'</a:t>
                      </a:r>
                      <a:r>
                        <a:rPr lang="zh-TW" sz="1000" kern="1050" dirty="0">
                          <a:effectLst/>
                        </a:rPr>
                        <a:t>）有效。设置成</a:t>
                      </a:r>
                      <a:r>
                        <a:rPr lang="en-US" sz="1000" kern="1050" dirty="0">
                          <a:effectLst/>
                        </a:rPr>
                        <a:t> true </a:t>
                      </a:r>
                      <a:r>
                        <a:rPr lang="zh-TW" sz="1000" kern="1050" dirty="0">
                          <a:effectLst/>
                        </a:rPr>
                        <a:t>后坐标刻度不会强制包含零刻度。在双数值轴的散点图中比较有用。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1536828762"/>
                  </a:ext>
                </a:extLst>
              </a:tr>
              <a:tr h="180000">
                <a:tc>
                  <a:txBody>
                    <a:bodyPr/>
                    <a:lstStyle/>
                    <a:p>
                      <a:pPr indent="266700" algn="just">
                        <a:lnSpc>
                          <a:spcPts val="1400"/>
                        </a:lnSpc>
                        <a:spcBef>
                          <a:spcPts val="200"/>
                        </a:spcBef>
                        <a:spcAft>
                          <a:spcPts val="200"/>
                        </a:spcAft>
                      </a:pPr>
                      <a:r>
                        <a:rPr lang="en-US" sz="1000" kern="1050">
                          <a:effectLst/>
                        </a:rPr>
                        <a:t>is_inverse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是否强制设置坐标轴分割间隔。</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1990184021"/>
                  </a:ext>
                </a:extLst>
              </a:tr>
              <a:tr h="180000">
                <a:tc>
                  <a:txBody>
                    <a:bodyPr/>
                    <a:lstStyle/>
                    <a:p>
                      <a:pPr indent="266700" algn="just">
                        <a:lnSpc>
                          <a:spcPts val="1400"/>
                        </a:lnSpc>
                        <a:spcBef>
                          <a:spcPts val="200"/>
                        </a:spcBef>
                        <a:spcAft>
                          <a:spcPts val="200"/>
                        </a:spcAft>
                      </a:pPr>
                      <a:r>
                        <a:rPr lang="en-US" sz="1000" kern="1050">
                          <a:effectLst/>
                        </a:rPr>
                        <a:t>name_location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坐标轴名称显示位置。可选：</a:t>
                      </a:r>
                      <a:r>
                        <a:rPr lang="en-US" sz="1000" kern="1050" dirty="0">
                          <a:effectLst/>
                        </a:rPr>
                        <a:t>'start', 'middle' </a:t>
                      </a:r>
                      <a:r>
                        <a:rPr lang="zh-TW" sz="1000" kern="1050" dirty="0">
                          <a:effectLst/>
                        </a:rPr>
                        <a:t>或者</a:t>
                      </a:r>
                      <a:r>
                        <a:rPr lang="en-US" sz="1000" kern="1050" dirty="0">
                          <a:effectLst/>
                        </a:rPr>
                        <a:t> '</a:t>
                      </a:r>
                      <a:r>
                        <a:rPr lang="en-US" sz="1000" kern="1050" dirty="0" err="1">
                          <a:effectLst/>
                        </a:rPr>
                        <a:t>center','end</a:t>
                      </a:r>
                      <a:r>
                        <a:rPr lang="en-US" sz="1000" kern="1050" dirty="0">
                          <a:effectLst/>
                        </a:rPr>
                        <a:t>'</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390955541"/>
                  </a:ext>
                </a:extLst>
              </a:tr>
              <a:tr h="180000">
                <a:tc>
                  <a:txBody>
                    <a:bodyPr/>
                    <a:lstStyle/>
                    <a:p>
                      <a:pPr indent="266700" algn="just">
                        <a:lnSpc>
                          <a:spcPts val="1400"/>
                        </a:lnSpc>
                        <a:spcBef>
                          <a:spcPts val="200"/>
                        </a:spcBef>
                        <a:spcAft>
                          <a:spcPts val="200"/>
                        </a:spcAft>
                      </a:pPr>
                      <a:r>
                        <a:rPr lang="en-US" sz="1000" kern="1050">
                          <a:effectLst/>
                        </a:rPr>
                        <a:t>name_gap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坐标轴名称与轴线之间的距离。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64514527"/>
                  </a:ext>
                </a:extLst>
              </a:tr>
              <a:tr h="180000">
                <a:tc>
                  <a:txBody>
                    <a:bodyPr/>
                    <a:lstStyle/>
                    <a:p>
                      <a:pPr indent="266700" algn="just">
                        <a:lnSpc>
                          <a:spcPts val="1400"/>
                        </a:lnSpc>
                        <a:spcBef>
                          <a:spcPts val="200"/>
                        </a:spcBef>
                        <a:spcAft>
                          <a:spcPts val="200"/>
                        </a:spcAft>
                      </a:pPr>
                      <a:r>
                        <a:rPr lang="en-US" sz="1000" kern="1050">
                          <a:effectLst/>
                        </a:rPr>
                        <a:t>name_rotate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坐标轴名字旋转，角度值。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2799237960"/>
                  </a:ext>
                </a:extLst>
              </a:tr>
              <a:tr h="180000">
                <a:tc>
                  <a:txBody>
                    <a:bodyPr/>
                    <a:lstStyle/>
                    <a:p>
                      <a:pPr indent="266700" algn="just">
                        <a:lnSpc>
                          <a:spcPts val="1400"/>
                        </a:lnSpc>
                        <a:spcBef>
                          <a:spcPts val="200"/>
                        </a:spcBef>
                        <a:spcAft>
                          <a:spcPts val="200"/>
                        </a:spcAft>
                      </a:pPr>
                      <a:r>
                        <a:rPr lang="en-US" sz="1000" kern="1050">
                          <a:effectLst/>
                        </a:rPr>
                        <a:t>interval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设置坐标轴分割间隔。</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1632154331"/>
                  </a:ext>
                </a:extLst>
              </a:tr>
              <a:tr h="180000">
                <a:tc>
                  <a:txBody>
                    <a:bodyPr/>
                    <a:lstStyle/>
                    <a:p>
                      <a:pPr indent="266700" algn="just">
                        <a:lnSpc>
                          <a:spcPts val="1400"/>
                        </a:lnSpc>
                        <a:spcBef>
                          <a:spcPts val="200"/>
                        </a:spcBef>
                        <a:spcAft>
                          <a:spcPts val="200"/>
                        </a:spcAft>
                      </a:pPr>
                      <a:r>
                        <a:rPr lang="en-US" sz="1000" kern="1050">
                          <a:effectLst/>
                        </a:rPr>
                        <a:t>grid_index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en-US" sz="1000" kern="1050" dirty="0">
                          <a:effectLst/>
                        </a:rPr>
                        <a:t>x </a:t>
                      </a:r>
                      <a:r>
                        <a:rPr lang="zh-TW" sz="1000" kern="1050" dirty="0">
                          <a:effectLst/>
                        </a:rPr>
                        <a:t>轴所在的</a:t>
                      </a:r>
                      <a:r>
                        <a:rPr lang="en-US" sz="1000" kern="1050" dirty="0">
                          <a:effectLst/>
                        </a:rPr>
                        <a:t> grid </a:t>
                      </a:r>
                      <a:r>
                        <a:rPr lang="zh-TW" sz="1000" kern="1050" dirty="0">
                          <a:effectLst/>
                        </a:rPr>
                        <a:t>的索引，默认位于第一个</a:t>
                      </a:r>
                      <a:r>
                        <a:rPr lang="en-US" sz="1000" kern="1050" dirty="0">
                          <a:effectLst/>
                        </a:rPr>
                        <a:t> grid</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3714479760"/>
                  </a:ext>
                </a:extLst>
              </a:tr>
              <a:tr h="180000">
                <a:tc>
                  <a:txBody>
                    <a:bodyPr/>
                    <a:lstStyle/>
                    <a:p>
                      <a:pPr indent="266700" algn="just">
                        <a:lnSpc>
                          <a:spcPts val="1400"/>
                        </a:lnSpc>
                        <a:spcBef>
                          <a:spcPts val="200"/>
                        </a:spcBef>
                        <a:spcAft>
                          <a:spcPts val="200"/>
                        </a:spcAft>
                      </a:pPr>
                      <a:r>
                        <a:rPr lang="en-US" sz="1000" kern="1050">
                          <a:effectLst/>
                        </a:rPr>
                        <a:t>position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en-US" sz="1000" kern="1050" dirty="0">
                          <a:effectLst/>
                        </a:rPr>
                        <a:t>x </a:t>
                      </a:r>
                      <a:r>
                        <a:rPr lang="zh-TW" sz="1000" kern="1050" dirty="0">
                          <a:effectLst/>
                        </a:rPr>
                        <a:t>轴的位置。可选：</a:t>
                      </a:r>
                      <a:r>
                        <a:rPr lang="en-US" sz="1000" kern="1050" dirty="0">
                          <a:effectLst/>
                        </a:rPr>
                        <a:t>'top', 'bottom'</a:t>
                      </a:r>
                      <a:r>
                        <a:rPr lang="zh-TW" sz="1000" kern="1050" dirty="0">
                          <a:effectLst/>
                        </a:rPr>
                        <a:t>默认</a:t>
                      </a:r>
                      <a:r>
                        <a:rPr lang="en-US" sz="1000" kern="1050" dirty="0">
                          <a:effectLst/>
                        </a:rPr>
                        <a:t> grid </a:t>
                      </a:r>
                      <a:r>
                        <a:rPr lang="zh-TW" sz="1000" kern="1050" dirty="0">
                          <a:effectLst/>
                        </a:rPr>
                        <a:t>中的第一个</a:t>
                      </a:r>
                      <a:r>
                        <a:rPr lang="en-US" sz="1000" kern="1050" dirty="0">
                          <a:effectLst/>
                        </a:rPr>
                        <a:t> x </a:t>
                      </a:r>
                      <a:r>
                        <a:rPr lang="zh-TW" sz="1000" kern="1050" dirty="0">
                          <a:effectLst/>
                        </a:rPr>
                        <a:t>轴在</a:t>
                      </a:r>
                      <a:r>
                        <a:rPr lang="en-US" sz="1000" kern="1050" dirty="0">
                          <a:effectLst/>
                        </a:rPr>
                        <a:t> grid </a:t>
                      </a:r>
                      <a:r>
                        <a:rPr lang="zh-TW" sz="1000" kern="1050" dirty="0">
                          <a:effectLst/>
                        </a:rPr>
                        <a:t>的下方（</a:t>
                      </a:r>
                      <a:r>
                        <a:rPr lang="en-US" sz="1000" kern="1050" dirty="0">
                          <a:effectLst/>
                        </a:rPr>
                        <a:t>'bottom'</a:t>
                      </a:r>
                      <a:r>
                        <a:rPr lang="zh-TW" sz="1000" kern="1050" dirty="0">
                          <a:effectLst/>
                        </a:rPr>
                        <a:t>），第二个</a:t>
                      </a:r>
                      <a:r>
                        <a:rPr lang="en-US" sz="1000" kern="1050" dirty="0">
                          <a:effectLst/>
                        </a:rPr>
                        <a:t> x </a:t>
                      </a:r>
                      <a:r>
                        <a:rPr lang="zh-TW" sz="1000" kern="1050" dirty="0">
                          <a:effectLst/>
                        </a:rPr>
                        <a:t>轴视第一个</a:t>
                      </a:r>
                      <a:r>
                        <a:rPr lang="en-US" sz="1000" kern="1050" dirty="0">
                          <a:effectLst/>
                        </a:rPr>
                        <a:t> x </a:t>
                      </a:r>
                      <a:r>
                        <a:rPr lang="zh-TW" sz="1000" kern="1050" dirty="0">
                          <a:effectLst/>
                        </a:rPr>
                        <a:t>轴的位置放在另一侧。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1189188435"/>
                  </a:ext>
                </a:extLst>
              </a:tr>
              <a:tr h="180000">
                <a:tc>
                  <a:txBody>
                    <a:bodyPr/>
                    <a:lstStyle/>
                    <a:p>
                      <a:pPr indent="266700" algn="just">
                        <a:lnSpc>
                          <a:spcPts val="1400"/>
                        </a:lnSpc>
                        <a:spcBef>
                          <a:spcPts val="200"/>
                        </a:spcBef>
                        <a:spcAft>
                          <a:spcPts val="200"/>
                        </a:spcAft>
                      </a:pPr>
                      <a:r>
                        <a:rPr lang="en-US" sz="1000" kern="1050">
                          <a:effectLst/>
                        </a:rPr>
                        <a:t>offset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en-US" sz="1000" kern="1050" dirty="0">
                          <a:effectLst/>
                        </a:rPr>
                        <a:t>Y </a:t>
                      </a:r>
                      <a:r>
                        <a:rPr lang="zh-TW" sz="1000" kern="1050" dirty="0">
                          <a:effectLst/>
                        </a:rPr>
                        <a:t>轴相对于默认位置的偏移，在相同的</a:t>
                      </a:r>
                      <a:r>
                        <a:rPr lang="en-US" sz="1000" kern="1050" dirty="0">
                          <a:effectLst/>
                        </a:rPr>
                        <a:t> position </a:t>
                      </a:r>
                      <a:r>
                        <a:rPr lang="zh-TW" sz="1000" kern="1050" dirty="0">
                          <a:effectLst/>
                        </a:rPr>
                        <a:t>上有多个</a:t>
                      </a:r>
                      <a:r>
                        <a:rPr lang="en-US" sz="1000" kern="1050" dirty="0">
                          <a:effectLst/>
                        </a:rPr>
                        <a:t> Y </a:t>
                      </a:r>
                      <a:r>
                        <a:rPr lang="zh-TW" sz="1000" kern="1050" dirty="0">
                          <a:effectLst/>
                        </a:rPr>
                        <a:t>轴的时候有用。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3976762452"/>
                  </a:ext>
                </a:extLst>
              </a:tr>
              <a:tr h="180000">
                <a:tc>
                  <a:txBody>
                    <a:bodyPr/>
                    <a:lstStyle/>
                    <a:p>
                      <a:pPr indent="266700" algn="just">
                        <a:lnSpc>
                          <a:spcPts val="1400"/>
                        </a:lnSpc>
                        <a:spcBef>
                          <a:spcPts val="200"/>
                        </a:spcBef>
                        <a:spcAft>
                          <a:spcPts val="200"/>
                        </a:spcAft>
                      </a:pPr>
                      <a:r>
                        <a:rPr lang="en-US" sz="1000" kern="1050">
                          <a:effectLst/>
                        </a:rPr>
                        <a:t>split_number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坐标轴的分割段数</a:t>
                      </a:r>
                      <a:r>
                        <a:rPr lang="zh-CN" altLang="en-US" sz="1000" kern="1050" dirty="0">
                          <a:effectLst/>
                        </a:rPr>
                        <a:t>，</a:t>
                      </a:r>
                      <a:r>
                        <a:rPr lang="zh-TW" sz="1000" kern="1050" dirty="0">
                          <a:effectLst/>
                        </a:rPr>
                        <a:t>默认值是</a:t>
                      </a:r>
                      <a:r>
                        <a:rPr lang="en-US" sz="1000" kern="1050" dirty="0">
                          <a:effectLst/>
                        </a:rPr>
                        <a:t> 5</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2171591236"/>
                  </a:ext>
                </a:extLst>
              </a:tr>
              <a:tr h="180000">
                <a:tc>
                  <a:txBody>
                    <a:bodyPr/>
                    <a:lstStyle/>
                    <a:p>
                      <a:pPr indent="266700" algn="just">
                        <a:lnSpc>
                          <a:spcPts val="1400"/>
                        </a:lnSpc>
                        <a:spcBef>
                          <a:spcPts val="200"/>
                        </a:spcBef>
                        <a:spcAft>
                          <a:spcPts val="200"/>
                        </a:spcAft>
                      </a:pPr>
                      <a:r>
                        <a:rPr lang="en-US" sz="1000" kern="1050">
                          <a:effectLst/>
                        </a:rPr>
                        <a:t>boundary_gap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坐标轴两边留白策略，类目轴和非类目轴的设置和表现不一样。类目轴中</a:t>
                      </a:r>
                      <a:r>
                        <a:rPr lang="en-US" sz="1000" kern="1050" dirty="0">
                          <a:effectLst/>
                        </a:rPr>
                        <a:t> </a:t>
                      </a:r>
                      <a:r>
                        <a:rPr lang="en-US" sz="1000" kern="1050" dirty="0" err="1">
                          <a:effectLst/>
                        </a:rPr>
                        <a:t>boundaryGap</a:t>
                      </a:r>
                      <a:r>
                        <a:rPr lang="en-US" sz="1000" kern="1050" dirty="0">
                          <a:effectLst/>
                        </a:rPr>
                        <a:t> </a:t>
                      </a:r>
                      <a:r>
                        <a:rPr lang="zh-TW" sz="1000" kern="1050" dirty="0">
                          <a:effectLst/>
                        </a:rPr>
                        <a:t>可以配置为</a:t>
                      </a:r>
                      <a:r>
                        <a:rPr lang="en-US" sz="1000" kern="1050" dirty="0">
                          <a:effectLst/>
                        </a:rPr>
                        <a:t> true </a:t>
                      </a:r>
                      <a:r>
                        <a:rPr lang="zh-TW" sz="1000" kern="1050" dirty="0">
                          <a:effectLst/>
                        </a:rPr>
                        <a:t>和</a:t>
                      </a:r>
                      <a:r>
                        <a:rPr lang="en-US" sz="1000" kern="1050" dirty="0">
                          <a:effectLst/>
                        </a:rPr>
                        <a:t> false</a:t>
                      </a:r>
                      <a:r>
                        <a:rPr lang="zh-TW" sz="1000" kern="1050" dirty="0">
                          <a:effectLst/>
                        </a:rPr>
                        <a:t>。 </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4109094304"/>
                  </a:ext>
                </a:extLst>
              </a:tr>
              <a:tr h="180000">
                <a:tc>
                  <a:txBody>
                    <a:bodyPr/>
                    <a:lstStyle/>
                    <a:p>
                      <a:pPr indent="266700" algn="just">
                        <a:lnSpc>
                          <a:spcPts val="1400"/>
                        </a:lnSpc>
                        <a:spcBef>
                          <a:spcPts val="200"/>
                        </a:spcBef>
                        <a:spcAft>
                          <a:spcPts val="200"/>
                        </a:spcAft>
                      </a:pPr>
                      <a:r>
                        <a:rPr lang="en-US" sz="1000" kern="1050">
                          <a:effectLst/>
                        </a:rPr>
                        <a:t>min_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坐标轴刻度最小值。可以设置成特殊值</a:t>
                      </a:r>
                      <a:r>
                        <a:rPr lang="en-US" sz="1000" kern="1050" dirty="0">
                          <a:effectLst/>
                        </a:rPr>
                        <a:t> '</a:t>
                      </a:r>
                      <a:r>
                        <a:rPr lang="en-US" sz="1000" kern="1050" dirty="0" err="1">
                          <a:effectLst/>
                        </a:rPr>
                        <a:t>dataMin</a:t>
                      </a:r>
                      <a:r>
                        <a:rPr lang="en-US" sz="1000" kern="1050" dirty="0">
                          <a:effectLst/>
                        </a:rPr>
                        <a:t>'</a:t>
                      </a:r>
                      <a:r>
                        <a:rPr lang="zh-TW" sz="1000" kern="1050" dirty="0">
                          <a:effectLst/>
                        </a:rPr>
                        <a:t>，此时取数据在该轴上的最小值作为最小刻度。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2181521991"/>
                  </a:ext>
                </a:extLst>
              </a:tr>
              <a:tr h="180000">
                <a:tc>
                  <a:txBody>
                    <a:bodyPr/>
                    <a:lstStyle/>
                    <a:p>
                      <a:pPr indent="266700" algn="just">
                        <a:lnSpc>
                          <a:spcPts val="1400"/>
                        </a:lnSpc>
                        <a:spcBef>
                          <a:spcPts val="200"/>
                        </a:spcBef>
                        <a:spcAft>
                          <a:spcPts val="200"/>
                        </a:spcAft>
                      </a:pPr>
                      <a:r>
                        <a:rPr lang="en-US" sz="1000" kern="1050">
                          <a:effectLst/>
                        </a:rPr>
                        <a:t>max_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坐标轴刻度最大值。可以设置成特殊值</a:t>
                      </a:r>
                      <a:r>
                        <a:rPr lang="en-US" sz="1000" kern="1050" dirty="0">
                          <a:effectLst/>
                        </a:rPr>
                        <a:t> '</a:t>
                      </a:r>
                      <a:r>
                        <a:rPr lang="en-US" sz="1000" kern="1050" dirty="0" err="1">
                          <a:effectLst/>
                        </a:rPr>
                        <a:t>dataMax</a:t>
                      </a:r>
                      <a:r>
                        <a:rPr lang="en-US" sz="1000" kern="1050" dirty="0">
                          <a:effectLst/>
                        </a:rPr>
                        <a:t>'</a:t>
                      </a:r>
                      <a:r>
                        <a:rPr lang="zh-TW" sz="1000" kern="1050" dirty="0">
                          <a:effectLst/>
                        </a:rPr>
                        <a:t>，此时取数据在该轴上的最大值作为最大刻度。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873394517"/>
                  </a:ext>
                </a:extLst>
              </a:tr>
              <a:tr h="180000">
                <a:tc>
                  <a:txBody>
                    <a:bodyPr/>
                    <a:lstStyle/>
                    <a:p>
                      <a:pPr indent="266700" algn="just">
                        <a:lnSpc>
                          <a:spcPts val="1400"/>
                        </a:lnSpc>
                        <a:spcBef>
                          <a:spcPts val="200"/>
                        </a:spcBef>
                        <a:spcAft>
                          <a:spcPts val="200"/>
                        </a:spcAft>
                      </a:pPr>
                      <a:r>
                        <a:rPr lang="en-US" sz="1000" kern="1050">
                          <a:effectLst/>
                        </a:rPr>
                        <a:t>min_interval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自动计算的坐标轴最小间隔大小。例如可以设置成</a:t>
                      </a:r>
                      <a:r>
                        <a:rPr lang="en-US" sz="1000" kern="1050" dirty="0">
                          <a:effectLst/>
                        </a:rPr>
                        <a:t>1</a:t>
                      </a:r>
                      <a:r>
                        <a:rPr lang="zh-TW" sz="1000" kern="1050" dirty="0">
                          <a:effectLst/>
                        </a:rPr>
                        <a:t>保证坐标轴分割刻度显示成整数。默认值是</a:t>
                      </a:r>
                      <a:r>
                        <a:rPr lang="en-US" sz="1000" kern="1050" dirty="0">
                          <a:effectLst/>
                        </a:rPr>
                        <a:t> 0</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3343757380"/>
                  </a:ext>
                </a:extLst>
              </a:tr>
              <a:tr h="180000">
                <a:tc>
                  <a:txBody>
                    <a:bodyPr/>
                    <a:lstStyle/>
                    <a:p>
                      <a:pPr indent="266700" algn="just">
                        <a:lnSpc>
                          <a:spcPts val="1400"/>
                        </a:lnSpc>
                        <a:spcBef>
                          <a:spcPts val="200"/>
                        </a:spcBef>
                        <a:spcAft>
                          <a:spcPts val="200"/>
                        </a:spcAft>
                      </a:pPr>
                      <a:r>
                        <a:rPr lang="en-US" sz="1000" kern="1050">
                          <a:effectLst/>
                        </a:rPr>
                        <a:t>max_interval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自动计算的坐标轴最大间隔大小。例如，在时间轴（</a:t>
                      </a:r>
                      <a:r>
                        <a:rPr lang="en-US" sz="1000" kern="1050" dirty="0">
                          <a:effectLst/>
                        </a:rPr>
                        <a:t>type: 'time'</a:t>
                      </a:r>
                      <a:r>
                        <a:rPr lang="zh-TW" sz="1000" kern="1050" dirty="0">
                          <a:effectLst/>
                        </a:rPr>
                        <a:t>）可以设置成</a:t>
                      </a:r>
                      <a:r>
                        <a:rPr lang="en-US" sz="1000" kern="1050" dirty="0">
                          <a:effectLst/>
                        </a:rPr>
                        <a:t> 3600 * 24 * 1000 </a:t>
                      </a:r>
                      <a:r>
                        <a:rPr lang="zh-TW" sz="1000" kern="1050" dirty="0">
                          <a:effectLst/>
                        </a:rPr>
                        <a:t>保证坐标轴分割刻度最大为一天。</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192288492"/>
                  </a:ext>
                </a:extLst>
              </a:tr>
              <a:tr h="180000">
                <a:tc>
                  <a:txBody>
                    <a:bodyPr/>
                    <a:lstStyle/>
                    <a:p>
                      <a:pPr indent="266700" algn="just">
                        <a:lnSpc>
                          <a:spcPts val="1400"/>
                        </a:lnSpc>
                        <a:spcBef>
                          <a:spcPts val="200"/>
                        </a:spcBef>
                        <a:spcAft>
                          <a:spcPts val="200"/>
                        </a:spcAft>
                      </a:pPr>
                      <a:r>
                        <a:rPr lang="en-US" sz="1000" kern="1050">
                          <a:effectLst/>
                        </a:rPr>
                        <a:t>axisline_opts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坐标轴刻度线配置项。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1392950776"/>
                  </a:ext>
                </a:extLst>
              </a:tr>
              <a:tr h="180000">
                <a:tc>
                  <a:txBody>
                    <a:bodyPr/>
                    <a:lstStyle/>
                    <a:p>
                      <a:pPr indent="266700" algn="just">
                        <a:lnSpc>
                          <a:spcPts val="1400"/>
                        </a:lnSpc>
                        <a:spcBef>
                          <a:spcPts val="200"/>
                        </a:spcBef>
                        <a:spcAft>
                          <a:spcPts val="200"/>
                        </a:spcAft>
                      </a:pPr>
                      <a:r>
                        <a:rPr lang="en-US" sz="1000" kern="1050">
                          <a:effectLst/>
                        </a:rPr>
                        <a:t>axistick_opts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坐标轴刻度配置项。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2751453392"/>
                  </a:ext>
                </a:extLst>
              </a:tr>
              <a:tr h="180000">
                <a:tc>
                  <a:txBody>
                    <a:bodyPr/>
                    <a:lstStyle/>
                    <a:p>
                      <a:pPr indent="266700" algn="just">
                        <a:lnSpc>
                          <a:spcPts val="1400"/>
                        </a:lnSpc>
                        <a:spcBef>
                          <a:spcPts val="200"/>
                        </a:spcBef>
                        <a:spcAft>
                          <a:spcPts val="200"/>
                        </a:spcAft>
                      </a:pPr>
                      <a:r>
                        <a:rPr lang="en-US" sz="1000" kern="1050">
                          <a:effectLst/>
                        </a:rPr>
                        <a:t>axislabel_opts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3404004108"/>
                  </a:ext>
                </a:extLst>
              </a:tr>
              <a:tr h="180000">
                <a:tc>
                  <a:txBody>
                    <a:bodyPr/>
                    <a:lstStyle/>
                    <a:p>
                      <a:pPr indent="266700" algn="just">
                        <a:lnSpc>
                          <a:spcPts val="1400"/>
                        </a:lnSpc>
                        <a:spcBef>
                          <a:spcPts val="200"/>
                        </a:spcBef>
                        <a:spcAft>
                          <a:spcPts val="200"/>
                        </a:spcAft>
                      </a:pPr>
                      <a:r>
                        <a:rPr lang="en-US" sz="1000" kern="1050">
                          <a:effectLst/>
                        </a:rPr>
                        <a:t>axispointer_opts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坐标轴指示器配置项。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135624509"/>
                  </a:ext>
                </a:extLst>
              </a:tr>
              <a:tr h="180000">
                <a:tc>
                  <a:txBody>
                    <a:bodyPr/>
                    <a:lstStyle/>
                    <a:p>
                      <a:pPr indent="266700" algn="just">
                        <a:lnSpc>
                          <a:spcPts val="1400"/>
                        </a:lnSpc>
                        <a:spcBef>
                          <a:spcPts val="200"/>
                        </a:spcBef>
                        <a:spcAft>
                          <a:spcPts val="200"/>
                        </a:spcAft>
                      </a:pPr>
                      <a:r>
                        <a:rPr lang="en-US" sz="1000" kern="1050">
                          <a:effectLst/>
                        </a:rPr>
                        <a:t>name_textstyle_opts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坐标轴名称的文字样式，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358909231"/>
                  </a:ext>
                </a:extLst>
              </a:tr>
              <a:tr h="180000">
                <a:tc>
                  <a:txBody>
                    <a:bodyPr/>
                    <a:lstStyle/>
                    <a:p>
                      <a:pPr indent="266700" algn="just">
                        <a:lnSpc>
                          <a:spcPts val="1400"/>
                        </a:lnSpc>
                        <a:spcBef>
                          <a:spcPts val="200"/>
                        </a:spcBef>
                        <a:spcAft>
                          <a:spcPts val="200"/>
                        </a:spcAft>
                      </a:pPr>
                      <a:r>
                        <a:rPr lang="en-US" sz="1000" kern="1050">
                          <a:effectLst/>
                        </a:rPr>
                        <a:t>splitarea_opts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分割区域配置项。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2586405293"/>
                  </a:ext>
                </a:extLst>
              </a:tr>
              <a:tr h="180000">
                <a:tc>
                  <a:txBody>
                    <a:bodyPr/>
                    <a:lstStyle/>
                    <a:p>
                      <a:pPr indent="266700" algn="just">
                        <a:lnSpc>
                          <a:spcPts val="1400"/>
                        </a:lnSpc>
                        <a:spcBef>
                          <a:spcPts val="200"/>
                        </a:spcBef>
                        <a:spcAft>
                          <a:spcPts val="200"/>
                        </a:spcAft>
                      </a:pPr>
                      <a:r>
                        <a:rPr lang="en-US" sz="1000" kern="1050">
                          <a:effectLst/>
                        </a:rPr>
                        <a:t>splitline_opts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tc>
                  <a:txBody>
                    <a:bodyPr/>
                    <a:lstStyle/>
                    <a:p>
                      <a:pPr indent="266700" algn="just">
                        <a:lnSpc>
                          <a:spcPts val="1400"/>
                        </a:lnSpc>
                        <a:spcBef>
                          <a:spcPts val="200"/>
                        </a:spcBef>
                        <a:spcAft>
                          <a:spcPts val="200"/>
                        </a:spcAft>
                      </a:pPr>
                      <a:r>
                        <a:rPr lang="zh-TW" sz="1000" kern="1050" dirty="0">
                          <a:effectLst/>
                        </a:rPr>
                        <a:t>分割线配置项。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7559" marR="37559" marT="0" marB="0" anchor="ctr"/>
                </a:tc>
                <a:extLst>
                  <a:ext uri="{0D108BD9-81ED-4DB2-BD59-A6C34878D82A}">
                    <a16:rowId xmlns:a16="http://schemas.microsoft.com/office/drawing/2014/main" val="2344371166"/>
                  </a:ext>
                </a:extLst>
              </a:tr>
            </a:tbl>
          </a:graphicData>
        </a:graphic>
      </p:graphicFrame>
      <p:sp>
        <p:nvSpPr>
          <p:cNvPr id="3" name="内容占位符 2">
            <a:extLst>
              <a:ext uri="{FF2B5EF4-FFF2-40B4-BE49-F238E27FC236}">
                <a16:creationId xmlns:a16="http://schemas.microsoft.com/office/drawing/2014/main" id="{3BE60F69-CBF0-49C6-B70C-651B025C335A}"/>
              </a:ext>
            </a:extLst>
          </p:cNvPr>
          <p:cNvSpPr>
            <a:spLocks noGrp="1"/>
          </p:cNvSpPr>
          <p:nvPr>
            <p:ph idx="10"/>
          </p:nvPr>
        </p:nvSpPr>
        <p:spPr/>
        <p:txBody>
          <a:bodyPr/>
          <a:lstStyle/>
          <a:p>
            <a:r>
              <a:rPr lang="zh-CN" altLang="zh-CN" dirty="0"/>
              <a:t>（</a:t>
            </a:r>
            <a:r>
              <a:rPr lang="en-US" altLang="zh-CN" dirty="0"/>
              <a:t>4</a:t>
            </a:r>
            <a:r>
              <a:rPr lang="zh-CN" altLang="zh-CN" dirty="0"/>
              <a:t>）</a:t>
            </a:r>
            <a:r>
              <a:rPr lang="en-US" altLang="zh-CN" dirty="0"/>
              <a:t>AxisOpts</a:t>
            </a:r>
            <a:r>
              <a:rPr lang="zh-CN" altLang="zh-CN" dirty="0"/>
              <a:t>：</a:t>
            </a:r>
            <a:endParaRPr lang="zh-CN" altLang="en-US" dirty="0"/>
          </a:p>
        </p:txBody>
      </p:sp>
    </p:spTree>
    <p:extLst>
      <p:ext uri="{BB962C8B-B14F-4D97-AF65-F5344CB8AC3E}">
        <p14:creationId xmlns:p14="http://schemas.microsoft.com/office/powerpoint/2010/main" val="17271902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3B94C32F-41FF-49E5-B858-F4CF6E4DF652}"/>
              </a:ext>
            </a:extLst>
          </p:cNvPr>
          <p:cNvGraphicFramePr>
            <a:graphicFrameLocks noGrp="1"/>
          </p:cNvGraphicFramePr>
          <p:nvPr>
            <p:ph idx="1"/>
            <p:extLst>
              <p:ext uri="{D42A27DB-BD31-4B8C-83A1-F6EECF244321}">
                <p14:modId xmlns:p14="http://schemas.microsoft.com/office/powerpoint/2010/main" val="731384813"/>
              </p:ext>
            </p:extLst>
          </p:nvPr>
        </p:nvGraphicFramePr>
        <p:xfrm>
          <a:off x="2050474" y="2132836"/>
          <a:ext cx="8081818" cy="2592000"/>
        </p:xfrm>
        <a:graphic>
          <a:graphicData uri="http://schemas.openxmlformats.org/drawingml/2006/table">
            <a:tbl>
              <a:tblPr firstRow="1" firstCol="1" bandRow="1">
                <a:tableStyleId>{5C22544A-7EE6-4342-B048-85BDC9FD1C3A}</a:tableStyleId>
              </a:tblPr>
              <a:tblGrid>
                <a:gridCol w="1112107">
                  <a:extLst>
                    <a:ext uri="{9D8B030D-6E8A-4147-A177-3AD203B41FA5}">
                      <a16:colId xmlns:a16="http://schemas.microsoft.com/office/drawing/2014/main" val="3877792339"/>
                    </a:ext>
                  </a:extLst>
                </a:gridCol>
                <a:gridCol w="6969711">
                  <a:extLst>
                    <a:ext uri="{9D8B030D-6E8A-4147-A177-3AD203B41FA5}">
                      <a16:colId xmlns:a16="http://schemas.microsoft.com/office/drawing/2014/main" val="1611753274"/>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5348154"/>
                  </a:ext>
                </a:extLst>
              </a:tr>
              <a:tr h="216000">
                <a:tc>
                  <a:txBody>
                    <a:bodyPr/>
                    <a:lstStyle/>
                    <a:p>
                      <a:pPr indent="266700" algn="just">
                        <a:lnSpc>
                          <a:spcPts val="1400"/>
                        </a:lnSpc>
                        <a:spcBef>
                          <a:spcPts val="200"/>
                        </a:spcBef>
                        <a:spcAft>
                          <a:spcPts val="200"/>
                        </a:spcAft>
                      </a:pPr>
                      <a:r>
                        <a:rPr lang="en-US" sz="1000" kern="1050" dirty="0">
                          <a:effectLst/>
                        </a:rPr>
                        <a:t>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坐标轴名称。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72196881"/>
                  </a:ext>
                </a:extLst>
              </a:tr>
              <a:tr h="216000">
                <a:tc>
                  <a:txBody>
                    <a:bodyPr/>
                    <a:lstStyle/>
                    <a:p>
                      <a:pPr indent="266700" algn="just">
                        <a:lnSpc>
                          <a:spcPts val="1400"/>
                        </a:lnSpc>
                        <a:spcBef>
                          <a:spcPts val="200"/>
                        </a:spcBef>
                        <a:spcAft>
                          <a:spcPts val="200"/>
                        </a:spcAft>
                      </a:pPr>
                      <a:r>
                        <a:rPr lang="en-US" sz="1000" kern="1050" dirty="0">
                          <a:effectLst/>
                        </a:rPr>
                        <a:t>max_</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坐标轴刻度最大值。可以设置成特殊值</a:t>
                      </a:r>
                      <a:r>
                        <a:rPr lang="en-US" sz="1000" kern="1050" dirty="0">
                          <a:effectLst/>
                        </a:rPr>
                        <a:t> '</a:t>
                      </a:r>
                      <a:r>
                        <a:rPr lang="en-US" sz="1000" kern="1050" dirty="0" err="1">
                          <a:effectLst/>
                        </a:rPr>
                        <a:t>dataMax</a:t>
                      </a:r>
                      <a:r>
                        <a:rPr lang="en-US" sz="1000" kern="1050" dirty="0">
                          <a:effectLst/>
                        </a:rPr>
                        <a:t>'</a:t>
                      </a:r>
                      <a:r>
                        <a:rPr lang="zh-TW" sz="1000" kern="1050" dirty="0">
                          <a:effectLst/>
                        </a:rPr>
                        <a:t>，此时取数据在该轴上的最大值作为最大刻度。。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18613703"/>
                  </a:ext>
                </a:extLst>
              </a:tr>
              <a:tr h="216000">
                <a:tc>
                  <a:txBody>
                    <a:bodyPr/>
                    <a:lstStyle/>
                    <a:p>
                      <a:pPr indent="266700" algn="just">
                        <a:lnSpc>
                          <a:spcPts val="1400"/>
                        </a:lnSpc>
                        <a:spcBef>
                          <a:spcPts val="200"/>
                        </a:spcBef>
                        <a:spcAft>
                          <a:spcPts val="200"/>
                        </a:spcAft>
                      </a:pPr>
                      <a:r>
                        <a:rPr lang="en-US" sz="1000" kern="1050">
                          <a:effectLst/>
                        </a:rPr>
                        <a:t>min_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坐标轴刻度最小值。可以设置成特殊值</a:t>
                      </a:r>
                      <a:r>
                        <a:rPr lang="en-US" sz="1000" kern="1050" dirty="0">
                          <a:effectLst/>
                        </a:rPr>
                        <a:t> '</a:t>
                      </a:r>
                      <a:r>
                        <a:rPr lang="en-US" sz="1000" kern="1050" dirty="0" err="1">
                          <a:effectLst/>
                        </a:rPr>
                        <a:t>dataMin</a:t>
                      </a:r>
                      <a:r>
                        <a:rPr lang="en-US" sz="1000" kern="1050" dirty="0">
                          <a:effectLst/>
                        </a:rPr>
                        <a:t>'</a:t>
                      </a:r>
                      <a:r>
                        <a:rPr lang="zh-TW" sz="1000" kern="1050" dirty="0">
                          <a:effectLst/>
                        </a:rPr>
                        <a:t>，此时取数据在该轴上的最小值作为最小刻度。。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23442758"/>
                  </a:ext>
                </a:extLst>
              </a:tr>
              <a:tr h="216000">
                <a:tc>
                  <a:txBody>
                    <a:bodyPr/>
                    <a:lstStyle/>
                    <a:p>
                      <a:pPr indent="266700" algn="just">
                        <a:lnSpc>
                          <a:spcPts val="1400"/>
                        </a:lnSpc>
                        <a:spcBef>
                          <a:spcPts val="200"/>
                        </a:spcBef>
                        <a:spcAft>
                          <a:spcPts val="200"/>
                        </a:spcAft>
                      </a:pPr>
                      <a:r>
                        <a:rPr lang="en-US" sz="1000" kern="1050">
                          <a:effectLst/>
                        </a:rPr>
                        <a:t>pos_left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en-US" sz="1000" kern="1050" dirty="0">
                          <a:effectLst/>
                        </a:rPr>
                        <a:t>single </a:t>
                      </a:r>
                      <a:r>
                        <a:rPr lang="zh-TW" sz="1000" kern="1050" dirty="0">
                          <a:effectLst/>
                        </a:rPr>
                        <a:t>组件离容器左侧的距离。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80894959"/>
                  </a:ext>
                </a:extLst>
              </a:tr>
              <a:tr h="216000">
                <a:tc>
                  <a:txBody>
                    <a:bodyPr/>
                    <a:lstStyle/>
                    <a:p>
                      <a:pPr indent="266700" algn="just">
                        <a:lnSpc>
                          <a:spcPts val="1400"/>
                        </a:lnSpc>
                        <a:spcBef>
                          <a:spcPts val="200"/>
                        </a:spcBef>
                        <a:spcAft>
                          <a:spcPts val="200"/>
                        </a:spcAft>
                      </a:pPr>
                      <a:r>
                        <a:rPr lang="en-US" sz="1000" kern="1050">
                          <a:effectLst/>
                        </a:rPr>
                        <a:t>pos_right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en-US" sz="1000" kern="1050" dirty="0">
                          <a:effectLst/>
                        </a:rPr>
                        <a:t>single</a:t>
                      </a:r>
                      <a:r>
                        <a:rPr lang="zh-TW" sz="1000" kern="1050" dirty="0">
                          <a:effectLst/>
                        </a:rPr>
                        <a:t>组件离容器右侧的距离。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569408846"/>
                  </a:ext>
                </a:extLst>
              </a:tr>
              <a:tr h="216000">
                <a:tc>
                  <a:txBody>
                    <a:bodyPr/>
                    <a:lstStyle/>
                    <a:p>
                      <a:pPr indent="266700" algn="just">
                        <a:lnSpc>
                          <a:spcPts val="1400"/>
                        </a:lnSpc>
                        <a:spcBef>
                          <a:spcPts val="200"/>
                        </a:spcBef>
                        <a:spcAft>
                          <a:spcPts val="200"/>
                        </a:spcAft>
                      </a:pPr>
                      <a:r>
                        <a:rPr lang="en-US" sz="1000" kern="1050">
                          <a:effectLst/>
                        </a:rPr>
                        <a:t>pos_top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en-US" sz="1000" kern="1050" dirty="0">
                          <a:effectLst/>
                        </a:rPr>
                        <a:t>single</a:t>
                      </a:r>
                      <a:r>
                        <a:rPr lang="zh-TW" sz="1000" kern="1050" dirty="0">
                          <a:effectLst/>
                        </a:rPr>
                        <a:t>组件离容器上侧的距离。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41780087"/>
                  </a:ext>
                </a:extLst>
              </a:tr>
              <a:tr h="216000">
                <a:tc>
                  <a:txBody>
                    <a:bodyPr/>
                    <a:lstStyle/>
                    <a:p>
                      <a:pPr indent="266700" algn="just">
                        <a:lnSpc>
                          <a:spcPts val="1400"/>
                        </a:lnSpc>
                        <a:spcBef>
                          <a:spcPts val="200"/>
                        </a:spcBef>
                        <a:spcAft>
                          <a:spcPts val="200"/>
                        </a:spcAft>
                      </a:pPr>
                      <a:r>
                        <a:rPr lang="en-US" sz="1000" kern="1050">
                          <a:effectLst/>
                        </a:rPr>
                        <a:t>pos_bottom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en-US" sz="1000" kern="1050" dirty="0">
                          <a:effectLst/>
                        </a:rPr>
                        <a:t>single</a:t>
                      </a:r>
                      <a:r>
                        <a:rPr lang="zh-TW" sz="1000" kern="1050" dirty="0">
                          <a:effectLst/>
                        </a:rPr>
                        <a:t>组件离容器下侧的距离。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94519880"/>
                  </a:ext>
                </a:extLst>
              </a:tr>
              <a:tr h="216000">
                <a:tc>
                  <a:txBody>
                    <a:bodyPr/>
                    <a:lstStyle/>
                    <a:p>
                      <a:pPr indent="266700" algn="just">
                        <a:lnSpc>
                          <a:spcPts val="1400"/>
                        </a:lnSpc>
                        <a:spcBef>
                          <a:spcPts val="200"/>
                        </a:spcBef>
                        <a:spcAft>
                          <a:spcPts val="200"/>
                        </a:spcAft>
                      </a:pPr>
                      <a:r>
                        <a:rPr lang="en-US" sz="1000" kern="1050" dirty="0">
                          <a:effectLst/>
                        </a:rPr>
                        <a:t>width</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en-US" sz="1000" kern="1050" dirty="0">
                          <a:effectLst/>
                        </a:rPr>
                        <a:t>single </a:t>
                      </a:r>
                      <a:r>
                        <a:rPr lang="zh-TW" sz="1000" kern="1050" dirty="0">
                          <a:effectLst/>
                        </a:rPr>
                        <a:t>组件的宽度。默认自适应。</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45016459"/>
                  </a:ext>
                </a:extLst>
              </a:tr>
              <a:tr h="216000">
                <a:tc>
                  <a:txBody>
                    <a:bodyPr/>
                    <a:lstStyle/>
                    <a:p>
                      <a:pPr indent="266700" algn="just">
                        <a:lnSpc>
                          <a:spcPts val="1400"/>
                        </a:lnSpc>
                        <a:spcBef>
                          <a:spcPts val="200"/>
                        </a:spcBef>
                        <a:spcAft>
                          <a:spcPts val="200"/>
                        </a:spcAft>
                      </a:pPr>
                      <a:r>
                        <a:rPr lang="en-US" sz="1000" kern="1050" dirty="0">
                          <a:effectLst/>
                        </a:rPr>
                        <a:t>height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en-US" sz="1000" kern="1050" dirty="0">
                          <a:effectLst/>
                        </a:rPr>
                        <a:t>single </a:t>
                      </a:r>
                      <a:r>
                        <a:rPr lang="zh-TW" sz="1000" kern="1050" dirty="0">
                          <a:effectLst/>
                        </a:rPr>
                        <a:t>组件的高度。默认自适应。</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58806064"/>
                  </a:ext>
                </a:extLst>
              </a:tr>
              <a:tr h="216000">
                <a:tc>
                  <a:txBody>
                    <a:bodyPr/>
                    <a:lstStyle/>
                    <a:p>
                      <a:pPr indent="266700" algn="just">
                        <a:lnSpc>
                          <a:spcPts val="1400"/>
                        </a:lnSpc>
                        <a:spcBef>
                          <a:spcPts val="200"/>
                        </a:spcBef>
                        <a:spcAft>
                          <a:spcPts val="200"/>
                        </a:spcAft>
                      </a:pPr>
                      <a:r>
                        <a:rPr lang="en-US" sz="1000" kern="1050" dirty="0">
                          <a:effectLst/>
                        </a:rPr>
                        <a:t>orient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轴的朝向，默认水平朝向，可以设置成</a:t>
                      </a:r>
                      <a:r>
                        <a:rPr lang="en-US" sz="1000" kern="1050" dirty="0">
                          <a:effectLst/>
                        </a:rPr>
                        <a:t> 'vertical' </a:t>
                      </a:r>
                      <a:r>
                        <a:rPr lang="zh-TW" sz="1000" kern="1050" dirty="0">
                          <a:effectLst/>
                        </a:rPr>
                        <a:t>垂直朝向。</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18921095"/>
                  </a:ext>
                </a:extLst>
              </a:tr>
              <a:tr h="216000">
                <a:tc>
                  <a:txBody>
                    <a:bodyPr/>
                    <a:lstStyle/>
                    <a:p>
                      <a:pPr indent="266700" algn="just">
                        <a:lnSpc>
                          <a:spcPts val="1400"/>
                        </a:lnSpc>
                        <a:spcBef>
                          <a:spcPts val="200"/>
                        </a:spcBef>
                        <a:spcAft>
                          <a:spcPts val="200"/>
                        </a:spcAft>
                      </a:pPr>
                      <a:r>
                        <a:rPr lang="en-US" sz="1000" kern="1050">
                          <a:effectLst/>
                        </a:rPr>
                        <a:t>type_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坐标轴类型。可选：</a:t>
                      </a:r>
                      <a:r>
                        <a:rPr lang="en-US" sz="1000" kern="1050" dirty="0">
                          <a:effectLst/>
                        </a:rPr>
                        <a:t>'</a:t>
                      </a:r>
                      <a:r>
                        <a:rPr lang="en-US" sz="1000" kern="1050" dirty="0" err="1">
                          <a:effectLst/>
                        </a:rPr>
                        <a:t>value''category''time</a:t>
                      </a:r>
                      <a:r>
                        <a:rPr lang="en-US" sz="1000" kern="1050" dirty="0">
                          <a:effectLst/>
                        </a:rPr>
                        <a:t>'</a:t>
                      </a:r>
                      <a:r>
                        <a:rPr lang="zh-TW" sz="1000" kern="1050" dirty="0">
                          <a:effectLst/>
                        </a:rPr>
                        <a:t>例如会根据跨度的范围来决定使用月，星期，日还是小时范围的刻度。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45023645"/>
                  </a:ext>
                </a:extLst>
              </a:tr>
            </a:tbl>
          </a:graphicData>
        </a:graphic>
      </p:graphicFrame>
      <p:sp>
        <p:nvSpPr>
          <p:cNvPr id="3" name="内容占位符 2">
            <a:extLst>
              <a:ext uri="{FF2B5EF4-FFF2-40B4-BE49-F238E27FC236}">
                <a16:creationId xmlns:a16="http://schemas.microsoft.com/office/drawing/2014/main" id="{7BE442AC-0FEF-4999-9ECF-04A06B4F202B}"/>
              </a:ext>
            </a:extLst>
          </p:cNvPr>
          <p:cNvSpPr>
            <a:spLocks noGrp="1"/>
          </p:cNvSpPr>
          <p:nvPr>
            <p:ph idx="10"/>
          </p:nvPr>
        </p:nvSpPr>
        <p:spPr/>
        <p:txBody>
          <a:bodyPr/>
          <a:lstStyle/>
          <a:p>
            <a:r>
              <a:rPr lang="zh-CN" altLang="zh-CN" dirty="0"/>
              <a:t>（</a:t>
            </a:r>
            <a:r>
              <a:rPr lang="en-US" altLang="zh-CN" dirty="0"/>
              <a:t>5</a:t>
            </a:r>
            <a:r>
              <a:rPr lang="zh-CN" altLang="zh-CN" dirty="0"/>
              <a:t>）</a:t>
            </a:r>
            <a:r>
              <a:rPr lang="en-US" altLang="zh-CN" dirty="0"/>
              <a:t>SingleAxisOpts</a:t>
            </a:r>
            <a:r>
              <a:rPr lang="zh-CN" altLang="zh-CN" dirty="0"/>
              <a:t>：</a:t>
            </a:r>
            <a:endParaRPr lang="zh-CN" altLang="en-US" dirty="0"/>
          </a:p>
        </p:txBody>
      </p:sp>
    </p:spTree>
    <p:extLst>
      <p:ext uri="{BB962C8B-B14F-4D97-AF65-F5344CB8AC3E}">
        <p14:creationId xmlns:p14="http://schemas.microsoft.com/office/powerpoint/2010/main" val="10372588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Pyecharts</a:t>
            </a:r>
            <a:r>
              <a:rPr lang="zh-CN" altLang="en-US" dirty="0"/>
              <a:t>的原生图形配置项包括：</a:t>
            </a:r>
            <a:r>
              <a:rPr lang="en-US" altLang="zh-CN" dirty="0" err="1"/>
              <a:t>GraphicGroup</a:t>
            </a:r>
            <a:r>
              <a:rPr lang="zh-CN" altLang="en-US" dirty="0"/>
              <a:t>、</a:t>
            </a:r>
            <a:r>
              <a:rPr lang="en-US" altLang="zh-CN" dirty="0" err="1"/>
              <a:t>GraphicItem</a:t>
            </a:r>
            <a:r>
              <a:rPr lang="zh-CN" altLang="en-US" dirty="0"/>
              <a:t>、</a:t>
            </a:r>
            <a:r>
              <a:rPr lang="en-US" altLang="zh-CN" dirty="0" err="1"/>
              <a:t>GraphicBasicStyleOpts</a:t>
            </a:r>
            <a:r>
              <a:rPr lang="zh-CN" altLang="en-US" dirty="0"/>
              <a:t>、</a:t>
            </a:r>
            <a:r>
              <a:rPr lang="en-US" altLang="zh-CN" dirty="0" err="1"/>
              <a:t>GraphicShapeOpts</a:t>
            </a:r>
            <a:r>
              <a:rPr lang="zh-CN" altLang="en-US" dirty="0"/>
              <a:t>、</a:t>
            </a:r>
            <a:r>
              <a:rPr lang="en-US" altLang="zh-CN" dirty="0" err="1"/>
              <a:t>GraphicImage</a:t>
            </a:r>
            <a:r>
              <a:rPr lang="zh-CN" altLang="en-US" dirty="0"/>
              <a:t>、</a:t>
            </a:r>
            <a:r>
              <a:rPr lang="en-US" altLang="zh-CN" dirty="0" err="1"/>
              <a:t>GraphicText</a:t>
            </a:r>
            <a:r>
              <a:rPr lang="zh-CN" altLang="en-US" dirty="0"/>
              <a:t>、</a:t>
            </a:r>
            <a:r>
              <a:rPr lang="en-US" altLang="zh-CN" dirty="0" err="1"/>
              <a:t>GraphicTextStyleOpts</a:t>
            </a:r>
            <a:r>
              <a:rPr lang="zh-CN" altLang="en-US" dirty="0"/>
              <a:t>、</a:t>
            </a:r>
            <a:r>
              <a:rPr lang="en-US" altLang="zh-CN" dirty="0" err="1"/>
              <a:t>GraphicRect</a:t>
            </a:r>
            <a:r>
              <a:rPr lang="zh-CN" altLang="en-US" dirty="0"/>
              <a:t>等</a:t>
            </a:r>
            <a:r>
              <a:rPr lang="en-US" altLang="zh-CN" dirty="0"/>
              <a:t>8</a:t>
            </a:r>
            <a:r>
              <a:rPr lang="zh-CN" altLang="en-US" dirty="0"/>
              <a:t>个配置。</a:t>
            </a:r>
          </a:p>
        </p:txBody>
      </p:sp>
      <p:sp>
        <p:nvSpPr>
          <p:cNvPr id="17412" name="内容占位符 2"/>
          <p:cNvSpPr>
            <a:spLocks noGrp="1"/>
          </p:cNvSpPr>
          <p:nvPr>
            <p:ph idx="10"/>
          </p:nvPr>
        </p:nvSpPr>
        <p:spPr>
          <a:xfrm>
            <a:off x="423863" y="1138238"/>
            <a:ext cx="11107737" cy="427037"/>
          </a:xfrm>
        </p:spPr>
        <p:txBody>
          <a:bodyPr/>
          <a:lstStyle/>
          <a:p>
            <a:r>
              <a:rPr lang="en-US" altLang="zh-CN" dirty="0"/>
              <a:t>9.1.3  </a:t>
            </a:r>
            <a:r>
              <a:rPr lang="zh-CN" altLang="en-US" dirty="0"/>
              <a:t>原生图形配置项</a:t>
            </a:r>
            <a:endParaRPr dirty="0"/>
          </a:p>
        </p:txBody>
      </p:sp>
    </p:spTree>
    <p:extLst>
      <p:ext uri="{BB962C8B-B14F-4D97-AF65-F5344CB8AC3E}">
        <p14:creationId xmlns:p14="http://schemas.microsoft.com/office/powerpoint/2010/main" val="1761154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D4A84EC4-50AA-4E73-AD96-C8C4C0C67B3A}"/>
              </a:ext>
            </a:extLst>
          </p:cNvPr>
          <p:cNvGraphicFramePr>
            <a:graphicFrameLocks noGrp="1"/>
          </p:cNvGraphicFramePr>
          <p:nvPr>
            <p:ph idx="1"/>
            <p:extLst>
              <p:ext uri="{D42A27DB-BD31-4B8C-83A1-F6EECF244321}">
                <p14:modId xmlns:p14="http://schemas.microsoft.com/office/powerpoint/2010/main" val="668872690"/>
              </p:ext>
            </p:extLst>
          </p:nvPr>
        </p:nvGraphicFramePr>
        <p:xfrm>
          <a:off x="2982492" y="2528117"/>
          <a:ext cx="5625797" cy="864000"/>
        </p:xfrm>
        <a:graphic>
          <a:graphicData uri="http://schemas.openxmlformats.org/drawingml/2006/table">
            <a:tbl>
              <a:tblPr firstRow="1" firstCol="1" bandRow="1">
                <a:tableStyleId>{5C22544A-7EE6-4342-B048-85BDC9FD1C3A}</a:tableStyleId>
              </a:tblPr>
              <a:tblGrid>
                <a:gridCol w="1903544">
                  <a:extLst>
                    <a:ext uri="{9D8B030D-6E8A-4147-A177-3AD203B41FA5}">
                      <a16:colId xmlns:a16="http://schemas.microsoft.com/office/drawing/2014/main" val="2884957361"/>
                    </a:ext>
                  </a:extLst>
                </a:gridCol>
                <a:gridCol w="3722253">
                  <a:extLst>
                    <a:ext uri="{9D8B030D-6E8A-4147-A177-3AD203B41FA5}">
                      <a16:colId xmlns:a16="http://schemas.microsoft.com/office/drawing/2014/main" val="1517751831"/>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29967663"/>
                  </a:ext>
                </a:extLst>
              </a:tr>
              <a:tr h="216000">
                <a:tc>
                  <a:txBody>
                    <a:bodyPr/>
                    <a:lstStyle/>
                    <a:p>
                      <a:pPr indent="266700" algn="just">
                        <a:lnSpc>
                          <a:spcPts val="1400"/>
                        </a:lnSpc>
                        <a:spcBef>
                          <a:spcPts val="200"/>
                        </a:spcBef>
                        <a:spcAft>
                          <a:spcPts val="200"/>
                        </a:spcAft>
                      </a:pPr>
                      <a:r>
                        <a:rPr lang="en-US" sz="1000" kern="1050">
                          <a:effectLst/>
                        </a:rPr>
                        <a:t>graphic_item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图形的配置项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6521700"/>
                  </a:ext>
                </a:extLst>
              </a:tr>
              <a:tr h="216000">
                <a:tc>
                  <a:txBody>
                    <a:bodyPr/>
                    <a:lstStyle/>
                    <a:p>
                      <a:pPr indent="266700" algn="just">
                        <a:lnSpc>
                          <a:spcPts val="1400"/>
                        </a:lnSpc>
                        <a:spcBef>
                          <a:spcPts val="200"/>
                        </a:spcBef>
                        <a:spcAft>
                          <a:spcPts val="200"/>
                        </a:spcAft>
                      </a:pPr>
                      <a:r>
                        <a:rPr lang="en-US" sz="1000" kern="1050">
                          <a:effectLst/>
                        </a:rPr>
                        <a:t>is_diff_children_by_name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根据其</a:t>
                      </a:r>
                      <a:r>
                        <a:rPr lang="en-US" sz="1000" kern="1050">
                          <a:effectLst/>
                        </a:rPr>
                        <a:t> children </a:t>
                      </a:r>
                      <a:r>
                        <a:rPr lang="zh-TW" sz="1000" kern="1050">
                          <a:effectLst/>
                        </a:rPr>
                        <a:t>中每个图形元素的</a:t>
                      </a:r>
                      <a:r>
                        <a:rPr lang="en-US" sz="1000" kern="1050">
                          <a:effectLst/>
                        </a:rPr>
                        <a:t> name </a:t>
                      </a:r>
                      <a:r>
                        <a:rPr lang="zh-TW" sz="1000" kern="1050">
                          <a:effectLst/>
                        </a:rPr>
                        <a:t>属性进行重绘</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524907020"/>
                  </a:ext>
                </a:extLst>
              </a:tr>
              <a:tr h="216000">
                <a:tc>
                  <a:txBody>
                    <a:bodyPr/>
                    <a:lstStyle/>
                    <a:p>
                      <a:pPr indent="266700" algn="just">
                        <a:lnSpc>
                          <a:spcPts val="1400"/>
                        </a:lnSpc>
                        <a:spcBef>
                          <a:spcPts val="200"/>
                        </a:spcBef>
                        <a:spcAft>
                          <a:spcPts val="200"/>
                        </a:spcAft>
                      </a:pPr>
                      <a:r>
                        <a:rPr lang="en-US" sz="1000" kern="1050">
                          <a:effectLst/>
                        </a:rPr>
                        <a:t>children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子节点列表，其中项都是一个图形元素定义。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81065374"/>
                  </a:ext>
                </a:extLst>
              </a:tr>
            </a:tbl>
          </a:graphicData>
        </a:graphic>
      </p:graphicFrame>
      <p:sp>
        <p:nvSpPr>
          <p:cNvPr id="3" name="内容占位符 2">
            <a:extLst>
              <a:ext uri="{FF2B5EF4-FFF2-40B4-BE49-F238E27FC236}">
                <a16:creationId xmlns:a16="http://schemas.microsoft.com/office/drawing/2014/main" id="{03FE3008-708B-4E45-8DD1-23FD4B8F1209}"/>
              </a:ext>
            </a:extLst>
          </p:cNvPr>
          <p:cNvSpPr>
            <a:spLocks noGrp="1"/>
          </p:cNvSpPr>
          <p:nvPr>
            <p:ph idx="10"/>
          </p:nvPr>
        </p:nvSpPr>
        <p:spPr/>
        <p:txBody>
          <a:bodyPr/>
          <a:lstStyle/>
          <a:p>
            <a:r>
              <a:rPr lang="zh-CN" altLang="zh-CN" dirty="0"/>
              <a:t>（</a:t>
            </a:r>
            <a:r>
              <a:rPr lang="en-US" altLang="zh-CN" dirty="0"/>
              <a:t>1</a:t>
            </a:r>
            <a:r>
              <a:rPr lang="zh-CN" altLang="zh-CN" dirty="0"/>
              <a:t>）</a:t>
            </a:r>
            <a:r>
              <a:rPr lang="en-US" altLang="zh-CN" dirty="0"/>
              <a:t>GraphicGroup</a:t>
            </a:r>
            <a:r>
              <a:rPr lang="zh-CN" altLang="zh-CN" dirty="0"/>
              <a:t>：</a:t>
            </a:r>
            <a:endParaRPr lang="zh-CN" altLang="en-US" dirty="0"/>
          </a:p>
        </p:txBody>
      </p:sp>
    </p:spTree>
    <p:extLst>
      <p:ext uri="{BB962C8B-B14F-4D97-AF65-F5344CB8AC3E}">
        <p14:creationId xmlns:p14="http://schemas.microsoft.com/office/powerpoint/2010/main" val="34745746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pPr marL="271463" indent="-271463"/>
            <a:r>
              <a:rPr lang="en-US" altLang="zh-CN" dirty="0"/>
              <a:t>Hadoop</a:t>
            </a:r>
            <a:r>
              <a:rPr lang="zh-CN" altLang="en-US" dirty="0"/>
              <a:t>一般采用</a:t>
            </a:r>
            <a:r>
              <a:rPr lang="en-US" altLang="zh-CN" dirty="0"/>
              <a:t>MapReduce</a:t>
            </a:r>
            <a:r>
              <a:rPr lang="zh-CN" altLang="en-US" dirty="0"/>
              <a:t>计算框架，在系统架构上，它是一种主从架构，由一个单独的</a:t>
            </a:r>
            <a:r>
              <a:rPr lang="en-US" altLang="zh-CN" dirty="0" err="1"/>
              <a:t>JobTracker</a:t>
            </a:r>
            <a:r>
              <a:rPr lang="zh-CN" altLang="en-US" dirty="0"/>
              <a:t>节点和多个</a:t>
            </a:r>
            <a:r>
              <a:rPr lang="en-US" altLang="zh-CN" dirty="0" err="1"/>
              <a:t>TaskTracker</a:t>
            </a:r>
            <a:r>
              <a:rPr lang="zh-CN" altLang="en-US" dirty="0"/>
              <a:t>节点共同组成。</a:t>
            </a:r>
            <a:endParaRPr lang="en-US" altLang="zh-CN" dirty="0"/>
          </a:p>
          <a:p>
            <a:pPr marL="271463" indent="-271463"/>
            <a:r>
              <a:rPr lang="en-US" altLang="zh-CN" dirty="0"/>
              <a:t>1. </a:t>
            </a:r>
            <a:r>
              <a:rPr lang="zh-CN" altLang="en-US" dirty="0"/>
              <a:t>作业跟踪节点（</a:t>
            </a:r>
            <a:r>
              <a:rPr lang="en-US" altLang="zh-CN" dirty="0" err="1"/>
              <a:t>JobTracker</a:t>
            </a:r>
            <a:r>
              <a:rPr lang="zh-CN" altLang="en-US" dirty="0"/>
              <a:t>）</a:t>
            </a:r>
          </a:p>
          <a:p>
            <a:pPr marL="271463" indent="-271463"/>
            <a:r>
              <a:rPr lang="zh-CN" altLang="en-US" dirty="0"/>
              <a:t>负责调度构成一个作业的所有任务，这些任务分布在不同的</a:t>
            </a:r>
            <a:r>
              <a:rPr lang="en-US" altLang="zh-CN" dirty="0" err="1"/>
              <a:t>TaskTracker</a:t>
            </a:r>
            <a:r>
              <a:rPr lang="zh-CN" altLang="en-US" dirty="0"/>
              <a:t>节点上，监控它们的执行，以及重新执行已经失败的任务等。</a:t>
            </a:r>
          </a:p>
          <a:p>
            <a:pPr marL="271463" indent="-271463"/>
            <a:r>
              <a:rPr lang="en-US" altLang="zh-CN" dirty="0"/>
              <a:t>2. </a:t>
            </a:r>
            <a:r>
              <a:rPr lang="zh-CN" altLang="en-US" dirty="0"/>
              <a:t>任务跟踪节点（</a:t>
            </a:r>
            <a:r>
              <a:rPr lang="en-US" altLang="zh-CN" dirty="0" err="1"/>
              <a:t>TaskTracker</a:t>
            </a:r>
            <a:r>
              <a:rPr lang="zh-CN" altLang="en-US" dirty="0"/>
              <a:t>）</a:t>
            </a:r>
          </a:p>
          <a:p>
            <a:pPr marL="271463" indent="-271463"/>
            <a:r>
              <a:rPr lang="zh-CN" altLang="en-US" dirty="0"/>
              <a:t>负责具体的任务执行。</a:t>
            </a:r>
            <a:r>
              <a:rPr lang="en-US" altLang="zh-CN" dirty="0" err="1"/>
              <a:t>TaskTracker</a:t>
            </a:r>
            <a:r>
              <a:rPr lang="zh-CN" altLang="en-US" dirty="0"/>
              <a:t>通过“心跳”的方式告知</a:t>
            </a:r>
            <a:r>
              <a:rPr lang="en-US" altLang="zh-CN" dirty="0" err="1"/>
              <a:t>JobTracker</a:t>
            </a:r>
            <a:r>
              <a:rPr lang="zh-CN" altLang="en-US" dirty="0"/>
              <a:t>其状态，并由</a:t>
            </a:r>
            <a:r>
              <a:rPr lang="en-US" altLang="zh-CN" dirty="0" err="1"/>
              <a:t>JobTracker</a:t>
            </a:r>
            <a:r>
              <a:rPr lang="zh-CN" altLang="en-US" dirty="0"/>
              <a:t>根据报告的状态为其分配任务。</a:t>
            </a:r>
            <a:r>
              <a:rPr lang="en-US" altLang="zh-CN" dirty="0" err="1"/>
              <a:t>TaskTracker</a:t>
            </a:r>
            <a:r>
              <a:rPr lang="zh-CN" altLang="en-US" dirty="0"/>
              <a:t>会启动一个新</a:t>
            </a:r>
            <a:r>
              <a:rPr lang="en-US" altLang="zh-CN" dirty="0"/>
              <a:t>JVM</a:t>
            </a:r>
            <a:r>
              <a:rPr lang="zh-CN" altLang="en-US" dirty="0"/>
              <a:t>运行任务，当然</a:t>
            </a:r>
            <a:r>
              <a:rPr lang="en-US" altLang="zh-CN" dirty="0"/>
              <a:t>JVM</a:t>
            </a:r>
            <a:r>
              <a:rPr lang="zh-CN" altLang="en-US" dirty="0"/>
              <a:t>实例也可以被重用。</a:t>
            </a:r>
          </a:p>
          <a:p>
            <a:pPr marL="271463" indent="-271463"/>
            <a:endParaRPr lang="zh-CN" altLang="en-US" dirty="0"/>
          </a:p>
        </p:txBody>
      </p:sp>
    </p:spTree>
    <p:extLst>
      <p:ext uri="{BB962C8B-B14F-4D97-AF65-F5344CB8AC3E}">
        <p14:creationId xmlns:p14="http://schemas.microsoft.com/office/powerpoint/2010/main" val="3991997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8B6157D9-918F-4CE6-8B3F-DBDB8A1F8416}"/>
              </a:ext>
            </a:extLst>
          </p:cNvPr>
          <p:cNvGraphicFramePr>
            <a:graphicFrameLocks noGrp="1"/>
          </p:cNvGraphicFramePr>
          <p:nvPr>
            <p:ph idx="1"/>
            <p:extLst>
              <p:ext uri="{D42A27DB-BD31-4B8C-83A1-F6EECF244321}">
                <p14:modId xmlns:p14="http://schemas.microsoft.com/office/powerpoint/2010/main" val="4040751722"/>
              </p:ext>
            </p:extLst>
          </p:nvPr>
        </p:nvGraphicFramePr>
        <p:xfrm>
          <a:off x="2032000" y="1612846"/>
          <a:ext cx="7878618" cy="4752000"/>
        </p:xfrm>
        <a:graphic>
          <a:graphicData uri="http://schemas.openxmlformats.org/drawingml/2006/table">
            <a:tbl>
              <a:tblPr firstRow="1" firstCol="1" bandRow="1">
                <a:tableStyleId>{5C22544A-7EE6-4342-B048-85BDC9FD1C3A}</a:tableStyleId>
              </a:tblPr>
              <a:tblGrid>
                <a:gridCol w="1326367">
                  <a:extLst>
                    <a:ext uri="{9D8B030D-6E8A-4147-A177-3AD203B41FA5}">
                      <a16:colId xmlns:a16="http://schemas.microsoft.com/office/drawing/2014/main" val="2191734724"/>
                    </a:ext>
                  </a:extLst>
                </a:gridCol>
                <a:gridCol w="6552251">
                  <a:extLst>
                    <a:ext uri="{9D8B030D-6E8A-4147-A177-3AD203B41FA5}">
                      <a16:colId xmlns:a16="http://schemas.microsoft.com/office/drawing/2014/main" val="1370658293"/>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2555852117"/>
                  </a:ext>
                </a:extLst>
              </a:tr>
              <a:tr h="216000">
                <a:tc>
                  <a:txBody>
                    <a:bodyPr/>
                    <a:lstStyle/>
                    <a:p>
                      <a:pPr indent="266700" algn="just">
                        <a:lnSpc>
                          <a:spcPts val="1400"/>
                        </a:lnSpc>
                        <a:spcBef>
                          <a:spcPts val="200"/>
                        </a:spcBef>
                        <a:spcAft>
                          <a:spcPts val="200"/>
                        </a:spcAft>
                      </a:pPr>
                      <a:r>
                        <a:rPr lang="en-US" sz="1000" kern="1050">
                          <a:effectLst/>
                        </a:rPr>
                        <a:t>id_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en-US" sz="1000" kern="1050">
                          <a:effectLst/>
                        </a:rPr>
                        <a:t>id </a:t>
                      </a:r>
                      <a:r>
                        <a:rPr lang="zh-TW" sz="1000" kern="1050">
                          <a:effectLst/>
                        </a:rPr>
                        <a:t>用于在更新或删除图形元素时指定更新哪个图形元素，如果不需要用可以忽略。</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3228305130"/>
                  </a:ext>
                </a:extLst>
              </a:tr>
              <a:tr h="216000">
                <a:tc>
                  <a:txBody>
                    <a:bodyPr/>
                    <a:lstStyle/>
                    <a:p>
                      <a:pPr indent="266700" algn="just">
                        <a:lnSpc>
                          <a:spcPts val="1400"/>
                        </a:lnSpc>
                        <a:spcBef>
                          <a:spcPts val="200"/>
                        </a:spcBef>
                        <a:spcAft>
                          <a:spcPts val="200"/>
                        </a:spcAft>
                      </a:pPr>
                      <a:r>
                        <a:rPr lang="en-US" sz="1000" kern="1050">
                          <a:effectLst/>
                        </a:rPr>
                        <a:t>action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dirty="0">
                          <a:effectLst/>
                        </a:rPr>
                        <a:t>指定对图形元素的操作行为。</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1759841770"/>
                  </a:ext>
                </a:extLst>
              </a:tr>
              <a:tr h="216000">
                <a:tc>
                  <a:txBody>
                    <a:bodyPr/>
                    <a:lstStyle/>
                    <a:p>
                      <a:pPr indent="266700" algn="just">
                        <a:lnSpc>
                          <a:spcPts val="1400"/>
                        </a:lnSpc>
                        <a:spcBef>
                          <a:spcPts val="200"/>
                        </a:spcBef>
                        <a:spcAft>
                          <a:spcPts val="200"/>
                        </a:spcAft>
                      </a:pPr>
                      <a:r>
                        <a:rPr lang="en-US" sz="1000" kern="1050">
                          <a:effectLst/>
                        </a:rPr>
                        <a:t>position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平移（</a:t>
                      </a:r>
                      <a:r>
                        <a:rPr lang="en-US" sz="1000" kern="1050">
                          <a:effectLst/>
                        </a:rPr>
                        <a:t>position</a:t>
                      </a:r>
                      <a:r>
                        <a:rPr lang="zh-TW" sz="1000" kern="1050">
                          <a:effectLst/>
                        </a:rPr>
                        <a:t>）：默认值是</a:t>
                      </a:r>
                      <a:r>
                        <a:rPr lang="en-US" sz="1000" kern="1050">
                          <a:effectLst/>
                        </a:rPr>
                        <a:t> [0, 0]</a:t>
                      </a:r>
                      <a:r>
                        <a:rPr lang="zh-TW" sz="1000" kern="1050">
                          <a:effectLst/>
                        </a:rPr>
                        <a:t>。表示</a:t>
                      </a:r>
                      <a:r>
                        <a:rPr lang="en-US" sz="1000" kern="1050">
                          <a:effectLst/>
                        </a:rPr>
                        <a:t> [</a:t>
                      </a:r>
                      <a:r>
                        <a:rPr lang="zh-TW" sz="1000" kern="1050">
                          <a:effectLst/>
                        </a:rPr>
                        <a:t>横向平移的距离</a:t>
                      </a:r>
                      <a:r>
                        <a:rPr lang="en-US" sz="1000" kern="1050">
                          <a:effectLst/>
                        </a:rPr>
                        <a:t>, </a:t>
                      </a:r>
                      <a:r>
                        <a:rPr lang="zh-TW" sz="1000" kern="1050">
                          <a:effectLst/>
                        </a:rPr>
                        <a:t>纵向平移的距离</a:t>
                      </a:r>
                      <a:r>
                        <a:rPr lang="en-US" sz="1000" kern="1050">
                          <a:effectLst/>
                        </a:rPr>
                        <a:t>]</a:t>
                      </a:r>
                      <a:r>
                        <a:rPr lang="zh-TW" sz="1000" kern="1050">
                          <a:effectLst/>
                        </a:rPr>
                        <a:t>。右和下为正值。</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3530809985"/>
                  </a:ext>
                </a:extLst>
              </a:tr>
              <a:tr h="216000">
                <a:tc>
                  <a:txBody>
                    <a:bodyPr/>
                    <a:lstStyle/>
                    <a:p>
                      <a:pPr indent="266700" algn="just">
                        <a:lnSpc>
                          <a:spcPts val="1400"/>
                        </a:lnSpc>
                        <a:spcBef>
                          <a:spcPts val="200"/>
                        </a:spcBef>
                        <a:spcAft>
                          <a:spcPts val="200"/>
                        </a:spcAft>
                      </a:pPr>
                      <a:r>
                        <a:rPr lang="en-US" sz="1000" kern="1050">
                          <a:effectLst/>
                        </a:rPr>
                        <a:t>rotation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旋转（</a:t>
                      </a:r>
                      <a:r>
                        <a:rPr lang="en-US" sz="1000" kern="1050">
                          <a:effectLst/>
                        </a:rPr>
                        <a:t>rotation</a:t>
                      </a:r>
                      <a:r>
                        <a:rPr lang="zh-TW" sz="1000" kern="1050">
                          <a:effectLst/>
                        </a:rPr>
                        <a:t>）：默认值是</a:t>
                      </a:r>
                      <a:r>
                        <a:rPr lang="en-US" sz="1000" kern="1050">
                          <a:effectLst/>
                        </a:rPr>
                        <a:t> 0</a:t>
                      </a:r>
                      <a:r>
                        <a:rPr lang="zh-TW" sz="1000" kern="1050">
                          <a:effectLst/>
                        </a:rPr>
                        <a:t>。表示旋转的弧度值。正值表示逆时针旋转。</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856642508"/>
                  </a:ext>
                </a:extLst>
              </a:tr>
              <a:tr h="216000">
                <a:tc>
                  <a:txBody>
                    <a:bodyPr/>
                    <a:lstStyle/>
                    <a:p>
                      <a:pPr indent="266700" algn="just">
                        <a:lnSpc>
                          <a:spcPts val="1400"/>
                        </a:lnSpc>
                        <a:spcBef>
                          <a:spcPts val="200"/>
                        </a:spcBef>
                        <a:spcAft>
                          <a:spcPts val="200"/>
                        </a:spcAft>
                      </a:pPr>
                      <a:r>
                        <a:rPr lang="en-US" sz="1000" kern="1050">
                          <a:effectLst/>
                        </a:rPr>
                        <a:t>scale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缩放（</a:t>
                      </a:r>
                      <a:r>
                        <a:rPr lang="en-US" sz="1000" kern="1050">
                          <a:effectLst/>
                        </a:rPr>
                        <a:t>scale</a:t>
                      </a:r>
                      <a:r>
                        <a:rPr lang="zh-TW" sz="1000" kern="1050">
                          <a:effectLst/>
                        </a:rPr>
                        <a:t>）：默认值是</a:t>
                      </a:r>
                      <a:r>
                        <a:rPr lang="en-US" sz="1000" kern="1050">
                          <a:effectLst/>
                        </a:rPr>
                        <a:t> [1, 1]</a:t>
                      </a:r>
                      <a:r>
                        <a:rPr lang="zh-TW" sz="1000" kern="1050">
                          <a:effectLst/>
                        </a:rPr>
                        <a:t>。表示</a:t>
                      </a:r>
                      <a:r>
                        <a:rPr lang="en-US" sz="1000" kern="1050">
                          <a:effectLst/>
                        </a:rPr>
                        <a:t> [</a:t>
                      </a:r>
                      <a:r>
                        <a:rPr lang="zh-TW" sz="1000" kern="1050">
                          <a:effectLst/>
                        </a:rPr>
                        <a:t>横向缩放的倍数</a:t>
                      </a:r>
                      <a:r>
                        <a:rPr lang="en-US" sz="1000" kern="1050">
                          <a:effectLst/>
                        </a:rPr>
                        <a:t>, </a:t>
                      </a:r>
                      <a:r>
                        <a:rPr lang="zh-TW" sz="1000" kern="1050">
                          <a:effectLst/>
                        </a:rPr>
                        <a:t>纵向缩放的倍数</a:t>
                      </a:r>
                      <a:r>
                        <a:rPr lang="en-US" sz="1000" kern="1050">
                          <a:effectLst/>
                        </a:rPr>
                        <a:t>]</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1269195539"/>
                  </a:ext>
                </a:extLst>
              </a:tr>
              <a:tr h="216000">
                <a:tc>
                  <a:txBody>
                    <a:bodyPr/>
                    <a:lstStyle/>
                    <a:p>
                      <a:pPr indent="266700" algn="just">
                        <a:lnSpc>
                          <a:spcPts val="1400"/>
                        </a:lnSpc>
                        <a:spcBef>
                          <a:spcPts val="200"/>
                        </a:spcBef>
                        <a:spcAft>
                          <a:spcPts val="200"/>
                        </a:spcAft>
                      </a:pPr>
                      <a:r>
                        <a:rPr lang="en-US" sz="1000" kern="1050">
                          <a:effectLst/>
                        </a:rPr>
                        <a:t>origin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en-US" sz="1000" kern="1050" dirty="0">
                          <a:effectLst/>
                        </a:rPr>
                        <a:t>origin </a:t>
                      </a:r>
                      <a:r>
                        <a:rPr lang="zh-TW" sz="1000" kern="1050" dirty="0">
                          <a:effectLst/>
                        </a:rPr>
                        <a:t>指定了旋转和缩放的中心点，默认值是</a:t>
                      </a:r>
                      <a:r>
                        <a:rPr lang="en-US" sz="1000" kern="1050" dirty="0">
                          <a:effectLst/>
                        </a:rPr>
                        <a:t> [0, 0]</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1506271896"/>
                  </a:ext>
                </a:extLst>
              </a:tr>
              <a:tr h="216000">
                <a:tc>
                  <a:txBody>
                    <a:bodyPr/>
                    <a:lstStyle/>
                    <a:p>
                      <a:pPr indent="266700" algn="just">
                        <a:lnSpc>
                          <a:spcPts val="1400"/>
                        </a:lnSpc>
                        <a:spcBef>
                          <a:spcPts val="200"/>
                        </a:spcBef>
                        <a:spcAft>
                          <a:spcPts val="200"/>
                        </a:spcAft>
                      </a:pPr>
                      <a:r>
                        <a:rPr lang="en-US" sz="1000" kern="1050">
                          <a:effectLst/>
                        </a:rPr>
                        <a:t>left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dirty="0">
                          <a:effectLst/>
                        </a:rPr>
                        <a:t>描述怎么根据父元素进行定位。值的类型可以是数值：表示像素值。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2780933881"/>
                  </a:ext>
                </a:extLst>
              </a:tr>
              <a:tr h="216000">
                <a:tc>
                  <a:txBody>
                    <a:bodyPr/>
                    <a:lstStyle/>
                    <a:p>
                      <a:pPr indent="266700" algn="just">
                        <a:lnSpc>
                          <a:spcPts val="1400"/>
                        </a:lnSpc>
                        <a:spcBef>
                          <a:spcPts val="200"/>
                        </a:spcBef>
                        <a:spcAft>
                          <a:spcPts val="200"/>
                        </a:spcAft>
                      </a:pPr>
                      <a:r>
                        <a:rPr lang="en-US" sz="1000" kern="1050">
                          <a:effectLst/>
                        </a:rPr>
                        <a:t>right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dirty="0">
                          <a:effectLst/>
                        </a:rPr>
                        <a:t>数值表示像素值。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2505041961"/>
                  </a:ext>
                </a:extLst>
              </a:tr>
              <a:tr h="216000">
                <a:tc>
                  <a:txBody>
                    <a:bodyPr/>
                    <a:lstStyle/>
                    <a:p>
                      <a:pPr indent="266700" algn="just">
                        <a:lnSpc>
                          <a:spcPts val="1400"/>
                        </a:lnSpc>
                        <a:spcBef>
                          <a:spcPts val="200"/>
                        </a:spcBef>
                        <a:spcAft>
                          <a:spcPts val="200"/>
                        </a:spcAft>
                      </a:pPr>
                      <a:r>
                        <a:rPr lang="en-US" sz="1000" kern="1050">
                          <a:effectLst/>
                        </a:rPr>
                        <a:t>top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配置和</a:t>
                      </a:r>
                      <a:r>
                        <a:rPr lang="en-US" sz="1000" kern="1050">
                          <a:effectLst/>
                        </a:rPr>
                        <a:t> left </a:t>
                      </a:r>
                      <a:r>
                        <a:rPr lang="zh-TW" sz="1000" kern="1050">
                          <a:effectLst/>
                        </a:rPr>
                        <a:t>及</a:t>
                      </a:r>
                      <a:r>
                        <a:rPr lang="en-US" sz="1000" kern="1050">
                          <a:effectLst/>
                        </a:rPr>
                        <a:t> right </a:t>
                      </a:r>
                      <a:r>
                        <a:rPr lang="zh-TW" sz="1000" kern="1050">
                          <a:effectLst/>
                        </a:rPr>
                        <a:t>相同， 注：</a:t>
                      </a:r>
                      <a:r>
                        <a:rPr lang="en-US" sz="1000" kern="1050">
                          <a:effectLst/>
                        </a:rPr>
                        <a:t>top </a:t>
                      </a:r>
                      <a:r>
                        <a:rPr lang="zh-TW" sz="1000" kern="1050">
                          <a:effectLst/>
                        </a:rPr>
                        <a:t>和</a:t>
                      </a:r>
                      <a:r>
                        <a:rPr lang="en-US" sz="1000" kern="1050">
                          <a:effectLst/>
                        </a:rPr>
                        <a:t> bottom </a:t>
                      </a:r>
                      <a:r>
                        <a:rPr lang="zh-TW" sz="1000" kern="1050">
                          <a:effectLst/>
                        </a:rPr>
                        <a:t>只有一个可以生效。</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402639298"/>
                  </a:ext>
                </a:extLst>
              </a:tr>
              <a:tr h="216000">
                <a:tc>
                  <a:txBody>
                    <a:bodyPr/>
                    <a:lstStyle/>
                    <a:p>
                      <a:pPr indent="266700" algn="just">
                        <a:lnSpc>
                          <a:spcPts val="1400"/>
                        </a:lnSpc>
                        <a:spcBef>
                          <a:spcPts val="200"/>
                        </a:spcBef>
                        <a:spcAft>
                          <a:spcPts val="200"/>
                        </a:spcAft>
                      </a:pPr>
                      <a:r>
                        <a:rPr lang="en-US" sz="1000" kern="1050">
                          <a:effectLst/>
                        </a:rPr>
                        <a:t>bottom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配置和</a:t>
                      </a:r>
                      <a:r>
                        <a:rPr lang="en-US" sz="1000" kern="1050">
                          <a:effectLst/>
                        </a:rPr>
                        <a:t> left </a:t>
                      </a:r>
                      <a:r>
                        <a:rPr lang="zh-TW" sz="1000" kern="1050">
                          <a:effectLst/>
                        </a:rPr>
                        <a:t>及</a:t>
                      </a:r>
                      <a:r>
                        <a:rPr lang="en-US" sz="1000" kern="1050">
                          <a:effectLst/>
                        </a:rPr>
                        <a:t> right </a:t>
                      </a:r>
                      <a:r>
                        <a:rPr lang="zh-TW" sz="1000" kern="1050">
                          <a:effectLst/>
                        </a:rPr>
                        <a:t>相同， 注：</a:t>
                      </a:r>
                      <a:r>
                        <a:rPr lang="en-US" sz="1000" kern="1050">
                          <a:effectLst/>
                        </a:rPr>
                        <a:t>top </a:t>
                      </a:r>
                      <a:r>
                        <a:rPr lang="zh-TW" sz="1000" kern="1050">
                          <a:effectLst/>
                        </a:rPr>
                        <a:t>和</a:t>
                      </a:r>
                      <a:r>
                        <a:rPr lang="en-US" sz="1000" kern="1050">
                          <a:effectLst/>
                        </a:rPr>
                        <a:t> bottom </a:t>
                      </a:r>
                      <a:r>
                        <a:rPr lang="zh-TW" sz="1000" kern="1050">
                          <a:effectLst/>
                        </a:rPr>
                        <a:t>只有一个可以生效。</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844608952"/>
                  </a:ext>
                </a:extLst>
              </a:tr>
              <a:tr h="216000">
                <a:tc>
                  <a:txBody>
                    <a:bodyPr/>
                    <a:lstStyle/>
                    <a:p>
                      <a:pPr indent="266700" algn="just">
                        <a:lnSpc>
                          <a:spcPts val="1400"/>
                        </a:lnSpc>
                        <a:spcBef>
                          <a:spcPts val="200"/>
                        </a:spcBef>
                        <a:spcAft>
                          <a:spcPts val="200"/>
                        </a:spcAft>
                      </a:pPr>
                      <a:r>
                        <a:rPr lang="en-US" sz="1000" kern="1050">
                          <a:effectLst/>
                        </a:rPr>
                        <a:t>bounding</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dirty="0">
                          <a:effectLst/>
                        </a:rPr>
                        <a:t>决定此图形元素在定位时，对自身的包围盒计算方式。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2158369051"/>
                  </a:ext>
                </a:extLst>
              </a:tr>
              <a:tr h="216000">
                <a:tc>
                  <a:txBody>
                    <a:bodyPr/>
                    <a:lstStyle/>
                    <a:p>
                      <a:pPr indent="266700" algn="just">
                        <a:lnSpc>
                          <a:spcPts val="1400"/>
                        </a:lnSpc>
                        <a:spcBef>
                          <a:spcPts val="200"/>
                        </a:spcBef>
                        <a:spcAft>
                          <a:spcPts val="200"/>
                        </a:spcAft>
                      </a:pPr>
                      <a:r>
                        <a:rPr lang="en-US" sz="1000" kern="1050">
                          <a:effectLst/>
                        </a:rPr>
                        <a:t>z</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en-US" sz="1000" kern="1050">
                          <a:effectLst/>
                        </a:rPr>
                        <a:t>z </a:t>
                      </a:r>
                      <a:r>
                        <a:rPr lang="zh-TW" sz="1000" kern="1050">
                          <a:effectLst/>
                        </a:rPr>
                        <a:t>方向的高度，决定层叠关系。</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3905407269"/>
                  </a:ext>
                </a:extLst>
              </a:tr>
              <a:tr h="216000">
                <a:tc>
                  <a:txBody>
                    <a:bodyPr/>
                    <a:lstStyle/>
                    <a:p>
                      <a:pPr indent="266700" algn="just">
                        <a:lnSpc>
                          <a:spcPts val="1400"/>
                        </a:lnSpc>
                        <a:spcBef>
                          <a:spcPts val="200"/>
                        </a:spcBef>
                        <a:spcAft>
                          <a:spcPts val="200"/>
                        </a:spcAft>
                      </a:pPr>
                      <a:r>
                        <a:rPr lang="en-US" sz="1000" kern="1050">
                          <a:effectLst/>
                        </a:rPr>
                        <a:t>z_level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决定此元素绘制在哪个</a:t>
                      </a:r>
                      <a:r>
                        <a:rPr lang="en-US" sz="1000" kern="1050">
                          <a:effectLst/>
                        </a:rPr>
                        <a:t> canvas </a:t>
                      </a:r>
                      <a:r>
                        <a:rPr lang="zh-TW" sz="1000" kern="1050">
                          <a:effectLst/>
                        </a:rPr>
                        <a:t>层中。注意，越多</a:t>
                      </a:r>
                      <a:r>
                        <a:rPr lang="en-US" sz="1000" kern="1050">
                          <a:effectLst/>
                        </a:rPr>
                        <a:t> canvas </a:t>
                      </a:r>
                      <a:r>
                        <a:rPr lang="zh-TW" sz="1000" kern="1050">
                          <a:effectLst/>
                        </a:rPr>
                        <a:t>层会占用越多资源。</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1889196253"/>
                  </a:ext>
                </a:extLst>
              </a:tr>
              <a:tr h="216000">
                <a:tc>
                  <a:txBody>
                    <a:bodyPr/>
                    <a:lstStyle/>
                    <a:p>
                      <a:pPr indent="266700" algn="just">
                        <a:lnSpc>
                          <a:spcPts val="1400"/>
                        </a:lnSpc>
                        <a:spcBef>
                          <a:spcPts val="200"/>
                        </a:spcBef>
                        <a:spcAft>
                          <a:spcPts val="200"/>
                        </a:spcAft>
                      </a:pPr>
                      <a:r>
                        <a:rPr lang="en-US" sz="1000" kern="1050">
                          <a:effectLst/>
                        </a:rPr>
                        <a:t>is_silent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是否不响应鼠标以及触摸事件。</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8746297"/>
                  </a:ext>
                </a:extLst>
              </a:tr>
              <a:tr h="216000">
                <a:tc>
                  <a:txBody>
                    <a:bodyPr/>
                    <a:lstStyle/>
                    <a:p>
                      <a:pPr indent="266700" algn="just">
                        <a:lnSpc>
                          <a:spcPts val="1400"/>
                        </a:lnSpc>
                        <a:spcBef>
                          <a:spcPts val="200"/>
                        </a:spcBef>
                        <a:spcAft>
                          <a:spcPts val="200"/>
                        </a:spcAft>
                      </a:pPr>
                      <a:r>
                        <a:rPr lang="en-US" sz="1000" kern="1050">
                          <a:effectLst/>
                        </a:rPr>
                        <a:t>is_invisible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节点是否可见。</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562004682"/>
                  </a:ext>
                </a:extLst>
              </a:tr>
              <a:tr h="216000">
                <a:tc>
                  <a:txBody>
                    <a:bodyPr/>
                    <a:lstStyle/>
                    <a:p>
                      <a:pPr indent="266700" algn="just">
                        <a:lnSpc>
                          <a:spcPts val="1400"/>
                        </a:lnSpc>
                        <a:spcBef>
                          <a:spcPts val="200"/>
                        </a:spcBef>
                        <a:spcAft>
                          <a:spcPts val="200"/>
                        </a:spcAft>
                      </a:pPr>
                      <a:r>
                        <a:rPr lang="en-US" sz="1000" kern="1050">
                          <a:effectLst/>
                        </a:rPr>
                        <a:t>is_ignore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节点是否完全被忽略（既不渲染，也不响应事件）。</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4199724399"/>
                  </a:ext>
                </a:extLst>
              </a:tr>
              <a:tr h="216000">
                <a:tc>
                  <a:txBody>
                    <a:bodyPr/>
                    <a:lstStyle/>
                    <a:p>
                      <a:pPr indent="266700" algn="just">
                        <a:lnSpc>
                          <a:spcPts val="1400"/>
                        </a:lnSpc>
                        <a:spcBef>
                          <a:spcPts val="200"/>
                        </a:spcBef>
                        <a:spcAft>
                          <a:spcPts val="200"/>
                        </a:spcAft>
                      </a:pPr>
                      <a:r>
                        <a:rPr lang="en-US" sz="1000" kern="1050">
                          <a:effectLst/>
                        </a:rPr>
                        <a:t>cursor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鼠标悬浮时在图形元素上时鼠标的样式是什么。同</a:t>
                      </a:r>
                      <a:r>
                        <a:rPr lang="en-US" sz="1000" kern="1050">
                          <a:effectLst/>
                        </a:rPr>
                        <a:t> CSS </a:t>
                      </a:r>
                      <a:r>
                        <a:rPr lang="zh-TW" sz="1000" kern="1050">
                          <a:effectLst/>
                        </a:rPr>
                        <a:t>的</a:t>
                      </a:r>
                      <a:r>
                        <a:rPr lang="en-US" sz="1000" kern="1050">
                          <a:effectLst/>
                        </a:rPr>
                        <a:t> cursor</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3313796548"/>
                  </a:ext>
                </a:extLst>
              </a:tr>
              <a:tr h="216000">
                <a:tc>
                  <a:txBody>
                    <a:bodyPr/>
                    <a:lstStyle/>
                    <a:p>
                      <a:pPr indent="266700" algn="just">
                        <a:lnSpc>
                          <a:spcPts val="1400"/>
                        </a:lnSpc>
                        <a:spcBef>
                          <a:spcPts val="200"/>
                        </a:spcBef>
                        <a:spcAft>
                          <a:spcPts val="200"/>
                        </a:spcAft>
                      </a:pPr>
                      <a:r>
                        <a:rPr lang="en-US" sz="1000" kern="1050">
                          <a:effectLst/>
                        </a:rPr>
                        <a:t>is_draggable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图形元素是否可以被拖拽。</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3624460800"/>
                  </a:ext>
                </a:extLst>
              </a:tr>
              <a:tr h="216000">
                <a:tc>
                  <a:txBody>
                    <a:bodyPr/>
                    <a:lstStyle/>
                    <a:p>
                      <a:pPr indent="266700" algn="just">
                        <a:lnSpc>
                          <a:spcPts val="1400"/>
                        </a:lnSpc>
                        <a:spcBef>
                          <a:spcPts val="200"/>
                        </a:spcBef>
                        <a:spcAft>
                          <a:spcPts val="200"/>
                        </a:spcAft>
                      </a:pPr>
                      <a:r>
                        <a:rPr lang="en-US" sz="1000" kern="1050">
                          <a:effectLst/>
                        </a:rPr>
                        <a:t>is_progressive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是否渐进式渲染。当图形元素过多时才使用。</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3330854937"/>
                  </a:ext>
                </a:extLst>
              </a:tr>
              <a:tr h="216000">
                <a:tc>
                  <a:txBody>
                    <a:bodyPr/>
                    <a:lstStyle/>
                    <a:p>
                      <a:pPr indent="266700" algn="just">
                        <a:lnSpc>
                          <a:spcPts val="1400"/>
                        </a:lnSpc>
                        <a:spcBef>
                          <a:spcPts val="200"/>
                        </a:spcBef>
                        <a:spcAft>
                          <a:spcPts val="200"/>
                        </a:spcAft>
                      </a:pPr>
                      <a:r>
                        <a:rPr lang="en-US" sz="1000" kern="1050">
                          <a:effectLst/>
                        </a:rPr>
                        <a:t>width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a:effectLst/>
                        </a:rPr>
                        <a:t>用于描述此</a:t>
                      </a:r>
                      <a:r>
                        <a:rPr lang="en-US" sz="1000" kern="1050">
                          <a:effectLst/>
                        </a:rPr>
                        <a:t> group </a:t>
                      </a:r>
                      <a:r>
                        <a:rPr lang="zh-TW" sz="1000" kern="1050">
                          <a:effectLst/>
                        </a:rPr>
                        <a:t>的宽。这个宽只用于给子节点定位。即便当宽度为零的时候，子节点也可以使用</a:t>
                      </a:r>
                      <a:r>
                        <a:rPr lang="en-US" sz="1000" kern="1050">
                          <a:effectLst/>
                        </a:rPr>
                        <a:t> left</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1410487715"/>
                  </a:ext>
                </a:extLst>
              </a:tr>
              <a:tr h="216000">
                <a:tc>
                  <a:txBody>
                    <a:bodyPr/>
                    <a:lstStyle/>
                    <a:p>
                      <a:pPr indent="266700" algn="just">
                        <a:lnSpc>
                          <a:spcPts val="1400"/>
                        </a:lnSpc>
                        <a:spcBef>
                          <a:spcPts val="200"/>
                        </a:spcBef>
                        <a:spcAft>
                          <a:spcPts val="200"/>
                        </a:spcAft>
                      </a:pPr>
                      <a:r>
                        <a:rPr lang="en-US" sz="1000" kern="1050">
                          <a:effectLst/>
                        </a:rPr>
                        <a:t>height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tc>
                  <a:txBody>
                    <a:bodyPr/>
                    <a:lstStyle/>
                    <a:p>
                      <a:pPr indent="266700" algn="just">
                        <a:lnSpc>
                          <a:spcPts val="1400"/>
                        </a:lnSpc>
                        <a:spcBef>
                          <a:spcPts val="200"/>
                        </a:spcBef>
                        <a:spcAft>
                          <a:spcPts val="200"/>
                        </a:spcAft>
                      </a:pPr>
                      <a:r>
                        <a:rPr lang="zh-TW" sz="1000" kern="1050" dirty="0">
                          <a:effectLst/>
                        </a:rPr>
                        <a:t>用于描述此</a:t>
                      </a:r>
                      <a:r>
                        <a:rPr lang="en-US" sz="1000" kern="1050" dirty="0">
                          <a:effectLst/>
                        </a:rPr>
                        <a:t> group </a:t>
                      </a:r>
                      <a:r>
                        <a:rPr lang="zh-TW" sz="1000" kern="1050" dirty="0">
                          <a:effectLst/>
                        </a:rPr>
                        <a:t>的高。这个高只用于给子节点定位。即便当高度为零的时候，子节点也可以使用</a:t>
                      </a:r>
                      <a:r>
                        <a:rPr lang="en-US" sz="1000" kern="1050" dirty="0">
                          <a:effectLst/>
                        </a:rPr>
                        <a:t> top</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40292" marR="40292" marT="0" marB="0" anchor="ctr"/>
                </a:tc>
                <a:extLst>
                  <a:ext uri="{0D108BD9-81ED-4DB2-BD59-A6C34878D82A}">
                    <a16:rowId xmlns:a16="http://schemas.microsoft.com/office/drawing/2014/main" val="2605796152"/>
                  </a:ext>
                </a:extLst>
              </a:tr>
            </a:tbl>
          </a:graphicData>
        </a:graphic>
      </p:graphicFrame>
      <p:sp>
        <p:nvSpPr>
          <p:cNvPr id="3" name="内容占位符 2">
            <a:extLst>
              <a:ext uri="{FF2B5EF4-FFF2-40B4-BE49-F238E27FC236}">
                <a16:creationId xmlns:a16="http://schemas.microsoft.com/office/drawing/2014/main" id="{03FE3008-708B-4E45-8DD1-23FD4B8F1209}"/>
              </a:ext>
            </a:extLst>
          </p:cNvPr>
          <p:cNvSpPr>
            <a:spLocks noGrp="1"/>
          </p:cNvSpPr>
          <p:nvPr>
            <p:ph idx="10"/>
          </p:nvPr>
        </p:nvSpPr>
        <p:spPr/>
        <p:txBody>
          <a:bodyPr/>
          <a:lstStyle/>
          <a:p>
            <a:r>
              <a:rPr lang="zh-CN" altLang="zh-CN" dirty="0"/>
              <a:t>（</a:t>
            </a:r>
            <a:r>
              <a:rPr lang="en-US" altLang="zh-CN" dirty="0"/>
              <a:t>2</a:t>
            </a:r>
            <a:r>
              <a:rPr lang="zh-CN" altLang="zh-CN" dirty="0"/>
              <a:t>）</a:t>
            </a:r>
            <a:r>
              <a:rPr lang="en-US" altLang="zh-CN" dirty="0"/>
              <a:t>GraphicItem</a:t>
            </a:r>
            <a:r>
              <a:rPr lang="zh-CN" altLang="zh-CN" dirty="0"/>
              <a:t>：</a:t>
            </a:r>
            <a:endParaRPr lang="zh-CN" altLang="en-US" dirty="0"/>
          </a:p>
        </p:txBody>
      </p:sp>
    </p:spTree>
    <p:extLst>
      <p:ext uri="{BB962C8B-B14F-4D97-AF65-F5344CB8AC3E}">
        <p14:creationId xmlns:p14="http://schemas.microsoft.com/office/powerpoint/2010/main" val="41686234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FB75C52C-E1A9-41F1-B53D-06CBE8A137FF}"/>
              </a:ext>
            </a:extLst>
          </p:cNvPr>
          <p:cNvGraphicFramePr>
            <a:graphicFrameLocks noGrp="1"/>
          </p:cNvGraphicFramePr>
          <p:nvPr>
            <p:ph idx="1"/>
            <p:extLst>
              <p:ext uri="{D42A27DB-BD31-4B8C-83A1-F6EECF244321}">
                <p14:modId xmlns:p14="http://schemas.microsoft.com/office/powerpoint/2010/main" val="1127659396"/>
              </p:ext>
            </p:extLst>
          </p:nvPr>
        </p:nvGraphicFramePr>
        <p:xfrm>
          <a:off x="2953140" y="2433853"/>
          <a:ext cx="5384165" cy="1728000"/>
        </p:xfrm>
        <a:graphic>
          <a:graphicData uri="http://schemas.openxmlformats.org/drawingml/2006/table">
            <a:tbl>
              <a:tblPr firstRow="1" firstCol="1" bandRow="1">
                <a:tableStyleId>{5C22544A-7EE6-4342-B048-85BDC9FD1C3A}</a:tableStyleId>
              </a:tblPr>
              <a:tblGrid>
                <a:gridCol w="1378585">
                  <a:extLst>
                    <a:ext uri="{9D8B030D-6E8A-4147-A177-3AD203B41FA5}">
                      <a16:colId xmlns:a16="http://schemas.microsoft.com/office/drawing/2014/main" val="3417982248"/>
                    </a:ext>
                  </a:extLst>
                </a:gridCol>
                <a:gridCol w="4005580">
                  <a:extLst>
                    <a:ext uri="{9D8B030D-6E8A-4147-A177-3AD203B41FA5}">
                      <a16:colId xmlns:a16="http://schemas.microsoft.com/office/drawing/2014/main" val="3398842337"/>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79256763"/>
                  </a:ext>
                </a:extLst>
              </a:tr>
              <a:tr h="216000">
                <a:tc>
                  <a:txBody>
                    <a:bodyPr/>
                    <a:lstStyle/>
                    <a:p>
                      <a:pPr indent="266700" algn="just">
                        <a:lnSpc>
                          <a:spcPts val="1400"/>
                        </a:lnSpc>
                        <a:spcBef>
                          <a:spcPts val="200"/>
                        </a:spcBef>
                        <a:spcAft>
                          <a:spcPts val="200"/>
                        </a:spcAft>
                      </a:pPr>
                      <a:r>
                        <a:rPr lang="en-US" sz="1000" kern="1050">
                          <a:effectLst/>
                        </a:rPr>
                        <a:t>fill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填充色。</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17613432"/>
                  </a:ext>
                </a:extLst>
              </a:tr>
              <a:tr h="216000">
                <a:tc>
                  <a:txBody>
                    <a:bodyPr/>
                    <a:lstStyle/>
                    <a:p>
                      <a:pPr indent="266700" algn="just">
                        <a:lnSpc>
                          <a:spcPts val="1400"/>
                        </a:lnSpc>
                        <a:spcBef>
                          <a:spcPts val="200"/>
                        </a:spcBef>
                        <a:spcAft>
                          <a:spcPts val="200"/>
                        </a:spcAft>
                      </a:pPr>
                      <a:r>
                        <a:rPr lang="en-US" sz="1000" kern="1050">
                          <a:effectLst/>
                        </a:rPr>
                        <a:t>stroke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笔画颜色。</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75031964"/>
                  </a:ext>
                </a:extLst>
              </a:tr>
              <a:tr h="216000">
                <a:tc>
                  <a:txBody>
                    <a:bodyPr/>
                    <a:lstStyle/>
                    <a:p>
                      <a:pPr indent="266700" algn="just">
                        <a:lnSpc>
                          <a:spcPts val="1400"/>
                        </a:lnSpc>
                        <a:spcBef>
                          <a:spcPts val="200"/>
                        </a:spcBef>
                        <a:spcAft>
                          <a:spcPts val="200"/>
                        </a:spcAft>
                      </a:pPr>
                      <a:r>
                        <a:rPr lang="en-US" sz="1000" kern="1050">
                          <a:effectLst/>
                        </a:rPr>
                        <a:t>line_width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笔画宽度。</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0827607"/>
                  </a:ext>
                </a:extLst>
              </a:tr>
              <a:tr h="216000">
                <a:tc>
                  <a:txBody>
                    <a:bodyPr/>
                    <a:lstStyle/>
                    <a:p>
                      <a:pPr indent="266700" algn="just">
                        <a:lnSpc>
                          <a:spcPts val="1400"/>
                        </a:lnSpc>
                        <a:spcBef>
                          <a:spcPts val="200"/>
                        </a:spcBef>
                        <a:spcAft>
                          <a:spcPts val="200"/>
                        </a:spcAft>
                      </a:pPr>
                      <a:r>
                        <a:rPr lang="en-US" sz="1000" kern="1050">
                          <a:effectLst/>
                        </a:rPr>
                        <a:t>shadow_blur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阴影宽度。</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61653479"/>
                  </a:ext>
                </a:extLst>
              </a:tr>
              <a:tr h="216000">
                <a:tc>
                  <a:txBody>
                    <a:bodyPr/>
                    <a:lstStyle/>
                    <a:p>
                      <a:pPr indent="266700" algn="just">
                        <a:lnSpc>
                          <a:spcPts val="1400"/>
                        </a:lnSpc>
                        <a:spcBef>
                          <a:spcPts val="200"/>
                        </a:spcBef>
                        <a:spcAft>
                          <a:spcPts val="200"/>
                        </a:spcAft>
                      </a:pPr>
                      <a:r>
                        <a:rPr lang="en-US" sz="1000" kern="1050">
                          <a:effectLst/>
                        </a:rPr>
                        <a:t>shadow_offset_x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阴影</a:t>
                      </a:r>
                      <a:r>
                        <a:rPr lang="en-US" sz="1000" kern="1050">
                          <a:effectLst/>
                        </a:rPr>
                        <a:t> X </a:t>
                      </a:r>
                      <a:r>
                        <a:rPr lang="zh-TW" sz="1000" kern="1050">
                          <a:effectLst/>
                        </a:rPr>
                        <a:t>方向偏移。</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79319103"/>
                  </a:ext>
                </a:extLst>
              </a:tr>
              <a:tr h="216000">
                <a:tc>
                  <a:txBody>
                    <a:bodyPr/>
                    <a:lstStyle/>
                    <a:p>
                      <a:pPr indent="266700" algn="just">
                        <a:lnSpc>
                          <a:spcPts val="1400"/>
                        </a:lnSpc>
                        <a:spcBef>
                          <a:spcPts val="200"/>
                        </a:spcBef>
                        <a:spcAft>
                          <a:spcPts val="200"/>
                        </a:spcAft>
                      </a:pPr>
                      <a:r>
                        <a:rPr lang="en-US" sz="1000" kern="1050">
                          <a:effectLst/>
                        </a:rPr>
                        <a:t>shadow_offset_y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阴影</a:t>
                      </a:r>
                      <a:r>
                        <a:rPr lang="en-US" sz="1000" kern="1050">
                          <a:effectLst/>
                        </a:rPr>
                        <a:t> Y </a:t>
                      </a:r>
                      <a:r>
                        <a:rPr lang="zh-TW" sz="1000" kern="1050">
                          <a:effectLst/>
                        </a:rPr>
                        <a:t>方向偏移。</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62681415"/>
                  </a:ext>
                </a:extLst>
              </a:tr>
              <a:tr h="216000">
                <a:tc>
                  <a:txBody>
                    <a:bodyPr/>
                    <a:lstStyle/>
                    <a:p>
                      <a:pPr indent="266700" algn="just">
                        <a:lnSpc>
                          <a:spcPts val="1400"/>
                        </a:lnSpc>
                        <a:spcBef>
                          <a:spcPts val="200"/>
                        </a:spcBef>
                        <a:spcAft>
                          <a:spcPts val="200"/>
                        </a:spcAft>
                      </a:pPr>
                      <a:r>
                        <a:rPr lang="en-US" sz="1000" kern="1050">
                          <a:effectLst/>
                        </a:rPr>
                        <a:t>shadow_color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阴影颜色。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41941012"/>
                  </a:ext>
                </a:extLst>
              </a:tr>
            </a:tbl>
          </a:graphicData>
        </a:graphic>
      </p:graphicFrame>
      <p:sp>
        <p:nvSpPr>
          <p:cNvPr id="3" name="内容占位符 2">
            <a:extLst>
              <a:ext uri="{FF2B5EF4-FFF2-40B4-BE49-F238E27FC236}">
                <a16:creationId xmlns:a16="http://schemas.microsoft.com/office/drawing/2014/main" id="{03FE3008-708B-4E45-8DD1-23FD4B8F1209}"/>
              </a:ext>
            </a:extLst>
          </p:cNvPr>
          <p:cNvSpPr>
            <a:spLocks noGrp="1"/>
          </p:cNvSpPr>
          <p:nvPr>
            <p:ph idx="10"/>
          </p:nvPr>
        </p:nvSpPr>
        <p:spPr/>
        <p:txBody>
          <a:bodyPr/>
          <a:lstStyle/>
          <a:p>
            <a:r>
              <a:rPr lang="zh-CN" altLang="zh-CN" dirty="0"/>
              <a:t>（</a:t>
            </a:r>
            <a:r>
              <a:rPr lang="en-US" altLang="zh-CN" dirty="0"/>
              <a:t>3</a:t>
            </a:r>
            <a:r>
              <a:rPr lang="zh-CN" altLang="zh-CN" dirty="0"/>
              <a:t>）</a:t>
            </a:r>
            <a:r>
              <a:rPr lang="en-US" altLang="zh-CN" dirty="0"/>
              <a:t>GraphicBasicStyleOpts</a:t>
            </a:r>
            <a:r>
              <a:rPr lang="zh-CN" altLang="zh-CN" dirty="0"/>
              <a:t>：</a:t>
            </a:r>
            <a:endParaRPr lang="zh-CN" altLang="en-US" dirty="0"/>
          </a:p>
        </p:txBody>
      </p:sp>
    </p:spTree>
    <p:extLst>
      <p:ext uri="{BB962C8B-B14F-4D97-AF65-F5344CB8AC3E}">
        <p14:creationId xmlns:p14="http://schemas.microsoft.com/office/powerpoint/2010/main" val="29674634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FCE3F5A4-5B04-4E82-A69A-B2F7BEDFEF1B}"/>
              </a:ext>
            </a:extLst>
          </p:cNvPr>
          <p:cNvGraphicFramePr>
            <a:graphicFrameLocks noGrp="1"/>
          </p:cNvGraphicFramePr>
          <p:nvPr>
            <p:ph idx="1"/>
            <p:extLst>
              <p:ext uri="{D42A27DB-BD31-4B8C-83A1-F6EECF244321}">
                <p14:modId xmlns:p14="http://schemas.microsoft.com/office/powerpoint/2010/main" val="49771827"/>
              </p:ext>
            </p:extLst>
          </p:nvPr>
        </p:nvGraphicFramePr>
        <p:xfrm>
          <a:off x="2832144" y="2369199"/>
          <a:ext cx="5785383" cy="1296000"/>
        </p:xfrm>
        <a:graphic>
          <a:graphicData uri="http://schemas.openxmlformats.org/drawingml/2006/table">
            <a:tbl>
              <a:tblPr firstRow="1" firstCol="1" bandRow="1">
                <a:tableStyleId>{5C22544A-7EE6-4342-B048-85BDC9FD1C3A}</a:tableStyleId>
              </a:tblPr>
              <a:tblGrid>
                <a:gridCol w="1167201">
                  <a:extLst>
                    <a:ext uri="{9D8B030D-6E8A-4147-A177-3AD203B41FA5}">
                      <a16:colId xmlns:a16="http://schemas.microsoft.com/office/drawing/2014/main" val="1140743282"/>
                    </a:ext>
                  </a:extLst>
                </a:gridCol>
                <a:gridCol w="4618182">
                  <a:extLst>
                    <a:ext uri="{9D8B030D-6E8A-4147-A177-3AD203B41FA5}">
                      <a16:colId xmlns:a16="http://schemas.microsoft.com/office/drawing/2014/main" val="949749424"/>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44415300"/>
                  </a:ext>
                </a:extLst>
              </a:tr>
              <a:tr h="216000">
                <a:tc>
                  <a:txBody>
                    <a:bodyPr/>
                    <a:lstStyle/>
                    <a:p>
                      <a:pPr indent="266700" algn="just">
                        <a:lnSpc>
                          <a:spcPts val="1400"/>
                        </a:lnSpc>
                        <a:spcBef>
                          <a:spcPts val="200"/>
                        </a:spcBef>
                        <a:spcAft>
                          <a:spcPts val="200"/>
                        </a:spcAft>
                      </a:pPr>
                      <a:r>
                        <a:rPr lang="en-US" sz="1000" kern="1050" dirty="0" err="1">
                          <a:effectLst/>
                        </a:rPr>
                        <a:t>pos_x</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图形元素的左上角在父节点坐标系（以父节点左上角为原点）中的横坐标值。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13559956"/>
                  </a:ext>
                </a:extLst>
              </a:tr>
              <a:tr h="216000">
                <a:tc>
                  <a:txBody>
                    <a:bodyPr/>
                    <a:lstStyle/>
                    <a:p>
                      <a:pPr indent="266700" algn="just">
                        <a:lnSpc>
                          <a:spcPts val="1400"/>
                        </a:lnSpc>
                        <a:spcBef>
                          <a:spcPts val="200"/>
                        </a:spcBef>
                        <a:spcAft>
                          <a:spcPts val="200"/>
                        </a:spcAft>
                      </a:pPr>
                      <a:r>
                        <a:rPr lang="en-US" sz="1000" kern="1050">
                          <a:effectLst/>
                        </a:rPr>
                        <a:t>pos_y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图形元素的左上角在父节点坐标系（以父节点左上角为原点）中的横坐标值。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32890143"/>
                  </a:ext>
                </a:extLst>
              </a:tr>
              <a:tr h="216000">
                <a:tc>
                  <a:txBody>
                    <a:bodyPr/>
                    <a:lstStyle/>
                    <a:p>
                      <a:pPr indent="266700" algn="just">
                        <a:lnSpc>
                          <a:spcPts val="1400"/>
                        </a:lnSpc>
                        <a:spcBef>
                          <a:spcPts val="200"/>
                        </a:spcBef>
                        <a:spcAft>
                          <a:spcPts val="200"/>
                        </a:spcAft>
                      </a:pPr>
                      <a:r>
                        <a:rPr lang="en-US" sz="1000" kern="1050">
                          <a:effectLst/>
                        </a:rPr>
                        <a:t>width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图形元素的宽度。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54415259"/>
                  </a:ext>
                </a:extLst>
              </a:tr>
              <a:tr h="216000">
                <a:tc>
                  <a:txBody>
                    <a:bodyPr/>
                    <a:lstStyle/>
                    <a:p>
                      <a:pPr indent="266700" algn="just">
                        <a:lnSpc>
                          <a:spcPts val="1400"/>
                        </a:lnSpc>
                        <a:spcBef>
                          <a:spcPts val="200"/>
                        </a:spcBef>
                        <a:spcAft>
                          <a:spcPts val="200"/>
                        </a:spcAft>
                      </a:pPr>
                      <a:r>
                        <a:rPr lang="en-US" sz="1000" kern="1050">
                          <a:effectLst/>
                        </a:rPr>
                        <a:t>height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图形元素的高度。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56531938"/>
                  </a:ext>
                </a:extLst>
              </a:tr>
              <a:tr h="216000">
                <a:tc>
                  <a:txBody>
                    <a:bodyPr/>
                    <a:lstStyle/>
                    <a:p>
                      <a:pPr indent="266700" algn="just">
                        <a:lnSpc>
                          <a:spcPts val="1400"/>
                        </a:lnSpc>
                        <a:spcBef>
                          <a:spcPts val="200"/>
                        </a:spcBef>
                        <a:spcAft>
                          <a:spcPts val="200"/>
                        </a:spcAft>
                      </a:pPr>
                      <a:r>
                        <a:rPr lang="en-US" sz="1000" kern="1050">
                          <a:effectLst/>
                        </a:rPr>
                        <a:t>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可以用于设置圆角矩形</a:t>
                      </a:r>
                      <a:r>
                        <a:rPr lang="zh-CN" altLang="en-US" sz="1000" kern="1050" dirty="0">
                          <a:effectLst/>
                        </a:rPr>
                        <a:t>，</a:t>
                      </a:r>
                      <a:r>
                        <a:rPr lang="en-US" sz="1000" kern="1050" dirty="0">
                          <a:effectLst/>
                        </a:rPr>
                        <a:t>r</a:t>
                      </a:r>
                      <a:r>
                        <a:rPr lang="zh-TW" sz="1000" kern="1050" dirty="0">
                          <a:effectLst/>
                        </a:rPr>
                        <a:t>可以缩写。</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26219580"/>
                  </a:ext>
                </a:extLst>
              </a:tr>
            </a:tbl>
          </a:graphicData>
        </a:graphic>
      </p:graphicFrame>
      <p:sp>
        <p:nvSpPr>
          <p:cNvPr id="3" name="内容占位符 2">
            <a:extLst>
              <a:ext uri="{FF2B5EF4-FFF2-40B4-BE49-F238E27FC236}">
                <a16:creationId xmlns:a16="http://schemas.microsoft.com/office/drawing/2014/main" id="{03FE3008-708B-4E45-8DD1-23FD4B8F1209}"/>
              </a:ext>
            </a:extLst>
          </p:cNvPr>
          <p:cNvSpPr>
            <a:spLocks noGrp="1"/>
          </p:cNvSpPr>
          <p:nvPr>
            <p:ph idx="10"/>
          </p:nvPr>
        </p:nvSpPr>
        <p:spPr/>
        <p:txBody>
          <a:bodyPr/>
          <a:lstStyle/>
          <a:p>
            <a:r>
              <a:rPr lang="zh-CN" altLang="zh-CN" dirty="0"/>
              <a:t>（</a:t>
            </a:r>
            <a:r>
              <a:rPr lang="en-US" altLang="zh-CN" dirty="0"/>
              <a:t>4</a:t>
            </a:r>
            <a:r>
              <a:rPr lang="zh-CN" altLang="zh-CN" dirty="0"/>
              <a:t>）</a:t>
            </a:r>
            <a:r>
              <a:rPr lang="en-US" altLang="zh-CN" dirty="0"/>
              <a:t>GraphicShapeOpts</a:t>
            </a:r>
            <a:r>
              <a:rPr lang="zh-CN" altLang="zh-CN" dirty="0"/>
              <a:t>：</a:t>
            </a:r>
            <a:endParaRPr lang="zh-CN" altLang="en-US" dirty="0"/>
          </a:p>
        </p:txBody>
      </p:sp>
    </p:spTree>
    <p:extLst>
      <p:ext uri="{BB962C8B-B14F-4D97-AF65-F5344CB8AC3E}">
        <p14:creationId xmlns:p14="http://schemas.microsoft.com/office/powerpoint/2010/main" val="26334826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1B231F67-02B7-48C4-B3B9-32F84EE34B17}"/>
              </a:ext>
            </a:extLst>
          </p:cNvPr>
          <p:cNvGraphicFramePr>
            <a:graphicFrameLocks noGrp="1"/>
          </p:cNvGraphicFramePr>
          <p:nvPr>
            <p:ph idx="1"/>
            <p:extLst>
              <p:ext uri="{D42A27DB-BD31-4B8C-83A1-F6EECF244321}">
                <p14:modId xmlns:p14="http://schemas.microsoft.com/office/powerpoint/2010/main" val="3885065109"/>
              </p:ext>
            </p:extLst>
          </p:nvPr>
        </p:nvGraphicFramePr>
        <p:xfrm>
          <a:off x="2401455" y="2288138"/>
          <a:ext cx="6567054" cy="2160000"/>
        </p:xfrm>
        <a:graphic>
          <a:graphicData uri="http://schemas.openxmlformats.org/drawingml/2006/table">
            <a:tbl>
              <a:tblPr firstRow="1" firstCol="1" bandRow="1">
                <a:tableStyleId>{5C22544A-7EE6-4342-B048-85BDC9FD1C3A}</a:tableStyleId>
              </a:tblPr>
              <a:tblGrid>
                <a:gridCol w="1856509">
                  <a:extLst>
                    <a:ext uri="{9D8B030D-6E8A-4147-A177-3AD203B41FA5}">
                      <a16:colId xmlns:a16="http://schemas.microsoft.com/office/drawing/2014/main" val="604788556"/>
                    </a:ext>
                  </a:extLst>
                </a:gridCol>
                <a:gridCol w="4710545">
                  <a:extLst>
                    <a:ext uri="{9D8B030D-6E8A-4147-A177-3AD203B41FA5}">
                      <a16:colId xmlns:a16="http://schemas.microsoft.com/office/drawing/2014/main" val="1443730478"/>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25111298"/>
                  </a:ext>
                </a:extLst>
              </a:tr>
              <a:tr h="216000">
                <a:tc>
                  <a:txBody>
                    <a:bodyPr/>
                    <a:lstStyle/>
                    <a:p>
                      <a:pPr indent="266700" algn="just">
                        <a:lnSpc>
                          <a:spcPts val="1400"/>
                        </a:lnSpc>
                        <a:spcBef>
                          <a:spcPts val="200"/>
                        </a:spcBef>
                        <a:spcAft>
                          <a:spcPts val="200"/>
                        </a:spcAft>
                      </a:pPr>
                      <a:r>
                        <a:rPr lang="en-US" sz="1000" kern="1050">
                          <a:effectLst/>
                        </a:rPr>
                        <a:t>graphic_item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图形的配置项。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49536357"/>
                  </a:ext>
                </a:extLst>
              </a:tr>
              <a:tr h="216000">
                <a:tc>
                  <a:txBody>
                    <a:bodyPr/>
                    <a:lstStyle/>
                    <a:p>
                      <a:pPr indent="266700" algn="just">
                        <a:lnSpc>
                          <a:spcPts val="1400"/>
                        </a:lnSpc>
                        <a:spcBef>
                          <a:spcPts val="200"/>
                        </a:spcBef>
                        <a:spcAft>
                          <a:spcPts val="200"/>
                        </a:spcAft>
                      </a:pPr>
                      <a:r>
                        <a:rPr lang="en-US" sz="1000" kern="1050">
                          <a:effectLst/>
                        </a:rPr>
                        <a:t>graphic_imagestyle_opts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图形图片样式的配置项。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43517126"/>
                  </a:ext>
                </a:extLst>
              </a:tr>
              <a:tr h="216000">
                <a:tc>
                  <a:txBody>
                    <a:bodyPr/>
                    <a:lstStyle/>
                    <a:p>
                      <a:pPr indent="266700" algn="just">
                        <a:lnSpc>
                          <a:spcPts val="1400"/>
                        </a:lnSpc>
                        <a:spcBef>
                          <a:spcPts val="200"/>
                        </a:spcBef>
                        <a:spcAft>
                          <a:spcPts val="200"/>
                        </a:spcAft>
                      </a:pPr>
                      <a:r>
                        <a:rPr lang="en-US" sz="1000" kern="1050">
                          <a:effectLst/>
                        </a:rPr>
                        <a:t>image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图片的内容，可以是图片的</a:t>
                      </a:r>
                      <a:r>
                        <a:rPr lang="en-US" sz="1000" kern="1050">
                          <a:effectLst/>
                        </a:rPr>
                        <a:t> URL</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27552244"/>
                  </a:ext>
                </a:extLst>
              </a:tr>
              <a:tr h="216000">
                <a:tc>
                  <a:txBody>
                    <a:bodyPr/>
                    <a:lstStyle/>
                    <a:p>
                      <a:pPr indent="266700" algn="just">
                        <a:lnSpc>
                          <a:spcPts val="1400"/>
                        </a:lnSpc>
                        <a:spcBef>
                          <a:spcPts val="200"/>
                        </a:spcBef>
                        <a:spcAft>
                          <a:spcPts val="200"/>
                        </a:spcAft>
                      </a:pPr>
                      <a:r>
                        <a:rPr lang="en-US" sz="1000" kern="1050">
                          <a:effectLst/>
                        </a:rPr>
                        <a:t>pos_x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图形元素的左上角在父节点坐标系（以父节点左上角为原点）中的横坐标值。</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0735934"/>
                  </a:ext>
                </a:extLst>
              </a:tr>
              <a:tr h="216000">
                <a:tc>
                  <a:txBody>
                    <a:bodyPr/>
                    <a:lstStyle/>
                    <a:p>
                      <a:pPr indent="266700" algn="just">
                        <a:lnSpc>
                          <a:spcPts val="1400"/>
                        </a:lnSpc>
                        <a:spcBef>
                          <a:spcPts val="200"/>
                        </a:spcBef>
                        <a:spcAft>
                          <a:spcPts val="200"/>
                        </a:spcAft>
                      </a:pPr>
                      <a:r>
                        <a:rPr lang="en-US" sz="1000" kern="1050">
                          <a:effectLst/>
                        </a:rPr>
                        <a:t>pos_y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图形元素的左上角在父节点坐标系（以父节点左上角为原点）中的纵坐标值。</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97900125"/>
                  </a:ext>
                </a:extLst>
              </a:tr>
              <a:tr h="216000">
                <a:tc>
                  <a:txBody>
                    <a:bodyPr/>
                    <a:lstStyle/>
                    <a:p>
                      <a:pPr indent="266700" algn="just">
                        <a:lnSpc>
                          <a:spcPts val="1400"/>
                        </a:lnSpc>
                        <a:spcBef>
                          <a:spcPts val="200"/>
                        </a:spcBef>
                        <a:spcAft>
                          <a:spcPts val="200"/>
                        </a:spcAft>
                      </a:pPr>
                      <a:r>
                        <a:rPr lang="en-US" sz="1000" kern="1050">
                          <a:effectLst/>
                        </a:rPr>
                        <a:t>width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图形元素的宽度。</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47380947"/>
                  </a:ext>
                </a:extLst>
              </a:tr>
              <a:tr h="216000">
                <a:tc>
                  <a:txBody>
                    <a:bodyPr/>
                    <a:lstStyle/>
                    <a:p>
                      <a:pPr indent="266700" algn="just">
                        <a:lnSpc>
                          <a:spcPts val="1400"/>
                        </a:lnSpc>
                        <a:spcBef>
                          <a:spcPts val="200"/>
                        </a:spcBef>
                        <a:spcAft>
                          <a:spcPts val="200"/>
                        </a:spcAft>
                      </a:pPr>
                      <a:r>
                        <a:rPr lang="en-US" sz="1000" kern="1050">
                          <a:effectLst/>
                        </a:rPr>
                        <a:t>height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图形元素的高度。</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21686071"/>
                  </a:ext>
                </a:extLst>
              </a:tr>
              <a:tr h="216000">
                <a:tc>
                  <a:txBody>
                    <a:bodyPr/>
                    <a:lstStyle/>
                    <a:p>
                      <a:pPr indent="266700" algn="just">
                        <a:lnSpc>
                          <a:spcPts val="1400"/>
                        </a:lnSpc>
                        <a:spcBef>
                          <a:spcPts val="200"/>
                        </a:spcBef>
                        <a:spcAft>
                          <a:spcPts val="200"/>
                        </a:spcAft>
                      </a:pPr>
                      <a:r>
                        <a:rPr lang="en-US" sz="1000" kern="1050">
                          <a:effectLst/>
                        </a:rPr>
                        <a:t>opacity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透明度</a:t>
                      </a:r>
                      <a:r>
                        <a:rPr lang="en-US" sz="1000" kern="1050">
                          <a:effectLst/>
                        </a:rPr>
                        <a:t> 0 </a:t>
                      </a:r>
                      <a:r>
                        <a:rPr lang="zh-TW" sz="1000" kern="1050">
                          <a:effectLst/>
                        </a:rPr>
                        <a:t>到</a:t>
                      </a:r>
                      <a:r>
                        <a:rPr lang="en-US" sz="1000" kern="1050">
                          <a:effectLst/>
                        </a:rPr>
                        <a:t> 1</a:t>
                      </a:r>
                      <a:r>
                        <a:rPr lang="zh-TW" sz="1000" kern="1050">
                          <a:effectLst/>
                        </a:rPr>
                        <a:t>，</a:t>
                      </a:r>
                      <a:r>
                        <a:rPr lang="en-US" sz="1000" kern="1050">
                          <a:effectLst/>
                        </a:rPr>
                        <a:t>1 </a:t>
                      </a:r>
                      <a:r>
                        <a:rPr lang="zh-TW" sz="1000" kern="1050">
                          <a:effectLst/>
                        </a:rPr>
                        <a:t>即完整显示。</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12586195"/>
                  </a:ext>
                </a:extLst>
              </a:tr>
              <a:tr h="216000">
                <a:tc>
                  <a:txBody>
                    <a:bodyPr/>
                    <a:lstStyle/>
                    <a:p>
                      <a:pPr indent="266700" algn="just">
                        <a:lnSpc>
                          <a:spcPts val="1400"/>
                        </a:lnSpc>
                        <a:spcBef>
                          <a:spcPts val="200"/>
                        </a:spcBef>
                        <a:spcAft>
                          <a:spcPts val="200"/>
                        </a:spcAft>
                      </a:pPr>
                      <a:r>
                        <a:rPr lang="en-US" sz="1000" kern="1050">
                          <a:effectLst/>
                        </a:rPr>
                        <a:t>graphic_basicstyle_opts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图形基本配置项。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19374436"/>
                  </a:ext>
                </a:extLst>
              </a:tr>
            </a:tbl>
          </a:graphicData>
        </a:graphic>
      </p:graphicFrame>
      <p:sp>
        <p:nvSpPr>
          <p:cNvPr id="3" name="内容占位符 2">
            <a:extLst>
              <a:ext uri="{FF2B5EF4-FFF2-40B4-BE49-F238E27FC236}">
                <a16:creationId xmlns:a16="http://schemas.microsoft.com/office/drawing/2014/main" id="{03FE3008-708B-4E45-8DD1-23FD4B8F1209}"/>
              </a:ext>
            </a:extLst>
          </p:cNvPr>
          <p:cNvSpPr>
            <a:spLocks noGrp="1"/>
          </p:cNvSpPr>
          <p:nvPr>
            <p:ph idx="10"/>
          </p:nvPr>
        </p:nvSpPr>
        <p:spPr/>
        <p:txBody>
          <a:bodyPr/>
          <a:lstStyle/>
          <a:p>
            <a:r>
              <a:rPr lang="zh-CN" altLang="zh-CN" dirty="0"/>
              <a:t>（</a:t>
            </a:r>
            <a:r>
              <a:rPr lang="en-US" altLang="zh-CN" dirty="0"/>
              <a:t>5</a:t>
            </a:r>
            <a:r>
              <a:rPr lang="zh-CN" altLang="zh-CN" dirty="0"/>
              <a:t>）</a:t>
            </a:r>
            <a:r>
              <a:rPr lang="en-US" altLang="zh-CN" dirty="0"/>
              <a:t>GraphicImage</a:t>
            </a:r>
            <a:r>
              <a:rPr lang="zh-CN" altLang="zh-CN" dirty="0"/>
              <a:t>：</a:t>
            </a:r>
            <a:endParaRPr lang="zh-CN" altLang="en-US" dirty="0"/>
          </a:p>
        </p:txBody>
      </p:sp>
    </p:spTree>
    <p:extLst>
      <p:ext uri="{BB962C8B-B14F-4D97-AF65-F5344CB8AC3E}">
        <p14:creationId xmlns:p14="http://schemas.microsoft.com/office/powerpoint/2010/main" val="22316215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F930F81E-0677-4608-97EC-03BD97E2A458}"/>
              </a:ext>
            </a:extLst>
          </p:cNvPr>
          <p:cNvGraphicFramePr>
            <a:graphicFrameLocks noGrp="1"/>
          </p:cNvGraphicFramePr>
          <p:nvPr>
            <p:ph idx="1"/>
            <p:extLst>
              <p:ext uri="{D42A27DB-BD31-4B8C-83A1-F6EECF244321}">
                <p14:modId xmlns:p14="http://schemas.microsoft.com/office/powerpoint/2010/main" val="2352806435"/>
              </p:ext>
            </p:extLst>
          </p:nvPr>
        </p:nvGraphicFramePr>
        <p:xfrm>
          <a:off x="2762697" y="2327226"/>
          <a:ext cx="5395595" cy="648000"/>
        </p:xfrm>
        <a:graphic>
          <a:graphicData uri="http://schemas.openxmlformats.org/drawingml/2006/table">
            <a:tbl>
              <a:tblPr firstRow="1" firstCol="1" bandRow="1">
                <a:tableStyleId>{5C22544A-7EE6-4342-B048-85BDC9FD1C3A}</a:tableStyleId>
              </a:tblPr>
              <a:tblGrid>
                <a:gridCol w="1643048">
                  <a:extLst>
                    <a:ext uri="{9D8B030D-6E8A-4147-A177-3AD203B41FA5}">
                      <a16:colId xmlns:a16="http://schemas.microsoft.com/office/drawing/2014/main" val="1539326562"/>
                    </a:ext>
                  </a:extLst>
                </a:gridCol>
                <a:gridCol w="3752547">
                  <a:extLst>
                    <a:ext uri="{9D8B030D-6E8A-4147-A177-3AD203B41FA5}">
                      <a16:colId xmlns:a16="http://schemas.microsoft.com/office/drawing/2014/main" val="830145658"/>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16270094"/>
                  </a:ext>
                </a:extLst>
              </a:tr>
              <a:tr h="216000">
                <a:tc>
                  <a:txBody>
                    <a:bodyPr/>
                    <a:lstStyle/>
                    <a:p>
                      <a:pPr indent="266700" algn="just">
                        <a:lnSpc>
                          <a:spcPts val="1400"/>
                        </a:lnSpc>
                        <a:spcBef>
                          <a:spcPts val="200"/>
                        </a:spcBef>
                        <a:spcAft>
                          <a:spcPts val="200"/>
                        </a:spcAft>
                      </a:pPr>
                      <a:r>
                        <a:rPr lang="en-US" sz="1000" kern="1050">
                          <a:effectLst/>
                        </a:rPr>
                        <a:t>graphic_item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图形的配置项。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80714695"/>
                  </a:ext>
                </a:extLst>
              </a:tr>
              <a:tr h="216000">
                <a:tc>
                  <a:txBody>
                    <a:bodyPr/>
                    <a:lstStyle/>
                    <a:p>
                      <a:pPr indent="266700" algn="just">
                        <a:lnSpc>
                          <a:spcPts val="1400"/>
                        </a:lnSpc>
                        <a:spcBef>
                          <a:spcPts val="200"/>
                        </a:spcBef>
                        <a:spcAft>
                          <a:spcPts val="200"/>
                        </a:spcAft>
                      </a:pPr>
                      <a:r>
                        <a:rPr lang="en-US" sz="1000" kern="1050">
                          <a:effectLst/>
                        </a:rPr>
                        <a:t>graphic_textstyle_opts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图形文本样式的配置项。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42646060"/>
                  </a:ext>
                </a:extLst>
              </a:tr>
            </a:tbl>
          </a:graphicData>
        </a:graphic>
      </p:graphicFrame>
      <p:sp>
        <p:nvSpPr>
          <p:cNvPr id="3" name="内容占位符 2">
            <a:extLst>
              <a:ext uri="{FF2B5EF4-FFF2-40B4-BE49-F238E27FC236}">
                <a16:creationId xmlns:a16="http://schemas.microsoft.com/office/drawing/2014/main" id="{03FE3008-708B-4E45-8DD1-23FD4B8F1209}"/>
              </a:ext>
            </a:extLst>
          </p:cNvPr>
          <p:cNvSpPr>
            <a:spLocks noGrp="1"/>
          </p:cNvSpPr>
          <p:nvPr>
            <p:ph idx="10"/>
          </p:nvPr>
        </p:nvSpPr>
        <p:spPr/>
        <p:txBody>
          <a:bodyPr/>
          <a:lstStyle/>
          <a:p>
            <a:r>
              <a:rPr lang="zh-CN" altLang="zh-CN" dirty="0"/>
              <a:t>（</a:t>
            </a:r>
            <a:r>
              <a:rPr lang="en-US" altLang="zh-CN" dirty="0"/>
              <a:t>6</a:t>
            </a:r>
            <a:r>
              <a:rPr lang="zh-CN" altLang="zh-CN" dirty="0"/>
              <a:t>）</a:t>
            </a:r>
            <a:r>
              <a:rPr lang="en-US" altLang="zh-CN" dirty="0"/>
              <a:t>GraphicText</a:t>
            </a:r>
            <a:r>
              <a:rPr lang="zh-CN" altLang="zh-CN" dirty="0"/>
              <a:t>：</a:t>
            </a:r>
            <a:endParaRPr lang="zh-CN" altLang="en-US" dirty="0"/>
          </a:p>
        </p:txBody>
      </p:sp>
    </p:spTree>
    <p:extLst>
      <p:ext uri="{BB962C8B-B14F-4D97-AF65-F5344CB8AC3E}">
        <p14:creationId xmlns:p14="http://schemas.microsoft.com/office/powerpoint/2010/main" val="21402304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3067D901-B7BD-456B-AB46-5B91588157CE}"/>
              </a:ext>
            </a:extLst>
          </p:cNvPr>
          <p:cNvGraphicFramePr>
            <a:graphicFrameLocks noGrp="1"/>
          </p:cNvGraphicFramePr>
          <p:nvPr>
            <p:ph idx="1"/>
            <p:extLst>
              <p:ext uri="{D42A27DB-BD31-4B8C-83A1-F6EECF244321}">
                <p14:modId xmlns:p14="http://schemas.microsoft.com/office/powerpoint/2010/main" val="3869701545"/>
              </p:ext>
            </p:extLst>
          </p:nvPr>
        </p:nvGraphicFramePr>
        <p:xfrm>
          <a:off x="2660074" y="2147862"/>
          <a:ext cx="6437744" cy="1728000"/>
        </p:xfrm>
        <a:graphic>
          <a:graphicData uri="http://schemas.openxmlformats.org/drawingml/2006/table">
            <a:tbl>
              <a:tblPr firstRow="1" firstCol="1" bandRow="1">
                <a:tableStyleId>{5C22544A-7EE6-4342-B048-85BDC9FD1C3A}</a:tableStyleId>
              </a:tblPr>
              <a:tblGrid>
                <a:gridCol w="1670534">
                  <a:extLst>
                    <a:ext uri="{9D8B030D-6E8A-4147-A177-3AD203B41FA5}">
                      <a16:colId xmlns:a16="http://schemas.microsoft.com/office/drawing/2014/main" val="2856476892"/>
                    </a:ext>
                  </a:extLst>
                </a:gridCol>
                <a:gridCol w="4767210">
                  <a:extLst>
                    <a:ext uri="{9D8B030D-6E8A-4147-A177-3AD203B41FA5}">
                      <a16:colId xmlns:a16="http://schemas.microsoft.com/office/drawing/2014/main" val="4219151857"/>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82977979"/>
                  </a:ext>
                </a:extLst>
              </a:tr>
              <a:tr h="216000">
                <a:tc>
                  <a:txBody>
                    <a:bodyPr/>
                    <a:lstStyle/>
                    <a:p>
                      <a:pPr indent="266700" algn="just">
                        <a:lnSpc>
                          <a:spcPts val="1400"/>
                        </a:lnSpc>
                        <a:spcBef>
                          <a:spcPts val="200"/>
                        </a:spcBef>
                        <a:spcAft>
                          <a:spcPts val="200"/>
                        </a:spcAft>
                      </a:pPr>
                      <a:r>
                        <a:rPr lang="en-US" sz="1000" kern="1050">
                          <a:effectLst/>
                        </a:rPr>
                        <a:t>text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文本块文字。可以使用</a:t>
                      </a:r>
                      <a:r>
                        <a:rPr lang="en-US" sz="1000" kern="1050">
                          <a:effectLst/>
                        </a:rPr>
                        <a:t>\n</a:t>
                      </a:r>
                      <a:r>
                        <a:rPr lang="zh-TW" sz="1000" kern="1050">
                          <a:effectLst/>
                        </a:rPr>
                        <a:t>来换行。</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83310324"/>
                  </a:ext>
                </a:extLst>
              </a:tr>
              <a:tr h="216000">
                <a:tc>
                  <a:txBody>
                    <a:bodyPr/>
                    <a:lstStyle/>
                    <a:p>
                      <a:pPr indent="266700" algn="just">
                        <a:lnSpc>
                          <a:spcPts val="1400"/>
                        </a:lnSpc>
                        <a:spcBef>
                          <a:spcPts val="200"/>
                        </a:spcBef>
                        <a:spcAft>
                          <a:spcPts val="200"/>
                        </a:spcAft>
                      </a:pPr>
                      <a:r>
                        <a:rPr lang="en-US" sz="1000" kern="1050">
                          <a:effectLst/>
                        </a:rPr>
                        <a:t>pos_x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图形元素的左上角在父节点坐标系（以父节点左上角为原点）中的横坐标值。</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63831833"/>
                  </a:ext>
                </a:extLst>
              </a:tr>
              <a:tr h="216000">
                <a:tc>
                  <a:txBody>
                    <a:bodyPr/>
                    <a:lstStyle/>
                    <a:p>
                      <a:pPr indent="266700" algn="just">
                        <a:lnSpc>
                          <a:spcPts val="1400"/>
                        </a:lnSpc>
                        <a:spcBef>
                          <a:spcPts val="200"/>
                        </a:spcBef>
                        <a:spcAft>
                          <a:spcPts val="200"/>
                        </a:spcAft>
                      </a:pPr>
                      <a:r>
                        <a:rPr lang="en-US" sz="1000" kern="1050" dirty="0" err="1">
                          <a:effectLst/>
                        </a:rPr>
                        <a:t>pos_y</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图形元素的左上角在父节点坐标系（以父节点左上角为原点）中的纵坐标值。</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65743749"/>
                  </a:ext>
                </a:extLst>
              </a:tr>
              <a:tr h="216000">
                <a:tc>
                  <a:txBody>
                    <a:bodyPr/>
                    <a:lstStyle/>
                    <a:p>
                      <a:pPr indent="266700" algn="just">
                        <a:lnSpc>
                          <a:spcPts val="1400"/>
                        </a:lnSpc>
                        <a:spcBef>
                          <a:spcPts val="200"/>
                        </a:spcBef>
                        <a:spcAft>
                          <a:spcPts val="200"/>
                        </a:spcAft>
                      </a:pPr>
                      <a:r>
                        <a:rPr lang="en-US" sz="1000" kern="1050">
                          <a:effectLst/>
                        </a:rPr>
                        <a:t>font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字体大小、字体类型、粗细、字体样式。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30522824"/>
                  </a:ext>
                </a:extLst>
              </a:tr>
              <a:tr h="216000">
                <a:tc>
                  <a:txBody>
                    <a:bodyPr/>
                    <a:lstStyle/>
                    <a:p>
                      <a:pPr indent="266700" algn="just">
                        <a:lnSpc>
                          <a:spcPts val="1400"/>
                        </a:lnSpc>
                        <a:spcBef>
                          <a:spcPts val="200"/>
                        </a:spcBef>
                        <a:spcAft>
                          <a:spcPts val="200"/>
                        </a:spcAft>
                      </a:pPr>
                      <a:r>
                        <a:rPr lang="en-US" sz="1000" kern="1050">
                          <a:effectLst/>
                        </a:rPr>
                        <a:t>text_align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水平对齐方式。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82480095"/>
                  </a:ext>
                </a:extLst>
              </a:tr>
              <a:tr h="216000">
                <a:tc>
                  <a:txBody>
                    <a:bodyPr/>
                    <a:lstStyle/>
                    <a:p>
                      <a:pPr indent="266700" algn="just">
                        <a:lnSpc>
                          <a:spcPts val="1400"/>
                        </a:lnSpc>
                        <a:spcBef>
                          <a:spcPts val="200"/>
                        </a:spcBef>
                        <a:spcAft>
                          <a:spcPts val="200"/>
                        </a:spcAft>
                      </a:pPr>
                      <a:r>
                        <a:rPr lang="en-US" sz="1000" kern="1050">
                          <a:effectLst/>
                        </a:rPr>
                        <a:t>text_vertical_align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垂直对齐方式，取值：</a:t>
                      </a:r>
                      <a:r>
                        <a:rPr lang="en-US" sz="1000" kern="1050">
                          <a:effectLst/>
                        </a:rPr>
                        <a:t>'top','middle','bottom'</a:t>
                      </a:r>
                      <a:r>
                        <a:rPr lang="zh-TW" sz="1000" kern="1050">
                          <a:effectLst/>
                        </a:rPr>
                        <a:t>。默认值为：</a:t>
                      </a:r>
                      <a:r>
                        <a:rPr lang="en-US" sz="1000" kern="1050">
                          <a:effectLst/>
                        </a:rPr>
                        <a:t>'None'</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6585799"/>
                  </a:ext>
                </a:extLst>
              </a:tr>
              <a:tr h="216000">
                <a:tc>
                  <a:txBody>
                    <a:bodyPr/>
                    <a:lstStyle/>
                    <a:p>
                      <a:pPr indent="266700" algn="just">
                        <a:lnSpc>
                          <a:spcPts val="1400"/>
                        </a:lnSpc>
                        <a:spcBef>
                          <a:spcPts val="200"/>
                        </a:spcBef>
                        <a:spcAft>
                          <a:spcPts val="200"/>
                        </a:spcAft>
                      </a:pPr>
                      <a:r>
                        <a:rPr lang="en-US" sz="1000" kern="1050">
                          <a:effectLst/>
                        </a:rPr>
                        <a:t>graphic_basicstyle_opts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图形基本配置项。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12120396"/>
                  </a:ext>
                </a:extLst>
              </a:tr>
            </a:tbl>
          </a:graphicData>
        </a:graphic>
      </p:graphicFrame>
      <p:sp>
        <p:nvSpPr>
          <p:cNvPr id="3" name="内容占位符 2">
            <a:extLst>
              <a:ext uri="{FF2B5EF4-FFF2-40B4-BE49-F238E27FC236}">
                <a16:creationId xmlns:a16="http://schemas.microsoft.com/office/drawing/2014/main" id="{03FE3008-708B-4E45-8DD1-23FD4B8F1209}"/>
              </a:ext>
            </a:extLst>
          </p:cNvPr>
          <p:cNvSpPr>
            <a:spLocks noGrp="1"/>
          </p:cNvSpPr>
          <p:nvPr>
            <p:ph idx="10"/>
          </p:nvPr>
        </p:nvSpPr>
        <p:spPr/>
        <p:txBody>
          <a:bodyPr/>
          <a:lstStyle/>
          <a:p>
            <a:r>
              <a:rPr lang="zh-CN" altLang="zh-CN" dirty="0"/>
              <a:t>（</a:t>
            </a:r>
            <a:r>
              <a:rPr lang="en-US" altLang="zh-CN" dirty="0"/>
              <a:t>7</a:t>
            </a:r>
            <a:r>
              <a:rPr lang="zh-CN" altLang="zh-CN" dirty="0"/>
              <a:t>）</a:t>
            </a:r>
            <a:r>
              <a:rPr lang="en-US" altLang="zh-CN" dirty="0"/>
              <a:t>GraphicTextStyleOpts</a:t>
            </a:r>
            <a:r>
              <a:rPr lang="zh-CN" altLang="zh-CN" dirty="0"/>
              <a:t>：</a:t>
            </a:r>
            <a:endParaRPr lang="zh-CN" altLang="en-US" dirty="0"/>
          </a:p>
        </p:txBody>
      </p:sp>
    </p:spTree>
    <p:extLst>
      <p:ext uri="{BB962C8B-B14F-4D97-AF65-F5344CB8AC3E}">
        <p14:creationId xmlns:p14="http://schemas.microsoft.com/office/powerpoint/2010/main" val="4097426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F39F35A9-1348-4081-95A8-80902A852FCE}"/>
              </a:ext>
            </a:extLst>
          </p:cNvPr>
          <p:cNvGraphicFramePr>
            <a:graphicFrameLocks noGrp="1"/>
          </p:cNvGraphicFramePr>
          <p:nvPr>
            <p:ph idx="1"/>
            <p:extLst>
              <p:ext uri="{D42A27DB-BD31-4B8C-83A1-F6EECF244321}">
                <p14:modId xmlns:p14="http://schemas.microsoft.com/office/powerpoint/2010/main" val="3020432992"/>
              </p:ext>
            </p:extLst>
          </p:nvPr>
        </p:nvGraphicFramePr>
        <p:xfrm>
          <a:off x="2641599" y="2487708"/>
          <a:ext cx="5641212" cy="864000"/>
        </p:xfrm>
        <a:graphic>
          <a:graphicData uri="http://schemas.openxmlformats.org/drawingml/2006/table">
            <a:tbl>
              <a:tblPr firstRow="1" firstCol="1" bandRow="1">
                <a:tableStyleId>{5C22544A-7EE6-4342-B048-85BDC9FD1C3A}</a:tableStyleId>
              </a:tblPr>
              <a:tblGrid>
                <a:gridCol w="1690255">
                  <a:extLst>
                    <a:ext uri="{9D8B030D-6E8A-4147-A177-3AD203B41FA5}">
                      <a16:colId xmlns:a16="http://schemas.microsoft.com/office/drawing/2014/main" val="2062544897"/>
                    </a:ext>
                  </a:extLst>
                </a:gridCol>
                <a:gridCol w="3950957">
                  <a:extLst>
                    <a:ext uri="{9D8B030D-6E8A-4147-A177-3AD203B41FA5}">
                      <a16:colId xmlns:a16="http://schemas.microsoft.com/office/drawing/2014/main" val="3852150370"/>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64835898"/>
                  </a:ext>
                </a:extLst>
              </a:tr>
              <a:tr h="216000">
                <a:tc>
                  <a:txBody>
                    <a:bodyPr/>
                    <a:lstStyle/>
                    <a:p>
                      <a:pPr indent="266700" algn="just">
                        <a:lnSpc>
                          <a:spcPts val="1400"/>
                        </a:lnSpc>
                        <a:spcBef>
                          <a:spcPts val="200"/>
                        </a:spcBef>
                        <a:spcAft>
                          <a:spcPts val="200"/>
                        </a:spcAft>
                      </a:pPr>
                      <a:r>
                        <a:rPr lang="en-US" sz="1000" kern="1050" dirty="0" err="1">
                          <a:effectLst/>
                        </a:rPr>
                        <a:t>graphic_item</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图形的配置项。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8833525"/>
                  </a:ext>
                </a:extLst>
              </a:tr>
              <a:tr h="216000">
                <a:tc>
                  <a:txBody>
                    <a:bodyPr/>
                    <a:lstStyle/>
                    <a:p>
                      <a:pPr indent="266700" algn="just">
                        <a:lnSpc>
                          <a:spcPts val="1400"/>
                        </a:lnSpc>
                        <a:spcBef>
                          <a:spcPts val="200"/>
                        </a:spcBef>
                        <a:spcAft>
                          <a:spcPts val="200"/>
                        </a:spcAft>
                      </a:pPr>
                      <a:r>
                        <a:rPr lang="en-US" sz="1000" kern="1050">
                          <a:effectLst/>
                        </a:rPr>
                        <a:t>graphic_shape_opts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图形的形状配置项。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89039068"/>
                  </a:ext>
                </a:extLst>
              </a:tr>
              <a:tr h="216000">
                <a:tc>
                  <a:txBody>
                    <a:bodyPr/>
                    <a:lstStyle/>
                    <a:p>
                      <a:pPr indent="266700" algn="just">
                        <a:lnSpc>
                          <a:spcPts val="1400"/>
                        </a:lnSpc>
                        <a:spcBef>
                          <a:spcPts val="200"/>
                        </a:spcBef>
                        <a:spcAft>
                          <a:spcPts val="200"/>
                        </a:spcAft>
                      </a:pPr>
                      <a:r>
                        <a:rPr lang="en-US" sz="1000" kern="1050">
                          <a:effectLst/>
                        </a:rPr>
                        <a:t>graphic_basicstyle_opts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图形基本配置项。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94052065"/>
                  </a:ext>
                </a:extLst>
              </a:tr>
            </a:tbl>
          </a:graphicData>
        </a:graphic>
      </p:graphicFrame>
      <p:sp>
        <p:nvSpPr>
          <p:cNvPr id="3" name="内容占位符 2">
            <a:extLst>
              <a:ext uri="{FF2B5EF4-FFF2-40B4-BE49-F238E27FC236}">
                <a16:creationId xmlns:a16="http://schemas.microsoft.com/office/drawing/2014/main" id="{03FE3008-708B-4E45-8DD1-23FD4B8F1209}"/>
              </a:ext>
            </a:extLst>
          </p:cNvPr>
          <p:cNvSpPr>
            <a:spLocks noGrp="1"/>
          </p:cNvSpPr>
          <p:nvPr>
            <p:ph idx="10"/>
          </p:nvPr>
        </p:nvSpPr>
        <p:spPr/>
        <p:txBody>
          <a:bodyPr/>
          <a:lstStyle/>
          <a:p>
            <a:r>
              <a:rPr lang="zh-CN" altLang="zh-CN" dirty="0"/>
              <a:t>（</a:t>
            </a:r>
            <a:r>
              <a:rPr lang="en-US" altLang="zh-CN" dirty="0"/>
              <a:t>8</a:t>
            </a:r>
            <a:r>
              <a:rPr lang="zh-CN" altLang="zh-CN" dirty="0"/>
              <a:t>）</a:t>
            </a:r>
            <a:r>
              <a:rPr lang="en-US" altLang="zh-CN" dirty="0"/>
              <a:t>GraphicRect</a:t>
            </a:r>
            <a:r>
              <a:rPr lang="zh-CN" altLang="zh-CN" dirty="0"/>
              <a:t>：</a:t>
            </a:r>
            <a:endParaRPr lang="zh-CN" altLang="en-US" dirty="0"/>
          </a:p>
        </p:txBody>
      </p:sp>
    </p:spTree>
    <p:extLst>
      <p:ext uri="{BB962C8B-B14F-4D97-AF65-F5344CB8AC3E}">
        <p14:creationId xmlns:p14="http://schemas.microsoft.com/office/powerpoint/2010/main" val="10664381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系列配置项</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全局配置项</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运行环境</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820769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Pyecharts</a:t>
            </a:r>
            <a:r>
              <a:rPr lang="zh-CN" altLang="zh-CN" dirty="0"/>
              <a:t>的样式类配置项主要包括：</a:t>
            </a:r>
            <a:r>
              <a:rPr lang="en-US" altLang="zh-CN" dirty="0" err="1"/>
              <a:t>ItemStyleOpts</a:t>
            </a:r>
            <a:r>
              <a:rPr lang="zh-CN" altLang="zh-CN" dirty="0"/>
              <a:t>、</a:t>
            </a:r>
            <a:r>
              <a:rPr lang="en-US" altLang="zh-CN" dirty="0" err="1"/>
              <a:t>TextStyleOpts</a:t>
            </a:r>
            <a:r>
              <a:rPr lang="zh-CN" altLang="zh-CN" dirty="0"/>
              <a:t>、</a:t>
            </a:r>
            <a:r>
              <a:rPr lang="en-US" altLang="zh-CN" dirty="0" err="1"/>
              <a:t>LabelOpts</a:t>
            </a:r>
            <a:r>
              <a:rPr lang="zh-CN" altLang="zh-CN" dirty="0"/>
              <a:t>、</a:t>
            </a:r>
            <a:r>
              <a:rPr lang="en-US" altLang="zh-CN" dirty="0" err="1"/>
              <a:t>LineStyleOpts</a:t>
            </a:r>
            <a:r>
              <a:rPr lang="zh-CN" altLang="zh-CN" dirty="0"/>
              <a:t>、</a:t>
            </a:r>
            <a:r>
              <a:rPr lang="en-US" altLang="zh-CN" dirty="0" err="1"/>
              <a:t>SplitLineOpts</a:t>
            </a:r>
            <a:r>
              <a:rPr lang="zh-CN" altLang="zh-CN" dirty="0"/>
              <a:t>等</a:t>
            </a:r>
            <a:r>
              <a:rPr lang="en-US" altLang="zh-CN" dirty="0"/>
              <a:t>5</a:t>
            </a:r>
            <a:r>
              <a:rPr lang="zh-CN" altLang="zh-CN" dirty="0"/>
              <a:t>个配置。</a:t>
            </a:r>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9.2.1  </a:t>
            </a:r>
            <a:r>
              <a:rPr lang="zh-CN" altLang="en-US" dirty="0"/>
              <a:t>样式类配置项</a:t>
            </a:r>
            <a:endParaRPr dirty="0"/>
          </a:p>
        </p:txBody>
      </p:sp>
    </p:spTree>
    <p:extLst>
      <p:ext uri="{BB962C8B-B14F-4D97-AF65-F5344CB8AC3E}">
        <p14:creationId xmlns:p14="http://schemas.microsoft.com/office/powerpoint/2010/main" val="3335403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D4F36C8-6949-4BAB-8D22-7EDF92574668}"/>
              </a:ext>
            </a:extLst>
          </p:cNvPr>
          <p:cNvGraphicFramePr>
            <a:graphicFrameLocks noGrp="1"/>
          </p:cNvGraphicFramePr>
          <p:nvPr>
            <p:ph idx="1"/>
            <p:extLst>
              <p:ext uri="{D42A27DB-BD31-4B8C-83A1-F6EECF244321}">
                <p14:modId xmlns:p14="http://schemas.microsoft.com/office/powerpoint/2010/main" val="826488073"/>
              </p:ext>
            </p:extLst>
          </p:nvPr>
        </p:nvGraphicFramePr>
        <p:xfrm>
          <a:off x="2526997" y="2368622"/>
          <a:ext cx="5841148" cy="1296000"/>
        </p:xfrm>
        <a:graphic>
          <a:graphicData uri="http://schemas.openxmlformats.org/drawingml/2006/table">
            <a:tbl>
              <a:tblPr firstRow="1" firstCol="1" bandRow="1">
                <a:tableStyleId>{5C22544A-7EE6-4342-B048-85BDC9FD1C3A}</a:tableStyleId>
              </a:tblPr>
              <a:tblGrid>
                <a:gridCol w="1707656">
                  <a:extLst>
                    <a:ext uri="{9D8B030D-6E8A-4147-A177-3AD203B41FA5}">
                      <a16:colId xmlns:a16="http://schemas.microsoft.com/office/drawing/2014/main" val="1153796513"/>
                    </a:ext>
                  </a:extLst>
                </a:gridCol>
                <a:gridCol w="4133492">
                  <a:extLst>
                    <a:ext uri="{9D8B030D-6E8A-4147-A177-3AD203B41FA5}">
                      <a16:colId xmlns:a16="http://schemas.microsoft.com/office/drawing/2014/main" val="2603664744"/>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94833346"/>
                  </a:ext>
                </a:extLst>
              </a:tr>
              <a:tr h="216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图形的颜色。</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45988581"/>
                  </a:ext>
                </a:extLst>
              </a:tr>
              <a:tr h="216000">
                <a:tc>
                  <a:txBody>
                    <a:bodyPr/>
                    <a:lstStyle/>
                    <a:p>
                      <a:pPr indent="266700" algn="just">
                        <a:lnSpc>
                          <a:spcPts val="1400"/>
                        </a:lnSpc>
                        <a:spcBef>
                          <a:spcPts val="200"/>
                        </a:spcBef>
                        <a:spcAft>
                          <a:spcPts val="200"/>
                        </a:spcAft>
                      </a:pPr>
                      <a:r>
                        <a:rPr lang="en-US" sz="1000" kern="1050">
                          <a:effectLst/>
                        </a:rPr>
                        <a:t>color0</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阴线图形的颜色。</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91836206"/>
                  </a:ext>
                </a:extLst>
              </a:tr>
              <a:tr h="216000">
                <a:tc>
                  <a:txBody>
                    <a:bodyPr/>
                    <a:lstStyle/>
                    <a:p>
                      <a:pPr indent="266700" algn="just">
                        <a:lnSpc>
                          <a:spcPts val="1400"/>
                        </a:lnSpc>
                        <a:spcBef>
                          <a:spcPts val="200"/>
                        </a:spcBef>
                        <a:spcAft>
                          <a:spcPts val="200"/>
                        </a:spcAft>
                      </a:pPr>
                      <a:r>
                        <a:rPr lang="en-US" sz="1000" kern="1050">
                          <a:effectLst/>
                        </a:rPr>
                        <a:t>border_color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图形的描边颜色。支持的颜色格式同</a:t>
                      </a:r>
                      <a:r>
                        <a:rPr lang="en-US" sz="1000" kern="1050">
                          <a:effectLst/>
                        </a:rPr>
                        <a:t> color</a:t>
                      </a:r>
                      <a:r>
                        <a:rPr lang="zh-TW" sz="1000" kern="1050">
                          <a:effectLst/>
                        </a:rPr>
                        <a:t>，不支持回调函数。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45178247"/>
                  </a:ext>
                </a:extLst>
              </a:tr>
              <a:tr h="216000">
                <a:tc>
                  <a:txBody>
                    <a:bodyPr/>
                    <a:lstStyle/>
                    <a:p>
                      <a:pPr indent="266700" algn="just">
                        <a:lnSpc>
                          <a:spcPts val="1400"/>
                        </a:lnSpc>
                        <a:spcBef>
                          <a:spcPts val="200"/>
                        </a:spcBef>
                        <a:spcAft>
                          <a:spcPts val="200"/>
                        </a:spcAft>
                      </a:pPr>
                      <a:r>
                        <a:rPr lang="en-US" sz="1000" kern="1050">
                          <a:effectLst/>
                        </a:rPr>
                        <a:t>border_color0</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阴线 图形的描边颜色。</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59539357"/>
                  </a:ext>
                </a:extLst>
              </a:tr>
              <a:tr h="216000">
                <a:tc>
                  <a:txBody>
                    <a:bodyPr/>
                    <a:lstStyle/>
                    <a:p>
                      <a:pPr indent="266700" algn="just">
                        <a:lnSpc>
                          <a:spcPts val="1400"/>
                        </a:lnSpc>
                        <a:spcBef>
                          <a:spcPts val="200"/>
                        </a:spcBef>
                        <a:spcAft>
                          <a:spcPts val="200"/>
                        </a:spcAft>
                      </a:pPr>
                      <a:r>
                        <a:rPr lang="en-US" sz="1000" kern="1050">
                          <a:effectLst/>
                        </a:rPr>
                        <a:t>opacity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图形透明度。支持从</a:t>
                      </a:r>
                      <a:r>
                        <a:rPr lang="en-US" sz="1000" kern="1050" dirty="0">
                          <a:effectLst/>
                        </a:rPr>
                        <a:t> 0 </a:t>
                      </a:r>
                      <a:r>
                        <a:rPr lang="zh-TW" sz="1000" kern="1050" dirty="0">
                          <a:effectLst/>
                        </a:rPr>
                        <a:t>到</a:t>
                      </a:r>
                      <a:r>
                        <a:rPr lang="en-US" sz="1000" kern="1050" dirty="0">
                          <a:effectLst/>
                        </a:rPr>
                        <a:t> 1 </a:t>
                      </a:r>
                      <a:r>
                        <a:rPr lang="zh-TW" sz="1000" kern="1050" dirty="0">
                          <a:effectLst/>
                        </a:rPr>
                        <a:t>的数字，为</a:t>
                      </a:r>
                      <a:r>
                        <a:rPr lang="en-US" sz="1000" kern="1050" dirty="0">
                          <a:effectLst/>
                        </a:rPr>
                        <a:t> 0 </a:t>
                      </a:r>
                      <a:r>
                        <a:rPr lang="zh-TW" sz="1000" kern="1050" dirty="0">
                          <a:effectLst/>
                        </a:rPr>
                        <a:t>时不绘制该图形。</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27384481"/>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1</a:t>
            </a:r>
            <a:r>
              <a:rPr lang="zh-CN" altLang="zh-CN" dirty="0"/>
              <a:t>）</a:t>
            </a:r>
            <a:r>
              <a:rPr lang="en-US" altLang="zh-CN" dirty="0"/>
              <a:t>ItemStyleOpts</a:t>
            </a:r>
            <a:r>
              <a:rPr lang="zh-CN" altLang="zh-CN" dirty="0"/>
              <a:t>：</a:t>
            </a:r>
            <a:endParaRPr lang="zh-CN" altLang="en-US" dirty="0"/>
          </a:p>
        </p:txBody>
      </p:sp>
    </p:spTree>
    <p:extLst>
      <p:ext uri="{BB962C8B-B14F-4D97-AF65-F5344CB8AC3E}">
        <p14:creationId xmlns:p14="http://schemas.microsoft.com/office/powerpoint/2010/main" val="6685216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184072" y="942109"/>
            <a:ext cx="3278909" cy="5449455"/>
          </a:xfrm>
        </p:spPr>
        <p:txBody>
          <a:bodyPr/>
          <a:lstStyle/>
          <a:p>
            <a:pPr marL="0" indent="0" algn="ctr">
              <a:buNone/>
            </a:pPr>
            <a:r>
              <a:rPr lang="zh-CN" altLang="en-US" sz="2000" dirty="0">
                <a:solidFill>
                  <a:srgbClr val="FF0000"/>
                </a:solidFill>
              </a:rPr>
              <a:t>目录</a:t>
            </a:r>
            <a:endParaRPr lang="en-US" altLang="zh-CN" sz="2000" dirty="0">
              <a:solidFill>
                <a:srgbClr val="FF0000"/>
              </a:solidFill>
            </a:endParaRPr>
          </a:p>
          <a:p>
            <a:pPr marL="0" indent="0">
              <a:buNone/>
            </a:pPr>
            <a:r>
              <a:rPr lang="zh-CN" altLang="en-US" sz="1600" dirty="0"/>
              <a:t>第</a:t>
            </a:r>
            <a:r>
              <a:rPr lang="en-US" altLang="zh-CN" sz="1600" dirty="0"/>
              <a:t>1</a:t>
            </a:r>
            <a:r>
              <a:rPr lang="zh-CN" altLang="en-US" sz="1600" dirty="0"/>
              <a:t>章  大数据可视化概述</a:t>
            </a:r>
            <a:endParaRPr lang="en-US" altLang="zh-CN" sz="1600" dirty="0"/>
          </a:p>
          <a:p>
            <a:pPr marL="0" indent="0">
              <a:buNone/>
            </a:pPr>
            <a:r>
              <a:rPr lang="zh-CN" altLang="en-US" sz="1600" dirty="0"/>
              <a:t>第</a:t>
            </a:r>
            <a:r>
              <a:rPr lang="en-US" altLang="zh-CN" sz="1600" dirty="0"/>
              <a:t>2</a:t>
            </a:r>
            <a:r>
              <a:rPr lang="zh-CN" altLang="en-US" sz="1600" dirty="0"/>
              <a:t>章  搭建大数据开发环境</a:t>
            </a:r>
            <a:endParaRPr lang="en-US" altLang="zh-CN" sz="1600" dirty="0"/>
          </a:p>
          <a:p>
            <a:pPr marL="0" indent="0">
              <a:buNone/>
            </a:pPr>
            <a:r>
              <a:rPr lang="zh-CN" altLang="en-US" sz="1600" dirty="0"/>
              <a:t>第</a:t>
            </a:r>
            <a:r>
              <a:rPr lang="en-US" altLang="zh-CN" sz="1600" dirty="0"/>
              <a:t>3</a:t>
            </a:r>
            <a:r>
              <a:rPr lang="zh-CN" altLang="en-US" sz="1600" dirty="0"/>
              <a:t>章  大数据可视化工具</a:t>
            </a:r>
            <a:endParaRPr lang="en-US" altLang="zh-CN" sz="1600" dirty="0"/>
          </a:p>
          <a:p>
            <a:pPr marL="0" indent="0">
              <a:buNone/>
            </a:pPr>
            <a:r>
              <a:rPr lang="zh-CN" altLang="en-US" sz="1600" dirty="0"/>
              <a:t>第</a:t>
            </a:r>
            <a:r>
              <a:rPr lang="en-US" altLang="zh-CN" sz="1600" dirty="0"/>
              <a:t>4</a:t>
            </a:r>
            <a:r>
              <a:rPr lang="zh-CN" altLang="en-US" sz="1600" dirty="0"/>
              <a:t>章  </a:t>
            </a:r>
            <a:r>
              <a:rPr lang="en-US" altLang="zh-CN" sz="1600" dirty="0"/>
              <a:t>Python</a:t>
            </a:r>
            <a:r>
              <a:rPr lang="zh-CN" altLang="en-US" sz="1600" dirty="0"/>
              <a:t>可视化编程基础</a:t>
            </a:r>
          </a:p>
          <a:p>
            <a:pPr marL="0" indent="0">
              <a:buNone/>
            </a:pPr>
            <a:r>
              <a:rPr lang="zh-CN" altLang="en-US" sz="1600" dirty="0"/>
              <a:t>第</a:t>
            </a:r>
            <a:r>
              <a:rPr lang="en-US" altLang="zh-CN" sz="1600" dirty="0"/>
              <a:t>5</a:t>
            </a:r>
            <a:r>
              <a:rPr lang="zh-CN" altLang="en-US" sz="1600" dirty="0"/>
              <a:t>章  </a:t>
            </a:r>
            <a:r>
              <a:rPr lang="en-US" altLang="zh-CN" sz="1600" dirty="0"/>
              <a:t>Python</a:t>
            </a:r>
            <a:r>
              <a:rPr lang="zh-CN" altLang="en-US" sz="1600" dirty="0"/>
              <a:t>数据可视化库</a:t>
            </a:r>
            <a:endParaRPr lang="en-US" altLang="zh-CN" sz="1600" dirty="0"/>
          </a:p>
          <a:p>
            <a:pPr marL="0" indent="0">
              <a:buNone/>
            </a:pPr>
            <a:r>
              <a:rPr lang="zh-CN" altLang="en-US" sz="1600" dirty="0"/>
              <a:t>第</a:t>
            </a:r>
            <a:r>
              <a:rPr lang="en-US" altLang="zh-CN" sz="1600" dirty="0"/>
              <a:t>6</a:t>
            </a:r>
            <a:r>
              <a:rPr lang="zh-CN" altLang="en-US" sz="1600" dirty="0"/>
              <a:t>章  </a:t>
            </a:r>
            <a:r>
              <a:rPr lang="en-US" altLang="zh-CN" sz="1600" dirty="0"/>
              <a:t>Matplotlib</a:t>
            </a:r>
            <a:r>
              <a:rPr lang="zh-CN" altLang="en-US" sz="1600" dirty="0"/>
              <a:t>图形参数设置</a:t>
            </a:r>
            <a:endParaRPr lang="en-US" altLang="zh-CN" sz="1600" dirty="0"/>
          </a:p>
          <a:p>
            <a:pPr marL="0" indent="0">
              <a:buNone/>
            </a:pPr>
            <a:r>
              <a:rPr lang="zh-CN" altLang="en-US" sz="1600" dirty="0"/>
              <a:t>第</a:t>
            </a:r>
            <a:r>
              <a:rPr lang="en-US" altLang="zh-CN" sz="1600" dirty="0"/>
              <a:t>7</a:t>
            </a:r>
            <a:r>
              <a:rPr lang="zh-CN" altLang="en-US" sz="1600" dirty="0"/>
              <a:t>章  </a:t>
            </a:r>
            <a:r>
              <a:rPr lang="en-US" altLang="zh-CN" sz="1600" dirty="0"/>
              <a:t>Matplotlib</a:t>
            </a:r>
            <a:r>
              <a:rPr lang="zh-CN" altLang="en-US" sz="1600" dirty="0"/>
              <a:t>基础绘图</a:t>
            </a:r>
            <a:endParaRPr lang="en-US" altLang="zh-CN" sz="1600" dirty="0"/>
          </a:p>
          <a:p>
            <a:pPr marL="0" indent="0">
              <a:buNone/>
            </a:pPr>
            <a:r>
              <a:rPr lang="zh-CN" altLang="en-US" sz="1600" dirty="0"/>
              <a:t>第</a:t>
            </a:r>
            <a:r>
              <a:rPr lang="en-US" altLang="zh-CN" sz="1600" dirty="0"/>
              <a:t>8</a:t>
            </a:r>
            <a:r>
              <a:rPr lang="zh-CN" altLang="en-US" sz="1600" dirty="0"/>
              <a:t>章  </a:t>
            </a:r>
            <a:r>
              <a:rPr lang="en-US" altLang="zh-CN" sz="1600" dirty="0"/>
              <a:t>Matplotlib</a:t>
            </a:r>
            <a:r>
              <a:rPr lang="zh-CN" altLang="en-US" sz="1600" dirty="0"/>
              <a:t>高级绘图</a:t>
            </a:r>
            <a:endParaRPr lang="en-US" altLang="zh-CN" sz="1600" dirty="0"/>
          </a:p>
          <a:p>
            <a:pPr marL="0" indent="0">
              <a:buNone/>
            </a:pPr>
            <a:r>
              <a:rPr lang="zh-CN" altLang="en-US" sz="1600" dirty="0"/>
              <a:t>第</a:t>
            </a:r>
            <a:r>
              <a:rPr lang="en-US" altLang="zh-CN" sz="1600" dirty="0"/>
              <a:t>9</a:t>
            </a:r>
            <a:r>
              <a:rPr lang="zh-CN" altLang="en-US" sz="1600" dirty="0"/>
              <a:t>章  </a:t>
            </a:r>
            <a:r>
              <a:rPr lang="en-US" altLang="zh-CN" sz="1600" dirty="0" err="1"/>
              <a:t>Pyecharts</a:t>
            </a:r>
            <a:r>
              <a:rPr lang="zh-CN" altLang="en-US" sz="1600" dirty="0"/>
              <a:t>图形参数配置</a:t>
            </a:r>
            <a:endParaRPr lang="en-US" altLang="zh-CN" sz="1600" dirty="0"/>
          </a:p>
          <a:p>
            <a:pPr marL="0" indent="0">
              <a:buNone/>
            </a:pPr>
            <a:r>
              <a:rPr lang="zh-CN" altLang="en-US" sz="1600" dirty="0"/>
              <a:t>第</a:t>
            </a:r>
            <a:r>
              <a:rPr lang="en-US" altLang="zh-CN" sz="1600" dirty="0"/>
              <a:t>10</a:t>
            </a:r>
            <a:r>
              <a:rPr lang="zh-CN" altLang="en-US" sz="1600" dirty="0"/>
              <a:t>章  </a:t>
            </a:r>
            <a:r>
              <a:rPr lang="en-US" altLang="zh-CN" sz="1600" dirty="0" err="1"/>
              <a:t>Pyecharts</a:t>
            </a:r>
            <a:r>
              <a:rPr lang="zh-CN" altLang="en-US" sz="1600" dirty="0"/>
              <a:t>基础绘图</a:t>
            </a:r>
            <a:endParaRPr lang="en-US" altLang="zh-CN" sz="1600" dirty="0"/>
          </a:p>
          <a:p>
            <a:pPr marL="0" indent="0">
              <a:buNone/>
            </a:pPr>
            <a:r>
              <a:rPr lang="zh-CN" altLang="en-US" sz="1600" dirty="0"/>
              <a:t>第</a:t>
            </a:r>
            <a:r>
              <a:rPr lang="en-US" altLang="zh-CN" sz="1600" dirty="0"/>
              <a:t>11</a:t>
            </a:r>
            <a:r>
              <a:rPr lang="zh-CN" altLang="en-US" sz="1600" dirty="0"/>
              <a:t>章  </a:t>
            </a:r>
            <a:r>
              <a:rPr lang="en-US" altLang="zh-CN" sz="1600" dirty="0" err="1"/>
              <a:t>Pyecharts</a:t>
            </a:r>
            <a:r>
              <a:rPr lang="zh-CN" altLang="en-US" sz="1600" dirty="0"/>
              <a:t>高级绘图</a:t>
            </a:r>
            <a:endParaRPr lang="en-US" altLang="zh-CN" sz="1600" dirty="0"/>
          </a:p>
          <a:p>
            <a:pPr marL="0" indent="0">
              <a:buNone/>
            </a:pPr>
            <a:r>
              <a:rPr lang="zh-CN" altLang="en-US" sz="1600" dirty="0"/>
              <a:t>第</a:t>
            </a:r>
            <a:r>
              <a:rPr lang="en-US" altLang="zh-CN" sz="1600" dirty="0"/>
              <a:t>12</a:t>
            </a:r>
            <a:r>
              <a:rPr lang="zh-CN" altLang="en-US" sz="1600" dirty="0"/>
              <a:t>章  </a:t>
            </a:r>
            <a:r>
              <a:rPr lang="en-US" altLang="zh-CN" sz="1600" dirty="0" err="1"/>
              <a:t>Pyecharts</a:t>
            </a:r>
            <a:r>
              <a:rPr lang="zh-CN" altLang="en-US" sz="1600" dirty="0"/>
              <a:t>与</a:t>
            </a:r>
            <a:r>
              <a:rPr lang="en-US" altLang="zh-CN" sz="1600" dirty="0"/>
              <a:t>Django</a:t>
            </a:r>
            <a:r>
              <a:rPr lang="zh-CN" altLang="en-US" sz="1600" dirty="0"/>
              <a:t>集成</a:t>
            </a:r>
          </a:p>
        </p:txBody>
      </p:sp>
    </p:spTree>
    <p:extLst>
      <p:ext uri="{BB962C8B-B14F-4D97-AF65-F5344CB8AC3E}">
        <p14:creationId xmlns:p14="http://schemas.microsoft.com/office/powerpoint/2010/main" val="1674487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apache-hive-1.2.2-bin.tar.gz</a:t>
            </a:r>
          </a:p>
          <a:p>
            <a:pPr marL="361950" indent="-361950"/>
            <a:r>
              <a:rPr lang="en-US" altLang="zh-CN" dirty="0"/>
              <a:t>hadoop-2.5.2.tar.gz</a:t>
            </a:r>
          </a:p>
          <a:p>
            <a:pPr marL="361950" indent="-361950"/>
            <a:r>
              <a:rPr lang="en-US" altLang="zh-CN" dirty="0"/>
              <a:t>jdk-7u71-linux-x64.tar.gz</a:t>
            </a:r>
          </a:p>
          <a:p>
            <a:pPr marL="361950" indent="-361950"/>
            <a:r>
              <a:rPr lang="en-US" altLang="zh-CN" dirty="0"/>
              <a:t>mysql-5.7.20-linux-glibc2.12-x86_64.tar.gz</a:t>
            </a:r>
          </a:p>
          <a:p>
            <a:pPr marL="361950" indent="-361950"/>
            <a:r>
              <a:rPr lang="en-US" altLang="zh-CN" dirty="0"/>
              <a:t>scala-2.10.4.tgz</a:t>
            </a:r>
          </a:p>
          <a:p>
            <a:pPr marL="361950" indent="-361950"/>
            <a:r>
              <a:rPr lang="en-US" altLang="zh-CN" dirty="0"/>
              <a:t>spark-1.4.0-bin-hadoop2.4.tgz</a:t>
            </a:r>
          </a:p>
          <a:p>
            <a:pPr marL="361950" indent="-361950"/>
            <a:r>
              <a:rPr lang="en-US" altLang="zh-CN" dirty="0"/>
              <a:t>sqoop-1.4.6.bin__hadoop-2.0.4-alpha.tar.gz</a:t>
            </a:r>
          </a:p>
          <a:p>
            <a:pPr marL="361950" indent="-361950"/>
            <a:r>
              <a:rPr lang="en-US" altLang="zh-CN" dirty="0"/>
              <a:t>zeppelin-0.7.3-bin-all.tgz</a:t>
            </a:r>
          </a:p>
        </p:txBody>
      </p:sp>
      <p:sp>
        <p:nvSpPr>
          <p:cNvPr id="17412" name="内容占位符 2"/>
          <p:cNvSpPr>
            <a:spLocks noGrp="1"/>
          </p:cNvSpPr>
          <p:nvPr>
            <p:ph idx="10"/>
          </p:nvPr>
        </p:nvSpPr>
        <p:spPr/>
        <p:txBody>
          <a:bodyPr/>
          <a:lstStyle/>
          <a:p>
            <a:r>
              <a:rPr lang="en-US" altLang="zh-CN" dirty="0"/>
              <a:t>2.1.2  </a:t>
            </a:r>
            <a:r>
              <a:rPr lang="zh-CN" altLang="en-US" dirty="0"/>
              <a:t>集群软件及其版本</a:t>
            </a:r>
            <a:endParaRPr dirty="0"/>
          </a:p>
        </p:txBody>
      </p:sp>
    </p:spTree>
    <p:extLst>
      <p:ext uri="{BB962C8B-B14F-4D97-AF65-F5344CB8AC3E}">
        <p14:creationId xmlns:p14="http://schemas.microsoft.com/office/powerpoint/2010/main" val="41122893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0304CE24-75FC-4EC1-8B00-B5E1C97AAA91}"/>
              </a:ext>
            </a:extLst>
          </p:cNvPr>
          <p:cNvGraphicFramePr>
            <a:graphicFrameLocks noGrp="1"/>
          </p:cNvGraphicFramePr>
          <p:nvPr>
            <p:ph idx="1"/>
            <p:extLst>
              <p:ext uri="{D42A27DB-BD31-4B8C-83A1-F6EECF244321}">
                <p14:modId xmlns:p14="http://schemas.microsoft.com/office/powerpoint/2010/main" val="1303305995"/>
              </p:ext>
            </p:extLst>
          </p:nvPr>
        </p:nvGraphicFramePr>
        <p:xfrm>
          <a:off x="2207491" y="1894029"/>
          <a:ext cx="7269018" cy="4104000"/>
        </p:xfrm>
        <a:graphic>
          <a:graphicData uri="http://schemas.openxmlformats.org/drawingml/2006/table">
            <a:tbl>
              <a:tblPr firstRow="1" firstCol="1" bandRow="1">
                <a:tableStyleId>{5C22544A-7EE6-4342-B048-85BDC9FD1C3A}</a:tableStyleId>
              </a:tblPr>
              <a:tblGrid>
                <a:gridCol w="1483890">
                  <a:extLst>
                    <a:ext uri="{9D8B030D-6E8A-4147-A177-3AD203B41FA5}">
                      <a16:colId xmlns:a16="http://schemas.microsoft.com/office/drawing/2014/main" val="435385571"/>
                    </a:ext>
                  </a:extLst>
                </a:gridCol>
                <a:gridCol w="5785128">
                  <a:extLst>
                    <a:ext uri="{9D8B030D-6E8A-4147-A177-3AD203B41FA5}">
                      <a16:colId xmlns:a16="http://schemas.microsoft.com/office/drawing/2014/main" val="3151848015"/>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24396146"/>
                  </a:ext>
                </a:extLst>
              </a:tr>
              <a:tr h="216000">
                <a:tc>
                  <a:txBody>
                    <a:bodyPr/>
                    <a:lstStyle/>
                    <a:p>
                      <a:pPr indent="266700" algn="just">
                        <a:lnSpc>
                          <a:spcPts val="1400"/>
                        </a:lnSpc>
                        <a:spcBef>
                          <a:spcPts val="200"/>
                        </a:spcBef>
                        <a:spcAft>
                          <a:spcPts val="200"/>
                        </a:spcAft>
                      </a:pPr>
                      <a:r>
                        <a:rPr lang="en-US" sz="1000" kern="1050" dirty="0">
                          <a:effectLst/>
                        </a:rPr>
                        <a:t>color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文字颜色。</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75277955"/>
                  </a:ext>
                </a:extLst>
              </a:tr>
              <a:tr h="216000">
                <a:tc>
                  <a:txBody>
                    <a:bodyPr/>
                    <a:lstStyle/>
                    <a:p>
                      <a:pPr indent="266700" algn="just">
                        <a:lnSpc>
                          <a:spcPts val="1400"/>
                        </a:lnSpc>
                        <a:spcBef>
                          <a:spcPts val="200"/>
                        </a:spcBef>
                        <a:spcAft>
                          <a:spcPts val="200"/>
                        </a:spcAft>
                      </a:pPr>
                      <a:r>
                        <a:rPr lang="en-US" sz="1000" kern="1050" dirty="0" err="1">
                          <a:effectLst/>
                        </a:rPr>
                        <a:t>font_style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文字字体的风格可选：</a:t>
                      </a:r>
                      <a:r>
                        <a:rPr lang="en-US" sz="1000" kern="1050" dirty="0">
                          <a:effectLst/>
                        </a:rPr>
                        <a:t>'normal'</a:t>
                      </a:r>
                      <a:r>
                        <a:rPr lang="zh-TW" sz="1000" kern="1050" dirty="0">
                          <a:effectLst/>
                        </a:rPr>
                        <a:t>，</a:t>
                      </a:r>
                      <a:r>
                        <a:rPr lang="en-US" sz="1000" kern="1050" dirty="0">
                          <a:effectLst/>
                        </a:rPr>
                        <a:t>'italic'</a:t>
                      </a:r>
                      <a:r>
                        <a:rPr lang="zh-TW" sz="1000" kern="1050" dirty="0">
                          <a:effectLst/>
                        </a:rPr>
                        <a:t>，</a:t>
                      </a:r>
                      <a:r>
                        <a:rPr lang="en-US" sz="1000" kern="1050" dirty="0">
                          <a:effectLst/>
                        </a:rPr>
                        <a:t>'oblique'</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66199946"/>
                  </a:ext>
                </a:extLst>
              </a:tr>
              <a:tr h="216000">
                <a:tc>
                  <a:txBody>
                    <a:bodyPr/>
                    <a:lstStyle/>
                    <a:p>
                      <a:pPr indent="266700" algn="just">
                        <a:lnSpc>
                          <a:spcPts val="1400"/>
                        </a:lnSpc>
                        <a:spcBef>
                          <a:spcPts val="200"/>
                        </a:spcBef>
                        <a:spcAft>
                          <a:spcPts val="200"/>
                        </a:spcAft>
                      </a:pPr>
                      <a:r>
                        <a:rPr lang="en-US" sz="1000" kern="1050">
                          <a:effectLst/>
                        </a:rPr>
                        <a:t>font_weight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主标题文字字体的粗细，可选：</a:t>
                      </a:r>
                      <a:r>
                        <a:rPr lang="en-US" sz="1000" kern="1050" dirty="0">
                          <a:effectLst/>
                        </a:rPr>
                        <a:t>'normal'</a:t>
                      </a:r>
                      <a:r>
                        <a:rPr lang="zh-TW" sz="1000" kern="1050" dirty="0">
                          <a:effectLst/>
                        </a:rPr>
                        <a:t>，</a:t>
                      </a:r>
                      <a:r>
                        <a:rPr lang="en-US" sz="1000" kern="1050" dirty="0">
                          <a:effectLst/>
                        </a:rPr>
                        <a:t>'bold'</a:t>
                      </a:r>
                      <a:r>
                        <a:rPr lang="zh-TW" sz="1000" kern="1050" dirty="0">
                          <a:effectLst/>
                        </a:rPr>
                        <a:t>，</a:t>
                      </a:r>
                      <a:r>
                        <a:rPr lang="en-US" sz="1000" kern="1050" dirty="0">
                          <a:effectLst/>
                        </a:rPr>
                        <a:t>'bolder'</a:t>
                      </a:r>
                      <a:r>
                        <a:rPr lang="zh-TW" sz="1000" kern="1050" dirty="0">
                          <a:effectLst/>
                        </a:rPr>
                        <a:t>，</a:t>
                      </a:r>
                      <a:r>
                        <a:rPr lang="en-US" sz="1000" kern="1050" dirty="0">
                          <a:effectLst/>
                        </a:rPr>
                        <a:t>'lighter'</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2121877"/>
                  </a:ext>
                </a:extLst>
              </a:tr>
              <a:tr h="216000">
                <a:tc>
                  <a:txBody>
                    <a:bodyPr/>
                    <a:lstStyle/>
                    <a:p>
                      <a:pPr indent="266700" algn="just">
                        <a:lnSpc>
                          <a:spcPts val="1400"/>
                        </a:lnSpc>
                        <a:spcBef>
                          <a:spcPts val="200"/>
                        </a:spcBef>
                        <a:spcAft>
                          <a:spcPts val="200"/>
                        </a:spcAft>
                      </a:pPr>
                      <a:r>
                        <a:rPr lang="en-US" sz="1000" kern="1050">
                          <a:effectLst/>
                        </a:rPr>
                        <a:t>font_family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文字的字体系列还可以是</a:t>
                      </a:r>
                      <a:r>
                        <a:rPr lang="en-US" sz="1000" kern="1050" dirty="0">
                          <a:effectLst/>
                        </a:rPr>
                        <a:t> 'serif' , 'monospace', 'Arial', 'Courier New', 'Microsoft </a:t>
                      </a:r>
                      <a:r>
                        <a:rPr lang="en-US" sz="1000" kern="1050" dirty="0" err="1">
                          <a:effectLst/>
                        </a:rPr>
                        <a:t>YaHei</a:t>
                      </a:r>
                      <a:r>
                        <a:rPr lang="en-US" sz="1000" kern="1050" dirty="0">
                          <a:effectLst/>
                        </a:rPr>
                        <a:t>'</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14436994"/>
                  </a:ext>
                </a:extLst>
              </a:tr>
              <a:tr h="216000">
                <a:tc>
                  <a:txBody>
                    <a:bodyPr/>
                    <a:lstStyle/>
                    <a:p>
                      <a:pPr indent="266700" algn="just">
                        <a:lnSpc>
                          <a:spcPts val="1400"/>
                        </a:lnSpc>
                        <a:spcBef>
                          <a:spcPts val="200"/>
                        </a:spcBef>
                        <a:spcAft>
                          <a:spcPts val="200"/>
                        </a:spcAft>
                      </a:pPr>
                      <a:r>
                        <a:rPr lang="en-US" sz="1000" kern="1050">
                          <a:effectLst/>
                        </a:rPr>
                        <a:t>font_size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文字的字体大小。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53438105"/>
                  </a:ext>
                </a:extLst>
              </a:tr>
              <a:tr h="216000">
                <a:tc>
                  <a:txBody>
                    <a:bodyPr/>
                    <a:lstStyle/>
                    <a:p>
                      <a:pPr indent="266700" algn="just">
                        <a:lnSpc>
                          <a:spcPts val="1400"/>
                        </a:lnSpc>
                        <a:spcBef>
                          <a:spcPts val="200"/>
                        </a:spcBef>
                        <a:spcAft>
                          <a:spcPts val="200"/>
                        </a:spcAft>
                      </a:pPr>
                      <a:r>
                        <a:rPr lang="en-US" sz="1000" kern="1050">
                          <a:effectLst/>
                        </a:rPr>
                        <a:t>align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文字水平对齐方式，默认自动。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21053716"/>
                  </a:ext>
                </a:extLst>
              </a:tr>
              <a:tr h="216000">
                <a:tc>
                  <a:txBody>
                    <a:bodyPr/>
                    <a:lstStyle/>
                    <a:p>
                      <a:pPr indent="266700" algn="just">
                        <a:lnSpc>
                          <a:spcPts val="1400"/>
                        </a:lnSpc>
                        <a:spcBef>
                          <a:spcPts val="200"/>
                        </a:spcBef>
                        <a:spcAft>
                          <a:spcPts val="200"/>
                        </a:spcAft>
                      </a:pPr>
                      <a:r>
                        <a:rPr lang="en-US" sz="1000" kern="1050">
                          <a:effectLst/>
                        </a:rPr>
                        <a:t>vertical_align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文字垂直对齐方式，默认自动。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83978187"/>
                  </a:ext>
                </a:extLst>
              </a:tr>
              <a:tr h="216000">
                <a:tc>
                  <a:txBody>
                    <a:bodyPr/>
                    <a:lstStyle/>
                    <a:p>
                      <a:pPr indent="266700" algn="just">
                        <a:lnSpc>
                          <a:spcPts val="1400"/>
                        </a:lnSpc>
                        <a:spcBef>
                          <a:spcPts val="200"/>
                        </a:spcBef>
                        <a:spcAft>
                          <a:spcPts val="200"/>
                        </a:spcAft>
                      </a:pPr>
                      <a:r>
                        <a:rPr lang="en-US" sz="1000" kern="1050">
                          <a:effectLst/>
                        </a:rPr>
                        <a:t>line_height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行高。</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93178090"/>
                  </a:ext>
                </a:extLst>
              </a:tr>
              <a:tr h="216000">
                <a:tc>
                  <a:txBody>
                    <a:bodyPr/>
                    <a:lstStyle/>
                    <a:p>
                      <a:pPr indent="266700" algn="just">
                        <a:lnSpc>
                          <a:spcPts val="1400"/>
                        </a:lnSpc>
                        <a:spcBef>
                          <a:spcPts val="200"/>
                        </a:spcBef>
                        <a:spcAft>
                          <a:spcPts val="200"/>
                        </a:spcAft>
                      </a:pPr>
                      <a:r>
                        <a:rPr lang="en-US" sz="1000" kern="1050">
                          <a:effectLst/>
                        </a:rPr>
                        <a:t>background_color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文字块背景色。可以是直接的颜色值，例如：</a:t>
                      </a:r>
                      <a:r>
                        <a:rPr lang="en-US" sz="1000" kern="1050" dirty="0">
                          <a:effectLst/>
                        </a:rPr>
                        <a:t>'#123234', 'red', '</a:t>
                      </a:r>
                      <a:r>
                        <a:rPr lang="en-US" sz="1000" kern="1050" dirty="0" err="1">
                          <a:effectLst/>
                        </a:rPr>
                        <a:t>rgba</a:t>
                      </a:r>
                      <a:r>
                        <a:rPr lang="en-US" sz="1000" kern="1050" dirty="0">
                          <a:effectLst/>
                        </a:rPr>
                        <a:t>(0,23,11,0.3)'</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01081182"/>
                  </a:ext>
                </a:extLst>
              </a:tr>
              <a:tr h="216000">
                <a:tc>
                  <a:txBody>
                    <a:bodyPr/>
                    <a:lstStyle/>
                    <a:p>
                      <a:pPr indent="266700" algn="just">
                        <a:lnSpc>
                          <a:spcPts val="1400"/>
                        </a:lnSpc>
                        <a:spcBef>
                          <a:spcPts val="200"/>
                        </a:spcBef>
                        <a:spcAft>
                          <a:spcPts val="200"/>
                        </a:spcAft>
                      </a:pPr>
                      <a:r>
                        <a:rPr lang="en-US" sz="1000" kern="1050">
                          <a:effectLst/>
                        </a:rPr>
                        <a:t>border_color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文字块边框颜色。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33935053"/>
                  </a:ext>
                </a:extLst>
              </a:tr>
              <a:tr h="216000">
                <a:tc>
                  <a:txBody>
                    <a:bodyPr/>
                    <a:lstStyle/>
                    <a:p>
                      <a:pPr indent="266700" algn="just">
                        <a:lnSpc>
                          <a:spcPts val="1400"/>
                        </a:lnSpc>
                        <a:spcBef>
                          <a:spcPts val="200"/>
                        </a:spcBef>
                        <a:spcAft>
                          <a:spcPts val="200"/>
                        </a:spcAft>
                      </a:pPr>
                      <a:r>
                        <a:rPr lang="en-US" sz="1000" kern="1050">
                          <a:effectLst/>
                        </a:rPr>
                        <a:t>border_width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文字块边框宽度。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40157960"/>
                  </a:ext>
                </a:extLst>
              </a:tr>
              <a:tr h="216000">
                <a:tc>
                  <a:txBody>
                    <a:bodyPr/>
                    <a:lstStyle/>
                    <a:p>
                      <a:pPr indent="266700" algn="just">
                        <a:lnSpc>
                          <a:spcPts val="1400"/>
                        </a:lnSpc>
                        <a:spcBef>
                          <a:spcPts val="200"/>
                        </a:spcBef>
                        <a:spcAft>
                          <a:spcPts val="200"/>
                        </a:spcAft>
                      </a:pPr>
                      <a:r>
                        <a:rPr lang="en-US" sz="1000" kern="1050">
                          <a:effectLst/>
                        </a:rPr>
                        <a:t>border_radius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文字块的圆角。</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45601765"/>
                  </a:ext>
                </a:extLst>
              </a:tr>
              <a:tr h="216000">
                <a:tc>
                  <a:txBody>
                    <a:bodyPr/>
                    <a:lstStyle/>
                    <a:p>
                      <a:pPr indent="266700" algn="just">
                        <a:lnSpc>
                          <a:spcPts val="1400"/>
                        </a:lnSpc>
                        <a:spcBef>
                          <a:spcPts val="200"/>
                        </a:spcBef>
                        <a:spcAft>
                          <a:spcPts val="200"/>
                        </a:spcAft>
                      </a:pPr>
                      <a:r>
                        <a:rPr lang="en-US" sz="1000" kern="1050">
                          <a:effectLst/>
                        </a:rPr>
                        <a:t>padding</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文字块的内边距 。</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45754994"/>
                  </a:ext>
                </a:extLst>
              </a:tr>
              <a:tr h="216000">
                <a:tc>
                  <a:txBody>
                    <a:bodyPr/>
                    <a:lstStyle/>
                    <a:p>
                      <a:pPr indent="266700" algn="just">
                        <a:lnSpc>
                          <a:spcPts val="1400"/>
                        </a:lnSpc>
                        <a:spcBef>
                          <a:spcPts val="200"/>
                        </a:spcBef>
                        <a:spcAft>
                          <a:spcPts val="200"/>
                        </a:spcAft>
                      </a:pPr>
                      <a:r>
                        <a:rPr lang="en-US" sz="1000" kern="1050">
                          <a:effectLst/>
                        </a:rPr>
                        <a:t>shadow_color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文字块的背景阴影颜色。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02639115"/>
                  </a:ext>
                </a:extLst>
              </a:tr>
              <a:tr h="216000">
                <a:tc>
                  <a:txBody>
                    <a:bodyPr/>
                    <a:lstStyle/>
                    <a:p>
                      <a:pPr indent="266700" algn="just">
                        <a:lnSpc>
                          <a:spcPts val="1400"/>
                        </a:lnSpc>
                        <a:spcBef>
                          <a:spcPts val="200"/>
                        </a:spcBef>
                        <a:spcAft>
                          <a:spcPts val="200"/>
                        </a:spcAft>
                      </a:pPr>
                      <a:r>
                        <a:rPr lang="en-US" sz="1000" kern="1050">
                          <a:effectLst/>
                        </a:rPr>
                        <a:t>shadow_blur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文字块的背景阴影长度。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77136093"/>
                  </a:ext>
                </a:extLst>
              </a:tr>
              <a:tr h="216000">
                <a:tc>
                  <a:txBody>
                    <a:bodyPr/>
                    <a:lstStyle/>
                    <a:p>
                      <a:pPr indent="266700" algn="just">
                        <a:lnSpc>
                          <a:spcPts val="1400"/>
                        </a:lnSpc>
                        <a:spcBef>
                          <a:spcPts val="200"/>
                        </a:spcBef>
                        <a:spcAft>
                          <a:spcPts val="200"/>
                        </a:spcAft>
                      </a:pPr>
                      <a:r>
                        <a:rPr lang="en-US" sz="1000" kern="1050">
                          <a:effectLst/>
                        </a:rPr>
                        <a:t>width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文字块的宽度。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81203239"/>
                  </a:ext>
                </a:extLst>
              </a:tr>
              <a:tr h="216000">
                <a:tc>
                  <a:txBody>
                    <a:bodyPr/>
                    <a:lstStyle/>
                    <a:p>
                      <a:pPr indent="266700" algn="just">
                        <a:lnSpc>
                          <a:spcPts val="1400"/>
                        </a:lnSpc>
                        <a:spcBef>
                          <a:spcPts val="200"/>
                        </a:spcBef>
                        <a:spcAft>
                          <a:spcPts val="200"/>
                        </a:spcAft>
                      </a:pPr>
                      <a:r>
                        <a:rPr lang="en-US" sz="1000" kern="1050">
                          <a:effectLst/>
                        </a:rPr>
                        <a:t>height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文字块的高度。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05767031"/>
                  </a:ext>
                </a:extLst>
              </a:tr>
              <a:tr h="216000">
                <a:tc>
                  <a:txBody>
                    <a:bodyPr/>
                    <a:lstStyle/>
                    <a:p>
                      <a:pPr indent="266700" algn="just">
                        <a:lnSpc>
                          <a:spcPts val="1400"/>
                        </a:lnSpc>
                        <a:spcBef>
                          <a:spcPts val="200"/>
                        </a:spcBef>
                        <a:spcAft>
                          <a:spcPts val="200"/>
                        </a:spcAft>
                      </a:pPr>
                      <a:r>
                        <a:rPr lang="en-US" sz="1000" kern="1050">
                          <a:effectLst/>
                        </a:rPr>
                        <a:t>rich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在</a:t>
                      </a:r>
                      <a:r>
                        <a:rPr lang="en-US" sz="1000" kern="1050" dirty="0">
                          <a:effectLst/>
                        </a:rPr>
                        <a:t> rich </a:t>
                      </a:r>
                      <a:r>
                        <a:rPr lang="zh-TW" sz="1000" kern="1050" dirty="0">
                          <a:effectLst/>
                        </a:rPr>
                        <a:t>里面，可以自定义富文本样式。利用富文本样式，可以在标签中做出非常丰富的效果。</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40876873"/>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2</a:t>
            </a:r>
            <a:r>
              <a:rPr lang="zh-CN" altLang="zh-CN" dirty="0"/>
              <a:t>）</a:t>
            </a:r>
            <a:r>
              <a:rPr lang="en-US" altLang="zh-CN" dirty="0"/>
              <a:t>TextStyleOpts</a:t>
            </a:r>
            <a:r>
              <a:rPr lang="zh-CN" altLang="zh-CN" dirty="0"/>
              <a:t>：</a:t>
            </a:r>
            <a:endParaRPr lang="zh-CN" altLang="en-US" dirty="0"/>
          </a:p>
        </p:txBody>
      </p:sp>
    </p:spTree>
    <p:extLst>
      <p:ext uri="{BB962C8B-B14F-4D97-AF65-F5344CB8AC3E}">
        <p14:creationId xmlns:p14="http://schemas.microsoft.com/office/powerpoint/2010/main" val="27324750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1849DCC9-9D44-477C-ABED-6563A5ED1E2F}"/>
              </a:ext>
            </a:extLst>
          </p:cNvPr>
          <p:cNvGraphicFramePr>
            <a:graphicFrameLocks noGrp="1"/>
          </p:cNvGraphicFramePr>
          <p:nvPr>
            <p:ph idx="1"/>
            <p:extLst>
              <p:ext uri="{D42A27DB-BD31-4B8C-83A1-F6EECF244321}">
                <p14:modId xmlns:p14="http://schemas.microsoft.com/office/powerpoint/2010/main" val="983365731"/>
              </p:ext>
            </p:extLst>
          </p:nvPr>
        </p:nvGraphicFramePr>
        <p:xfrm>
          <a:off x="1967345" y="1985851"/>
          <a:ext cx="7346445" cy="3024000"/>
        </p:xfrm>
        <a:graphic>
          <a:graphicData uri="http://schemas.openxmlformats.org/drawingml/2006/table">
            <a:tbl>
              <a:tblPr firstRow="1" firstCol="1" bandRow="1">
                <a:tableStyleId>{5C22544A-7EE6-4342-B048-85BDC9FD1C3A}</a:tableStyleId>
              </a:tblPr>
              <a:tblGrid>
                <a:gridCol w="1486575">
                  <a:extLst>
                    <a:ext uri="{9D8B030D-6E8A-4147-A177-3AD203B41FA5}">
                      <a16:colId xmlns:a16="http://schemas.microsoft.com/office/drawing/2014/main" val="774856207"/>
                    </a:ext>
                  </a:extLst>
                </a:gridCol>
                <a:gridCol w="5859870">
                  <a:extLst>
                    <a:ext uri="{9D8B030D-6E8A-4147-A177-3AD203B41FA5}">
                      <a16:colId xmlns:a16="http://schemas.microsoft.com/office/drawing/2014/main" val="2113951226"/>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90093258"/>
                  </a:ext>
                </a:extLst>
              </a:tr>
              <a:tr h="216000">
                <a:tc>
                  <a:txBody>
                    <a:bodyPr/>
                    <a:lstStyle/>
                    <a:p>
                      <a:pPr indent="266700" algn="just">
                        <a:lnSpc>
                          <a:spcPts val="1400"/>
                        </a:lnSpc>
                        <a:spcBef>
                          <a:spcPts val="200"/>
                        </a:spcBef>
                        <a:spcAft>
                          <a:spcPts val="200"/>
                        </a:spcAft>
                      </a:pPr>
                      <a:r>
                        <a:rPr lang="en-US" sz="1000" kern="1050" dirty="0" err="1">
                          <a:effectLst/>
                        </a:rPr>
                        <a:t>is_show</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是否显示标签。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86646821"/>
                  </a:ext>
                </a:extLst>
              </a:tr>
              <a:tr h="216000">
                <a:tc>
                  <a:txBody>
                    <a:bodyPr/>
                    <a:lstStyle/>
                    <a:p>
                      <a:pPr indent="266700" algn="just">
                        <a:lnSpc>
                          <a:spcPts val="1400"/>
                        </a:lnSpc>
                        <a:spcBef>
                          <a:spcPts val="200"/>
                        </a:spcBef>
                        <a:spcAft>
                          <a:spcPts val="200"/>
                        </a:spcAft>
                      </a:pPr>
                      <a:r>
                        <a:rPr lang="en-US" sz="1000" kern="1050" dirty="0">
                          <a:effectLst/>
                        </a:rPr>
                        <a:t>position</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标签的位置。可选</a:t>
                      </a:r>
                      <a:r>
                        <a:rPr lang="en-US" sz="1000" kern="1050" dirty="0">
                          <a:effectLst/>
                        </a:rPr>
                        <a:t>'top'</a:t>
                      </a:r>
                      <a:r>
                        <a:rPr lang="zh-TW" sz="1000" kern="1050" dirty="0">
                          <a:effectLst/>
                        </a:rPr>
                        <a:t>，</a:t>
                      </a:r>
                      <a:r>
                        <a:rPr lang="en-US" sz="1000" kern="1050" dirty="0">
                          <a:effectLst/>
                        </a:rPr>
                        <a:t>'left'</a:t>
                      </a:r>
                      <a:r>
                        <a:rPr lang="zh-TW" sz="1000" kern="1050" dirty="0">
                          <a:effectLst/>
                        </a:rPr>
                        <a:t>，</a:t>
                      </a:r>
                      <a:r>
                        <a:rPr lang="en-US" sz="1000" kern="1050" dirty="0">
                          <a:effectLst/>
                        </a:rPr>
                        <a:t>'right‘</a:t>
                      </a:r>
                      <a:r>
                        <a:rPr lang="zh-CN" altLang="en-US" sz="1000" kern="1050" dirty="0">
                          <a:effectLst/>
                        </a:rPr>
                        <a:t>等</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99159314"/>
                  </a:ext>
                </a:extLst>
              </a:tr>
              <a:tr h="216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文字的颜色。如果设置为</a:t>
                      </a:r>
                      <a:r>
                        <a:rPr lang="en-US" sz="1000" kern="1050" dirty="0">
                          <a:effectLst/>
                        </a:rPr>
                        <a:t> 'auto'</a:t>
                      </a:r>
                      <a:r>
                        <a:rPr lang="zh-TW" sz="1000" kern="1050" dirty="0">
                          <a:effectLst/>
                        </a:rPr>
                        <a:t>，则为视觉映射得到的颜色，如系列色。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08748630"/>
                  </a:ext>
                </a:extLst>
              </a:tr>
              <a:tr h="216000">
                <a:tc>
                  <a:txBody>
                    <a:bodyPr/>
                    <a:lstStyle/>
                    <a:p>
                      <a:pPr indent="266700" algn="just">
                        <a:lnSpc>
                          <a:spcPts val="1400"/>
                        </a:lnSpc>
                        <a:spcBef>
                          <a:spcPts val="200"/>
                        </a:spcBef>
                        <a:spcAft>
                          <a:spcPts val="200"/>
                        </a:spcAft>
                      </a:pPr>
                      <a:r>
                        <a:rPr lang="en-US" sz="1000" kern="1050">
                          <a:effectLst/>
                        </a:rPr>
                        <a:t>font_size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文字的字体大小。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02735699"/>
                  </a:ext>
                </a:extLst>
              </a:tr>
              <a:tr h="216000">
                <a:tc>
                  <a:txBody>
                    <a:bodyPr/>
                    <a:lstStyle/>
                    <a:p>
                      <a:pPr indent="266700" algn="just">
                        <a:lnSpc>
                          <a:spcPts val="1400"/>
                        </a:lnSpc>
                        <a:spcBef>
                          <a:spcPts val="200"/>
                        </a:spcBef>
                        <a:spcAft>
                          <a:spcPts val="200"/>
                        </a:spcAft>
                      </a:pPr>
                      <a:r>
                        <a:rPr lang="en-US" sz="1000" kern="1050">
                          <a:effectLst/>
                        </a:rPr>
                        <a:t>font_style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文字字体的风格，可选：</a:t>
                      </a:r>
                      <a:r>
                        <a:rPr lang="en-US" sz="1000" kern="1050" dirty="0">
                          <a:effectLst/>
                        </a:rPr>
                        <a:t>'normal'</a:t>
                      </a:r>
                      <a:r>
                        <a:rPr lang="zh-TW" sz="1000" kern="1050" dirty="0">
                          <a:effectLst/>
                        </a:rPr>
                        <a:t>，</a:t>
                      </a:r>
                      <a:r>
                        <a:rPr lang="en-US" sz="1000" kern="1050" dirty="0">
                          <a:effectLst/>
                        </a:rPr>
                        <a:t>'italic'</a:t>
                      </a:r>
                      <a:r>
                        <a:rPr lang="zh-TW" sz="1000" kern="1050" dirty="0">
                          <a:effectLst/>
                        </a:rPr>
                        <a:t>，</a:t>
                      </a:r>
                      <a:r>
                        <a:rPr lang="en-US" sz="1000" kern="1050" dirty="0">
                          <a:effectLst/>
                        </a:rPr>
                        <a:t>'oblique'</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33951510"/>
                  </a:ext>
                </a:extLst>
              </a:tr>
              <a:tr h="216000">
                <a:tc>
                  <a:txBody>
                    <a:bodyPr/>
                    <a:lstStyle/>
                    <a:p>
                      <a:pPr indent="266700" algn="just">
                        <a:lnSpc>
                          <a:spcPts val="1400"/>
                        </a:lnSpc>
                        <a:spcBef>
                          <a:spcPts val="200"/>
                        </a:spcBef>
                        <a:spcAft>
                          <a:spcPts val="200"/>
                        </a:spcAft>
                      </a:pPr>
                      <a:r>
                        <a:rPr lang="en-US" sz="1000" kern="1050">
                          <a:effectLst/>
                        </a:rPr>
                        <a:t>font_weight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文字字体的粗细，可选：</a:t>
                      </a:r>
                      <a:r>
                        <a:rPr lang="en-US" sz="1000" kern="1050" dirty="0">
                          <a:effectLst/>
                        </a:rPr>
                        <a:t>'normal'</a:t>
                      </a:r>
                      <a:r>
                        <a:rPr lang="zh-TW" sz="1000" kern="1050" dirty="0">
                          <a:effectLst/>
                        </a:rPr>
                        <a:t>，</a:t>
                      </a:r>
                      <a:r>
                        <a:rPr lang="en-US" sz="1000" kern="1050" dirty="0">
                          <a:effectLst/>
                        </a:rPr>
                        <a:t>'bold'</a:t>
                      </a:r>
                      <a:r>
                        <a:rPr lang="zh-TW" sz="1000" kern="1050" dirty="0">
                          <a:effectLst/>
                        </a:rPr>
                        <a:t>，</a:t>
                      </a:r>
                      <a:r>
                        <a:rPr lang="en-US" sz="1000" kern="1050" dirty="0">
                          <a:effectLst/>
                        </a:rPr>
                        <a:t>'bolder'</a:t>
                      </a:r>
                      <a:r>
                        <a:rPr lang="zh-TW" sz="1000" kern="1050" dirty="0">
                          <a:effectLst/>
                        </a:rPr>
                        <a:t>，</a:t>
                      </a:r>
                      <a:r>
                        <a:rPr lang="en-US" sz="1000" kern="1050" dirty="0">
                          <a:effectLst/>
                        </a:rPr>
                        <a:t>'lighter'</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51599985"/>
                  </a:ext>
                </a:extLst>
              </a:tr>
              <a:tr h="216000">
                <a:tc>
                  <a:txBody>
                    <a:bodyPr/>
                    <a:lstStyle/>
                    <a:p>
                      <a:pPr indent="266700" algn="just">
                        <a:lnSpc>
                          <a:spcPts val="1400"/>
                        </a:lnSpc>
                        <a:spcBef>
                          <a:spcPts val="200"/>
                        </a:spcBef>
                        <a:spcAft>
                          <a:spcPts val="200"/>
                        </a:spcAft>
                      </a:pPr>
                      <a:r>
                        <a:rPr lang="en-US" sz="1000" kern="1050">
                          <a:effectLst/>
                        </a:rPr>
                        <a:t>font_family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文字的字体系列还可以是</a:t>
                      </a:r>
                      <a:r>
                        <a:rPr lang="en-US" sz="1000" kern="1050" dirty="0">
                          <a:effectLst/>
                        </a:rPr>
                        <a:t> 'serif' , 'monospace', 'Arial', 'Courier New', 'Microsoft </a:t>
                      </a:r>
                      <a:r>
                        <a:rPr lang="en-US" sz="1000" kern="1050" dirty="0" err="1">
                          <a:effectLst/>
                        </a:rPr>
                        <a:t>YaHei</a:t>
                      </a:r>
                      <a:r>
                        <a:rPr lang="en-US" sz="1000" kern="1050" dirty="0">
                          <a:effectLst/>
                        </a:rPr>
                        <a:t>'</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78443247"/>
                  </a:ext>
                </a:extLst>
              </a:tr>
              <a:tr h="216000">
                <a:tc>
                  <a:txBody>
                    <a:bodyPr/>
                    <a:lstStyle/>
                    <a:p>
                      <a:pPr indent="266700" algn="just">
                        <a:lnSpc>
                          <a:spcPts val="1400"/>
                        </a:lnSpc>
                        <a:spcBef>
                          <a:spcPts val="200"/>
                        </a:spcBef>
                        <a:spcAft>
                          <a:spcPts val="200"/>
                        </a:spcAft>
                      </a:pPr>
                      <a:r>
                        <a:rPr lang="en-US" sz="1000" kern="1050">
                          <a:effectLst/>
                        </a:rPr>
                        <a:t>rotate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标签旋转。从</a:t>
                      </a:r>
                      <a:r>
                        <a:rPr lang="en-US" sz="1000" kern="1050" dirty="0">
                          <a:effectLst/>
                        </a:rPr>
                        <a:t> -90 </a:t>
                      </a:r>
                      <a:r>
                        <a:rPr lang="zh-TW" sz="1000" kern="1050" dirty="0">
                          <a:effectLst/>
                        </a:rPr>
                        <a:t>度到</a:t>
                      </a:r>
                      <a:r>
                        <a:rPr lang="en-US" sz="1000" kern="1050" dirty="0">
                          <a:effectLst/>
                        </a:rPr>
                        <a:t> 90 </a:t>
                      </a:r>
                      <a:r>
                        <a:rPr lang="zh-TW" sz="1000" kern="1050" dirty="0">
                          <a:effectLst/>
                        </a:rPr>
                        <a:t>度。正值是逆时针。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76952969"/>
                  </a:ext>
                </a:extLst>
              </a:tr>
              <a:tr h="216000">
                <a:tc>
                  <a:txBody>
                    <a:bodyPr/>
                    <a:lstStyle/>
                    <a:p>
                      <a:pPr indent="266700" algn="just">
                        <a:lnSpc>
                          <a:spcPts val="1400"/>
                        </a:lnSpc>
                        <a:spcBef>
                          <a:spcPts val="200"/>
                        </a:spcBef>
                        <a:spcAft>
                          <a:spcPts val="200"/>
                        </a:spcAft>
                      </a:pPr>
                      <a:r>
                        <a:rPr lang="en-US" sz="1000" kern="1050">
                          <a:effectLst/>
                        </a:rPr>
                        <a:t>margin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刻度标签与轴线之间的距离。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0242817"/>
                  </a:ext>
                </a:extLst>
              </a:tr>
              <a:tr h="216000">
                <a:tc>
                  <a:txBody>
                    <a:bodyPr/>
                    <a:lstStyle/>
                    <a:p>
                      <a:pPr indent="266700" algn="just">
                        <a:lnSpc>
                          <a:spcPts val="1400"/>
                        </a:lnSpc>
                        <a:spcBef>
                          <a:spcPts val="200"/>
                        </a:spcBef>
                        <a:spcAft>
                          <a:spcPts val="200"/>
                        </a:spcAft>
                      </a:pPr>
                      <a:r>
                        <a:rPr lang="en-US" sz="1000" kern="1050">
                          <a:effectLst/>
                        </a:rPr>
                        <a:t>interval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坐标轴刻度标签的显示间隔，在类目轴中有效。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97362996"/>
                  </a:ext>
                </a:extLst>
              </a:tr>
              <a:tr h="216000">
                <a:tc>
                  <a:txBody>
                    <a:bodyPr/>
                    <a:lstStyle/>
                    <a:p>
                      <a:pPr indent="266700" algn="just">
                        <a:lnSpc>
                          <a:spcPts val="1400"/>
                        </a:lnSpc>
                        <a:spcBef>
                          <a:spcPts val="200"/>
                        </a:spcBef>
                        <a:spcAft>
                          <a:spcPts val="200"/>
                        </a:spcAft>
                      </a:pPr>
                      <a:r>
                        <a:rPr lang="en-US" sz="1000" kern="1050">
                          <a:effectLst/>
                        </a:rPr>
                        <a:t>horizontal_align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文字水平对齐方式，默认自动。可选：</a:t>
                      </a:r>
                      <a:r>
                        <a:rPr lang="en-US" sz="1000" kern="1050" dirty="0">
                          <a:effectLst/>
                        </a:rPr>
                        <a:t>'left'</a:t>
                      </a:r>
                      <a:r>
                        <a:rPr lang="zh-TW" sz="1000" kern="1050" dirty="0">
                          <a:effectLst/>
                        </a:rPr>
                        <a:t>，</a:t>
                      </a:r>
                      <a:r>
                        <a:rPr lang="en-US" sz="1000" kern="1050" dirty="0">
                          <a:effectLst/>
                        </a:rPr>
                        <a:t>'center'</a:t>
                      </a:r>
                      <a:r>
                        <a:rPr lang="zh-TW" sz="1000" kern="1050" dirty="0">
                          <a:effectLst/>
                        </a:rPr>
                        <a:t>，</a:t>
                      </a:r>
                      <a:r>
                        <a:rPr lang="en-US" sz="1000" kern="1050" dirty="0">
                          <a:effectLst/>
                        </a:rPr>
                        <a:t>'right'</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45279997"/>
                  </a:ext>
                </a:extLst>
              </a:tr>
              <a:tr h="216000">
                <a:tc>
                  <a:txBody>
                    <a:bodyPr/>
                    <a:lstStyle/>
                    <a:p>
                      <a:pPr indent="266700" algn="just">
                        <a:lnSpc>
                          <a:spcPts val="1400"/>
                        </a:lnSpc>
                        <a:spcBef>
                          <a:spcPts val="200"/>
                        </a:spcBef>
                        <a:spcAft>
                          <a:spcPts val="200"/>
                        </a:spcAft>
                      </a:pPr>
                      <a:r>
                        <a:rPr lang="en-US" sz="1000" kern="1050">
                          <a:effectLst/>
                        </a:rPr>
                        <a:t>vertical_align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文字垂直对齐方式，默认自动。可选：</a:t>
                      </a:r>
                      <a:r>
                        <a:rPr lang="en-US" sz="1000" kern="1050" dirty="0">
                          <a:effectLst/>
                        </a:rPr>
                        <a:t>'top'</a:t>
                      </a:r>
                      <a:r>
                        <a:rPr lang="zh-TW" sz="1000" kern="1050" dirty="0">
                          <a:effectLst/>
                        </a:rPr>
                        <a:t>，</a:t>
                      </a:r>
                      <a:r>
                        <a:rPr lang="en-US" sz="1000" kern="1050" dirty="0">
                          <a:effectLst/>
                        </a:rPr>
                        <a:t>'middle'</a:t>
                      </a:r>
                      <a:r>
                        <a:rPr lang="zh-TW" sz="1000" kern="1050" dirty="0">
                          <a:effectLst/>
                        </a:rPr>
                        <a:t>，</a:t>
                      </a:r>
                      <a:r>
                        <a:rPr lang="en-US" sz="1000" kern="1050" dirty="0">
                          <a:effectLst/>
                        </a:rPr>
                        <a:t>'bottom'</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06700338"/>
                  </a:ext>
                </a:extLst>
              </a:tr>
              <a:tr h="216000">
                <a:tc>
                  <a:txBody>
                    <a:bodyPr/>
                    <a:lstStyle/>
                    <a:p>
                      <a:pPr indent="266700" algn="just">
                        <a:lnSpc>
                          <a:spcPts val="1400"/>
                        </a:lnSpc>
                        <a:spcBef>
                          <a:spcPts val="200"/>
                        </a:spcBef>
                        <a:spcAft>
                          <a:spcPts val="200"/>
                        </a:spcAft>
                      </a:pPr>
                      <a:r>
                        <a:rPr lang="en-US" sz="1000" kern="1050">
                          <a:effectLst/>
                        </a:rPr>
                        <a:t>rich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在</a:t>
                      </a:r>
                      <a:r>
                        <a:rPr lang="en-US" sz="1000" kern="1050" dirty="0">
                          <a:effectLst/>
                        </a:rPr>
                        <a:t> rich </a:t>
                      </a:r>
                      <a:r>
                        <a:rPr lang="zh-TW" sz="1000" kern="1050" dirty="0">
                          <a:effectLst/>
                        </a:rPr>
                        <a:t>里面，可以自定义富文本样式。利用富文本样式，可以在标签中做出非常丰富的效果。</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87962224"/>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3</a:t>
            </a:r>
            <a:r>
              <a:rPr lang="zh-CN" altLang="zh-CN" dirty="0"/>
              <a:t>）</a:t>
            </a:r>
            <a:r>
              <a:rPr lang="en-US" altLang="zh-CN" dirty="0"/>
              <a:t>LabelOpts</a:t>
            </a:r>
            <a:r>
              <a:rPr lang="zh-CN" altLang="zh-CN" dirty="0"/>
              <a:t>：</a:t>
            </a:r>
            <a:endParaRPr lang="zh-CN" altLang="en-US" dirty="0"/>
          </a:p>
        </p:txBody>
      </p:sp>
    </p:spTree>
    <p:extLst>
      <p:ext uri="{BB962C8B-B14F-4D97-AF65-F5344CB8AC3E}">
        <p14:creationId xmlns:p14="http://schemas.microsoft.com/office/powerpoint/2010/main" val="36348770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ABC3171E-E609-4CAF-9B19-513D82EE69B0}"/>
              </a:ext>
            </a:extLst>
          </p:cNvPr>
          <p:cNvGraphicFramePr>
            <a:graphicFrameLocks noGrp="1"/>
          </p:cNvGraphicFramePr>
          <p:nvPr>
            <p:ph idx="1"/>
            <p:extLst>
              <p:ext uri="{D42A27DB-BD31-4B8C-83A1-F6EECF244321}">
                <p14:modId xmlns:p14="http://schemas.microsoft.com/office/powerpoint/2010/main" val="2841127841"/>
              </p:ext>
            </p:extLst>
          </p:nvPr>
        </p:nvGraphicFramePr>
        <p:xfrm>
          <a:off x="2596443" y="2510054"/>
          <a:ext cx="5771702" cy="1296000"/>
        </p:xfrm>
        <a:graphic>
          <a:graphicData uri="http://schemas.openxmlformats.org/drawingml/2006/table">
            <a:tbl>
              <a:tblPr firstRow="1" firstCol="1" bandRow="1">
                <a:tableStyleId>{5C22544A-7EE6-4342-B048-85BDC9FD1C3A}</a:tableStyleId>
              </a:tblPr>
              <a:tblGrid>
                <a:gridCol w="1157465">
                  <a:extLst>
                    <a:ext uri="{9D8B030D-6E8A-4147-A177-3AD203B41FA5}">
                      <a16:colId xmlns:a16="http://schemas.microsoft.com/office/drawing/2014/main" val="2217365781"/>
                    </a:ext>
                  </a:extLst>
                </a:gridCol>
                <a:gridCol w="4614237">
                  <a:extLst>
                    <a:ext uri="{9D8B030D-6E8A-4147-A177-3AD203B41FA5}">
                      <a16:colId xmlns:a16="http://schemas.microsoft.com/office/drawing/2014/main" val="2734799596"/>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0130989"/>
                  </a:ext>
                </a:extLst>
              </a:tr>
              <a:tr h="216000">
                <a:tc>
                  <a:txBody>
                    <a:bodyPr/>
                    <a:lstStyle/>
                    <a:p>
                      <a:pPr indent="266700" algn="just">
                        <a:lnSpc>
                          <a:spcPts val="1400"/>
                        </a:lnSpc>
                        <a:spcBef>
                          <a:spcPts val="200"/>
                        </a:spcBef>
                        <a:spcAft>
                          <a:spcPts val="200"/>
                        </a:spcAft>
                      </a:pPr>
                      <a:r>
                        <a:rPr lang="en-US" sz="1000" kern="1050">
                          <a:effectLst/>
                        </a:rPr>
                        <a:t>width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线宽。</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28689392"/>
                  </a:ext>
                </a:extLst>
              </a:tr>
              <a:tr h="216000">
                <a:tc>
                  <a:txBody>
                    <a:bodyPr/>
                    <a:lstStyle/>
                    <a:p>
                      <a:pPr indent="266700" algn="just">
                        <a:lnSpc>
                          <a:spcPts val="1400"/>
                        </a:lnSpc>
                        <a:spcBef>
                          <a:spcPts val="200"/>
                        </a:spcBef>
                        <a:spcAft>
                          <a:spcPts val="200"/>
                        </a:spcAft>
                      </a:pPr>
                      <a:r>
                        <a:rPr lang="en-US" sz="1000" kern="1050">
                          <a:effectLst/>
                        </a:rPr>
                        <a:t>opacity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图形透明度。支持从</a:t>
                      </a:r>
                      <a:r>
                        <a:rPr lang="en-US" sz="1000" kern="1050" dirty="0">
                          <a:effectLst/>
                        </a:rPr>
                        <a:t> 0 </a:t>
                      </a:r>
                      <a:r>
                        <a:rPr lang="zh-TW" sz="1000" kern="1050" dirty="0">
                          <a:effectLst/>
                        </a:rPr>
                        <a:t>到</a:t>
                      </a:r>
                      <a:r>
                        <a:rPr lang="en-US" sz="1000" kern="1050" dirty="0">
                          <a:effectLst/>
                        </a:rPr>
                        <a:t> 1 </a:t>
                      </a:r>
                      <a:r>
                        <a:rPr lang="zh-TW" sz="1000" kern="1050" dirty="0">
                          <a:effectLst/>
                        </a:rPr>
                        <a:t>的数字，为</a:t>
                      </a:r>
                      <a:r>
                        <a:rPr lang="en-US" sz="1000" kern="1050" dirty="0">
                          <a:effectLst/>
                        </a:rPr>
                        <a:t> 0 </a:t>
                      </a:r>
                      <a:r>
                        <a:rPr lang="zh-TW" sz="1000" kern="1050" dirty="0">
                          <a:effectLst/>
                        </a:rPr>
                        <a:t>时不绘制该图形。</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34868809"/>
                  </a:ext>
                </a:extLst>
              </a:tr>
              <a:tr h="216000">
                <a:tc>
                  <a:txBody>
                    <a:bodyPr/>
                    <a:lstStyle/>
                    <a:p>
                      <a:pPr indent="266700" algn="just">
                        <a:lnSpc>
                          <a:spcPts val="1400"/>
                        </a:lnSpc>
                        <a:spcBef>
                          <a:spcPts val="200"/>
                        </a:spcBef>
                        <a:spcAft>
                          <a:spcPts val="200"/>
                        </a:spcAft>
                      </a:pPr>
                      <a:r>
                        <a:rPr lang="en-US" sz="1000" kern="1050">
                          <a:effectLst/>
                        </a:rPr>
                        <a:t>curve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线的弯曲度，</a:t>
                      </a:r>
                      <a:r>
                        <a:rPr lang="en-US" sz="1000" kern="1050">
                          <a:effectLst/>
                        </a:rPr>
                        <a:t>0 </a:t>
                      </a:r>
                      <a:r>
                        <a:rPr lang="zh-TW" sz="1000" kern="1050">
                          <a:effectLst/>
                        </a:rPr>
                        <a:t>表示完全不弯曲。</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24783656"/>
                  </a:ext>
                </a:extLst>
              </a:tr>
              <a:tr h="216000">
                <a:tc>
                  <a:txBody>
                    <a:bodyPr/>
                    <a:lstStyle/>
                    <a:p>
                      <a:pPr indent="266700" algn="just">
                        <a:lnSpc>
                          <a:spcPts val="1400"/>
                        </a:lnSpc>
                        <a:spcBef>
                          <a:spcPts val="200"/>
                        </a:spcBef>
                        <a:spcAft>
                          <a:spcPts val="200"/>
                        </a:spcAft>
                      </a:pPr>
                      <a:r>
                        <a:rPr lang="en-US" sz="1000" kern="1050">
                          <a:effectLst/>
                        </a:rPr>
                        <a:t>type_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线的类型。可选：</a:t>
                      </a:r>
                      <a:r>
                        <a:rPr lang="en-US" sz="1000" kern="1050">
                          <a:effectLst/>
                        </a:rPr>
                        <a:t>'solid', 'dashed', 'dotted'</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549795"/>
                  </a:ext>
                </a:extLst>
              </a:tr>
              <a:tr h="216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线的颜色。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94057235"/>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4</a:t>
            </a:r>
            <a:r>
              <a:rPr lang="zh-CN" altLang="zh-CN" dirty="0"/>
              <a:t>）</a:t>
            </a:r>
            <a:r>
              <a:rPr lang="en-US" altLang="zh-CN" dirty="0"/>
              <a:t>LineStyleOpts</a:t>
            </a:r>
            <a:r>
              <a:rPr lang="zh-CN" altLang="zh-CN" dirty="0"/>
              <a:t>：</a:t>
            </a:r>
            <a:endParaRPr lang="zh-CN" altLang="en-US" dirty="0"/>
          </a:p>
        </p:txBody>
      </p:sp>
    </p:spTree>
    <p:extLst>
      <p:ext uri="{BB962C8B-B14F-4D97-AF65-F5344CB8AC3E}">
        <p14:creationId xmlns:p14="http://schemas.microsoft.com/office/powerpoint/2010/main" val="11660204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4A7053EA-3413-4DA9-9600-9F34E320294D}"/>
              </a:ext>
            </a:extLst>
          </p:cNvPr>
          <p:cNvGraphicFramePr>
            <a:graphicFrameLocks noGrp="1"/>
          </p:cNvGraphicFramePr>
          <p:nvPr>
            <p:ph idx="1"/>
            <p:extLst>
              <p:ext uri="{D42A27DB-BD31-4B8C-83A1-F6EECF244321}">
                <p14:modId xmlns:p14="http://schemas.microsoft.com/office/powerpoint/2010/main" val="4138293938"/>
              </p:ext>
            </p:extLst>
          </p:nvPr>
        </p:nvGraphicFramePr>
        <p:xfrm>
          <a:off x="2697017" y="2656682"/>
          <a:ext cx="5650447" cy="648000"/>
        </p:xfrm>
        <a:graphic>
          <a:graphicData uri="http://schemas.openxmlformats.org/drawingml/2006/table">
            <a:tbl>
              <a:tblPr firstRow="1" firstCol="1" bandRow="1">
                <a:tableStyleId>{5C22544A-7EE6-4342-B048-85BDC9FD1C3A}</a:tableStyleId>
              </a:tblPr>
              <a:tblGrid>
                <a:gridCol w="1209964">
                  <a:extLst>
                    <a:ext uri="{9D8B030D-6E8A-4147-A177-3AD203B41FA5}">
                      <a16:colId xmlns:a16="http://schemas.microsoft.com/office/drawing/2014/main" val="348803754"/>
                    </a:ext>
                  </a:extLst>
                </a:gridCol>
                <a:gridCol w="4440483">
                  <a:extLst>
                    <a:ext uri="{9D8B030D-6E8A-4147-A177-3AD203B41FA5}">
                      <a16:colId xmlns:a16="http://schemas.microsoft.com/office/drawing/2014/main" val="758696637"/>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82973161"/>
                  </a:ext>
                </a:extLst>
              </a:tr>
              <a:tr h="216000">
                <a:tc>
                  <a:txBody>
                    <a:bodyPr/>
                    <a:lstStyle/>
                    <a:p>
                      <a:pPr indent="266700" algn="just">
                        <a:lnSpc>
                          <a:spcPts val="1400"/>
                        </a:lnSpc>
                        <a:spcBef>
                          <a:spcPts val="200"/>
                        </a:spcBef>
                        <a:spcAft>
                          <a:spcPts val="200"/>
                        </a:spcAft>
                      </a:pPr>
                      <a:r>
                        <a:rPr lang="en-US" sz="1000" kern="1050" dirty="0" err="1">
                          <a:effectLst/>
                        </a:rPr>
                        <a:t>is_show</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是否显示分割线。</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8644379"/>
                  </a:ext>
                </a:extLst>
              </a:tr>
              <a:tr h="216000">
                <a:tc>
                  <a:txBody>
                    <a:bodyPr/>
                    <a:lstStyle/>
                    <a:p>
                      <a:pPr indent="266700" algn="just">
                        <a:lnSpc>
                          <a:spcPts val="1400"/>
                        </a:lnSpc>
                        <a:spcBef>
                          <a:spcPts val="200"/>
                        </a:spcBef>
                        <a:spcAft>
                          <a:spcPts val="200"/>
                        </a:spcAft>
                      </a:pPr>
                      <a:r>
                        <a:rPr lang="en-US" sz="1000" kern="1050">
                          <a:effectLst/>
                        </a:rPr>
                        <a:t>linestyle_opts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线风格配置项。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4605697"/>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5</a:t>
            </a:r>
            <a:r>
              <a:rPr lang="zh-CN" altLang="zh-CN" dirty="0"/>
              <a:t>）</a:t>
            </a:r>
            <a:r>
              <a:rPr lang="en-US" altLang="zh-CN" dirty="0"/>
              <a:t>SplitLineOpts</a:t>
            </a:r>
            <a:r>
              <a:rPr lang="zh-CN" altLang="zh-CN" dirty="0"/>
              <a:t>：</a:t>
            </a:r>
            <a:endParaRPr lang="zh-CN" altLang="en-US" dirty="0"/>
          </a:p>
        </p:txBody>
      </p:sp>
    </p:spTree>
    <p:extLst>
      <p:ext uri="{BB962C8B-B14F-4D97-AF65-F5344CB8AC3E}">
        <p14:creationId xmlns:p14="http://schemas.microsoft.com/office/powerpoint/2010/main" val="42418946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Pyecharts</a:t>
            </a:r>
            <a:r>
              <a:rPr lang="zh-CN" altLang="zh-CN" dirty="0"/>
              <a:t>的标记类配置项主要包括：</a:t>
            </a:r>
            <a:r>
              <a:rPr lang="en-US" altLang="zh-CN" dirty="0" err="1"/>
              <a:t>MarkPointItem</a:t>
            </a:r>
            <a:r>
              <a:rPr lang="zh-CN" altLang="zh-CN" dirty="0"/>
              <a:t>、</a:t>
            </a:r>
            <a:r>
              <a:rPr lang="en-US" altLang="zh-CN" dirty="0" err="1"/>
              <a:t>MarkPointOpts</a:t>
            </a:r>
            <a:r>
              <a:rPr lang="zh-CN" altLang="zh-CN" dirty="0"/>
              <a:t>、</a:t>
            </a:r>
            <a:r>
              <a:rPr lang="en-US" altLang="zh-CN" dirty="0" err="1"/>
              <a:t>MarkLineItem</a:t>
            </a:r>
            <a:r>
              <a:rPr lang="zh-CN" altLang="zh-CN" dirty="0"/>
              <a:t>、</a:t>
            </a:r>
            <a:r>
              <a:rPr lang="en-US" altLang="zh-CN" dirty="0" err="1"/>
              <a:t>MarkLineOpts</a:t>
            </a:r>
            <a:r>
              <a:rPr lang="zh-CN" altLang="zh-CN" dirty="0"/>
              <a:t>、</a:t>
            </a:r>
            <a:r>
              <a:rPr lang="en-US" altLang="zh-CN" dirty="0" err="1"/>
              <a:t>MarkAreaItem</a:t>
            </a:r>
            <a:r>
              <a:rPr lang="zh-CN" altLang="zh-CN" dirty="0"/>
              <a:t>、</a:t>
            </a:r>
            <a:r>
              <a:rPr lang="en-US" altLang="zh-CN" dirty="0" err="1"/>
              <a:t>MarkAreaOpts</a:t>
            </a:r>
            <a:r>
              <a:rPr lang="zh-CN" altLang="zh-CN" dirty="0"/>
              <a:t>等</a:t>
            </a:r>
            <a:r>
              <a:rPr lang="en-US" altLang="zh-CN" dirty="0"/>
              <a:t>6</a:t>
            </a:r>
            <a:r>
              <a:rPr lang="zh-CN" altLang="zh-CN" dirty="0"/>
              <a:t>个配置。</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9.2.2  </a:t>
            </a:r>
            <a:r>
              <a:rPr lang="zh-CN" altLang="en-US" dirty="0"/>
              <a:t>标记类配置项</a:t>
            </a:r>
            <a:endParaRPr dirty="0"/>
          </a:p>
        </p:txBody>
      </p:sp>
    </p:spTree>
    <p:extLst>
      <p:ext uri="{BB962C8B-B14F-4D97-AF65-F5344CB8AC3E}">
        <p14:creationId xmlns:p14="http://schemas.microsoft.com/office/powerpoint/2010/main" val="3210997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5B8E08A1-EDEC-4BFC-9B03-A41E6448ECA1}"/>
              </a:ext>
            </a:extLst>
          </p:cNvPr>
          <p:cNvGraphicFramePr>
            <a:graphicFrameLocks noGrp="1"/>
          </p:cNvGraphicFramePr>
          <p:nvPr>
            <p:ph idx="1"/>
            <p:extLst>
              <p:ext uri="{D42A27DB-BD31-4B8C-83A1-F6EECF244321}">
                <p14:modId xmlns:p14="http://schemas.microsoft.com/office/powerpoint/2010/main" val="2346790608"/>
              </p:ext>
            </p:extLst>
          </p:nvPr>
        </p:nvGraphicFramePr>
        <p:xfrm>
          <a:off x="2613892" y="2178844"/>
          <a:ext cx="6622472" cy="2592000"/>
        </p:xfrm>
        <a:graphic>
          <a:graphicData uri="http://schemas.openxmlformats.org/drawingml/2006/table">
            <a:tbl>
              <a:tblPr firstRow="1" firstCol="1" bandRow="1">
                <a:tableStyleId>{5C22544A-7EE6-4342-B048-85BDC9FD1C3A}</a:tableStyleId>
              </a:tblPr>
              <a:tblGrid>
                <a:gridCol w="1328079">
                  <a:extLst>
                    <a:ext uri="{9D8B030D-6E8A-4147-A177-3AD203B41FA5}">
                      <a16:colId xmlns:a16="http://schemas.microsoft.com/office/drawing/2014/main" val="3448621090"/>
                    </a:ext>
                  </a:extLst>
                </a:gridCol>
                <a:gridCol w="5294393">
                  <a:extLst>
                    <a:ext uri="{9D8B030D-6E8A-4147-A177-3AD203B41FA5}">
                      <a16:colId xmlns:a16="http://schemas.microsoft.com/office/drawing/2014/main" val="443152009"/>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584800729"/>
                  </a:ext>
                </a:extLst>
              </a:tr>
              <a:tr h="216000">
                <a:tc>
                  <a:txBody>
                    <a:bodyPr/>
                    <a:lstStyle/>
                    <a:p>
                      <a:pPr indent="266700" algn="just">
                        <a:lnSpc>
                          <a:spcPts val="1400"/>
                        </a:lnSpc>
                        <a:spcBef>
                          <a:spcPts val="200"/>
                        </a:spcBef>
                        <a:spcAft>
                          <a:spcPts val="200"/>
                        </a:spcAft>
                      </a:pPr>
                      <a:r>
                        <a:rPr lang="en-US" sz="1000" kern="1050" dirty="0">
                          <a:effectLst/>
                        </a:rPr>
                        <a:t>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标注名称。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92268619"/>
                  </a:ext>
                </a:extLst>
              </a:tr>
              <a:tr h="216000">
                <a:tc>
                  <a:txBody>
                    <a:bodyPr/>
                    <a:lstStyle/>
                    <a:p>
                      <a:pPr indent="266700" algn="just">
                        <a:lnSpc>
                          <a:spcPts val="1400"/>
                        </a:lnSpc>
                        <a:spcBef>
                          <a:spcPts val="200"/>
                        </a:spcBef>
                        <a:spcAft>
                          <a:spcPts val="200"/>
                        </a:spcAft>
                      </a:pPr>
                      <a:r>
                        <a:rPr lang="en-US" sz="1000" kern="1050" dirty="0">
                          <a:effectLst/>
                        </a:rPr>
                        <a:t>type_</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特殊的标注类型，用于标注最大值最小值等。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11858887"/>
                  </a:ext>
                </a:extLst>
              </a:tr>
              <a:tr h="216000">
                <a:tc>
                  <a:txBody>
                    <a:bodyPr/>
                    <a:lstStyle/>
                    <a:p>
                      <a:pPr indent="266700" algn="just">
                        <a:lnSpc>
                          <a:spcPts val="1400"/>
                        </a:lnSpc>
                        <a:spcBef>
                          <a:spcPts val="200"/>
                        </a:spcBef>
                        <a:spcAft>
                          <a:spcPts val="200"/>
                        </a:spcAft>
                      </a:pPr>
                      <a:r>
                        <a:rPr lang="en-US" sz="1000" kern="1050">
                          <a:effectLst/>
                        </a:rPr>
                        <a:t>value_index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在使用</a:t>
                      </a:r>
                      <a:r>
                        <a:rPr lang="en-US" sz="1000" kern="1050" dirty="0">
                          <a:effectLst/>
                        </a:rPr>
                        <a:t> type </a:t>
                      </a:r>
                      <a:r>
                        <a:rPr lang="zh-TW" sz="1000" kern="1050" dirty="0">
                          <a:effectLst/>
                        </a:rPr>
                        <a:t>时有效，用于指定在哪个维度上指定最大值最小值。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32071961"/>
                  </a:ext>
                </a:extLst>
              </a:tr>
              <a:tr h="216000">
                <a:tc>
                  <a:txBody>
                    <a:bodyPr/>
                    <a:lstStyle/>
                    <a:p>
                      <a:pPr indent="266700" algn="just">
                        <a:lnSpc>
                          <a:spcPts val="1400"/>
                        </a:lnSpc>
                        <a:spcBef>
                          <a:spcPts val="200"/>
                        </a:spcBef>
                        <a:spcAft>
                          <a:spcPts val="200"/>
                        </a:spcAft>
                      </a:pPr>
                      <a:r>
                        <a:rPr lang="en-US" sz="1000" kern="1050" dirty="0" err="1">
                          <a:effectLst/>
                        </a:rPr>
                        <a:t>value_dim</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在使用</a:t>
                      </a:r>
                      <a:r>
                        <a:rPr lang="en-US" sz="1000" kern="1050" dirty="0">
                          <a:effectLst/>
                        </a:rPr>
                        <a:t> type </a:t>
                      </a:r>
                      <a:r>
                        <a:rPr lang="zh-TW" sz="1000" kern="1050" dirty="0">
                          <a:effectLst/>
                        </a:rPr>
                        <a:t>时有效，用于指定在哪个维度上指定最大值最小值。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12820670"/>
                  </a:ext>
                </a:extLst>
              </a:tr>
              <a:tr h="216000">
                <a:tc>
                  <a:txBody>
                    <a:bodyPr/>
                    <a:lstStyle/>
                    <a:p>
                      <a:pPr indent="266700" algn="just">
                        <a:lnSpc>
                          <a:spcPts val="1400"/>
                        </a:lnSpc>
                        <a:spcBef>
                          <a:spcPts val="200"/>
                        </a:spcBef>
                        <a:spcAft>
                          <a:spcPts val="200"/>
                        </a:spcAft>
                      </a:pPr>
                      <a:r>
                        <a:rPr lang="en-US" sz="1000" kern="1050">
                          <a:effectLst/>
                        </a:rPr>
                        <a:t>coord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标注的坐标。</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98215228"/>
                  </a:ext>
                </a:extLst>
              </a:tr>
              <a:tr h="216000">
                <a:tc>
                  <a:txBody>
                    <a:bodyPr/>
                    <a:lstStyle/>
                    <a:p>
                      <a:pPr indent="266700" algn="just">
                        <a:lnSpc>
                          <a:spcPts val="1400"/>
                        </a:lnSpc>
                        <a:spcBef>
                          <a:spcPts val="200"/>
                        </a:spcBef>
                        <a:spcAft>
                          <a:spcPts val="200"/>
                        </a:spcAft>
                      </a:pPr>
                      <a:r>
                        <a:rPr lang="en-US" sz="1000" kern="1050">
                          <a:effectLst/>
                        </a:rPr>
                        <a:t>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相对容器的屏幕</a:t>
                      </a:r>
                      <a:r>
                        <a:rPr lang="en-US" sz="1000" kern="1050" dirty="0">
                          <a:effectLst/>
                        </a:rPr>
                        <a:t> x </a:t>
                      </a:r>
                      <a:r>
                        <a:rPr lang="zh-TW" sz="1000" kern="1050" dirty="0">
                          <a:effectLst/>
                        </a:rPr>
                        <a:t>坐标，单位像素。</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86590282"/>
                  </a:ext>
                </a:extLst>
              </a:tr>
              <a:tr h="216000">
                <a:tc>
                  <a:txBody>
                    <a:bodyPr/>
                    <a:lstStyle/>
                    <a:p>
                      <a:pPr indent="266700" algn="just">
                        <a:lnSpc>
                          <a:spcPts val="1400"/>
                        </a:lnSpc>
                        <a:spcBef>
                          <a:spcPts val="200"/>
                        </a:spcBef>
                        <a:spcAft>
                          <a:spcPts val="200"/>
                        </a:spcAft>
                      </a:pPr>
                      <a:r>
                        <a:rPr lang="en-US" sz="1000" kern="1050">
                          <a:effectLst/>
                        </a:rPr>
                        <a:t>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相对容器的屏幕</a:t>
                      </a:r>
                      <a:r>
                        <a:rPr lang="en-US" sz="1000" kern="1050" dirty="0">
                          <a:effectLst/>
                        </a:rPr>
                        <a:t> y </a:t>
                      </a:r>
                      <a:r>
                        <a:rPr lang="zh-TW" sz="1000" kern="1050" dirty="0">
                          <a:effectLst/>
                        </a:rPr>
                        <a:t>坐标，单位像素。</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73322228"/>
                  </a:ext>
                </a:extLst>
              </a:tr>
              <a:tr h="216000">
                <a:tc>
                  <a:txBody>
                    <a:bodyPr/>
                    <a:lstStyle/>
                    <a:p>
                      <a:pPr indent="266700" algn="just">
                        <a:lnSpc>
                          <a:spcPts val="1400"/>
                        </a:lnSpc>
                        <a:spcBef>
                          <a:spcPts val="200"/>
                        </a:spcBef>
                        <a:spcAft>
                          <a:spcPts val="200"/>
                        </a:spcAft>
                      </a:pPr>
                      <a:r>
                        <a:rPr lang="en-US" sz="1000" kern="1050">
                          <a:effectLst/>
                        </a:rPr>
                        <a:t>value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标注值，可以不设。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19547425"/>
                  </a:ext>
                </a:extLst>
              </a:tr>
              <a:tr h="216000">
                <a:tc>
                  <a:txBody>
                    <a:bodyPr/>
                    <a:lstStyle/>
                    <a:p>
                      <a:pPr indent="266700" algn="just">
                        <a:lnSpc>
                          <a:spcPts val="1400"/>
                        </a:lnSpc>
                        <a:spcBef>
                          <a:spcPts val="200"/>
                        </a:spcBef>
                        <a:spcAft>
                          <a:spcPts val="200"/>
                        </a:spcAft>
                      </a:pPr>
                      <a:r>
                        <a:rPr lang="en-US" sz="1000" kern="1050">
                          <a:effectLst/>
                        </a:rPr>
                        <a:t>symbol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标记的图形。</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26562608"/>
                  </a:ext>
                </a:extLst>
              </a:tr>
              <a:tr h="216000">
                <a:tc>
                  <a:txBody>
                    <a:bodyPr/>
                    <a:lstStyle/>
                    <a:p>
                      <a:pPr indent="266700" algn="just">
                        <a:lnSpc>
                          <a:spcPts val="1400"/>
                        </a:lnSpc>
                        <a:spcBef>
                          <a:spcPts val="200"/>
                        </a:spcBef>
                        <a:spcAft>
                          <a:spcPts val="200"/>
                        </a:spcAft>
                      </a:pPr>
                      <a:r>
                        <a:rPr lang="en-US" sz="1000" kern="1050">
                          <a:effectLst/>
                        </a:rPr>
                        <a:t>symbol_size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标记的大小，可以设置成诸如</a:t>
                      </a:r>
                      <a:r>
                        <a:rPr lang="en-US" sz="1000" kern="1050" dirty="0">
                          <a:effectLst/>
                        </a:rPr>
                        <a:t> 10 </a:t>
                      </a:r>
                      <a:r>
                        <a:rPr lang="zh-TW" sz="1000" kern="1050" dirty="0">
                          <a:effectLst/>
                        </a:rPr>
                        <a:t>这样单一的数字，也可以用数组分开表示宽和高。</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8238753"/>
                  </a:ext>
                </a:extLst>
              </a:tr>
              <a:tr h="216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标记点样式配置项。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53705172"/>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1</a:t>
            </a:r>
            <a:r>
              <a:rPr lang="zh-CN" altLang="zh-CN" dirty="0"/>
              <a:t>）</a:t>
            </a:r>
            <a:r>
              <a:rPr lang="en-US" altLang="zh-CN" dirty="0"/>
              <a:t>MarkPointItem</a:t>
            </a:r>
            <a:r>
              <a:rPr lang="zh-CN" altLang="zh-CN" dirty="0"/>
              <a:t>：</a:t>
            </a:r>
            <a:endParaRPr lang="zh-CN" altLang="en-US" dirty="0"/>
          </a:p>
        </p:txBody>
      </p:sp>
    </p:spTree>
    <p:extLst>
      <p:ext uri="{BB962C8B-B14F-4D97-AF65-F5344CB8AC3E}">
        <p14:creationId xmlns:p14="http://schemas.microsoft.com/office/powerpoint/2010/main" val="41835053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B7D881F5-1AAD-4C78-8495-28A7F22FF1FC}"/>
              </a:ext>
            </a:extLst>
          </p:cNvPr>
          <p:cNvGraphicFramePr>
            <a:graphicFrameLocks noGrp="1"/>
          </p:cNvGraphicFramePr>
          <p:nvPr>
            <p:ph idx="1"/>
            <p:extLst>
              <p:ext uri="{D42A27DB-BD31-4B8C-83A1-F6EECF244321}">
                <p14:modId xmlns:p14="http://schemas.microsoft.com/office/powerpoint/2010/main" val="1819444749"/>
              </p:ext>
            </p:extLst>
          </p:nvPr>
        </p:nvGraphicFramePr>
        <p:xfrm>
          <a:off x="2536233" y="2518713"/>
          <a:ext cx="6210603" cy="1080000"/>
        </p:xfrm>
        <a:graphic>
          <a:graphicData uri="http://schemas.openxmlformats.org/drawingml/2006/table">
            <a:tbl>
              <a:tblPr firstRow="1" firstCol="1" bandRow="1">
                <a:tableStyleId>{5C22544A-7EE6-4342-B048-85BDC9FD1C3A}</a:tableStyleId>
              </a:tblPr>
              <a:tblGrid>
                <a:gridCol w="1232164">
                  <a:extLst>
                    <a:ext uri="{9D8B030D-6E8A-4147-A177-3AD203B41FA5}">
                      <a16:colId xmlns:a16="http://schemas.microsoft.com/office/drawing/2014/main" val="3360100747"/>
                    </a:ext>
                  </a:extLst>
                </a:gridCol>
                <a:gridCol w="4978439">
                  <a:extLst>
                    <a:ext uri="{9D8B030D-6E8A-4147-A177-3AD203B41FA5}">
                      <a16:colId xmlns:a16="http://schemas.microsoft.com/office/drawing/2014/main" val="1114651435"/>
                    </a:ext>
                  </a:extLst>
                </a:gridCol>
              </a:tblGrid>
              <a:tr h="216000">
                <a:tc>
                  <a:txBody>
                    <a:bodyPr/>
                    <a:lstStyle/>
                    <a:p>
                      <a:pPr indent="266700" algn="just">
                        <a:lnSpc>
                          <a:spcPts val="1400"/>
                        </a:lnSpc>
                        <a:spcBef>
                          <a:spcPts val="200"/>
                        </a:spcBef>
                        <a:spcAft>
                          <a:spcPts val="200"/>
                        </a:spcAft>
                      </a:pPr>
                      <a:r>
                        <a:rPr lang="zh-TW" sz="900" kern="1050" dirty="0">
                          <a:effectLst/>
                        </a:rPr>
                        <a:t>配置项</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说明</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12252618"/>
                  </a:ext>
                </a:extLst>
              </a:tr>
              <a:tr h="216000">
                <a:tc>
                  <a:txBody>
                    <a:bodyPr/>
                    <a:lstStyle/>
                    <a:p>
                      <a:pPr indent="266700" algn="just">
                        <a:lnSpc>
                          <a:spcPts val="1400"/>
                        </a:lnSpc>
                        <a:spcBef>
                          <a:spcPts val="200"/>
                        </a:spcBef>
                        <a:spcAft>
                          <a:spcPts val="200"/>
                        </a:spcAft>
                      </a:pPr>
                      <a:r>
                        <a:rPr lang="en-US" sz="900" kern="1050" dirty="0">
                          <a:effectLst/>
                        </a:rPr>
                        <a:t>data</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a:effectLst/>
                        </a:rPr>
                        <a:t>标记点数据。</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40694054"/>
                  </a:ext>
                </a:extLst>
              </a:tr>
              <a:tr h="216000">
                <a:tc>
                  <a:txBody>
                    <a:bodyPr/>
                    <a:lstStyle/>
                    <a:p>
                      <a:pPr indent="266700" algn="just">
                        <a:lnSpc>
                          <a:spcPts val="1400"/>
                        </a:lnSpc>
                        <a:spcBef>
                          <a:spcPts val="200"/>
                        </a:spcBef>
                        <a:spcAft>
                          <a:spcPts val="200"/>
                        </a:spcAft>
                      </a:pPr>
                      <a:r>
                        <a:rPr lang="en-US" sz="900" kern="1050" dirty="0">
                          <a:effectLst/>
                        </a:rPr>
                        <a:t>symbol</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标记的图形。</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666300593"/>
                  </a:ext>
                </a:extLst>
              </a:tr>
              <a:tr h="216000">
                <a:tc>
                  <a:txBody>
                    <a:bodyPr/>
                    <a:lstStyle/>
                    <a:p>
                      <a:pPr indent="266700" algn="just">
                        <a:lnSpc>
                          <a:spcPts val="1400"/>
                        </a:lnSpc>
                        <a:spcBef>
                          <a:spcPts val="200"/>
                        </a:spcBef>
                        <a:spcAft>
                          <a:spcPts val="200"/>
                        </a:spcAft>
                      </a:pPr>
                      <a:r>
                        <a:rPr lang="en-US" sz="900" kern="1050">
                          <a:effectLst/>
                        </a:rPr>
                        <a:t>symbol_size</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标记的大小，可以设置成诸如</a:t>
                      </a:r>
                      <a:r>
                        <a:rPr lang="en-US" sz="900" kern="1050" dirty="0">
                          <a:effectLst/>
                        </a:rPr>
                        <a:t> 10 </a:t>
                      </a:r>
                      <a:r>
                        <a:rPr lang="zh-TW" sz="900" kern="1050" dirty="0">
                          <a:effectLst/>
                        </a:rPr>
                        <a:t>这样单一的数字，也可以用数组分开表示宽和高。</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5632835"/>
                  </a:ext>
                </a:extLst>
              </a:tr>
              <a:tr h="216000">
                <a:tc>
                  <a:txBody>
                    <a:bodyPr/>
                    <a:lstStyle/>
                    <a:p>
                      <a:pPr indent="266700" algn="just">
                        <a:lnSpc>
                          <a:spcPts val="1400"/>
                        </a:lnSpc>
                        <a:spcBef>
                          <a:spcPts val="200"/>
                        </a:spcBef>
                        <a:spcAft>
                          <a:spcPts val="200"/>
                        </a:spcAft>
                      </a:pPr>
                      <a:r>
                        <a:rPr lang="en-US" sz="900" kern="1050">
                          <a:effectLst/>
                        </a:rPr>
                        <a:t>label_opts</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标签配置项。</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79100080"/>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2</a:t>
            </a:r>
            <a:r>
              <a:rPr lang="zh-CN" altLang="zh-CN" dirty="0"/>
              <a:t>）</a:t>
            </a:r>
            <a:r>
              <a:rPr lang="en-US" altLang="zh-CN" dirty="0"/>
              <a:t>MarkPointOpts</a:t>
            </a:r>
            <a:r>
              <a:rPr lang="zh-CN" altLang="zh-CN" dirty="0"/>
              <a:t>：</a:t>
            </a:r>
            <a:endParaRPr lang="zh-CN" altLang="en-US" dirty="0"/>
          </a:p>
        </p:txBody>
      </p:sp>
    </p:spTree>
    <p:extLst>
      <p:ext uri="{BB962C8B-B14F-4D97-AF65-F5344CB8AC3E}">
        <p14:creationId xmlns:p14="http://schemas.microsoft.com/office/powerpoint/2010/main" val="1469722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BBBDE961-D669-4EFD-AA3C-2BB6A221B941}"/>
              </a:ext>
            </a:extLst>
          </p:cNvPr>
          <p:cNvGraphicFramePr>
            <a:graphicFrameLocks noGrp="1"/>
          </p:cNvGraphicFramePr>
          <p:nvPr>
            <p:ph idx="1"/>
            <p:extLst>
              <p:ext uri="{D42A27DB-BD31-4B8C-83A1-F6EECF244321}">
                <p14:modId xmlns:p14="http://schemas.microsoft.com/office/powerpoint/2010/main" val="2371939496"/>
              </p:ext>
            </p:extLst>
          </p:nvPr>
        </p:nvGraphicFramePr>
        <p:xfrm>
          <a:off x="2633042" y="2106685"/>
          <a:ext cx="6704922" cy="2160000"/>
        </p:xfrm>
        <a:graphic>
          <a:graphicData uri="http://schemas.openxmlformats.org/drawingml/2006/table">
            <a:tbl>
              <a:tblPr firstRow="1" firstCol="1" bandRow="1">
                <a:tableStyleId>{5C22544A-7EE6-4342-B048-85BDC9FD1C3A}</a:tableStyleId>
              </a:tblPr>
              <a:tblGrid>
                <a:gridCol w="1326892">
                  <a:extLst>
                    <a:ext uri="{9D8B030D-6E8A-4147-A177-3AD203B41FA5}">
                      <a16:colId xmlns:a16="http://schemas.microsoft.com/office/drawing/2014/main" val="1564899604"/>
                    </a:ext>
                  </a:extLst>
                </a:gridCol>
                <a:gridCol w="5378030">
                  <a:extLst>
                    <a:ext uri="{9D8B030D-6E8A-4147-A177-3AD203B41FA5}">
                      <a16:colId xmlns:a16="http://schemas.microsoft.com/office/drawing/2014/main" val="651614301"/>
                    </a:ext>
                  </a:extLst>
                </a:gridCol>
              </a:tblGrid>
              <a:tr h="216000">
                <a:tc>
                  <a:txBody>
                    <a:bodyPr/>
                    <a:lstStyle/>
                    <a:p>
                      <a:pPr indent="266700" algn="just">
                        <a:lnSpc>
                          <a:spcPts val="1400"/>
                        </a:lnSpc>
                        <a:spcBef>
                          <a:spcPts val="200"/>
                        </a:spcBef>
                        <a:spcAft>
                          <a:spcPts val="200"/>
                        </a:spcAft>
                      </a:pPr>
                      <a:r>
                        <a:rPr lang="zh-TW" sz="900" kern="1050">
                          <a:effectLst/>
                        </a:rPr>
                        <a:t>配置项</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a:effectLst/>
                        </a:rPr>
                        <a:t>说明</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43832890"/>
                  </a:ext>
                </a:extLst>
              </a:tr>
              <a:tr h="216000">
                <a:tc>
                  <a:txBody>
                    <a:bodyPr/>
                    <a:lstStyle/>
                    <a:p>
                      <a:pPr indent="266700" algn="just">
                        <a:lnSpc>
                          <a:spcPts val="1400"/>
                        </a:lnSpc>
                        <a:spcBef>
                          <a:spcPts val="200"/>
                        </a:spcBef>
                        <a:spcAft>
                          <a:spcPts val="200"/>
                        </a:spcAft>
                      </a:pPr>
                      <a:r>
                        <a:rPr lang="en-US" sz="900" kern="1050">
                          <a:effectLst/>
                        </a:rPr>
                        <a:t>name</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a:effectLst/>
                        </a:rPr>
                        <a:t>标注名称。</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2596211"/>
                  </a:ext>
                </a:extLst>
              </a:tr>
              <a:tr h="216000">
                <a:tc>
                  <a:txBody>
                    <a:bodyPr/>
                    <a:lstStyle/>
                    <a:p>
                      <a:pPr indent="266700" algn="just">
                        <a:lnSpc>
                          <a:spcPts val="1400"/>
                        </a:lnSpc>
                        <a:spcBef>
                          <a:spcPts val="200"/>
                        </a:spcBef>
                        <a:spcAft>
                          <a:spcPts val="200"/>
                        </a:spcAft>
                      </a:pPr>
                      <a:r>
                        <a:rPr lang="en-US" sz="900" kern="1050">
                          <a:effectLst/>
                        </a:rPr>
                        <a:t>type_</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特殊的标注类型，用于标注最大值最小值等。可选</a:t>
                      </a:r>
                      <a:r>
                        <a:rPr lang="en-US" sz="900" kern="1050" dirty="0">
                          <a:effectLst/>
                        </a:rPr>
                        <a:t>'min' </a:t>
                      </a:r>
                      <a:r>
                        <a:rPr lang="zh-TW" sz="900" kern="1050" dirty="0">
                          <a:effectLst/>
                        </a:rPr>
                        <a:t>最大值。</a:t>
                      </a:r>
                      <a:r>
                        <a:rPr lang="en-US" sz="900" kern="1050" dirty="0">
                          <a:effectLst/>
                        </a:rPr>
                        <a:t>'max' </a:t>
                      </a:r>
                      <a:r>
                        <a:rPr lang="zh-TW" sz="900" kern="1050" dirty="0">
                          <a:effectLst/>
                        </a:rPr>
                        <a:t>最大值。</a:t>
                      </a:r>
                      <a:r>
                        <a:rPr lang="en-US" sz="900" kern="1050" dirty="0">
                          <a:effectLst/>
                        </a:rPr>
                        <a:t>'average' </a:t>
                      </a:r>
                      <a:r>
                        <a:rPr lang="zh-TW" sz="900" kern="1050" dirty="0">
                          <a:effectLst/>
                        </a:rPr>
                        <a:t>平均值。</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68151600"/>
                  </a:ext>
                </a:extLst>
              </a:tr>
              <a:tr h="216000">
                <a:tc>
                  <a:txBody>
                    <a:bodyPr/>
                    <a:lstStyle/>
                    <a:p>
                      <a:pPr indent="266700" algn="just">
                        <a:lnSpc>
                          <a:spcPts val="1400"/>
                        </a:lnSpc>
                        <a:spcBef>
                          <a:spcPts val="200"/>
                        </a:spcBef>
                        <a:spcAft>
                          <a:spcPts val="200"/>
                        </a:spcAft>
                      </a:pPr>
                      <a:r>
                        <a:rPr lang="en-US" sz="900" kern="1050">
                          <a:effectLst/>
                        </a:rPr>
                        <a:t>x</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a:effectLst/>
                        </a:rPr>
                        <a:t>相对容器的屏幕</a:t>
                      </a:r>
                      <a:r>
                        <a:rPr lang="en-US" sz="900" kern="1050">
                          <a:effectLst/>
                        </a:rPr>
                        <a:t> x </a:t>
                      </a:r>
                      <a:r>
                        <a:rPr lang="zh-TW" sz="900" kern="1050">
                          <a:effectLst/>
                        </a:rPr>
                        <a:t>坐标，单位像素。</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9871754"/>
                  </a:ext>
                </a:extLst>
              </a:tr>
              <a:tr h="216000">
                <a:tc>
                  <a:txBody>
                    <a:bodyPr/>
                    <a:lstStyle/>
                    <a:p>
                      <a:pPr indent="266700" algn="just">
                        <a:lnSpc>
                          <a:spcPts val="1400"/>
                        </a:lnSpc>
                        <a:spcBef>
                          <a:spcPts val="200"/>
                        </a:spcBef>
                        <a:spcAft>
                          <a:spcPts val="200"/>
                        </a:spcAft>
                      </a:pPr>
                      <a:r>
                        <a:rPr lang="en-US" sz="900" kern="1050">
                          <a:effectLst/>
                        </a:rPr>
                        <a:t>y</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相对容器的屏幕</a:t>
                      </a:r>
                      <a:r>
                        <a:rPr lang="en-US" sz="900" kern="1050" dirty="0">
                          <a:effectLst/>
                        </a:rPr>
                        <a:t> y </a:t>
                      </a:r>
                      <a:r>
                        <a:rPr lang="zh-TW" sz="900" kern="1050" dirty="0">
                          <a:effectLst/>
                        </a:rPr>
                        <a:t>坐标，单位像素。</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89803887"/>
                  </a:ext>
                </a:extLst>
              </a:tr>
              <a:tr h="216000">
                <a:tc>
                  <a:txBody>
                    <a:bodyPr/>
                    <a:lstStyle/>
                    <a:p>
                      <a:pPr indent="266700" algn="just">
                        <a:lnSpc>
                          <a:spcPts val="1400"/>
                        </a:lnSpc>
                        <a:spcBef>
                          <a:spcPts val="200"/>
                        </a:spcBef>
                        <a:spcAft>
                          <a:spcPts val="200"/>
                        </a:spcAft>
                      </a:pPr>
                      <a:r>
                        <a:rPr lang="en-US" sz="900" kern="1050">
                          <a:effectLst/>
                        </a:rPr>
                        <a:t>value_index</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在使用</a:t>
                      </a:r>
                      <a:r>
                        <a:rPr lang="en-US" sz="900" kern="1050" dirty="0">
                          <a:effectLst/>
                        </a:rPr>
                        <a:t> type </a:t>
                      </a:r>
                      <a:r>
                        <a:rPr lang="zh-TW" sz="900" kern="1050" dirty="0">
                          <a:effectLst/>
                        </a:rPr>
                        <a:t>时有效，用于指定在哪个维度上指定最大值最小值。</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43510928"/>
                  </a:ext>
                </a:extLst>
              </a:tr>
              <a:tr h="216000">
                <a:tc>
                  <a:txBody>
                    <a:bodyPr/>
                    <a:lstStyle/>
                    <a:p>
                      <a:pPr indent="266700" algn="just">
                        <a:lnSpc>
                          <a:spcPts val="1400"/>
                        </a:lnSpc>
                        <a:spcBef>
                          <a:spcPts val="200"/>
                        </a:spcBef>
                        <a:spcAft>
                          <a:spcPts val="200"/>
                        </a:spcAft>
                      </a:pPr>
                      <a:r>
                        <a:rPr lang="en-US" sz="900" kern="1050">
                          <a:effectLst/>
                        </a:rPr>
                        <a:t>value_dim</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在使用</a:t>
                      </a:r>
                      <a:r>
                        <a:rPr lang="en-US" sz="900" kern="1050" dirty="0">
                          <a:effectLst/>
                        </a:rPr>
                        <a:t> type </a:t>
                      </a:r>
                      <a:r>
                        <a:rPr lang="zh-TW" sz="900" kern="1050" dirty="0">
                          <a:effectLst/>
                        </a:rPr>
                        <a:t>时有效，用于指定在哪个维度上指定最大值最小值。</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01010755"/>
                  </a:ext>
                </a:extLst>
              </a:tr>
              <a:tr h="216000">
                <a:tc>
                  <a:txBody>
                    <a:bodyPr/>
                    <a:lstStyle/>
                    <a:p>
                      <a:pPr indent="266700" algn="just">
                        <a:lnSpc>
                          <a:spcPts val="1400"/>
                        </a:lnSpc>
                        <a:spcBef>
                          <a:spcPts val="200"/>
                        </a:spcBef>
                        <a:spcAft>
                          <a:spcPts val="200"/>
                        </a:spcAft>
                      </a:pPr>
                      <a:r>
                        <a:rPr lang="en-US" sz="900" kern="1050">
                          <a:effectLst/>
                        </a:rPr>
                        <a:t>coord</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起点或终点的坐标。</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88833258"/>
                  </a:ext>
                </a:extLst>
              </a:tr>
              <a:tr h="216000">
                <a:tc>
                  <a:txBody>
                    <a:bodyPr/>
                    <a:lstStyle/>
                    <a:p>
                      <a:pPr indent="266700" algn="just">
                        <a:lnSpc>
                          <a:spcPts val="1400"/>
                        </a:lnSpc>
                        <a:spcBef>
                          <a:spcPts val="200"/>
                        </a:spcBef>
                        <a:spcAft>
                          <a:spcPts val="200"/>
                        </a:spcAft>
                      </a:pPr>
                      <a:r>
                        <a:rPr lang="en-US" sz="900" kern="1050">
                          <a:effectLst/>
                        </a:rPr>
                        <a:t>symbol</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终点标记的图形。</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18911078"/>
                  </a:ext>
                </a:extLst>
              </a:tr>
              <a:tr h="216000">
                <a:tc>
                  <a:txBody>
                    <a:bodyPr/>
                    <a:lstStyle/>
                    <a:p>
                      <a:pPr indent="266700" algn="just">
                        <a:lnSpc>
                          <a:spcPts val="1400"/>
                        </a:lnSpc>
                        <a:spcBef>
                          <a:spcPts val="200"/>
                        </a:spcBef>
                        <a:spcAft>
                          <a:spcPts val="200"/>
                        </a:spcAft>
                      </a:pPr>
                      <a:r>
                        <a:rPr lang="en-US" sz="900" kern="1050">
                          <a:effectLst/>
                        </a:rPr>
                        <a:t>symbol_size</a:t>
                      </a:r>
                      <a:endParaRPr lang="zh-CN" sz="9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900" kern="1050" dirty="0">
                          <a:effectLst/>
                        </a:rPr>
                        <a:t>标记的大小，可以设置成诸如</a:t>
                      </a:r>
                      <a:r>
                        <a:rPr lang="en-US" sz="900" kern="1050" dirty="0">
                          <a:effectLst/>
                        </a:rPr>
                        <a:t> 10 </a:t>
                      </a:r>
                      <a:r>
                        <a:rPr lang="zh-TW" sz="900" kern="1050" dirty="0">
                          <a:effectLst/>
                        </a:rPr>
                        <a:t>这样单一的数字，也可以用数组分开表示宽和高。</a:t>
                      </a:r>
                      <a:endParaRPr lang="zh-CN" sz="9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84116530"/>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3</a:t>
            </a:r>
            <a:r>
              <a:rPr lang="zh-CN" altLang="zh-CN" dirty="0"/>
              <a:t>）</a:t>
            </a:r>
            <a:r>
              <a:rPr lang="en-US" altLang="zh-CN" dirty="0"/>
              <a:t>MarkLineItem</a:t>
            </a:r>
            <a:r>
              <a:rPr lang="zh-CN" altLang="zh-CN" dirty="0"/>
              <a:t>：</a:t>
            </a:r>
            <a:endParaRPr lang="zh-CN" altLang="en-US" dirty="0"/>
          </a:p>
        </p:txBody>
      </p:sp>
    </p:spTree>
    <p:extLst>
      <p:ext uri="{BB962C8B-B14F-4D97-AF65-F5344CB8AC3E}">
        <p14:creationId xmlns:p14="http://schemas.microsoft.com/office/powerpoint/2010/main" val="42046553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E7C91DA4-3127-4B39-9490-6CFDC28235A4}"/>
              </a:ext>
            </a:extLst>
          </p:cNvPr>
          <p:cNvGraphicFramePr>
            <a:graphicFrameLocks noGrp="1"/>
          </p:cNvGraphicFramePr>
          <p:nvPr>
            <p:ph idx="1"/>
            <p:extLst>
              <p:ext uri="{D42A27DB-BD31-4B8C-83A1-F6EECF244321}">
                <p14:modId xmlns:p14="http://schemas.microsoft.com/office/powerpoint/2010/main" val="4002403257"/>
              </p:ext>
            </p:extLst>
          </p:nvPr>
        </p:nvGraphicFramePr>
        <p:xfrm>
          <a:off x="2817091" y="2261007"/>
          <a:ext cx="6354618" cy="1728000"/>
        </p:xfrm>
        <a:graphic>
          <a:graphicData uri="http://schemas.openxmlformats.org/drawingml/2006/table">
            <a:tbl>
              <a:tblPr firstRow="1" firstCol="1" bandRow="1">
                <a:tableStyleId>{5C22544A-7EE6-4342-B048-85BDC9FD1C3A}</a:tableStyleId>
              </a:tblPr>
              <a:tblGrid>
                <a:gridCol w="1240660">
                  <a:extLst>
                    <a:ext uri="{9D8B030D-6E8A-4147-A177-3AD203B41FA5}">
                      <a16:colId xmlns:a16="http://schemas.microsoft.com/office/drawing/2014/main" val="1612045250"/>
                    </a:ext>
                  </a:extLst>
                </a:gridCol>
                <a:gridCol w="5113958">
                  <a:extLst>
                    <a:ext uri="{9D8B030D-6E8A-4147-A177-3AD203B41FA5}">
                      <a16:colId xmlns:a16="http://schemas.microsoft.com/office/drawing/2014/main" val="132361111"/>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11766010"/>
                  </a:ext>
                </a:extLst>
              </a:tr>
              <a:tr h="216000">
                <a:tc>
                  <a:txBody>
                    <a:bodyPr/>
                    <a:lstStyle/>
                    <a:p>
                      <a:pPr indent="266700" algn="just">
                        <a:lnSpc>
                          <a:spcPts val="1400"/>
                        </a:lnSpc>
                        <a:spcBef>
                          <a:spcPts val="200"/>
                        </a:spcBef>
                        <a:spcAft>
                          <a:spcPts val="200"/>
                        </a:spcAft>
                      </a:pPr>
                      <a:r>
                        <a:rPr lang="en-US" sz="1000" kern="1050">
                          <a:effectLst/>
                        </a:rPr>
                        <a:t>is_silent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图形是否不响应和触发鼠标事件，默认为</a:t>
                      </a:r>
                      <a:r>
                        <a:rPr lang="en-US" sz="1000" kern="1050">
                          <a:effectLst/>
                        </a:rPr>
                        <a:t>false</a:t>
                      </a:r>
                      <a:r>
                        <a:rPr lang="zh-TW" sz="1000" kern="1050">
                          <a:effectLst/>
                        </a:rPr>
                        <a:t>，即响应和触发鼠标事件。</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46823115"/>
                  </a:ext>
                </a:extLst>
              </a:tr>
              <a:tr h="216000">
                <a:tc>
                  <a:txBody>
                    <a:bodyPr/>
                    <a:lstStyle/>
                    <a:p>
                      <a:pPr indent="266700" algn="just">
                        <a:lnSpc>
                          <a:spcPts val="1400"/>
                        </a:lnSpc>
                        <a:spcBef>
                          <a:spcPts val="200"/>
                        </a:spcBef>
                        <a:spcAft>
                          <a:spcPts val="200"/>
                        </a:spcAft>
                      </a:pPr>
                      <a:r>
                        <a:rPr lang="en-US" sz="1000" kern="1050">
                          <a:effectLst/>
                        </a:rPr>
                        <a:t>data</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标记线数据。</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60315622"/>
                  </a:ext>
                </a:extLst>
              </a:tr>
              <a:tr h="216000">
                <a:tc>
                  <a:txBody>
                    <a:bodyPr/>
                    <a:lstStyle/>
                    <a:p>
                      <a:pPr indent="266700" algn="just">
                        <a:lnSpc>
                          <a:spcPts val="1400"/>
                        </a:lnSpc>
                        <a:spcBef>
                          <a:spcPts val="200"/>
                        </a:spcBef>
                        <a:spcAft>
                          <a:spcPts val="200"/>
                        </a:spcAft>
                      </a:pPr>
                      <a:r>
                        <a:rPr lang="en-US" sz="1000" kern="1050">
                          <a:effectLst/>
                        </a:rPr>
                        <a:t>symbol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标线两端的标记类型，可以是一个数组分别指定两端，也可以是单个统一指定。</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59389417"/>
                  </a:ext>
                </a:extLst>
              </a:tr>
              <a:tr h="216000">
                <a:tc>
                  <a:txBody>
                    <a:bodyPr/>
                    <a:lstStyle/>
                    <a:p>
                      <a:pPr indent="266700" algn="just">
                        <a:lnSpc>
                          <a:spcPts val="1400"/>
                        </a:lnSpc>
                        <a:spcBef>
                          <a:spcPts val="200"/>
                        </a:spcBef>
                        <a:spcAft>
                          <a:spcPts val="200"/>
                        </a:spcAft>
                      </a:pPr>
                      <a:r>
                        <a:rPr lang="en-US" sz="1000" kern="1050">
                          <a:effectLst/>
                        </a:rPr>
                        <a:t>symbol_size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标线两端的标记大小，可以是一个数组分别指定两端，也可以是单个统一指定。</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79548736"/>
                  </a:ext>
                </a:extLst>
              </a:tr>
              <a:tr h="216000">
                <a:tc>
                  <a:txBody>
                    <a:bodyPr/>
                    <a:lstStyle/>
                    <a:p>
                      <a:pPr indent="266700" algn="just">
                        <a:lnSpc>
                          <a:spcPts val="1400"/>
                        </a:lnSpc>
                        <a:spcBef>
                          <a:spcPts val="200"/>
                        </a:spcBef>
                        <a:spcAft>
                          <a:spcPts val="200"/>
                        </a:spcAft>
                      </a:pPr>
                      <a:r>
                        <a:rPr lang="en-US" sz="1000" kern="1050">
                          <a:effectLst/>
                        </a:rPr>
                        <a:t>precision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标线数值的精度，在显示平均值线的时候有用。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69001458"/>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标签配置项。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60051497"/>
                  </a:ext>
                </a:extLst>
              </a:tr>
              <a:tr h="216000">
                <a:tc>
                  <a:txBody>
                    <a:bodyPr/>
                    <a:lstStyle/>
                    <a:p>
                      <a:pPr indent="266700" algn="just">
                        <a:lnSpc>
                          <a:spcPts val="1400"/>
                        </a:lnSpc>
                        <a:spcBef>
                          <a:spcPts val="200"/>
                        </a:spcBef>
                        <a:spcAft>
                          <a:spcPts val="200"/>
                        </a:spcAft>
                      </a:pPr>
                      <a:r>
                        <a:rPr lang="en-US" sz="1000" kern="1050">
                          <a:effectLst/>
                        </a:rPr>
                        <a:t>linestyle_opts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标记线样式配置项。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32881805"/>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4</a:t>
            </a:r>
            <a:r>
              <a:rPr lang="zh-CN" altLang="zh-CN" dirty="0"/>
              <a:t>）</a:t>
            </a:r>
            <a:r>
              <a:rPr lang="en-US" altLang="zh-CN" dirty="0"/>
              <a:t>MarkLineOpts</a:t>
            </a:r>
            <a:r>
              <a:rPr lang="zh-CN" altLang="zh-CN" dirty="0"/>
              <a:t>：</a:t>
            </a:r>
            <a:endParaRPr lang="zh-CN" altLang="en-US" dirty="0"/>
          </a:p>
        </p:txBody>
      </p:sp>
    </p:spTree>
    <p:extLst>
      <p:ext uri="{BB962C8B-B14F-4D97-AF65-F5344CB8AC3E}">
        <p14:creationId xmlns:p14="http://schemas.microsoft.com/office/powerpoint/2010/main" val="4373038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AB862ECC-0BB3-4165-B013-F7CAB0319063}"/>
              </a:ext>
            </a:extLst>
          </p:cNvPr>
          <p:cNvGraphicFramePr>
            <a:graphicFrameLocks noGrp="1"/>
          </p:cNvGraphicFramePr>
          <p:nvPr>
            <p:ph idx="1"/>
            <p:extLst>
              <p:ext uri="{D42A27DB-BD31-4B8C-83A1-F6EECF244321}">
                <p14:modId xmlns:p14="http://schemas.microsoft.com/office/powerpoint/2010/main" val="2499006157"/>
              </p:ext>
            </p:extLst>
          </p:nvPr>
        </p:nvGraphicFramePr>
        <p:xfrm>
          <a:off x="2687782" y="2352672"/>
          <a:ext cx="6151417" cy="1944000"/>
        </p:xfrm>
        <a:graphic>
          <a:graphicData uri="http://schemas.openxmlformats.org/drawingml/2006/table">
            <a:tbl>
              <a:tblPr firstRow="1" firstCol="1" bandRow="1">
                <a:tableStyleId>{5C22544A-7EE6-4342-B048-85BDC9FD1C3A}</a:tableStyleId>
              </a:tblPr>
              <a:tblGrid>
                <a:gridCol w="1204091">
                  <a:extLst>
                    <a:ext uri="{9D8B030D-6E8A-4147-A177-3AD203B41FA5}">
                      <a16:colId xmlns:a16="http://schemas.microsoft.com/office/drawing/2014/main" val="3812415919"/>
                    </a:ext>
                  </a:extLst>
                </a:gridCol>
                <a:gridCol w="4947326">
                  <a:extLst>
                    <a:ext uri="{9D8B030D-6E8A-4147-A177-3AD203B41FA5}">
                      <a16:colId xmlns:a16="http://schemas.microsoft.com/office/drawing/2014/main" val="3565659931"/>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43001591"/>
                  </a:ext>
                </a:extLst>
              </a:tr>
              <a:tr h="216000">
                <a:tc>
                  <a:txBody>
                    <a:bodyPr/>
                    <a:lstStyle/>
                    <a:p>
                      <a:pPr indent="266700" algn="just">
                        <a:lnSpc>
                          <a:spcPts val="1400"/>
                        </a:lnSpc>
                        <a:spcBef>
                          <a:spcPts val="200"/>
                        </a:spcBef>
                        <a:spcAft>
                          <a:spcPts val="200"/>
                        </a:spcAft>
                      </a:pPr>
                      <a:r>
                        <a:rPr lang="en-US" sz="1000" kern="1050" dirty="0">
                          <a:effectLst/>
                        </a:rPr>
                        <a:t>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区域名称</a:t>
                      </a:r>
                      <a:r>
                        <a:rPr lang="en-US" sz="1000" kern="1050" dirty="0">
                          <a:effectLst/>
                        </a:rPr>
                        <a:t>, </a:t>
                      </a:r>
                      <a:r>
                        <a:rPr lang="zh-TW" sz="1000" kern="1050" dirty="0">
                          <a:effectLst/>
                        </a:rPr>
                        <a:t>仅仅就是一个名称而已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73400899"/>
                  </a:ext>
                </a:extLst>
              </a:tr>
              <a:tr h="216000">
                <a:tc>
                  <a:txBody>
                    <a:bodyPr/>
                    <a:lstStyle/>
                    <a:p>
                      <a:pPr indent="266700" algn="just">
                        <a:lnSpc>
                          <a:spcPts val="1400"/>
                        </a:lnSpc>
                        <a:spcBef>
                          <a:spcPts val="200"/>
                        </a:spcBef>
                        <a:spcAft>
                          <a:spcPts val="200"/>
                        </a:spcAft>
                      </a:pPr>
                      <a:r>
                        <a:rPr lang="en-US" sz="1000" kern="1050">
                          <a:effectLst/>
                        </a:rPr>
                        <a:t>type_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特殊的标注类型，用于标注最大值最小值等。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40753077"/>
                  </a:ext>
                </a:extLst>
              </a:tr>
              <a:tr h="216000">
                <a:tc>
                  <a:txBody>
                    <a:bodyPr/>
                    <a:lstStyle/>
                    <a:p>
                      <a:pPr indent="266700" algn="just">
                        <a:lnSpc>
                          <a:spcPts val="1400"/>
                        </a:lnSpc>
                        <a:spcBef>
                          <a:spcPts val="200"/>
                        </a:spcBef>
                        <a:spcAft>
                          <a:spcPts val="200"/>
                        </a:spcAft>
                      </a:pPr>
                      <a:r>
                        <a:rPr lang="en-US" sz="1000" kern="1050">
                          <a:effectLst/>
                        </a:rPr>
                        <a:t>value_index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在使用</a:t>
                      </a:r>
                      <a:r>
                        <a:rPr lang="en-US" sz="1000" kern="1050" dirty="0">
                          <a:effectLst/>
                        </a:rPr>
                        <a:t> type </a:t>
                      </a:r>
                      <a:r>
                        <a:rPr lang="zh-TW" sz="1000" kern="1050" dirty="0">
                          <a:effectLst/>
                        </a:rPr>
                        <a:t>时有效，用于指定在哪个维度上指定最大值最小值。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42494060"/>
                  </a:ext>
                </a:extLst>
              </a:tr>
              <a:tr h="216000">
                <a:tc>
                  <a:txBody>
                    <a:bodyPr/>
                    <a:lstStyle/>
                    <a:p>
                      <a:pPr indent="266700" algn="just">
                        <a:lnSpc>
                          <a:spcPts val="1400"/>
                        </a:lnSpc>
                        <a:spcBef>
                          <a:spcPts val="200"/>
                        </a:spcBef>
                        <a:spcAft>
                          <a:spcPts val="200"/>
                        </a:spcAft>
                      </a:pPr>
                      <a:r>
                        <a:rPr lang="en-US" sz="1000" kern="1050">
                          <a:effectLst/>
                        </a:rPr>
                        <a:t>value_dim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在使用</a:t>
                      </a:r>
                      <a:r>
                        <a:rPr lang="en-US" sz="1000" kern="1050" dirty="0">
                          <a:effectLst/>
                        </a:rPr>
                        <a:t> type </a:t>
                      </a:r>
                      <a:r>
                        <a:rPr lang="zh-TW" sz="1000" kern="1050" dirty="0">
                          <a:effectLst/>
                        </a:rPr>
                        <a:t>时有效，用于指定在哪个维度上指定最大值最小值。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36064445"/>
                  </a:ext>
                </a:extLst>
              </a:tr>
              <a:tr h="216000">
                <a:tc>
                  <a:txBody>
                    <a:bodyPr/>
                    <a:lstStyle/>
                    <a:p>
                      <a:pPr indent="266700" algn="just">
                        <a:lnSpc>
                          <a:spcPts val="1400"/>
                        </a:lnSpc>
                        <a:spcBef>
                          <a:spcPts val="200"/>
                        </a:spcBef>
                        <a:spcAft>
                          <a:spcPts val="200"/>
                        </a:spcAft>
                      </a:pPr>
                      <a:r>
                        <a:rPr lang="en-US" sz="1000" kern="1050">
                          <a:effectLst/>
                        </a:rPr>
                        <a:t>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相对容器的屏幕</a:t>
                      </a:r>
                      <a:r>
                        <a:rPr lang="en-US" sz="1000" kern="1050" dirty="0">
                          <a:effectLst/>
                        </a:rPr>
                        <a:t> x </a:t>
                      </a:r>
                      <a:r>
                        <a:rPr lang="zh-TW" sz="1000" kern="1050" dirty="0">
                          <a:effectLst/>
                        </a:rPr>
                        <a:t>坐标，单位像素，支持百分比形式，例如</a:t>
                      </a:r>
                      <a:r>
                        <a:rPr lang="en-US" sz="1000" kern="1050" dirty="0">
                          <a:effectLst/>
                        </a:rPr>
                        <a:t> '20%'</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23529910"/>
                  </a:ext>
                </a:extLst>
              </a:tr>
              <a:tr h="216000">
                <a:tc>
                  <a:txBody>
                    <a:bodyPr/>
                    <a:lstStyle/>
                    <a:p>
                      <a:pPr indent="266700" algn="just">
                        <a:lnSpc>
                          <a:spcPts val="1400"/>
                        </a:lnSpc>
                        <a:spcBef>
                          <a:spcPts val="200"/>
                        </a:spcBef>
                        <a:spcAft>
                          <a:spcPts val="200"/>
                        </a:spcAft>
                      </a:pPr>
                      <a:r>
                        <a:rPr lang="en-US" sz="1000" kern="1050">
                          <a:effectLst/>
                        </a:rPr>
                        <a:t>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相对容器的屏幕</a:t>
                      </a:r>
                      <a:r>
                        <a:rPr lang="en-US" sz="1000" kern="1050" dirty="0">
                          <a:effectLst/>
                        </a:rPr>
                        <a:t> y </a:t>
                      </a:r>
                      <a:r>
                        <a:rPr lang="zh-TW" sz="1000" kern="1050" dirty="0">
                          <a:effectLst/>
                        </a:rPr>
                        <a:t>坐标，单位像素，支持百分比形式，例如</a:t>
                      </a:r>
                      <a:r>
                        <a:rPr lang="en-US" sz="1000" kern="1050" dirty="0">
                          <a:effectLst/>
                        </a:rPr>
                        <a:t> '20%'</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52655679"/>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22876163"/>
                  </a:ext>
                </a:extLst>
              </a:tr>
              <a:tr h="216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该数据项区域的样式，起点和终点项的</a:t>
                      </a:r>
                      <a:r>
                        <a:rPr lang="en-US" sz="1000" kern="1050" dirty="0">
                          <a:effectLst/>
                        </a:rPr>
                        <a:t> </a:t>
                      </a:r>
                      <a:r>
                        <a:rPr lang="en-US" sz="1000" kern="1050" dirty="0" err="1">
                          <a:effectLst/>
                        </a:rPr>
                        <a:t>itemStyle</a:t>
                      </a:r>
                      <a:r>
                        <a:rPr lang="en-US" sz="1000" kern="1050" dirty="0">
                          <a:effectLst/>
                        </a:rPr>
                        <a:t> </a:t>
                      </a:r>
                      <a:r>
                        <a:rPr lang="zh-TW" sz="1000" kern="1050" dirty="0">
                          <a:effectLst/>
                        </a:rPr>
                        <a:t>会合并到一起。</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70708278"/>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5</a:t>
            </a:r>
            <a:r>
              <a:rPr lang="zh-CN" altLang="zh-CN" dirty="0"/>
              <a:t>）</a:t>
            </a:r>
            <a:r>
              <a:rPr lang="en-US" altLang="zh-CN" dirty="0"/>
              <a:t>MarkAreaItem: </a:t>
            </a:r>
            <a:endParaRPr lang="zh-CN" altLang="en-US" dirty="0"/>
          </a:p>
        </p:txBody>
      </p:sp>
    </p:spTree>
    <p:extLst>
      <p:ext uri="{BB962C8B-B14F-4D97-AF65-F5344CB8AC3E}">
        <p14:creationId xmlns:p14="http://schemas.microsoft.com/office/powerpoint/2010/main" val="38140448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CDD877-3A11-43F4-A832-35FD9CC4E91B}"/>
              </a:ext>
            </a:extLst>
          </p:cNvPr>
          <p:cNvSpPr>
            <a:spLocks noGrp="1"/>
          </p:cNvSpPr>
          <p:nvPr>
            <p:ph idx="1"/>
          </p:nvPr>
        </p:nvSpPr>
        <p:spPr/>
        <p:txBody>
          <a:bodyPr/>
          <a:lstStyle/>
          <a:p>
            <a:pPr>
              <a:lnSpc>
                <a:spcPct val="100000"/>
              </a:lnSpc>
            </a:pPr>
            <a:r>
              <a:rPr lang="en-US" altLang="zh-CN" sz="1600" dirty="0"/>
              <a:t>export  JAVA_HOME=/</a:t>
            </a:r>
            <a:r>
              <a:rPr lang="en-US" altLang="zh-CN" sz="1600" dirty="0" err="1"/>
              <a:t>usr</a:t>
            </a:r>
            <a:r>
              <a:rPr lang="en-US" altLang="zh-CN" sz="1600" dirty="0"/>
              <a:t>/java/jdk1.7.0_71/</a:t>
            </a:r>
          </a:p>
          <a:p>
            <a:pPr>
              <a:lnSpc>
                <a:spcPct val="100000"/>
              </a:lnSpc>
            </a:pPr>
            <a:r>
              <a:rPr lang="en-US" altLang="zh-CN" sz="1600" dirty="0"/>
              <a:t>export  HADOOP_HOME=/home/dong/hadoop-2.5.2</a:t>
            </a:r>
          </a:p>
          <a:p>
            <a:pPr>
              <a:lnSpc>
                <a:spcPct val="100000"/>
              </a:lnSpc>
            </a:pPr>
            <a:r>
              <a:rPr lang="en-US" altLang="zh-CN" sz="1600" dirty="0"/>
              <a:t>export  SCALA_HOME=/home/dong/scala-2.10.4</a:t>
            </a:r>
          </a:p>
          <a:p>
            <a:pPr>
              <a:lnSpc>
                <a:spcPct val="100000"/>
              </a:lnSpc>
            </a:pPr>
            <a:r>
              <a:rPr lang="en-US" altLang="zh-CN" sz="1600" dirty="0"/>
              <a:t>export  SPARK_HOME=/home/dong/spark-1.4.0-bin-hadoop2.4</a:t>
            </a:r>
          </a:p>
          <a:p>
            <a:pPr>
              <a:lnSpc>
                <a:spcPct val="100000"/>
              </a:lnSpc>
            </a:pPr>
            <a:r>
              <a:rPr lang="en-US" altLang="zh-CN" sz="1600" dirty="0"/>
              <a:t>export  HIVE_HOME=/home/dong/apache-hive-1.2.2-bin</a:t>
            </a:r>
          </a:p>
          <a:p>
            <a:pPr>
              <a:lnSpc>
                <a:spcPct val="100000"/>
              </a:lnSpc>
            </a:pPr>
            <a:r>
              <a:rPr lang="en-US" altLang="zh-CN" sz="1600" dirty="0"/>
              <a:t>export  SQOOP_HOME=/home/dong/sqoop-1.4.6.bin__hadoop-2.0.4-alpha</a:t>
            </a:r>
          </a:p>
          <a:p>
            <a:pPr>
              <a:lnSpc>
                <a:spcPct val="100000"/>
              </a:lnSpc>
            </a:pPr>
            <a:r>
              <a:rPr lang="en-US" altLang="zh-CN" sz="1600" dirty="0"/>
              <a:t>export  PYTHONPATH=/home/dong/spark-1.4.0-bin-hadoop2.4/Python</a:t>
            </a:r>
          </a:p>
          <a:p>
            <a:pPr>
              <a:lnSpc>
                <a:spcPct val="100000"/>
              </a:lnSpc>
            </a:pPr>
            <a:r>
              <a:rPr lang="en-US" altLang="zh-CN" sz="1600" dirty="0"/>
              <a:t>export  RPATH=/home/dong/spark-1.4.0-bin-hadoop2.4/R</a:t>
            </a:r>
          </a:p>
          <a:p>
            <a:pPr>
              <a:lnSpc>
                <a:spcPct val="100000"/>
              </a:lnSpc>
            </a:pPr>
            <a:r>
              <a:rPr lang="en-US" altLang="zh-CN" sz="1600" dirty="0"/>
              <a:t>export  ZEPPELIN_HOME=/home/dong/zeppelin-0.7.3-bin-all</a:t>
            </a:r>
          </a:p>
          <a:p>
            <a:pPr>
              <a:lnSpc>
                <a:spcPct val="100000"/>
              </a:lnSpc>
            </a:pPr>
            <a:r>
              <a:rPr lang="en-US" altLang="zh-CN" sz="1600" dirty="0"/>
              <a:t>export  PATH=$HADOOP_HOME/bin:$HADOOP_HOME/</a:t>
            </a:r>
            <a:r>
              <a:rPr lang="en-US" altLang="zh-CN" sz="1600" dirty="0" err="1"/>
              <a:t>sbin</a:t>
            </a:r>
            <a:r>
              <a:rPr lang="en-US" altLang="zh-CN" sz="1600" dirty="0"/>
              <a:t>:$SCALA_HOME/bin:$JAVA_HOME/bin:$SPARK_HOME/bin:$HIVE_HOME/bin:$SQOOP_HOME/bin:/</a:t>
            </a:r>
            <a:r>
              <a:rPr lang="en-US" altLang="zh-CN" sz="1600" dirty="0" err="1"/>
              <a:t>usr</a:t>
            </a:r>
            <a:r>
              <a:rPr lang="en-US" altLang="zh-CN" sz="1600" dirty="0"/>
              <a:t>/local/</a:t>
            </a:r>
            <a:r>
              <a:rPr lang="en-US" altLang="zh-CN" sz="1600" dirty="0" err="1"/>
              <a:t>mysql</a:t>
            </a:r>
            <a:r>
              <a:rPr lang="en-US" altLang="zh-CN" sz="1600" dirty="0"/>
              <a:t>/bin:$ZEPPELIN_HOME/bin:$PATH</a:t>
            </a:r>
          </a:p>
        </p:txBody>
      </p:sp>
      <p:sp>
        <p:nvSpPr>
          <p:cNvPr id="3" name="内容占位符 2">
            <a:extLst>
              <a:ext uri="{FF2B5EF4-FFF2-40B4-BE49-F238E27FC236}">
                <a16:creationId xmlns:a16="http://schemas.microsoft.com/office/drawing/2014/main" id="{BFDA64B5-6190-423A-A1F6-3C66B356F630}"/>
              </a:ext>
            </a:extLst>
          </p:cNvPr>
          <p:cNvSpPr>
            <a:spLocks noGrp="1"/>
          </p:cNvSpPr>
          <p:nvPr>
            <p:ph idx="10"/>
          </p:nvPr>
        </p:nvSpPr>
        <p:spPr/>
        <p:txBody>
          <a:bodyPr/>
          <a:lstStyle/>
          <a:p>
            <a:r>
              <a:rPr lang="zh-CN" altLang="en-US" dirty="0"/>
              <a:t>主节点</a:t>
            </a:r>
            <a:r>
              <a:rPr lang="en-US" altLang="zh-CN" dirty="0"/>
              <a:t>/</a:t>
            </a:r>
            <a:r>
              <a:rPr lang="en-US" altLang="zh-CN" dirty="0" err="1"/>
              <a:t>etc</a:t>
            </a:r>
            <a:r>
              <a:rPr lang="en-US" altLang="zh-CN" dirty="0"/>
              <a:t>/profile</a:t>
            </a:r>
            <a:r>
              <a:rPr lang="zh-CN" altLang="en-US" dirty="0"/>
              <a:t>文件的配置</a:t>
            </a:r>
          </a:p>
        </p:txBody>
      </p:sp>
    </p:spTree>
    <p:extLst>
      <p:ext uri="{BB962C8B-B14F-4D97-AF65-F5344CB8AC3E}">
        <p14:creationId xmlns:p14="http://schemas.microsoft.com/office/powerpoint/2010/main" val="27938027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E20FA79C-7B87-4290-9295-9D46F7B5EAE5}"/>
              </a:ext>
            </a:extLst>
          </p:cNvPr>
          <p:cNvGraphicFramePr>
            <a:graphicFrameLocks noGrp="1"/>
          </p:cNvGraphicFramePr>
          <p:nvPr>
            <p:ph idx="1"/>
            <p:extLst>
              <p:ext uri="{D42A27DB-BD31-4B8C-83A1-F6EECF244321}">
                <p14:modId xmlns:p14="http://schemas.microsoft.com/office/powerpoint/2010/main" val="4005936357"/>
              </p:ext>
            </p:extLst>
          </p:nvPr>
        </p:nvGraphicFramePr>
        <p:xfrm>
          <a:off x="2887215" y="2410353"/>
          <a:ext cx="5711840" cy="864000"/>
        </p:xfrm>
        <a:graphic>
          <a:graphicData uri="http://schemas.openxmlformats.org/drawingml/2006/table">
            <a:tbl>
              <a:tblPr firstRow="1" firstCol="1" bandRow="1">
                <a:tableStyleId>{5C22544A-7EE6-4342-B048-85BDC9FD1C3A}</a:tableStyleId>
              </a:tblPr>
              <a:tblGrid>
                <a:gridCol w="1114358">
                  <a:extLst>
                    <a:ext uri="{9D8B030D-6E8A-4147-A177-3AD203B41FA5}">
                      <a16:colId xmlns:a16="http://schemas.microsoft.com/office/drawing/2014/main" val="905932014"/>
                    </a:ext>
                  </a:extLst>
                </a:gridCol>
                <a:gridCol w="4597482">
                  <a:extLst>
                    <a:ext uri="{9D8B030D-6E8A-4147-A177-3AD203B41FA5}">
                      <a16:colId xmlns:a16="http://schemas.microsoft.com/office/drawing/2014/main" val="1097962604"/>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20867580"/>
                  </a:ext>
                </a:extLst>
              </a:tr>
              <a:tr h="216000">
                <a:tc>
                  <a:txBody>
                    <a:bodyPr/>
                    <a:lstStyle/>
                    <a:p>
                      <a:pPr indent="266700" algn="just">
                        <a:lnSpc>
                          <a:spcPts val="1400"/>
                        </a:lnSpc>
                        <a:spcBef>
                          <a:spcPts val="200"/>
                        </a:spcBef>
                        <a:spcAft>
                          <a:spcPts val="200"/>
                        </a:spcAft>
                      </a:pPr>
                      <a:r>
                        <a:rPr lang="en-US" sz="1000" kern="1050" dirty="0" err="1">
                          <a:effectLst/>
                        </a:rPr>
                        <a:t>is_silent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图形是否不响应和触发鼠标事件，默认为</a:t>
                      </a:r>
                      <a:r>
                        <a:rPr lang="en-US" sz="1000" kern="1050" dirty="0">
                          <a:effectLst/>
                        </a:rPr>
                        <a:t>False</a:t>
                      </a:r>
                      <a:r>
                        <a:rPr lang="zh-TW" sz="1000" kern="1050" dirty="0">
                          <a:effectLst/>
                        </a:rPr>
                        <a:t>，即响应和触发鼠标事件。</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68814782"/>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81506417"/>
                  </a:ext>
                </a:extLst>
              </a:tr>
              <a:tr h="216000">
                <a:tc>
                  <a:txBody>
                    <a:bodyPr/>
                    <a:lstStyle/>
                    <a:p>
                      <a:pPr indent="266700" algn="just">
                        <a:lnSpc>
                          <a:spcPts val="1400"/>
                        </a:lnSpc>
                        <a:spcBef>
                          <a:spcPts val="200"/>
                        </a:spcBef>
                        <a:spcAft>
                          <a:spcPts val="200"/>
                        </a:spcAft>
                      </a:pPr>
                      <a:r>
                        <a:rPr lang="en-US" sz="1000" kern="1050">
                          <a:effectLst/>
                        </a:rPr>
                        <a:t>data</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标记区域数据。</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28927493"/>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6</a:t>
            </a:r>
            <a:r>
              <a:rPr lang="zh-CN" altLang="zh-CN" dirty="0"/>
              <a:t>）</a:t>
            </a:r>
            <a:r>
              <a:rPr lang="en-US" altLang="zh-CN" dirty="0"/>
              <a:t>MarkAreaOpts: </a:t>
            </a:r>
            <a:endParaRPr lang="zh-CN" altLang="en-US" dirty="0"/>
          </a:p>
        </p:txBody>
      </p:sp>
    </p:spTree>
    <p:extLst>
      <p:ext uri="{BB962C8B-B14F-4D97-AF65-F5344CB8AC3E}">
        <p14:creationId xmlns:p14="http://schemas.microsoft.com/office/powerpoint/2010/main" val="3739790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Pyecharts</a:t>
            </a:r>
            <a:r>
              <a:rPr lang="zh-CN" altLang="zh-CN" dirty="0"/>
              <a:t>的其它类配置项主要包括：</a:t>
            </a:r>
            <a:r>
              <a:rPr lang="en-US" altLang="zh-CN" dirty="0" err="1"/>
              <a:t>EffectOpts</a:t>
            </a:r>
            <a:r>
              <a:rPr lang="zh-CN" altLang="zh-CN" dirty="0"/>
              <a:t>、</a:t>
            </a:r>
            <a:r>
              <a:rPr lang="en-US" altLang="zh-CN" dirty="0" err="1"/>
              <a:t>AreaStyleOpts</a:t>
            </a:r>
            <a:r>
              <a:rPr lang="zh-CN" altLang="zh-CN" dirty="0"/>
              <a:t>、</a:t>
            </a:r>
            <a:r>
              <a:rPr lang="en-US" altLang="zh-CN" dirty="0" err="1"/>
              <a:t>SplitAreaOpts</a:t>
            </a:r>
            <a:r>
              <a:rPr lang="zh-CN" altLang="zh-CN" dirty="0"/>
              <a:t>等</a:t>
            </a:r>
            <a:r>
              <a:rPr lang="en-US" altLang="zh-CN" dirty="0"/>
              <a:t>3</a:t>
            </a:r>
            <a:r>
              <a:rPr lang="zh-CN" altLang="zh-CN" dirty="0"/>
              <a:t>个配置。</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9.2.3  </a:t>
            </a:r>
            <a:r>
              <a:rPr lang="zh-CN" altLang="en-US" dirty="0"/>
              <a:t>其它类配置项</a:t>
            </a:r>
            <a:endParaRPr dirty="0"/>
          </a:p>
        </p:txBody>
      </p:sp>
    </p:spTree>
    <p:extLst>
      <p:ext uri="{BB962C8B-B14F-4D97-AF65-F5344CB8AC3E}">
        <p14:creationId xmlns:p14="http://schemas.microsoft.com/office/powerpoint/2010/main" val="2753306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A118F4BE-2537-4C6E-BEFA-4DAD58F08720}"/>
              </a:ext>
            </a:extLst>
          </p:cNvPr>
          <p:cNvGraphicFramePr>
            <a:graphicFrameLocks noGrp="1"/>
          </p:cNvGraphicFramePr>
          <p:nvPr>
            <p:ph idx="1"/>
            <p:extLst>
              <p:ext uri="{D42A27DB-BD31-4B8C-83A1-F6EECF244321}">
                <p14:modId xmlns:p14="http://schemas.microsoft.com/office/powerpoint/2010/main" val="2651483491"/>
              </p:ext>
            </p:extLst>
          </p:nvPr>
        </p:nvGraphicFramePr>
        <p:xfrm>
          <a:off x="2355273" y="2466615"/>
          <a:ext cx="6585527" cy="1944000"/>
        </p:xfrm>
        <a:graphic>
          <a:graphicData uri="http://schemas.openxmlformats.org/drawingml/2006/table">
            <a:tbl>
              <a:tblPr firstRow="1" firstCol="1" bandRow="1">
                <a:tableStyleId>{5C22544A-7EE6-4342-B048-85BDC9FD1C3A}</a:tableStyleId>
              </a:tblPr>
              <a:tblGrid>
                <a:gridCol w="1288119">
                  <a:extLst>
                    <a:ext uri="{9D8B030D-6E8A-4147-A177-3AD203B41FA5}">
                      <a16:colId xmlns:a16="http://schemas.microsoft.com/office/drawing/2014/main" val="101929818"/>
                    </a:ext>
                  </a:extLst>
                </a:gridCol>
                <a:gridCol w="5297408">
                  <a:extLst>
                    <a:ext uri="{9D8B030D-6E8A-4147-A177-3AD203B41FA5}">
                      <a16:colId xmlns:a16="http://schemas.microsoft.com/office/drawing/2014/main" val="752937393"/>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50" kern="1050" dirty="0">
                          <a:effectLst/>
                        </a:rPr>
                        <a:t>说明</a:t>
                      </a:r>
                      <a:endParaRPr lang="zh-CN" sz="105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61234465"/>
                  </a:ext>
                </a:extLst>
              </a:tr>
              <a:tr h="216000">
                <a:tc>
                  <a:txBody>
                    <a:bodyPr/>
                    <a:lstStyle/>
                    <a:p>
                      <a:pPr indent="266700" algn="just">
                        <a:lnSpc>
                          <a:spcPts val="1400"/>
                        </a:lnSpc>
                        <a:spcBef>
                          <a:spcPts val="200"/>
                        </a:spcBef>
                        <a:spcAft>
                          <a:spcPts val="200"/>
                        </a:spcAft>
                      </a:pPr>
                      <a:r>
                        <a:rPr lang="en-US" sz="1000" kern="1050" dirty="0" err="1">
                          <a:effectLst/>
                        </a:rPr>
                        <a:t>is_show</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是否显示特效。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6909903"/>
                  </a:ext>
                </a:extLst>
              </a:tr>
              <a:tr h="216000">
                <a:tc>
                  <a:txBody>
                    <a:bodyPr/>
                    <a:lstStyle/>
                    <a:p>
                      <a:pPr indent="266700" algn="just">
                        <a:lnSpc>
                          <a:spcPts val="1400"/>
                        </a:lnSpc>
                        <a:spcBef>
                          <a:spcPts val="200"/>
                        </a:spcBef>
                        <a:spcAft>
                          <a:spcPts val="200"/>
                        </a:spcAft>
                      </a:pPr>
                      <a:r>
                        <a:rPr lang="en-US" sz="1000" kern="1050">
                          <a:effectLst/>
                        </a:rPr>
                        <a:t>brush_type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波纹的绘制方式，可选</a:t>
                      </a:r>
                      <a:r>
                        <a:rPr lang="en-US" sz="1000" kern="1050" dirty="0">
                          <a:effectLst/>
                        </a:rPr>
                        <a:t> 'stroke' </a:t>
                      </a:r>
                      <a:r>
                        <a:rPr lang="zh-TW" sz="1000" kern="1050" dirty="0">
                          <a:effectLst/>
                        </a:rPr>
                        <a:t>和</a:t>
                      </a:r>
                      <a:r>
                        <a:rPr lang="en-US" sz="1000" kern="1050" dirty="0">
                          <a:effectLst/>
                        </a:rPr>
                        <a:t> 'fill'</a:t>
                      </a:r>
                      <a:r>
                        <a:rPr lang="zh-TW" sz="1000" kern="1050" dirty="0">
                          <a:effectLst/>
                        </a:rPr>
                        <a:t>，</a:t>
                      </a:r>
                      <a:r>
                        <a:rPr lang="en-US" sz="1000" kern="1050" dirty="0">
                          <a:effectLst/>
                        </a:rPr>
                        <a:t>Scatter </a:t>
                      </a:r>
                      <a:r>
                        <a:rPr lang="zh-TW" sz="1000" kern="1050" dirty="0">
                          <a:effectLst/>
                        </a:rPr>
                        <a:t>类型有效。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84838555"/>
                  </a:ext>
                </a:extLst>
              </a:tr>
              <a:tr h="216000">
                <a:tc>
                  <a:txBody>
                    <a:bodyPr/>
                    <a:lstStyle/>
                    <a:p>
                      <a:pPr indent="266700" algn="just">
                        <a:lnSpc>
                          <a:spcPts val="1400"/>
                        </a:lnSpc>
                        <a:spcBef>
                          <a:spcPts val="200"/>
                        </a:spcBef>
                        <a:spcAft>
                          <a:spcPts val="200"/>
                        </a:spcAft>
                      </a:pPr>
                      <a:r>
                        <a:rPr lang="en-US" sz="1000" kern="1050">
                          <a:effectLst/>
                        </a:rPr>
                        <a:t>scale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动画中波纹的最大缩放比例，</a:t>
                      </a:r>
                      <a:r>
                        <a:rPr lang="en-US" sz="1000" kern="1050" dirty="0">
                          <a:effectLst/>
                        </a:rPr>
                        <a:t>Scatter </a:t>
                      </a:r>
                      <a:r>
                        <a:rPr lang="zh-TW" sz="1000" kern="1050" dirty="0">
                          <a:effectLst/>
                        </a:rPr>
                        <a:t>类型有效。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0374287"/>
                  </a:ext>
                </a:extLst>
              </a:tr>
              <a:tr h="216000">
                <a:tc>
                  <a:txBody>
                    <a:bodyPr/>
                    <a:lstStyle/>
                    <a:p>
                      <a:pPr indent="266700" algn="just">
                        <a:lnSpc>
                          <a:spcPts val="1400"/>
                        </a:lnSpc>
                        <a:spcBef>
                          <a:spcPts val="200"/>
                        </a:spcBef>
                        <a:spcAft>
                          <a:spcPts val="200"/>
                        </a:spcAft>
                      </a:pPr>
                      <a:r>
                        <a:rPr lang="en-US" sz="1000" kern="1050">
                          <a:effectLst/>
                        </a:rPr>
                        <a:t>period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动画的周期，秒数，</a:t>
                      </a:r>
                      <a:r>
                        <a:rPr lang="en-US" sz="1000" kern="1050" dirty="0">
                          <a:effectLst/>
                        </a:rPr>
                        <a:t>Scatter </a:t>
                      </a:r>
                      <a:r>
                        <a:rPr lang="zh-TW" sz="1000" kern="1050" dirty="0">
                          <a:effectLst/>
                        </a:rPr>
                        <a:t>类型有效。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72424140"/>
                  </a:ext>
                </a:extLst>
              </a:tr>
              <a:tr h="216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特效标记的颜色。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86129801"/>
                  </a:ext>
                </a:extLst>
              </a:tr>
              <a:tr h="216000">
                <a:tc>
                  <a:txBody>
                    <a:bodyPr/>
                    <a:lstStyle/>
                    <a:p>
                      <a:pPr indent="266700" algn="just">
                        <a:lnSpc>
                          <a:spcPts val="1400"/>
                        </a:lnSpc>
                        <a:spcBef>
                          <a:spcPts val="200"/>
                        </a:spcBef>
                        <a:spcAft>
                          <a:spcPts val="200"/>
                        </a:spcAft>
                      </a:pPr>
                      <a:r>
                        <a:rPr lang="en-US" sz="1000" kern="1050">
                          <a:effectLst/>
                        </a:rPr>
                        <a:t>symbol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特效图形的标记。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1516543"/>
                  </a:ext>
                </a:extLst>
              </a:tr>
              <a:tr h="216000">
                <a:tc>
                  <a:txBody>
                    <a:bodyPr/>
                    <a:lstStyle/>
                    <a:p>
                      <a:pPr indent="266700" algn="just">
                        <a:lnSpc>
                          <a:spcPts val="1400"/>
                        </a:lnSpc>
                        <a:spcBef>
                          <a:spcPts val="200"/>
                        </a:spcBef>
                        <a:spcAft>
                          <a:spcPts val="200"/>
                        </a:spcAft>
                      </a:pPr>
                      <a:r>
                        <a:rPr lang="en-US" sz="1000" kern="1050">
                          <a:effectLst/>
                        </a:rPr>
                        <a:t>symbol_size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特效标记的大小，可以设置成诸如</a:t>
                      </a:r>
                      <a:r>
                        <a:rPr lang="en-US" sz="1000" kern="1050" dirty="0">
                          <a:effectLst/>
                        </a:rPr>
                        <a:t> 10 </a:t>
                      </a:r>
                      <a:r>
                        <a:rPr lang="zh-TW" sz="1000" kern="1050" dirty="0">
                          <a:effectLst/>
                        </a:rPr>
                        <a:t>这样单一的数字，也可以用数组分开表示高和宽。</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34139371"/>
                  </a:ext>
                </a:extLst>
              </a:tr>
              <a:tr h="216000">
                <a:tc>
                  <a:txBody>
                    <a:bodyPr/>
                    <a:lstStyle/>
                    <a:p>
                      <a:pPr indent="266700" algn="just">
                        <a:lnSpc>
                          <a:spcPts val="1400"/>
                        </a:lnSpc>
                        <a:spcBef>
                          <a:spcPts val="200"/>
                        </a:spcBef>
                        <a:spcAft>
                          <a:spcPts val="200"/>
                        </a:spcAft>
                      </a:pPr>
                      <a:r>
                        <a:rPr lang="en-US" sz="1000" kern="1050">
                          <a:effectLst/>
                        </a:rPr>
                        <a:t>trail_length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特效尾迹的长度。取从</a:t>
                      </a:r>
                      <a:r>
                        <a:rPr lang="en-US" sz="1000" kern="1050" dirty="0">
                          <a:effectLst/>
                        </a:rPr>
                        <a:t> 0 </a:t>
                      </a:r>
                      <a:r>
                        <a:rPr lang="zh-TW" sz="1000" kern="1050" dirty="0">
                          <a:effectLst/>
                        </a:rPr>
                        <a:t>到</a:t>
                      </a:r>
                      <a:r>
                        <a:rPr lang="en-US" sz="1000" kern="1050" dirty="0">
                          <a:effectLst/>
                        </a:rPr>
                        <a:t> 1 </a:t>
                      </a:r>
                      <a:r>
                        <a:rPr lang="zh-TW" sz="1000" kern="1050" dirty="0">
                          <a:effectLst/>
                        </a:rPr>
                        <a:t>的值，数值越大尾迹越长。</a:t>
                      </a:r>
                      <a:r>
                        <a:rPr lang="en-US" sz="1000" kern="1050" dirty="0">
                          <a:effectLst/>
                        </a:rPr>
                        <a:t>Geo </a:t>
                      </a:r>
                      <a:r>
                        <a:rPr lang="zh-TW" sz="1000" kern="1050" dirty="0">
                          <a:effectLst/>
                        </a:rPr>
                        <a:t>图设置</a:t>
                      </a:r>
                      <a:r>
                        <a:rPr lang="en-US" sz="1000" kern="1050" dirty="0">
                          <a:effectLst/>
                        </a:rPr>
                        <a:t> Lines </a:t>
                      </a:r>
                      <a:r>
                        <a:rPr lang="zh-TW" sz="1000" kern="1050" dirty="0">
                          <a:effectLst/>
                        </a:rPr>
                        <a:t>类型时有效。</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11277693"/>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1</a:t>
            </a:r>
            <a:r>
              <a:rPr lang="zh-CN" altLang="zh-CN" dirty="0"/>
              <a:t>）</a:t>
            </a:r>
            <a:r>
              <a:rPr lang="en-US" altLang="zh-CN" dirty="0"/>
              <a:t>EffectOpts</a:t>
            </a:r>
            <a:r>
              <a:rPr lang="zh-CN" altLang="zh-CN" dirty="0"/>
              <a:t>：</a:t>
            </a:r>
            <a:endParaRPr lang="zh-CN" altLang="en-US" dirty="0"/>
          </a:p>
        </p:txBody>
      </p:sp>
    </p:spTree>
    <p:extLst>
      <p:ext uri="{BB962C8B-B14F-4D97-AF65-F5344CB8AC3E}">
        <p14:creationId xmlns:p14="http://schemas.microsoft.com/office/powerpoint/2010/main" val="20795716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9E3AF0FC-CE5E-40D5-9415-CA1F05FFF456}"/>
              </a:ext>
            </a:extLst>
          </p:cNvPr>
          <p:cNvGraphicFramePr>
            <a:graphicFrameLocks noGrp="1"/>
          </p:cNvGraphicFramePr>
          <p:nvPr>
            <p:ph idx="1"/>
            <p:extLst>
              <p:ext uri="{D42A27DB-BD31-4B8C-83A1-F6EECF244321}">
                <p14:modId xmlns:p14="http://schemas.microsoft.com/office/powerpoint/2010/main" val="3421737954"/>
              </p:ext>
            </p:extLst>
          </p:nvPr>
        </p:nvGraphicFramePr>
        <p:xfrm>
          <a:off x="2915270" y="2508899"/>
          <a:ext cx="5404485" cy="648000"/>
        </p:xfrm>
        <a:graphic>
          <a:graphicData uri="http://schemas.openxmlformats.org/drawingml/2006/table">
            <a:tbl>
              <a:tblPr firstRow="1" firstCol="1" bandRow="1">
                <a:tableStyleId>{5C22544A-7EE6-4342-B048-85BDC9FD1C3A}</a:tableStyleId>
              </a:tblPr>
              <a:tblGrid>
                <a:gridCol w="1068705">
                  <a:extLst>
                    <a:ext uri="{9D8B030D-6E8A-4147-A177-3AD203B41FA5}">
                      <a16:colId xmlns:a16="http://schemas.microsoft.com/office/drawing/2014/main" val="3246633782"/>
                    </a:ext>
                  </a:extLst>
                </a:gridCol>
                <a:gridCol w="4335780">
                  <a:extLst>
                    <a:ext uri="{9D8B030D-6E8A-4147-A177-3AD203B41FA5}">
                      <a16:colId xmlns:a16="http://schemas.microsoft.com/office/drawing/2014/main" val="2271951968"/>
                    </a:ext>
                  </a:extLst>
                </a:gridCol>
              </a:tblGrid>
              <a:tr h="216000">
                <a:tc>
                  <a:txBody>
                    <a:bodyPr/>
                    <a:lstStyle/>
                    <a:p>
                      <a:pPr indent="266700" algn="just">
                        <a:lnSpc>
                          <a:spcPts val="1400"/>
                        </a:lnSpc>
                        <a:spcBef>
                          <a:spcPts val="200"/>
                        </a:spcBef>
                        <a:spcAft>
                          <a:spcPts val="200"/>
                        </a:spcAft>
                      </a:pPr>
                      <a:r>
                        <a:rPr lang="zh-TW" sz="1000" kern="1050">
                          <a:effectLst/>
                        </a:rPr>
                        <a:t>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18767682"/>
                  </a:ext>
                </a:extLst>
              </a:tr>
              <a:tr h="216000">
                <a:tc>
                  <a:txBody>
                    <a:bodyPr/>
                    <a:lstStyle/>
                    <a:p>
                      <a:pPr indent="266700" algn="just">
                        <a:lnSpc>
                          <a:spcPts val="1400"/>
                        </a:lnSpc>
                        <a:spcBef>
                          <a:spcPts val="200"/>
                        </a:spcBef>
                        <a:spcAft>
                          <a:spcPts val="200"/>
                        </a:spcAft>
                      </a:pPr>
                      <a:r>
                        <a:rPr lang="en-US" sz="1000" kern="1050">
                          <a:effectLst/>
                        </a:rPr>
                        <a:t>opacity</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图形透明度。支持从</a:t>
                      </a:r>
                      <a:r>
                        <a:rPr lang="en-US" sz="1000" kern="1050">
                          <a:effectLst/>
                        </a:rPr>
                        <a:t> 0 </a:t>
                      </a:r>
                      <a:r>
                        <a:rPr lang="zh-TW" sz="1000" kern="1050">
                          <a:effectLst/>
                        </a:rPr>
                        <a:t>到</a:t>
                      </a:r>
                      <a:r>
                        <a:rPr lang="en-US" sz="1000" kern="1050">
                          <a:effectLst/>
                        </a:rPr>
                        <a:t> 1 </a:t>
                      </a:r>
                      <a:r>
                        <a:rPr lang="zh-TW" sz="1000" kern="1050">
                          <a:effectLst/>
                        </a:rPr>
                        <a:t>的数字，为</a:t>
                      </a:r>
                      <a:r>
                        <a:rPr lang="en-US" sz="1000" kern="1050">
                          <a:effectLst/>
                        </a:rPr>
                        <a:t> 0 </a:t>
                      </a:r>
                      <a:r>
                        <a:rPr lang="zh-TW" sz="1000" kern="1050">
                          <a:effectLst/>
                        </a:rPr>
                        <a:t>时不绘制该图形。</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72960766"/>
                  </a:ext>
                </a:extLst>
              </a:tr>
              <a:tr h="216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填充的颜色。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93964002"/>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2</a:t>
            </a:r>
            <a:r>
              <a:rPr lang="zh-CN" altLang="zh-CN" dirty="0"/>
              <a:t>）</a:t>
            </a:r>
            <a:r>
              <a:rPr lang="en-US" altLang="zh-CN" dirty="0"/>
              <a:t>AreaStyleOpts</a:t>
            </a:r>
            <a:r>
              <a:rPr lang="zh-CN" altLang="zh-CN" dirty="0"/>
              <a:t>：</a:t>
            </a:r>
            <a:endParaRPr lang="zh-CN" altLang="en-US" dirty="0"/>
          </a:p>
        </p:txBody>
      </p:sp>
    </p:spTree>
    <p:extLst>
      <p:ext uri="{BB962C8B-B14F-4D97-AF65-F5344CB8AC3E}">
        <p14:creationId xmlns:p14="http://schemas.microsoft.com/office/powerpoint/2010/main" val="32829684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6D82D0E6-2A29-4AB9-B99E-A998170B3ED4}"/>
              </a:ext>
            </a:extLst>
          </p:cNvPr>
          <p:cNvGraphicFramePr>
            <a:graphicFrameLocks noGrp="1"/>
          </p:cNvGraphicFramePr>
          <p:nvPr>
            <p:ph idx="1"/>
            <p:extLst>
              <p:ext uri="{D42A27DB-BD31-4B8C-83A1-F6EECF244321}">
                <p14:modId xmlns:p14="http://schemas.microsoft.com/office/powerpoint/2010/main" val="2657444851"/>
              </p:ext>
            </p:extLst>
          </p:nvPr>
        </p:nvGraphicFramePr>
        <p:xfrm>
          <a:off x="2807856" y="2471953"/>
          <a:ext cx="5646002" cy="648000"/>
        </p:xfrm>
        <a:graphic>
          <a:graphicData uri="http://schemas.openxmlformats.org/drawingml/2006/table">
            <a:tbl>
              <a:tblPr firstRow="1" firstCol="1" bandRow="1">
                <a:tableStyleId>{5C22544A-7EE6-4342-B048-85BDC9FD1C3A}</a:tableStyleId>
              </a:tblPr>
              <a:tblGrid>
                <a:gridCol w="1293090">
                  <a:extLst>
                    <a:ext uri="{9D8B030D-6E8A-4147-A177-3AD203B41FA5}">
                      <a16:colId xmlns:a16="http://schemas.microsoft.com/office/drawing/2014/main" val="3097994699"/>
                    </a:ext>
                  </a:extLst>
                </a:gridCol>
                <a:gridCol w="4352912">
                  <a:extLst>
                    <a:ext uri="{9D8B030D-6E8A-4147-A177-3AD203B41FA5}">
                      <a16:colId xmlns:a16="http://schemas.microsoft.com/office/drawing/2014/main" val="4238026825"/>
                    </a:ext>
                  </a:extLst>
                </a:gridCol>
              </a:tblGrid>
              <a:tr h="216000">
                <a:tc>
                  <a:txBody>
                    <a:bodyPr/>
                    <a:lstStyle/>
                    <a:p>
                      <a:pPr indent="266700" algn="just">
                        <a:lnSpc>
                          <a:spcPts val="1400"/>
                        </a:lnSpc>
                        <a:spcBef>
                          <a:spcPts val="200"/>
                        </a:spcBef>
                        <a:spcAft>
                          <a:spcPts val="200"/>
                        </a:spcAft>
                      </a:pPr>
                      <a:r>
                        <a:rPr lang="zh-TW" sz="1000" kern="1050" dirty="0">
                          <a:effectLst/>
                        </a:rPr>
                        <a:t>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27368693"/>
                  </a:ext>
                </a:extLst>
              </a:tr>
              <a:tr h="216000">
                <a:tc>
                  <a:txBody>
                    <a:bodyPr/>
                    <a:lstStyle/>
                    <a:p>
                      <a:pPr indent="266700" algn="just">
                        <a:lnSpc>
                          <a:spcPts val="1400"/>
                        </a:lnSpc>
                        <a:spcBef>
                          <a:spcPts val="200"/>
                        </a:spcBef>
                        <a:spcAft>
                          <a:spcPts val="200"/>
                        </a:spcAft>
                      </a:pPr>
                      <a:r>
                        <a:rPr lang="en-US" sz="1000" kern="1050">
                          <a:effectLst/>
                        </a:rPr>
                        <a:t>is_show</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是否显示分隔区域。</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27528202"/>
                  </a:ext>
                </a:extLst>
              </a:tr>
              <a:tr h="216000">
                <a:tc>
                  <a:txBody>
                    <a:bodyPr/>
                    <a:lstStyle/>
                    <a:p>
                      <a:pPr indent="266700" algn="just">
                        <a:lnSpc>
                          <a:spcPts val="1400"/>
                        </a:lnSpc>
                        <a:spcBef>
                          <a:spcPts val="200"/>
                        </a:spcBef>
                        <a:spcAft>
                          <a:spcPts val="200"/>
                        </a:spcAft>
                      </a:pPr>
                      <a:r>
                        <a:rPr lang="en-US" sz="1000" kern="1050">
                          <a:effectLst/>
                        </a:rPr>
                        <a:t>areastyle_opts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分隔区域的样式配置项。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85220295"/>
                  </a:ext>
                </a:extLst>
              </a:tr>
            </a:tbl>
          </a:graphicData>
        </a:graphic>
      </p:graphicFrame>
      <p:sp>
        <p:nvSpPr>
          <p:cNvPr id="3" name="内容占位符 2">
            <a:extLst>
              <a:ext uri="{FF2B5EF4-FFF2-40B4-BE49-F238E27FC236}">
                <a16:creationId xmlns:a16="http://schemas.microsoft.com/office/drawing/2014/main" id="{388FB29D-D4AF-4DAC-83DB-92E7C094C09A}"/>
              </a:ext>
            </a:extLst>
          </p:cNvPr>
          <p:cNvSpPr>
            <a:spLocks noGrp="1"/>
          </p:cNvSpPr>
          <p:nvPr>
            <p:ph idx="10"/>
          </p:nvPr>
        </p:nvSpPr>
        <p:spPr/>
        <p:txBody>
          <a:bodyPr/>
          <a:lstStyle/>
          <a:p>
            <a:r>
              <a:rPr lang="zh-CN" altLang="zh-CN" dirty="0"/>
              <a:t>（</a:t>
            </a:r>
            <a:r>
              <a:rPr lang="en-US" altLang="zh-CN" dirty="0"/>
              <a:t>3</a:t>
            </a:r>
            <a:r>
              <a:rPr lang="zh-CN" altLang="zh-CN" dirty="0"/>
              <a:t>）</a:t>
            </a:r>
            <a:r>
              <a:rPr lang="en-US" altLang="zh-CN" dirty="0"/>
              <a:t>SplitAreaOpts</a:t>
            </a:r>
            <a:r>
              <a:rPr lang="zh-CN" altLang="zh-CN" dirty="0"/>
              <a:t>：</a:t>
            </a:r>
            <a:endParaRPr lang="zh-CN" altLang="en-US" dirty="0"/>
          </a:p>
        </p:txBody>
      </p:sp>
    </p:spTree>
    <p:extLst>
      <p:ext uri="{BB962C8B-B14F-4D97-AF65-F5344CB8AC3E}">
        <p14:creationId xmlns:p14="http://schemas.microsoft.com/office/powerpoint/2010/main" val="41082249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系列配置项</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全局配置项</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运行环境</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415473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r>
              <a:rPr lang="en-US" altLang="zh-CN" dirty="0" err="1"/>
              <a:t>Pyecharts</a:t>
            </a:r>
            <a:r>
              <a:rPr lang="zh-CN" altLang="zh-CN" dirty="0"/>
              <a:t>可以通过</a:t>
            </a:r>
            <a:r>
              <a:rPr lang="en-US" altLang="zh-CN" dirty="0"/>
              <a:t>render</a:t>
            </a:r>
            <a:r>
              <a:rPr lang="zh-CN" altLang="zh-CN" dirty="0"/>
              <a:t>函数生成</a:t>
            </a:r>
            <a:r>
              <a:rPr lang="en-US" altLang="zh-CN" dirty="0"/>
              <a:t>HTML</a:t>
            </a:r>
            <a:r>
              <a:rPr lang="zh-CN" altLang="zh-CN" dirty="0"/>
              <a:t>文件，下面的代码绘制某商场商家</a:t>
            </a:r>
            <a:r>
              <a:rPr lang="en-US" altLang="zh-CN" dirty="0"/>
              <a:t>A</a:t>
            </a:r>
            <a:r>
              <a:rPr lang="zh-CN" altLang="zh-CN" dirty="0"/>
              <a:t>和商家</a:t>
            </a:r>
            <a:r>
              <a:rPr lang="en-US" altLang="zh-CN" dirty="0"/>
              <a:t>B</a:t>
            </a:r>
            <a:r>
              <a:rPr lang="zh-CN" altLang="zh-CN" dirty="0"/>
              <a:t>的销售情况的条形图，并将结果生成</a:t>
            </a:r>
            <a:r>
              <a:rPr lang="en-US" altLang="zh-CN" dirty="0"/>
              <a:t>html</a:t>
            </a:r>
            <a:r>
              <a:rPr lang="zh-CN" altLang="zh-CN" dirty="0"/>
              <a:t>文件。</a:t>
            </a:r>
          </a:p>
          <a:p>
            <a:r>
              <a:rPr lang="en-US" altLang="zh-CN" dirty="0"/>
              <a:t>… …</a:t>
            </a:r>
          </a:p>
          <a:p>
            <a:r>
              <a:rPr lang="en-US" altLang="zh-CN" dirty="0" err="1"/>
              <a:t>bar.render</a:t>
            </a:r>
            <a:r>
              <a:rPr lang="en-US" altLang="zh-CN" dirty="0"/>
              <a:t>('mall_sales.html')</a:t>
            </a:r>
            <a:endParaRPr lang="zh-CN" altLang="zh-CN" dirty="0"/>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9.3.1  </a:t>
            </a:r>
            <a:r>
              <a:rPr lang="zh-CN" altLang="en-US" dirty="0"/>
              <a:t>生成 </a:t>
            </a:r>
            <a:r>
              <a:rPr lang="en-US" dirty="0"/>
              <a:t>HTML</a:t>
            </a:r>
            <a:endParaRPr dirty="0"/>
          </a:p>
        </p:txBody>
      </p:sp>
    </p:spTree>
    <p:extLst>
      <p:ext uri="{BB962C8B-B14F-4D97-AF65-F5344CB8AC3E}">
        <p14:creationId xmlns:p14="http://schemas.microsoft.com/office/powerpoint/2010/main" val="4233586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Pyecharts</a:t>
            </a:r>
            <a:r>
              <a:rPr lang="zh-CN" altLang="en-US" dirty="0"/>
              <a:t>可以直接将可视化视图生成图片，需要安装</a:t>
            </a:r>
            <a:r>
              <a:rPr lang="en-US" altLang="zh-CN" dirty="0"/>
              <a:t>selenium</a:t>
            </a:r>
            <a:r>
              <a:rPr lang="zh-CN" altLang="en-US" dirty="0"/>
              <a:t>、</a:t>
            </a:r>
            <a:r>
              <a:rPr lang="en-US" altLang="zh-CN" dirty="0" err="1"/>
              <a:t>snapshot_selenium</a:t>
            </a:r>
            <a:r>
              <a:rPr lang="zh-CN" altLang="en-US" dirty="0"/>
              <a:t>包，还需要下载</a:t>
            </a:r>
            <a:r>
              <a:rPr lang="en-US" altLang="zh-CN" dirty="0" err="1"/>
              <a:t>Chromedriver</a:t>
            </a:r>
            <a:r>
              <a:rPr lang="zh-CN" altLang="en-US" dirty="0"/>
              <a:t>（注意版本问题），并复制到谷歌浏览器目录（</a:t>
            </a:r>
            <a:r>
              <a:rPr lang="en-US" altLang="zh-CN" dirty="0"/>
              <a:t>…\Google\Chrome\Application</a:t>
            </a:r>
            <a:r>
              <a:rPr lang="zh-CN" altLang="en-US" dirty="0"/>
              <a:t>）以及</a:t>
            </a:r>
            <a:r>
              <a:rPr lang="en-US" altLang="zh-CN" dirty="0"/>
              <a:t>Python</a:t>
            </a:r>
            <a:r>
              <a:rPr lang="zh-CN" altLang="en-US" dirty="0"/>
              <a:t>目录（</a:t>
            </a:r>
            <a:r>
              <a:rPr lang="en-US" altLang="zh-CN" dirty="0"/>
              <a:t>…\Anaconda3\Scripts</a:t>
            </a:r>
            <a:r>
              <a:rPr lang="zh-CN" altLang="en-US" dirty="0"/>
              <a:t>）下，下面的代码绘制某商场商家</a:t>
            </a:r>
            <a:r>
              <a:rPr lang="en-US" altLang="zh-CN" dirty="0"/>
              <a:t>A</a:t>
            </a:r>
            <a:r>
              <a:rPr lang="zh-CN" altLang="en-US" dirty="0"/>
              <a:t>和商家</a:t>
            </a:r>
            <a:r>
              <a:rPr lang="en-US" altLang="zh-CN" dirty="0"/>
              <a:t>B</a:t>
            </a:r>
            <a:r>
              <a:rPr lang="zh-CN" altLang="en-US" dirty="0"/>
              <a:t>的销售情况的条形图，并生成图片。</a:t>
            </a:r>
            <a:endParaRPr lang="en-US" altLang="zh-CN" dirty="0"/>
          </a:p>
          <a:p>
            <a:pPr marL="361950" indent="-361950"/>
            <a:r>
              <a:rPr lang="en-US" altLang="zh-CN" dirty="0"/>
              <a:t>… …</a:t>
            </a:r>
          </a:p>
          <a:p>
            <a:pPr marL="361950" indent="-361950"/>
            <a:r>
              <a:rPr lang="en-US" altLang="zh-CN" dirty="0"/>
              <a:t># </a:t>
            </a:r>
            <a:r>
              <a:rPr lang="zh-CN" altLang="en-US" dirty="0"/>
              <a:t>需要安装 </a:t>
            </a:r>
            <a:r>
              <a:rPr lang="en-US" altLang="zh-CN" dirty="0" err="1"/>
              <a:t>snapshot_selenium</a:t>
            </a:r>
            <a:endParaRPr lang="en-US" altLang="zh-CN" dirty="0"/>
          </a:p>
          <a:p>
            <a:pPr marL="361950" indent="-361950"/>
            <a:r>
              <a:rPr lang="en-US" altLang="zh-CN" dirty="0" err="1"/>
              <a:t>make_snapshot</a:t>
            </a:r>
            <a:r>
              <a:rPr lang="en-US" altLang="zh-CN" dirty="0"/>
              <a:t>(driver, </a:t>
            </a:r>
            <a:r>
              <a:rPr lang="en-US" altLang="zh-CN" dirty="0" err="1"/>
              <a:t>bar_chart</a:t>
            </a:r>
            <a:r>
              <a:rPr lang="en-US" altLang="zh-CN" dirty="0"/>
              <a:t>().render(), "bar.png")</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9.3.2  </a:t>
            </a:r>
            <a:r>
              <a:rPr lang="zh-CN" altLang="en-US" dirty="0"/>
              <a:t>生成图片</a:t>
            </a:r>
            <a:endParaRPr dirty="0"/>
          </a:p>
        </p:txBody>
      </p:sp>
    </p:spTree>
    <p:extLst>
      <p:ext uri="{BB962C8B-B14F-4D97-AF65-F5344CB8AC3E}">
        <p14:creationId xmlns:p14="http://schemas.microsoft.com/office/powerpoint/2010/main" val="401712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Python</a:t>
            </a:r>
            <a:r>
              <a:rPr lang="zh-CN" altLang="en-US" dirty="0"/>
              <a:t>的代码可以在</a:t>
            </a:r>
            <a:r>
              <a:rPr lang="en-US" altLang="zh-CN" dirty="0" err="1"/>
              <a:t>Jupyter</a:t>
            </a:r>
            <a:r>
              <a:rPr lang="en-US" altLang="zh-CN" dirty="0"/>
              <a:t> Notebook</a:t>
            </a:r>
            <a:r>
              <a:rPr lang="zh-CN" altLang="en-US" dirty="0"/>
              <a:t>环境中运行，下面的代码绘制某商场商家</a:t>
            </a:r>
            <a:r>
              <a:rPr lang="en-US" altLang="zh-CN" dirty="0"/>
              <a:t>A</a:t>
            </a:r>
            <a:r>
              <a:rPr lang="zh-CN" altLang="en-US" dirty="0"/>
              <a:t>和商家</a:t>
            </a:r>
            <a:r>
              <a:rPr lang="en-US" altLang="zh-CN" dirty="0"/>
              <a:t>B</a:t>
            </a:r>
            <a:r>
              <a:rPr lang="zh-CN" altLang="en-US" dirty="0"/>
              <a:t>的销售情况的条形图。</a:t>
            </a:r>
            <a:endParaRPr lang="en-US" altLang="zh-CN" dirty="0"/>
          </a:p>
          <a:p>
            <a:pPr marL="361950" indent="-361950"/>
            <a:r>
              <a:rPr lang="en-US" altLang="zh-CN" dirty="0"/>
              <a:t>… …</a:t>
            </a:r>
          </a:p>
          <a:p>
            <a:pPr marL="361950" indent="-361950"/>
            <a:r>
              <a:rPr lang="en-US" altLang="zh-CN" dirty="0" err="1"/>
              <a:t>bar.render_notebook</a:t>
            </a:r>
            <a:r>
              <a:rPr lang="en-US" altLang="zh-CN" dirty="0"/>
              <a:t>()</a:t>
            </a:r>
            <a:endParaRPr lang="zh-CN" altLang="zh-CN" dirty="0"/>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dirty="0"/>
              <a:t>9.3.3  </a:t>
            </a:r>
            <a:r>
              <a:rPr lang="en-US" dirty="0" err="1"/>
              <a:t>Jupyter</a:t>
            </a:r>
            <a:r>
              <a:rPr lang="en-US" dirty="0"/>
              <a:t> Notebook</a:t>
            </a:r>
            <a:endParaRPr dirty="0"/>
          </a:p>
        </p:txBody>
      </p:sp>
    </p:spTree>
    <p:extLst>
      <p:ext uri="{BB962C8B-B14F-4D97-AF65-F5344CB8AC3E}">
        <p14:creationId xmlns:p14="http://schemas.microsoft.com/office/powerpoint/2010/main" val="797239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Python</a:t>
            </a:r>
            <a:r>
              <a:rPr lang="zh-CN" altLang="zh-CN" dirty="0"/>
              <a:t>的代码可以在</a:t>
            </a:r>
            <a:r>
              <a:rPr lang="en-US" altLang="zh-CN" dirty="0" err="1"/>
              <a:t>Jupyter</a:t>
            </a:r>
            <a:r>
              <a:rPr lang="en-US" altLang="zh-CN" dirty="0"/>
              <a:t> Lab</a:t>
            </a:r>
            <a:r>
              <a:rPr lang="zh-CN" altLang="zh-CN" dirty="0"/>
              <a:t>环境中运行，下面的代码绘制某商场商家</a:t>
            </a:r>
            <a:r>
              <a:rPr lang="en-US" altLang="zh-CN" dirty="0"/>
              <a:t>A</a:t>
            </a:r>
            <a:r>
              <a:rPr lang="zh-CN" altLang="zh-CN" dirty="0"/>
              <a:t>和商家</a:t>
            </a:r>
            <a:r>
              <a:rPr lang="en-US" altLang="zh-CN" dirty="0"/>
              <a:t>B</a:t>
            </a:r>
            <a:r>
              <a:rPr lang="zh-CN" altLang="zh-CN" dirty="0"/>
              <a:t>的销售情况的条形图。</a:t>
            </a:r>
          </a:p>
          <a:p>
            <a:pPr marL="361950" indent="-361950"/>
            <a:r>
              <a:rPr lang="en-US" altLang="zh-CN" dirty="0"/>
              <a:t>… …</a:t>
            </a:r>
          </a:p>
          <a:p>
            <a:r>
              <a:rPr lang="en-US" altLang="zh-CN" dirty="0"/>
              <a:t>#</a:t>
            </a:r>
            <a:r>
              <a:rPr lang="zh-CN" altLang="zh-CN" dirty="0"/>
              <a:t>第一次渲染时候调用</a:t>
            </a:r>
            <a:r>
              <a:rPr lang="en-US" altLang="zh-CN" dirty="0" err="1"/>
              <a:t>load_javasrcript</a:t>
            </a:r>
            <a:r>
              <a:rPr lang="zh-CN" altLang="zh-CN" dirty="0"/>
              <a:t>文件</a:t>
            </a:r>
          </a:p>
          <a:p>
            <a:r>
              <a:rPr lang="en-US" altLang="zh-CN" dirty="0" err="1"/>
              <a:t>bar.load_javascript</a:t>
            </a:r>
            <a:r>
              <a:rPr lang="en-US" altLang="zh-CN" dirty="0"/>
              <a:t>()</a:t>
            </a:r>
            <a:endParaRPr lang="zh-CN" altLang="zh-CN" dirty="0"/>
          </a:p>
          <a:p>
            <a:r>
              <a:rPr lang="en-US" altLang="zh-CN" dirty="0" err="1"/>
              <a:t>bar.render_notebook</a:t>
            </a:r>
            <a:r>
              <a:rPr lang="en-US" altLang="zh-CN" dirty="0"/>
              <a:t>()</a:t>
            </a:r>
            <a:endParaRPr lang="zh-CN" altLang="zh-CN" dirty="0"/>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dirty="0"/>
              <a:t>9.3.4  </a:t>
            </a:r>
            <a:r>
              <a:rPr lang="en-US" dirty="0" err="1"/>
              <a:t>Jupyter</a:t>
            </a:r>
            <a:r>
              <a:rPr lang="en-US" dirty="0"/>
              <a:t> Lab</a:t>
            </a:r>
            <a:endParaRPr dirty="0"/>
          </a:p>
        </p:txBody>
      </p:sp>
    </p:spTree>
    <p:extLst>
      <p:ext uri="{BB962C8B-B14F-4D97-AF65-F5344CB8AC3E}">
        <p14:creationId xmlns:p14="http://schemas.microsoft.com/office/powerpoint/2010/main" val="2906334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92A2CE-E8A1-47E9-B83E-F3E357997FAB}"/>
              </a:ext>
            </a:extLst>
          </p:cNvPr>
          <p:cNvSpPr>
            <a:spLocks noGrp="1"/>
          </p:cNvSpPr>
          <p:nvPr>
            <p:ph idx="1"/>
          </p:nvPr>
        </p:nvSpPr>
        <p:spPr/>
        <p:txBody>
          <a:bodyPr/>
          <a:lstStyle/>
          <a:p>
            <a:pPr>
              <a:lnSpc>
                <a:spcPct val="100000"/>
              </a:lnSpc>
            </a:pPr>
            <a:r>
              <a:rPr lang="en-US" altLang="zh-CN" sz="1600" dirty="0"/>
              <a:t>hadoop-2.5.2</a:t>
            </a:r>
          </a:p>
          <a:p>
            <a:pPr>
              <a:lnSpc>
                <a:spcPct val="100000"/>
              </a:lnSpc>
            </a:pPr>
            <a:r>
              <a:rPr lang="en-US" altLang="zh-CN" sz="1600" dirty="0"/>
              <a:t>jdk-7u71</a:t>
            </a:r>
          </a:p>
          <a:p>
            <a:pPr>
              <a:lnSpc>
                <a:spcPct val="100000"/>
              </a:lnSpc>
            </a:pPr>
            <a:r>
              <a:rPr lang="en-US" altLang="zh-CN" sz="1600" dirty="0"/>
              <a:t>scala-2.10.4</a:t>
            </a:r>
          </a:p>
          <a:p>
            <a:pPr>
              <a:lnSpc>
                <a:spcPct val="100000"/>
              </a:lnSpc>
            </a:pPr>
            <a:r>
              <a:rPr lang="en-US" altLang="zh-CN" sz="1600" dirty="0"/>
              <a:t>spark-1.4.0</a:t>
            </a:r>
          </a:p>
          <a:p>
            <a:pPr>
              <a:lnSpc>
                <a:spcPct val="100000"/>
              </a:lnSpc>
            </a:pPr>
            <a:r>
              <a:rPr lang="zh-CN" altLang="en-US" sz="1600" b="1" dirty="0"/>
              <a:t>节点</a:t>
            </a:r>
            <a:r>
              <a:rPr lang="en-US" altLang="zh-CN" sz="1600" b="1" dirty="0"/>
              <a:t>/</a:t>
            </a:r>
            <a:r>
              <a:rPr lang="en-US" altLang="zh-CN" sz="1600" b="1" dirty="0" err="1"/>
              <a:t>etc</a:t>
            </a:r>
            <a:r>
              <a:rPr lang="en-US" altLang="zh-CN" sz="1600" b="1" dirty="0"/>
              <a:t>/profile</a:t>
            </a:r>
            <a:r>
              <a:rPr lang="zh-CN" altLang="en-US" sz="1600" b="1" dirty="0"/>
              <a:t>文件的配置</a:t>
            </a:r>
            <a:endParaRPr lang="en-US" altLang="zh-CN" sz="1600" b="1" dirty="0"/>
          </a:p>
          <a:p>
            <a:pPr>
              <a:lnSpc>
                <a:spcPct val="100000"/>
              </a:lnSpc>
            </a:pPr>
            <a:r>
              <a:rPr lang="en-US" altLang="zh-CN" sz="1600" dirty="0"/>
              <a:t>export  JAVA_HOME=/</a:t>
            </a:r>
            <a:r>
              <a:rPr lang="en-US" altLang="zh-CN" sz="1600" dirty="0" err="1"/>
              <a:t>usr</a:t>
            </a:r>
            <a:r>
              <a:rPr lang="en-US" altLang="zh-CN" sz="1600" dirty="0"/>
              <a:t>/java/jdk1.7.0_71/</a:t>
            </a:r>
          </a:p>
          <a:p>
            <a:pPr>
              <a:lnSpc>
                <a:spcPct val="100000"/>
              </a:lnSpc>
            </a:pPr>
            <a:r>
              <a:rPr lang="en-US" altLang="zh-CN" sz="1600" dirty="0"/>
              <a:t>export  HADOOP_HOME=/home/dong/hadoop-2.5.2</a:t>
            </a:r>
          </a:p>
          <a:p>
            <a:pPr>
              <a:lnSpc>
                <a:spcPct val="100000"/>
              </a:lnSpc>
            </a:pPr>
            <a:r>
              <a:rPr lang="en-US" altLang="zh-CN" sz="1600" dirty="0"/>
              <a:t>export  SCALA_HOME=/home/dong/scala-2.10.4</a:t>
            </a:r>
          </a:p>
          <a:p>
            <a:pPr>
              <a:lnSpc>
                <a:spcPct val="100000"/>
              </a:lnSpc>
            </a:pPr>
            <a:r>
              <a:rPr lang="en-US" altLang="zh-CN" sz="1600" dirty="0"/>
              <a:t>export  SPARK_HOME=/home/dong/spark-1.4.0-bin-hadoop2.4</a:t>
            </a:r>
          </a:p>
          <a:p>
            <a:pPr>
              <a:lnSpc>
                <a:spcPct val="100000"/>
              </a:lnSpc>
            </a:pPr>
            <a:r>
              <a:rPr lang="en-US" altLang="zh-CN" sz="1600" dirty="0"/>
              <a:t>export  PYTHONPATH=/home/dong/spark-1.4.0-bin-hadoop2.4/Python</a:t>
            </a:r>
          </a:p>
          <a:p>
            <a:pPr>
              <a:lnSpc>
                <a:spcPct val="100000"/>
              </a:lnSpc>
            </a:pPr>
            <a:r>
              <a:rPr lang="en-US" altLang="zh-CN" sz="1600" dirty="0"/>
              <a:t>export  RPATH=/home/dong/spark-1.4.0-bin-hadoop2.4/R</a:t>
            </a:r>
          </a:p>
          <a:p>
            <a:pPr>
              <a:lnSpc>
                <a:spcPct val="100000"/>
              </a:lnSpc>
            </a:pPr>
            <a:r>
              <a:rPr lang="en-US" altLang="zh-CN" sz="1600" dirty="0"/>
              <a:t>export  PATH=$HADOOP_HOME/bin:$HADOOP_HOME/</a:t>
            </a:r>
            <a:r>
              <a:rPr lang="en-US" altLang="zh-CN" sz="1600" dirty="0" err="1"/>
              <a:t>sbin</a:t>
            </a:r>
            <a:r>
              <a:rPr lang="en-US" altLang="zh-CN" sz="1600" dirty="0"/>
              <a:t>:$SCALA_HOME/bin:$JAVA_HOME/bin:$SPARK_HOME/bin:$PATH</a:t>
            </a:r>
          </a:p>
        </p:txBody>
      </p:sp>
      <p:sp>
        <p:nvSpPr>
          <p:cNvPr id="3" name="内容占位符 2">
            <a:extLst>
              <a:ext uri="{FF2B5EF4-FFF2-40B4-BE49-F238E27FC236}">
                <a16:creationId xmlns:a16="http://schemas.microsoft.com/office/drawing/2014/main" id="{2DEDC5E2-0985-4707-A6CE-976EC8E4FF8A}"/>
              </a:ext>
            </a:extLst>
          </p:cNvPr>
          <p:cNvSpPr>
            <a:spLocks noGrp="1"/>
          </p:cNvSpPr>
          <p:nvPr>
            <p:ph idx="10"/>
          </p:nvPr>
        </p:nvSpPr>
        <p:spPr/>
        <p:txBody>
          <a:bodyPr/>
          <a:lstStyle/>
          <a:p>
            <a:r>
              <a:rPr lang="zh-CN" altLang="en-US" dirty="0"/>
              <a:t>两个从节点</a:t>
            </a:r>
            <a:r>
              <a:rPr lang="en-US" altLang="zh-CN" dirty="0"/>
              <a:t>slave1</a:t>
            </a:r>
            <a:r>
              <a:rPr lang="zh-CN" altLang="en-US" dirty="0"/>
              <a:t>与</a:t>
            </a:r>
            <a:r>
              <a:rPr lang="en-US" altLang="zh-CN" dirty="0"/>
              <a:t>slave2</a:t>
            </a:r>
            <a:r>
              <a:rPr lang="zh-CN" altLang="en-US" dirty="0"/>
              <a:t>的配置</a:t>
            </a:r>
          </a:p>
        </p:txBody>
      </p:sp>
    </p:spTree>
    <p:extLst>
      <p:ext uri="{BB962C8B-B14F-4D97-AF65-F5344CB8AC3E}">
        <p14:creationId xmlns:p14="http://schemas.microsoft.com/office/powerpoint/2010/main" val="19226074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3370006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10</a:t>
            </a:r>
            <a:r>
              <a:rPr lang="zh-CN" altLang="en-US" dirty="0">
                <a:solidFill>
                  <a:schemeClr val="tx1"/>
                </a:solidFill>
              </a:rPr>
              <a:t>章  </a:t>
            </a:r>
            <a:r>
              <a:rPr lang="en-US" altLang="zh-CN" dirty="0" err="1">
                <a:solidFill>
                  <a:schemeClr val="tx1"/>
                </a:solidFill>
              </a:rPr>
              <a:t>Pyecharts</a:t>
            </a:r>
            <a:r>
              <a:rPr lang="zh-CN" altLang="en-US" dirty="0">
                <a:solidFill>
                  <a:schemeClr val="tx1"/>
                </a:solidFill>
              </a:rPr>
              <a:t>基础绘图</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996763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en-US" altLang="zh-CN" dirty="0" err="1"/>
              <a:t>Pyecharts</a:t>
            </a:r>
            <a:r>
              <a:rPr lang="zh-CN" altLang="en-US" dirty="0"/>
              <a:t>可以方便的绘制一些基础视图，包括折线图、条形图、箱形图、涟漪散点图、</a:t>
            </a:r>
            <a:r>
              <a:rPr lang="en-US" altLang="zh-CN" dirty="0"/>
              <a:t>K</a:t>
            </a:r>
            <a:r>
              <a:rPr lang="zh-CN" altLang="en-US" dirty="0"/>
              <a:t>线图以及双坐标轴图等，本章将通过实际案例详细介绍每种视图的具体步骤。</a:t>
            </a:r>
          </a:p>
        </p:txBody>
      </p:sp>
    </p:spTree>
    <p:extLst>
      <p:ext uri="{BB962C8B-B14F-4D97-AF65-F5344CB8AC3E}">
        <p14:creationId xmlns:p14="http://schemas.microsoft.com/office/powerpoint/2010/main" val="13594741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条形图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折线图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箱形图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3367615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rPr>
              <a:t>K</a:t>
            </a:r>
            <a:r>
              <a:rPr lang="zh-CN" altLang="en-US" sz="2400" dirty="0">
                <a:latin typeface="微软雅黑" pitchFamily="34" charset="-122"/>
                <a:ea typeface="微软雅黑" pitchFamily="34" charset="-122"/>
              </a:rPr>
              <a:t>线图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涟漪散点图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双坐标轴图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26623589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折线图是用直线段将各个数据点连接起来而组成的图形，以折线方式显示数据的变化趋势。折线图可以显示随时间（根据常用比例设置）而变化的连续数据，因此非常适合显示相等时间间隔的数据趋势。在折线图中，类别数据沿水平轴均匀分布，值数据沿垂直轴均匀分布。例如为了显示不同订单日期的销售额走势，可以创建不同订单日期的销售额折线图。</a:t>
            </a:r>
          </a:p>
        </p:txBody>
      </p:sp>
      <p:sp>
        <p:nvSpPr>
          <p:cNvPr id="17412" name="内容占位符 2"/>
          <p:cNvSpPr>
            <a:spLocks noGrp="1"/>
          </p:cNvSpPr>
          <p:nvPr>
            <p:ph idx="10"/>
          </p:nvPr>
        </p:nvSpPr>
        <p:spPr>
          <a:xfrm>
            <a:off x="423863" y="1138238"/>
            <a:ext cx="11107737" cy="427037"/>
          </a:xfrm>
        </p:spPr>
        <p:txBody>
          <a:bodyPr/>
          <a:lstStyle/>
          <a:p>
            <a:r>
              <a:rPr lang="en-US" altLang="zh-CN" dirty="0"/>
              <a:t>10.1.1  </a:t>
            </a:r>
            <a:r>
              <a:rPr lang="zh-CN" altLang="en-US" dirty="0"/>
              <a:t>折线图及其参数配置</a:t>
            </a:r>
            <a:endParaRPr dirty="0"/>
          </a:p>
        </p:txBody>
      </p:sp>
    </p:spTree>
    <p:extLst>
      <p:ext uri="{BB962C8B-B14F-4D97-AF65-F5344CB8AC3E}">
        <p14:creationId xmlns:p14="http://schemas.microsoft.com/office/powerpoint/2010/main" val="3935078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FACBB2A7-7D0C-4242-8633-D846246282F8}"/>
              </a:ext>
            </a:extLst>
          </p:cNvPr>
          <p:cNvGraphicFramePr>
            <a:graphicFrameLocks noGrp="1"/>
          </p:cNvGraphicFramePr>
          <p:nvPr>
            <p:ph idx="1"/>
            <p:extLst>
              <p:ext uri="{D42A27DB-BD31-4B8C-83A1-F6EECF244321}">
                <p14:modId xmlns:p14="http://schemas.microsoft.com/office/powerpoint/2010/main" val="1135785714"/>
              </p:ext>
            </p:extLst>
          </p:nvPr>
        </p:nvGraphicFramePr>
        <p:xfrm>
          <a:off x="1828801" y="1406075"/>
          <a:ext cx="7758546" cy="4536000"/>
        </p:xfrm>
        <a:graphic>
          <a:graphicData uri="http://schemas.openxmlformats.org/drawingml/2006/table">
            <a:tbl>
              <a:tblPr firstRow="1" firstCol="1" bandRow="1">
                <a:tableStyleId>{5C22544A-7EE6-4342-B048-85BDC9FD1C3A}</a:tableStyleId>
              </a:tblPr>
              <a:tblGrid>
                <a:gridCol w="1680119">
                  <a:extLst>
                    <a:ext uri="{9D8B030D-6E8A-4147-A177-3AD203B41FA5}">
                      <a16:colId xmlns:a16="http://schemas.microsoft.com/office/drawing/2014/main" val="1092201243"/>
                    </a:ext>
                  </a:extLst>
                </a:gridCol>
                <a:gridCol w="6078427">
                  <a:extLst>
                    <a:ext uri="{9D8B030D-6E8A-4147-A177-3AD203B41FA5}">
                      <a16:colId xmlns:a16="http://schemas.microsoft.com/office/drawing/2014/main" val="2506310269"/>
                    </a:ext>
                  </a:extLst>
                </a:gridCol>
              </a:tblGrid>
              <a:tr h="216000">
                <a:tc>
                  <a:txBody>
                    <a:bodyPr/>
                    <a:lstStyle/>
                    <a:p>
                      <a:pPr indent="266700" algn="just">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23303004"/>
                  </a:ext>
                </a:extLst>
              </a:tr>
              <a:tr h="216000">
                <a:tc>
                  <a:txBody>
                    <a:bodyPr/>
                    <a:lstStyle/>
                    <a:p>
                      <a:pPr indent="266700" algn="just">
                        <a:lnSpc>
                          <a:spcPts val="1400"/>
                        </a:lnSpc>
                        <a:spcBef>
                          <a:spcPts val="200"/>
                        </a:spcBef>
                        <a:spcAft>
                          <a:spcPts val="200"/>
                        </a:spcAft>
                      </a:pPr>
                      <a:r>
                        <a:rPr lang="en-US" sz="1000" kern="1050" dirty="0" err="1">
                          <a:effectLst/>
                        </a:rPr>
                        <a:t>series_name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系列名称，用于</a:t>
                      </a:r>
                      <a:r>
                        <a:rPr lang="en-US" sz="1000" kern="1050">
                          <a:effectLst/>
                        </a:rPr>
                        <a:t> tooltip </a:t>
                      </a:r>
                      <a:r>
                        <a:rPr lang="zh-TW" sz="1000" kern="1050">
                          <a:effectLst/>
                        </a:rPr>
                        <a:t>的显示，</a:t>
                      </a:r>
                      <a:r>
                        <a:rPr lang="en-US" sz="1000" kern="1050">
                          <a:effectLst/>
                        </a:rPr>
                        <a:t>legend </a:t>
                      </a:r>
                      <a:r>
                        <a:rPr lang="zh-TW" sz="1000" kern="1050">
                          <a:effectLst/>
                        </a:rPr>
                        <a:t>的图例筛选。</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38476578"/>
                  </a:ext>
                </a:extLst>
              </a:tr>
              <a:tr h="216000">
                <a:tc>
                  <a:txBody>
                    <a:bodyPr/>
                    <a:lstStyle/>
                    <a:p>
                      <a:pPr indent="266700" algn="just">
                        <a:lnSpc>
                          <a:spcPts val="1400"/>
                        </a:lnSpc>
                        <a:spcBef>
                          <a:spcPts val="200"/>
                        </a:spcBef>
                        <a:spcAft>
                          <a:spcPts val="200"/>
                        </a:spcAft>
                      </a:pPr>
                      <a:r>
                        <a:rPr lang="en-US" sz="1000" kern="1050" dirty="0" err="1">
                          <a:effectLst/>
                        </a:rPr>
                        <a:t>y_axis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系列数据。</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59146753"/>
                  </a:ext>
                </a:extLst>
              </a:tr>
              <a:tr h="216000">
                <a:tc>
                  <a:txBody>
                    <a:bodyPr/>
                    <a:lstStyle/>
                    <a:p>
                      <a:pPr indent="266700" algn="just">
                        <a:lnSpc>
                          <a:spcPts val="1400"/>
                        </a:lnSpc>
                        <a:spcBef>
                          <a:spcPts val="200"/>
                        </a:spcBef>
                        <a:spcAft>
                          <a:spcPts val="200"/>
                        </a:spcAft>
                      </a:pPr>
                      <a:r>
                        <a:rPr lang="en-US" sz="1000" kern="1050" dirty="0" err="1">
                          <a:effectLst/>
                        </a:rPr>
                        <a:t>is_selected</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是否选中图例。</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34913058"/>
                  </a:ext>
                </a:extLst>
              </a:tr>
              <a:tr h="216000">
                <a:tc>
                  <a:txBody>
                    <a:bodyPr/>
                    <a:lstStyle/>
                    <a:p>
                      <a:pPr indent="266700" algn="just">
                        <a:lnSpc>
                          <a:spcPts val="1400"/>
                        </a:lnSpc>
                        <a:spcBef>
                          <a:spcPts val="200"/>
                        </a:spcBef>
                        <a:spcAft>
                          <a:spcPts val="200"/>
                        </a:spcAft>
                      </a:pPr>
                      <a:r>
                        <a:rPr lang="en-US" sz="1000" kern="1050">
                          <a:effectLst/>
                        </a:rPr>
                        <a:t>is_connect_nones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是否连接空数据，空数据使用</a:t>
                      </a:r>
                      <a:r>
                        <a:rPr lang="en-US" sz="1000" kern="1050" dirty="0">
                          <a:effectLst/>
                        </a:rPr>
                        <a:t> `None` </a:t>
                      </a:r>
                      <a:r>
                        <a:rPr lang="zh-TW" sz="1000" kern="1050" dirty="0">
                          <a:effectLst/>
                        </a:rPr>
                        <a:t>填充。</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08570850"/>
                  </a:ext>
                </a:extLst>
              </a:tr>
              <a:tr h="216000">
                <a:tc>
                  <a:txBody>
                    <a:bodyPr/>
                    <a:lstStyle/>
                    <a:p>
                      <a:pPr indent="266700" algn="just">
                        <a:lnSpc>
                          <a:spcPts val="1400"/>
                        </a:lnSpc>
                        <a:spcBef>
                          <a:spcPts val="200"/>
                        </a:spcBef>
                        <a:spcAft>
                          <a:spcPts val="200"/>
                        </a:spcAft>
                      </a:pPr>
                      <a:r>
                        <a:rPr lang="en-US" sz="1000" kern="1050">
                          <a:effectLst/>
                        </a:rPr>
                        <a:t>xaxis_index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使用的</a:t>
                      </a:r>
                      <a:r>
                        <a:rPr lang="en-US" sz="1000" kern="1050" dirty="0">
                          <a:effectLst/>
                        </a:rPr>
                        <a:t>x</a:t>
                      </a:r>
                      <a:r>
                        <a:rPr lang="zh-TW" sz="1000" kern="1050" dirty="0">
                          <a:effectLst/>
                        </a:rPr>
                        <a:t>轴的</a:t>
                      </a:r>
                      <a:r>
                        <a:rPr lang="en-US" sz="1000" kern="1050" dirty="0">
                          <a:effectLst/>
                        </a:rPr>
                        <a:t>index</a:t>
                      </a:r>
                      <a:r>
                        <a:rPr lang="zh-TW" sz="1000" kern="1050" dirty="0">
                          <a:effectLst/>
                        </a:rPr>
                        <a:t>，在单个图表实例中存在多个</a:t>
                      </a:r>
                      <a:r>
                        <a:rPr lang="en-US" sz="1000" kern="1050" dirty="0">
                          <a:effectLst/>
                        </a:rPr>
                        <a:t>x</a:t>
                      </a:r>
                      <a:r>
                        <a:rPr lang="zh-TW" sz="1000" kern="1050" dirty="0">
                          <a:effectLst/>
                        </a:rPr>
                        <a:t>轴的时候有用。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71754528"/>
                  </a:ext>
                </a:extLst>
              </a:tr>
              <a:tr h="216000">
                <a:tc>
                  <a:txBody>
                    <a:bodyPr/>
                    <a:lstStyle/>
                    <a:p>
                      <a:pPr indent="266700" algn="just">
                        <a:lnSpc>
                          <a:spcPts val="1400"/>
                        </a:lnSpc>
                        <a:spcBef>
                          <a:spcPts val="200"/>
                        </a:spcBef>
                        <a:spcAft>
                          <a:spcPts val="200"/>
                        </a:spcAft>
                      </a:pPr>
                      <a:r>
                        <a:rPr lang="en-US" sz="1000" kern="1050">
                          <a:effectLst/>
                        </a:rPr>
                        <a:t>yaxis_index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使用的</a:t>
                      </a:r>
                      <a:r>
                        <a:rPr lang="en-US" sz="1000" kern="1050" dirty="0">
                          <a:effectLst/>
                        </a:rPr>
                        <a:t>y</a:t>
                      </a:r>
                      <a:r>
                        <a:rPr lang="zh-TW" sz="1000" kern="1050" dirty="0">
                          <a:effectLst/>
                        </a:rPr>
                        <a:t>轴的</a:t>
                      </a:r>
                      <a:r>
                        <a:rPr lang="en-US" sz="1000" kern="1050" dirty="0">
                          <a:effectLst/>
                        </a:rPr>
                        <a:t>index</a:t>
                      </a:r>
                      <a:r>
                        <a:rPr lang="zh-TW" sz="1000" kern="1050" dirty="0">
                          <a:effectLst/>
                        </a:rPr>
                        <a:t>，在单个图表实例中存在多个</a:t>
                      </a:r>
                      <a:r>
                        <a:rPr lang="en-US" sz="1000" kern="1050" dirty="0">
                          <a:effectLst/>
                        </a:rPr>
                        <a:t> y </a:t>
                      </a:r>
                      <a:r>
                        <a:rPr lang="zh-TW" sz="1000" kern="1050" dirty="0">
                          <a:effectLst/>
                        </a:rPr>
                        <a:t>轴的时候有用。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86934788"/>
                  </a:ext>
                </a:extLst>
              </a:tr>
              <a:tr h="216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a:t>
                      </a:r>
                      <a:r>
                        <a:rPr lang="en-US" sz="1000" kern="1050" dirty="0">
                          <a:effectLst/>
                        </a:rPr>
                        <a:t> label </a:t>
                      </a:r>
                      <a:r>
                        <a:rPr lang="zh-TW" sz="1000" kern="1050" dirty="0">
                          <a:effectLst/>
                        </a:rPr>
                        <a:t>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63433543"/>
                  </a:ext>
                </a:extLst>
              </a:tr>
              <a:tr h="216000">
                <a:tc>
                  <a:txBody>
                    <a:bodyPr/>
                    <a:lstStyle/>
                    <a:p>
                      <a:pPr indent="266700" algn="just">
                        <a:lnSpc>
                          <a:spcPts val="1400"/>
                        </a:lnSpc>
                        <a:spcBef>
                          <a:spcPts val="200"/>
                        </a:spcBef>
                        <a:spcAft>
                          <a:spcPts val="200"/>
                        </a:spcAft>
                      </a:pPr>
                      <a:r>
                        <a:rPr lang="en-US" sz="1000" kern="1050">
                          <a:effectLst/>
                        </a:rPr>
                        <a:t>is_symbol_show</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是否显示</a:t>
                      </a:r>
                      <a:r>
                        <a:rPr lang="en-US" sz="1000" kern="1050" dirty="0">
                          <a:effectLst/>
                        </a:rPr>
                        <a:t> symbol, </a:t>
                      </a:r>
                      <a:r>
                        <a:rPr lang="zh-TW" sz="1000" kern="1050" dirty="0">
                          <a:effectLst/>
                        </a:rPr>
                        <a:t>如果</a:t>
                      </a:r>
                      <a:r>
                        <a:rPr lang="en-US" sz="1000" kern="1050" dirty="0">
                          <a:effectLst/>
                        </a:rPr>
                        <a:t> false </a:t>
                      </a:r>
                      <a:r>
                        <a:rPr lang="zh-TW" sz="1000" kern="1050" dirty="0">
                          <a:effectLst/>
                        </a:rPr>
                        <a:t>则只有在</a:t>
                      </a:r>
                      <a:r>
                        <a:rPr lang="en-US" sz="1000" kern="1050" dirty="0">
                          <a:effectLst/>
                        </a:rPr>
                        <a:t> tooltip hover </a:t>
                      </a:r>
                      <a:r>
                        <a:rPr lang="zh-TW" sz="1000" kern="1050" dirty="0">
                          <a:effectLst/>
                        </a:rPr>
                        <a:t>的时候显示。</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251922310"/>
                  </a:ext>
                </a:extLst>
              </a:tr>
              <a:tr h="216000">
                <a:tc>
                  <a:txBody>
                    <a:bodyPr/>
                    <a:lstStyle/>
                    <a:p>
                      <a:pPr indent="266700" algn="just">
                        <a:lnSpc>
                          <a:spcPts val="1400"/>
                        </a:lnSpc>
                        <a:spcBef>
                          <a:spcPts val="200"/>
                        </a:spcBef>
                        <a:spcAft>
                          <a:spcPts val="200"/>
                        </a:spcAft>
                      </a:pPr>
                      <a:r>
                        <a:rPr lang="en-US" sz="1000" kern="1050">
                          <a:effectLst/>
                        </a:rPr>
                        <a:t>symbol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标记的图形。</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278598"/>
                  </a:ext>
                </a:extLst>
              </a:tr>
              <a:tr h="216000">
                <a:tc>
                  <a:txBody>
                    <a:bodyPr/>
                    <a:lstStyle/>
                    <a:p>
                      <a:pPr indent="266700" algn="just">
                        <a:lnSpc>
                          <a:spcPts val="1400"/>
                        </a:lnSpc>
                        <a:spcBef>
                          <a:spcPts val="200"/>
                        </a:spcBef>
                        <a:spcAft>
                          <a:spcPts val="200"/>
                        </a:spcAft>
                      </a:pPr>
                      <a:r>
                        <a:rPr lang="en-US" sz="1000" kern="1050">
                          <a:effectLst/>
                        </a:rPr>
                        <a:t>symbol_size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标记的大小，可以设置成诸如</a:t>
                      </a:r>
                      <a:r>
                        <a:rPr lang="en-US" sz="1000" kern="1050" dirty="0">
                          <a:effectLst/>
                        </a:rPr>
                        <a:t> 10 </a:t>
                      </a:r>
                      <a:r>
                        <a:rPr lang="zh-TW" sz="1000" kern="1050" dirty="0">
                          <a:effectLst/>
                        </a:rPr>
                        <a:t>这样单一的数字，也可以用数组分开表示宽和高。</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20422354"/>
                  </a:ext>
                </a:extLst>
              </a:tr>
              <a:tr h="216000">
                <a:tc>
                  <a:txBody>
                    <a:bodyPr/>
                    <a:lstStyle/>
                    <a:p>
                      <a:pPr indent="266700" algn="just">
                        <a:lnSpc>
                          <a:spcPts val="1400"/>
                        </a:lnSpc>
                        <a:spcBef>
                          <a:spcPts val="200"/>
                        </a:spcBef>
                        <a:spcAft>
                          <a:spcPts val="200"/>
                        </a:spcAft>
                      </a:pPr>
                      <a:r>
                        <a:rPr lang="en-US" sz="1000" kern="1050">
                          <a:effectLst/>
                        </a:rPr>
                        <a:t>stack</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数据堆叠，同个类目轴上系列配置相同的　</a:t>
                      </a:r>
                      <a:r>
                        <a:rPr lang="en-US" sz="1000" kern="1050" dirty="0">
                          <a:effectLst/>
                        </a:rPr>
                        <a:t>stack</a:t>
                      </a:r>
                      <a:r>
                        <a:rPr lang="zh-TW" sz="1000" kern="1050" dirty="0">
                          <a:effectLst/>
                        </a:rPr>
                        <a:t>　值可以堆叠放置。</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23147556"/>
                  </a:ext>
                </a:extLst>
              </a:tr>
              <a:tr h="216000">
                <a:tc>
                  <a:txBody>
                    <a:bodyPr/>
                    <a:lstStyle/>
                    <a:p>
                      <a:pPr indent="266700" algn="just">
                        <a:lnSpc>
                          <a:spcPts val="1400"/>
                        </a:lnSpc>
                        <a:spcBef>
                          <a:spcPts val="200"/>
                        </a:spcBef>
                        <a:spcAft>
                          <a:spcPts val="200"/>
                        </a:spcAft>
                      </a:pPr>
                      <a:r>
                        <a:rPr lang="en-US" sz="1000" kern="1050">
                          <a:effectLst/>
                        </a:rPr>
                        <a:t>is_smooth</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是否平滑曲线。</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48538733"/>
                  </a:ext>
                </a:extLst>
              </a:tr>
              <a:tr h="216000">
                <a:tc>
                  <a:txBody>
                    <a:bodyPr/>
                    <a:lstStyle/>
                    <a:p>
                      <a:pPr indent="266700" algn="just">
                        <a:lnSpc>
                          <a:spcPts val="1400"/>
                        </a:lnSpc>
                        <a:spcBef>
                          <a:spcPts val="200"/>
                        </a:spcBef>
                        <a:spcAft>
                          <a:spcPts val="200"/>
                        </a:spcAft>
                      </a:pPr>
                      <a:r>
                        <a:rPr lang="en-US" sz="1000" kern="1050">
                          <a:effectLst/>
                        </a:rPr>
                        <a:t>is_step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是否显示成阶梯图。</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51945715"/>
                  </a:ext>
                </a:extLst>
              </a:tr>
              <a:tr h="216000">
                <a:tc>
                  <a:txBody>
                    <a:bodyPr/>
                    <a:lstStyle/>
                    <a:p>
                      <a:pPr indent="266700" algn="just">
                        <a:lnSpc>
                          <a:spcPts val="1400"/>
                        </a:lnSpc>
                        <a:spcBef>
                          <a:spcPts val="200"/>
                        </a:spcBef>
                        <a:spcAft>
                          <a:spcPts val="200"/>
                        </a:spcAft>
                      </a:pPr>
                      <a:r>
                        <a:rPr lang="en-US" sz="1000" kern="1050">
                          <a:effectLst/>
                        </a:rPr>
                        <a:t>markpoint_opts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标记点配置项。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21624736"/>
                  </a:ext>
                </a:extLst>
              </a:tr>
              <a:tr h="216000">
                <a:tc>
                  <a:txBody>
                    <a:bodyPr/>
                    <a:lstStyle/>
                    <a:p>
                      <a:pPr indent="266700" algn="just">
                        <a:lnSpc>
                          <a:spcPts val="1400"/>
                        </a:lnSpc>
                        <a:spcBef>
                          <a:spcPts val="200"/>
                        </a:spcBef>
                        <a:spcAft>
                          <a:spcPts val="200"/>
                        </a:spcAft>
                      </a:pPr>
                      <a:r>
                        <a:rPr lang="en-US" sz="1000" kern="1050">
                          <a:effectLst/>
                        </a:rPr>
                        <a:t>markline_opts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标记线配置项。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63621644"/>
                  </a:ext>
                </a:extLst>
              </a:tr>
              <a:tr h="216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15441056"/>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45817159"/>
                  </a:ext>
                </a:extLst>
              </a:tr>
              <a:tr h="216000">
                <a:tc>
                  <a:txBody>
                    <a:bodyPr/>
                    <a:lstStyle/>
                    <a:p>
                      <a:pPr indent="266700" algn="just">
                        <a:lnSpc>
                          <a:spcPts val="1400"/>
                        </a:lnSpc>
                        <a:spcBef>
                          <a:spcPts val="200"/>
                        </a:spcBef>
                        <a:spcAft>
                          <a:spcPts val="200"/>
                        </a:spcAft>
                      </a:pPr>
                      <a:r>
                        <a:rPr lang="en-US" sz="1000" kern="1050">
                          <a:effectLst/>
                        </a:rPr>
                        <a:t>linestyle_opts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线样式配置项。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47253131"/>
                  </a:ext>
                </a:extLst>
              </a:tr>
              <a:tr h="216000">
                <a:tc>
                  <a:txBody>
                    <a:bodyPr/>
                    <a:lstStyle/>
                    <a:p>
                      <a:pPr indent="266700" algn="just">
                        <a:lnSpc>
                          <a:spcPts val="1400"/>
                        </a:lnSpc>
                        <a:spcBef>
                          <a:spcPts val="200"/>
                        </a:spcBef>
                        <a:spcAft>
                          <a:spcPts val="200"/>
                        </a:spcAft>
                      </a:pPr>
                      <a:r>
                        <a:rPr lang="en-US" sz="1000" kern="1050">
                          <a:effectLst/>
                        </a:rPr>
                        <a:t>areastyle_opts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填充区域配置项。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59262348"/>
                  </a:ext>
                </a:extLst>
              </a:tr>
              <a:tr h="216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图元样式配置项。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20157024"/>
                  </a:ext>
                </a:extLst>
              </a:tr>
            </a:tbl>
          </a:graphicData>
        </a:graphic>
      </p:graphicFrame>
    </p:spTree>
    <p:extLst>
      <p:ext uri="{BB962C8B-B14F-4D97-AF65-F5344CB8AC3E}">
        <p14:creationId xmlns:p14="http://schemas.microsoft.com/office/powerpoint/2010/main" val="25611141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为了比较该企业各门店销售业绩，绘制了各门店的销售额和利润额的折线图</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10.1.2  </a:t>
            </a:r>
            <a:r>
              <a:rPr lang="zh-CN" altLang="en-US" dirty="0"/>
              <a:t>各门店销售业绩比较分析</a:t>
            </a:r>
            <a:endParaRPr dirty="0"/>
          </a:p>
        </p:txBody>
      </p:sp>
      <p:pic>
        <p:nvPicPr>
          <p:cNvPr id="4" name="图片 3">
            <a:extLst>
              <a:ext uri="{FF2B5EF4-FFF2-40B4-BE49-F238E27FC236}">
                <a16:creationId xmlns:a16="http://schemas.microsoft.com/office/drawing/2014/main" id="{E261B6A4-60B6-4A6C-863B-255AA2570A74}"/>
              </a:ext>
            </a:extLst>
          </p:cNvPr>
          <p:cNvPicPr/>
          <p:nvPr/>
        </p:nvPicPr>
        <p:blipFill>
          <a:blip r:embed="rId2" cstate="print"/>
          <a:stretch>
            <a:fillRect/>
          </a:stretch>
        </p:blipFill>
        <p:spPr>
          <a:xfrm>
            <a:off x="4070552" y="2930929"/>
            <a:ext cx="4180205" cy="2270760"/>
          </a:xfrm>
          <a:prstGeom prst="rect">
            <a:avLst/>
          </a:prstGeom>
        </p:spPr>
      </p:pic>
    </p:spTree>
    <p:extLst>
      <p:ext uri="{BB962C8B-B14F-4D97-AF65-F5344CB8AC3E}">
        <p14:creationId xmlns:p14="http://schemas.microsoft.com/office/powerpoint/2010/main" val="18854915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r>
              <a:rPr lang="en-US" altLang="zh-CN" dirty="0"/>
              <a:t>Line()</a:t>
            </a:r>
            <a:endParaRPr lang="zh-CN" altLang="zh-CN" dirty="0"/>
          </a:p>
          <a:p>
            <a:r>
              <a:rPr lang="en-US" altLang="zh-CN" dirty="0"/>
              <a:t>        .</a:t>
            </a:r>
            <a:r>
              <a:rPr lang="en-US" altLang="zh-CN" dirty="0" err="1"/>
              <a:t>add_xaxis</a:t>
            </a:r>
            <a:r>
              <a:rPr lang="en-US" altLang="zh-CN" dirty="0"/>
              <a:t>(v1)</a:t>
            </a:r>
            <a:endParaRPr lang="zh-CN" altLang="zh-CN" dirty="0"/>
          </a:p>
          <a:p>
            <a:r>
              <a:rPr lang="en-US" altLang="zh-CN" dirty="0"/>
              <a:t>        .</a:t>
            </a:r>
            <a:r>
              <a:rPr lang="en-US" altLang="zh-CN" dirty="0" err="1"/>
              <a:t>add_yaxis</a:t>
            </a:r>
            <a:r>
              <a:rPr lang="en-US" altLang="zh-CN" dirty="0"/>
              <a:t>("</a:t>
            </a:r>
            <a:r>
              <a:rPr lang="zh-CN" altLang="zh-CN" dirty="0"/>
              <a:t>销售额</a:t>
            </a:r>
            <a:r>
              <a:rPr lang="en-US" altLang="zh-CN" dirty="0"/>
              <a:t>", v2, </a:t>
            </a:r>
            <a:r>
              <a:rPr lang="en-US" altLang="zh-CN" dirty="0" err="1"/>
              <a:t>is_smooth</a:t>
            </a:r>
            <a:r>
              <a:rPr lang="en-US" altLang="zh-CN" dirty="0"/>
              <a:t>=True)</a:t>
            </a:r>
            <a:endParaRPr lang="zh-CN" altLang="zh-CN" dirty="0"/>
          </a:p>
          <a:p>
            <a:r>
              <a:rPr lang="en-US" altLang="zh-CN" dirty="0"/>
              <a:t>        .</a:t>
            </a:r>
            <a:r>
              <a:rPr lang="en-US" altLang="zh-CN" dirty="0" err="1"/>
              <a:t>add_yaxis</a:t>
            </a:r>
            <a:r>
              <a:rPr lang="en-US" altLang="zh-CN" dirty="0"/>
              <a:t>("</a:t>
            </a:r>
            <a:r>
              <a:rPr lang="zh-CN" altLang="zh-CN" dirty="0"/>
              <a:t>利润额</a:t>
            </a:r>
            <a:r>
              <a:rPr lang="en-US" altLang="zh-CN" dirty="0"/>
              <a:t>", v3, </a:t>
            </a:r>
            <a:r>
              <a:rPr lang="en-US" altLang="zh-CN" dirty="0" err="1"/>
              <a:t>is_smooth</a:t>
            </a:r>
            <a:r>
              <a:rPr lang="en-US" altLang="zh-CN" dirty="0"/>
              <a:t>=</a:t>
            </a:r>
            <a:r>
              <a:rPr lang="en-US" altLang="zh-CN" dirty="0" err="1"/>
              <a:t>True,is_selected</a:t>
            </a:r>
            <a:r>
              <a:rPr lang="en-US" altLang="zh-CN" dirty="0"/>
              <a:t>=True)   #</a:t>
            </a:r>
            <a:r>
              <a:rPr lang="en-US" altLang="zh-CN" dirty="0" err="1"/>
              <a:t>is_smooth</a:t>
            </a:r>
            <a:r>
              <a:rPr lang="zh-CN" altLang="zh-CN" dirty="0"/>
              <a:t>默认是</a:t>
            </a:r>
            <a:r>
              <a:rPr lang="en-US" altLang="zh-CN" dirty="0"/>
              <a:t>False</a:t>
            </a:r>
            <a:r>
              <a:rPr lang="zh-CN" altLang="zh-CN" dirty="0"/>
              <a:t>，即折线；</a:t>
            </a:r>
            <a:r>
              <a:rPr lang="en-US" altLang="zh-CN" dirty="0" err="1"/>
              <a:t>is_selected</a:t>
            </a:r>
            <a:r>
              <a:rPr lang="zh-CN" altLang="zh-CN" dirty="0"/>
              <a:t>默认是</a:t>
            </a:r>
            <a:r>
              <a:rPr lang="en-US" altLang="zh-CN" dirty="0"/>
              <a:t>False</a:t>
            </a:r>
            <a:r>
              <a:rPr lang="zh-CN" altLang="zh-CN" dirty="0"/>
              <a:t>，即不选中</a:t>
            </a:r>
          </a:p>
          <a:p>
            <a:r>
              <a:rPr lang="en-US" altLang="zh-CN" dirty="0"/>
              <a:t>        .</a:t>
            </a:r>
            <a:r>
              <a:rPr lang="en-US" altLang="zh-CN" dirty="0" err="1"/>
              <a:t>set_global_opts</a:t>
            </a:r>
            <a:r>
              <a:rPr lang="en-US" altLang="zh-CN" dirty="0"/>
              <a:t>(</a:t>
            </a:r>
            <a:endParaRPr lang="zh-CN" altLang="zh-CN" dirty="0"/>
          </a:p>
          <a:p>
            <a:r>
              <a:rPr lang="en-US" altLang="zh-CN" dirty="0"/>
              <a:t>            </a:t>
            </a:r>
            <a:r>
              <a:rPr lang="en-US" altLang="zh-CN" dirty="0" err="1"/>
              <a:t>title_opts</a:t>
            </a:r>
            <a:r>
              <a:rPr lang="en-US" altLang="zh-CN" dirty="0"/>
              <a:t>=</a:t>
            </a:r>
            <a:r>
              <a:rPr lang="en-US" altLang="zh-CN" dirty="0" err="1"/>
              <a:t>opts.TitleOpts</a:t>
            </a:r>
            <a:r>
              <a:rPr lang="en-US" altLang="zh-CN" dirty="0"/>
              <a:t>(title="</a:t>
            </a:r>
            <a:r>
              <a:rPr lang="zh-CN" altLang="zh-CN" dirty="0"/>
              <a:t>门店销售额利润额的比较分析</a:t>
            </a:r>
            <a:r>
              <a:rPr lang="en-US" altLang="zh-CN" dirty="0"/>
              <a:t>", subtitle="2019</a:t>
            </a:r>
            <a:r>
              <a:rPr lang="zh-CN" altLang="zh-CN" dirty="0"/>
              <a:t>年企业经营状况分析</a:t>
            </a:r>
            <a:r>
              <a:rPr lang="en-US" altLang="zh-CN" dirty="0"/>
              <a:t>"),</a:t>
            </a:r>
            <a:endParaRPr lang="zh-CN" altLang="zh-CN" dirty="0"/>
          </a:p>
          <a:p>
            <a:r>
              <a:rPr lang="en-US" altLang="zh-CN" dirty="0"/>
              <a:t>            </a:t>
            </a:r>
            <a:r>
              <a:rPr lang="en-US" altLang="zh-CN" dirty="0" err="1"/>
              <a:t>toolbox_opts</a:t>
            </a:r>
            <a:r>
              <a:rPr lang="en-US" altLang="zh-CN" dirty="0"/>
              <a:t>=</a:t>
            </a:r>
            <a:r>
              <a:rPr lang="en-US" altLang="zh-CN" dirty="0" err="1"/>
              <a:t>opts.ToolboxOpts</a:t>
            </a:r>
            <a:r>
              <a:rPr lang="en-US" altLang="zh-CN" dirty="0"/>
              <a:t>(),</a:t>
            </a:r>
            <a:endParaRPr lang="zh-CN" altLang="zh-CN" dirty="0"/>
          </a:p>
          <a:p>
            <a:r>
              <a:rPr lang="en-US" altLang="zh-CN" dirty="0"/>
              <a:t>            </a:t>
            </a:r>
            <a:r>
              <a:rPr lang="en-US" altLang="zh-CN" dirty="0" err="1"/>
              <a:t>legend_opts</a:t>
            </a:r>
            <a:r>
              <a:rPr lang="en-US" altLang="zh-CN" dirty="0"/>
              <a:t>=</a:t>
            </a:r>
            <a:r>
              <a:rPr lang="en-US" altLang="zh-CN" dirty="0" err="1"/>
              <a:t>opts.LegendOpts</a:t>
            </a:r>
            <a:r>
              <a:rPr lang="en-US" altLang="zh-CN" dirty="0"/>
              <a:t>(</a:t>
            </a:r>
            <a:r>
              <a:rPr lang="en-US" altLang="zh-CN" dirty="0" err="1"/>
              <a:t>is_show</a:t>
            </a:r>
            <a:r>
              <a:rPr lang="en-US" altLang="zh-CN" dirty="0"/>
              <a:t>=True)</a:t>
            </a:r>
            <a:endParaRPr lang="zh-CN" altLang="zh-CN" dirty="0"/>
          </a:p>
          <a:p>
            <a:r>
              <a:rPr lang="en-US" altLang="zh-CN" dirty="0"/>
              <a:t>        )    </a:t>
            </a:r>
            <a:endParaRPr lang="zh-CN" altLang="en-US" dirty="0"/>
          </a:p>
        </p:txBody>
      </p:sp>
    </p:spTree>
    <p:extLst>
      <p:ext uri="{BB962C8B-B14F-4D97-AF65-F5344CB8AC3E}">
        <p14:creationId xmlns:p14="http://schemas.microsoft.com/office/powerpoint/2010/main" val="3273983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条形图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折线图</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箱形图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32459358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lnSpc>
                <a:spcPct val="100000"/>
              </a:lnSpc>
            </a:pPr>
            <a:r>
              <a:rPr lang="zh-CN" altLang="en-US" sz="1600" dirty="0"/>
              <a:t>（</a:t>
            </a:r>
            <a:r>
              <a:rPr lang="en-US" altLang="zh-CN" sz="1600" dirty="0"/>
              <a:t>1</a:t>
            </a:r>
            <a:r>
              <a:rPr lang="zh-CN" altLang="en-US" sz="1600" dirty="0"/>
              <a:t>）配置集群节点网络</a:t>
            </a:r>
            <a:endParaRPr lang="en-US" altLang="zh-CN" sz="1600" dirty="0"/>
          </a:p>
          <a:p>
            <a:pPr marL="361950" indent="-361950">
              <a:lnSpc>
                <a:spcPct val="100000"/>
              </a:lnSpc>
            </a:pPr>
            <a:r>
              <a:rPr lang="en-US" altLang="zh-CN" sz="1600" dirty="0"/>
              <a:t>master</a:t>
            </a:r>
            <a:r>
              <a:rPr lang="zh-CN" altLang="en-US" sz="1600" dirty="0"/>
              <a:t>：</a:t>
            </a:r>
            <a:r>
              <a:rPr lang="en-US" altLang="zh-CN" sz="1600" dirty="0"/>
              <a:t>192.168.1.7</a:t>
            </a:r>
          </a:p>
          <a:p>
            <a:pPr marL="361950" indent="-361950">
              <a:lnSpc>
                <a:spcPct val="100000"/>
              </a:lnSpc>
            </a:pPr>
            <a:r>
              <a:rPr lang="en-US" altLang="zh-CN" sz="1600" dirty="0"/>
              <a:t>slave1</a:t>
            </a:r>
            <a:r>
              <a:rPr lang="zh-CN" altLang="en-US" sz="1600" dirty="0"/>
              <a:t>：</a:t>
            </a:r>
            <a:r>
              <a:rPr lang="en-US" altLang="zh-CN" sz="1600" dirty="0"/>
              <a:t>192.168.1.8</a:t>
            </a:r>
          </a:p>
          <a:p>
            <a:pPr marL="361950" indent="-361950">
              <a:lnSpc>
                <a:spcPct val="100000"/>
              </a:lnSpc>
            </a:pPr>
            <a:r>
              <a:rPr lang="en-US" altLang="zh-CN" sz="1600" dirty="0"/>
              <a:t>slave2</a:t>
            </a:r>
            <a:r>
              <a:rPr lang="zh-CN" altLang="en-US" sz="1600" dirty="0"/>
              <a:t>：</a:t>
            </a:r>
            <a:r>
              <a:rPr lang="en-US" altLang="zh-CN" sz="1600" dirty="0"/>
              <a:t>192.168.1.9</a:t>
            </a:r>
          </a:p>
          <a:p>
            <a:pPr marL="361950" indent="-361950">
              <a:lnSpc>
                <a:spcPct val="100000"/>
              </a:lnSpc>
            </a:pPr>
            <a:r>
              <a:rPr lang="zh-CN" altLang="en-US" sz="1600" dirty="0"/>
              <a:t>（</a:t>
            </a:r>
            <a:r>
              <a:rPr lang="en-US" altLang="zh-CN" sz="1600" dirty="0"/>
              <a:t>2</a:t>
            </a:r>
            <a:r>
              <a:rPr lang="zh-CN" altLang="en-US" sz="1600" dirty="0"/>
              <a:t>）关闭防火墙和</a:t>
            </a:r>
            <a:r>
              <a:rPr lang="en-US" altLang="zh-CN" sz="1600" dirty="0" err="1"/>
              <a:t>Selinux</a:t>
            </a:r>
            <a:endParaRPr lang="en-US" altLang="zh-CN" sz="1600" dirty="0"/>
          </a:p>
          <a:p>
            <a:pPr marL="361950" indent="-361950">
              <a:lnSpc>
                <a:spcPct val="100000"/>
              </a:lnSpc>
            </a:pPr>
            <a:r>
              <a:rPr lang="zh-CN" altLang="en-US" sz="1600" dirty="0"/>
              <a:t>关闭防火墙：</a:t>
            </a:r>
            <a:r>
              <a:rPr lang="en-US" altLang="zh-CN" sz="1600" dirty="0" err="1"/>
              <a:t>chkconfig</a:t>
            </a:r>
            <a:r>
              <a:rPr lang="en-US" altLang="zh-CN" sz="1600" dirty="0"/>
              <a:t> iptables off</a:t>
            </a:r>
          </a:p>
          <a:p>
            <a:pPr marL="361950" indent="-361950">
              <a:lnSpc>
                <a:spcPct val="100000"/>
              </a:lnSpc>
            </a:pPr>
            <a:r>
              <a:rPr lang="zh-CN" altLang="en-US" sz="1600" dirty="0"/>
              <a:t>关闭</a:t>
            </a:r>
            <a:r>
              <a:rPr lang="en-US" altLang="zh-CN" sz="1600" dirty="0" err="1"/>
              <a:t>Selinux</a:t>
            </a:r>
            <a:r>
              <a:rPr lang="zh-CN" altLang="en-US" sz="1600" dirty="0"/>
              <a:t>：编辑</a:t>
            </a:r>
            <a:r>
              <a:rPr lang="en-US" altLang="zh-CN" sz="1600" dirty="0"/>
              <a:t>/</a:t>
            </a:r>
            <a:r>
              <a:rPr lang="en-US" altLang="zh-CN" sz="1600" dirty="0" err="1"/>
              <a:t>etc</a:t>
            </a:r>
            <a:r>
              <a:rPr lang="en-US" altLang="zh-CN" sz="1600" dirty="0"/>
              <a:t>/</a:t>
            </a:r>
            <a:r>
              <a:rPr lang="en-US" altLang="zh-CN" sz="1600" dirty="0" err="1"/>
              <a:t>selinux</a:t>
            </a:r>
            <a:r>
              <a:rPr lang="en-US" altLang="zh-CN" sz="1600" dirty="0"/>
              <a:t>/config</a:t>
            </a:r>
            <a:r>
              <a:rPr lang="zh-CN" altLang="en-US" sz="1600" dirty="0"/>
              <a:t>文件，将</a:t>
            </a:r>
            <a:r>
              <a:rPr lang="en-US" altLang="zh-CN" sz="1600" dirty="0"/>
              <a:t>SELINUX</a:t>
            </a:r>
            <a:r>
              <a:rPr lang="zh-CN" altLang="en-US" sz="1600" dirty="0"/>
              <a:t>的值设置为</a:t>
            </a:r>
            <a:r>
              <a:rPr lang="en-US" altLang="zh-CN" sz="1600" dirty="0"/>
              <a:t>disabled</a:t>
            </a:r>
          </a:p>
          <a:p>
            <a:pPr marL="361950" indent="-361950">
              <a:lnSpc>
                <a:spcPct val="100000"/>
              </a:lnSpc>
            </a:pPr>
            <a:r>
              <a:rPr lang="zh-CN" altLang="zh-CN" sz="1600" dirty="0"/>
              <a:t>（</a:t>
            </a:r>
            <a:r>
              <a:rPr lang="en-US" altLang="zh-CN" sz="1600" dirty="0"/>
              <a:t>3</a:t>
            </a:r>
            <a:r>
              <a:rPr lang="zh-CN" altLang="zh-CN" sz="1600" dirty="0"/>
              <a:t>）免密钥登录设置</a:t>
            </a:r>
            <a:endParaRPr lang="en-US" altLang="zh-CN" sz="1600" dirty="0"/>
          </a:p>
          <a:p>
            <a:pPr marL="361950" indent="-361950">
              <a:lnSpc>
                <a:spcPct val="100000"/>
              </a:lnSpc>
            </a:pPr>
            <a:r>
              <a:rPr lang="en-US" altLang="zh-CN" sz="1600" dirty="0" err="1"/>
              <a:t>ssh</a:t>
            </a:r>
            <a:r>
              <a:rPr lang="en-US" altLang="zh-CN" sz="1600" dirty="0"/>
              <a:t>-keygen -t </a:t>
            </a:r>
            <a:r>
              <a:rPr lang="en-US" altLang="zh-CN" sz="1600" dirty="0" err="1"/>
              <a:t>rsa</a:t>
            </a:r>
            <a:endParaRPr lang="en-US" altLang="zh-CN" sz="1600" dirty="0"/>
          </a:p>
          <a:p>
            <a:pPr marL="361950" indent="-361950">
              <a:lnSpc>
                <a:spcPct val="100000"/>
              </a:lnSpc>
            </a:pPr>
            <a:r>
              <a:rPr lang="en-US" altLang="zh-CN" sz="1600" dirty="0"/>
              <a:t>cat ~/.</a:t>
            </a:r>
            <a:r>
              <a:rPr lang="en-US" altLang="zh-CN" sz="1600" dirty="0" err="1"/>
              <a:t>ssh</a:t>
            </a:r>
            <a:r>
              <a:rPr lang="en-US" altLang="zh-CN" sz="1600" dirty="0"/>
              <a:t>/id_rsa.pub &gt;&gt; ~/.</a:t>
            </a:r>
            <a:r>
              <a:rPr lang="en-US" altLang="zh-CN" sz="1600" dirty="0" err="1"/>
              <a:t>ssh</a:t>
            </a:r>
            <a:r>
              <a:rPr lang="en-US" altLang="zh-CN" sz="1600" dirty="0"/>
              <a:t>/</a:t>
            </a:r>
            <a:r>
              <a:rPr lang="en-US" altLang="zh-CN" sz="1600" dirty="0" err="1"/>
              <a:t>authorized_keys</a:t>
            </a:r>
            <a:endParaRPr lang="en-US" altLang="zh-CN" sz="1600" dirty="0"/>
          </a:p>
          <a:p>
            <a:pPr marL="361950" indent="-361950">
              <a:lnSpc>
                <a:spcPct val="100000"/>
              </a:lnSpc>
            </a:pPr>
            <a:r>
              <a:rPr lang="en-US" altLang="zh-CN" sz="1600" dirty="0" err="1"/>
              <a:t>chmod</a:t>
            </a:r>
            <a:r>
              <a:rPr lang="en-US" altLang="zh-CN" sz="1600" dirty="0"/>
              <a:t> 600  ~/.</a:t>
            </a:r>
            <a:r>
              <a:rPr lang="en-US" altLang="zh-CN" sz="1600" dirty="0" err="1"/>
              <a:t>ssh</a:t>
            </a:r>
            <a:r>
              <a:rPr lang="en-US" altLang="zh-CN" sz="1600" dirty="0"/>
              <a:t>/</a:t>
            </a:r>
            <a:r>
              <a:rPr lang="en-US" altLang="zh-CN" sz="1600" dirty="0" err="1"/>
              <a:t>authorized_keys</a:t>
            </a:r>
            <a:endParaRPr lang="en-US" altLang="zh-CN" sz="1600" dirty="0"/>
          </a:p>
          <a:p>
            <a:pPr marL="361950" indent="-361950">
              <a:lnSpc>
                <a:spcPct val="100000"/>
              </a:lnSpc>
            </a:pPr>
            <a:r>
              <a:rPr lang="en-US" altLang="zh-CN" sz="1600" dirty="0" err="1"/>
              <a:t>scp</a:t>
            </a:r>
            <a:r>
              <a:rPr lang="en-US" altLang="zh-CN" sz="1600" dirty="0"/>
              <a:t> ~/.</a:t>
            </a:r>
            <a:r>
              <a:rPr lang="en-US" altLang="zh-CN" sz="1600" dirty="0" err="1"/>
              <a:t>ssh</a:t>
            </a:r>
            <a:r>
              <a:rPr lang="en-US" altLang="zh-CN" sz="1600" dirty="0"/>
              <a:t>/</a:t>
            </a:r>
            <a:r>
              <a:rPr lang="en-US" altLang="zh-CN" sz="1600" dirty="0" err="1"/>
              <a:t>authorized_keys</a:t>
            </a:r>
            <a:r>
              <a:rPr lang="en-US" altLang="zh-CN" sz="1600" dirty="0"/>
              <a:t> root@slave1:~/.</a:t>
            </a:r>
            <a:r>
              <a:rPr lang="en-US" altLang="zh-CN" sz="1600" dirty="0" err="1"/>
              <a:t>ssh</a:t>
            </a:r>
            <a:r>
              <a:rPr lang="en-US" altLang="zh-CN" sz="1600" dirty="0"/>
              <a:t>/</a:t>
            </a:r>
            <a:r>
              <a:rPr lang="en-US" altLang="zh-CN" sz="1600" dirty="0" err="1"/>
              <a:t>authorized_keys</a:t>
            </a:r>
            <a:endParaRPr lang="en-US" altLang="zh-CN" sz="1600" dirty="0"/>
          </a:p>
          <a:p>
            <a:pPr marL="361950" indent="-361950">
              <a:lnSpc>
                <a:spcPct val="100000"/>
              </a:lnSpc>
            </a:pPr>
            <a:r>
              <a:rPr lang="en-US" altLang="zh-CN" sz="1600" dirty="0" err="1"/>
              <a:t>scp</a:t>
            </a:r>
            <a:r>
              <a:rPr lang="en-US" altLang="zh-CN" sz="1600" dirty="0"/>
              <a:t> ~/.</a:t>
            </a:r>
            <a:r>
              <a:rPr lang="en-US" altLang="zh-CN" sz="1600" dirty="0" err="1"/>
              <a:t>ssh</a:t>
            </a:r>
            <a:r>
              <a:rPr lang="en-US" altLang="zh-CN" sz="1600" dirty="0"/>
              <a:t>/</a:t>
            </a:r>
            <a:r>
              <a:rPr lang="en-US" altLang="zh-CN" sz="1600" dirty="0" err="1"/>
              <a:t>authorized_keys</a:t>
            </a:r>
            <a:r>
              <a:rPr lang="en-US" altLang="zh-CN" sz="1600" dirty="0"/>
              <a:t> root@slave2:~/.</a:t>
            </a:r>
            <a:r>
              <a:rPr lang="en-US" altLang="zh-CN" sz="1600" dirty="0" err="1"/>
              <a:t>ssh</a:t>
            </a:r>
            <a:r>
              <a:rPr lang="en-US" altLang="zh-CN" sz="1600" dirty="0"/>
              <a:t>/</a:t>
            </a:r>
            <a:r>
              <a:rPr lang="en-US" altLang="zh-CN" sz="1600" dirty="0" err="1"/>
              <a:t>authorized_keys</a:t>
            </a:r>
            <a:endParaRPr lang="en-US" altLang="zh-CN" sz="1600" dirty="0"/>
          </a:p>
        </p:txBody>
      </p:sp>
      <p:sp>
        <p:nvSpPr>
          <p:cNvPr id="17412" name="内容占位符 2"/>
          <p:cNvSpPr>
            <a:spLocks noGrp="1"/>
          </p:cNvSpPr>
          <p:nvPr>
            <p:ph idx="10"/>
          </p:nvPr>
        </p:nvSpPr>
        <p:spPr/>
        <p:txBody>
          <a:bodyPr/>
          <a:lstStyle/>
          <a:p>
            <a:r>
              <a:rPr lang="en-US" altLang="zh-CN" dirty="0"/>
              <a:t>2.1.3  </a:t>
            </a:r>
            <a:r>
              <a:rPr lang="zh-CN" altLang="en-US" dirty="0"/>
              <a:t>集群网络环境配置</a:t>
            </a:r>
            <a:endParaRPr dirty="0"/>
          </a:p>
        </p:txBody>
      </p:sp>
    </p:spTree>
    <p:extLst>
      <p:ext uri="{BB962C8B-B14F-4D97-AF65-F5344CB8AC3E}">
        <p14:creationId xmlns:p14="http://schemas.microsoft.com/office/powerpoint/2010/main" val="17491379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条形图是一种把连续数据画成数据条的表现形式，通过比较不同组的条形长度，从而对比不同组的数据量大小，描绘条形图的要素有</a:t>
            </a:r>
            <a:r>
              <a:rPr lang="en-US" altLang="zh-CN" dirty="0"/>
              <a:t>3</a:t>
            </a:r>
            <a:r>
              <a:rPr lang="zh-CN" altLang="zh-CN" dirty="0"/>
              <a:t>个：组数、组宽度、组限。绘画条形图时，不同组之间是有空隙的。条形用来比较两个或以上的价值（不同时间或者不同条件），只有一个变量，通常利用于较小的数据集分析。条形图亦可横向排列，或用多维方式表达。</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10.2.1  </a:t>
            </a:r>
            <a:r>
              <a:rPr lang="zh-CN" altLang="en-US" dirty="0"/>
              <a:t>条形图及其参数配置</a:t>
            </a:r>
            <a:endParaRPr dirty="0"/>
          </a:p>
        </p:txBody>
      </p:sp>
    </p:spTree>
    <p:extLst>
      <p:ext uri="{BB962C8B-B14F-4D97-AF65-F5344CB8AC3E}">
        <p14:creationId xmlns:p14="http://schemas.microsoft.com/office/powerpoint/2010/main" val="1548337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639432EA-6F04-4F66-9317-C32BEDD9FC9C}"/>
              </a:ext>
            </a:extLst>
          </p:cNvPr>
          <p:cNvGraphicFramePr>
            <a:graphicFrameLocks noGrp="1"/>
          </p:cNvGraphicFramePr>
          <p:nvPr>
            <p:ph idx="1"/>
            <p:extLst>
              <p:ext uri="{D42A27DB-BD31-4B8C-83A1-F6EECF244321}">
                <p14:modId xmlns:p14="http://schemas.microsoft.com/office/powerpoint/2010/main" val="757450742"/>
              </p:ext>
            </p:extLst>
          </p:nvPr>
        </p:nvGraphicFramePr>
        <p:xfrm>
          <a:off x="2558474" y="2039984"/>
          <a:ext cx="6336145" cy="3240000"/>
        </p:xfrm>
        <a:graphic>
          <a:graphicData uri="http://schemas.openxmlformats.org/drawingml/2006/table">
            <a:tbl>
              <a:tblPr firstRow="1" firstCol="1" bandRow="1">
                <a:tableStyleId>{5C22544A-7EE6-4342-B048-85BDC9FD1C3A}</a:tableStyleId>
              </a:tblPr>
              <a:tblGrid>
                <a:gridCol w="1813107">
                  <a:extLst>
                    <a:ext uri="{9D8B030D-6E8A-4147-A177-3AD203B41FA5}">
                      <a16:colId xmlns:a16="http://schemas.microsoft.com/office/drawing/2014/main" val="2094808022"/>
                    </a:ext>
                  </a:extLst>
                </a:gridCol>
                <a:gridCol w="4523038">
                  <a:extLst>
                    <a:ext uri="{9D8B030D-6E8A-4147-A177-3AD203B41FA5}">
                      <a16:colId xmlns:a16="http://schemas.microsoft.com/office/drawing/2014/main" val="3963682834"/>
                    </a:ext>
                  </a:extLst>
                </a:gridCol>
              </a:tblGrid>
              <a:tr h="216000">
                <a:tc>
                  <a:txBody>
                    <a:bodyPr/>
                    <a:lstStyle/>
                    <a:p>
                      <a:pPr indent="266700" algn="just">
                        <a:lnSpc>
                          <a:spcPts val="1400"/>
                        </a:lnSpc>
                        <a:spcBef>
                          <a:spcPts val="200"/>
                        </a:spcBef>
                        <a:spcAft>
                          <a:spcPts val="200"/>
                        </a:spcAft>
                      </a:pPr>
                      <a:r>
                        <a:rPr lang="zh-TW" sz="1000" kern="1050">
                          <a:effectLst/>
                        </a:rPr>
                        <a:t>属性</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84949311"/>
                  </a:ext>
                </a:extLst>
              </a:tr>
              <a:tr h="216000">
                <a:tc>
                  <a:txBody>
                    <a:bodyPr/>
                    <a:lstStyle/>
                    <a:p>
                      <a:pPr indent="266700" algn="just">
                        <a:lnSpc>
                          <a:spcPts val="1400"/>
                        </a:lnSpc>
                        <a:spcBef>
                          <a:spcPts val="200"/>
                        </a:spcBef>
                        <a:spcAft>
                          <a:spcPts val="200"/>
                        </a:spcAft>
                      </a:pPr>
                      <a:r>
                        <a:rPr lang="en-US" sz="1000" kern="1050">
                          <a:effectLst/>
                        </a:rPr>
                        <a:t>series_name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系列名称，用于</a:t>
                      </a:r>
                      <a:r>
                        <a:rPr lang="en-US" sz="1000" kern="1050">
                          <a:effectLst/>
                        </a:rPr>
                        <a:t>tooltip</a:t>
                      </a:r>
                      <a:r>
                        <a:rPr lang="zh-TW" sz="1000" kern="1050">
                          <a:effectLst/>
                        </a:rPr>
                        <a:t>的显示，</a:t>
                      </a:r>
                      <a:r>
                        <a:rPr lang="en-US" sz="1000" kern="1050">
                          <a:effectLst/>
                        </a:rPr>
                        <a:t>legend</a:t>
                      </a:r>
                      <a:r>
                        <a:rPr lang="zh-TW" sz="1000" kern="1050">
                          <a:effectLst/>
                        </a:rPr>
                        <a:t>的图例筛选。</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78021776"/>
                  </a:ext>
                </a:extLst>
              </a:tr>
              <a:tr h="216000">
                <a:tc>
                  <a:txBody>
                    <a:bodyPr/>
                    <a:lstStyle/>
                    <a:p>
                      <a:pPr indent="266700" algn="just">
                        <a:lnSpc>
                          <a:spcPts val="1400"/>
                        </a:lnSpc>
                        <a:spcBef>
                          <a:spcPts val="200"/>
                        </a:spcBef>
                        <a:spcAft>
                          <a:spcPts val="200"/>
                        </a:spcAft>
                      </a:pPr>
                      <a:r>
                        <a:rPr lang="en-US" sz="1000" kern="1050">
                          <a:effectLst/>
                        </a:rPr>
                        <a:t>yaxis_data</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系列数据。</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94386961"/>
                  </a:ext>
                </a:extLst>
              </a:tr>
              <a:tr h="216000">
                <a:tc>
                  <a:txBody>
                    <a:bodyPr/>
                    <a:lstStyle/>
                    <a:p>
                      <a:pPr indent="266700" algn="just">
                        <a:lnSpc>
                          <a:spcPts val="1400"/>
                        </a:lnSpc>
                        <a:spcBef>
                          <a:spcPts val="200"/>
                        </a:spcBef>
                        <a:spcAft>
                          <a:spcPts val="200"/>
                        </a:spcAft>
                      </a:pPr>
                      <a:r>
                        <a:rPr lang="en-US" sz="1000" kern="1050">
                          <a:effectLst/>
                        </a:rPr>
                        <a:t>is_selected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是否选中图例。</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86076483"/>
                  </a:ext>
                </a:extLst>
              </a:tr>
              <a:tr h="216000">
                <a:tc>
                  <a:txBody>
                    <a:bodyPr/>
                    <a:lstStyle/>
                    <a:p>
                      <a:pPr indent="266700" algn="just">
                        <a:lnSpc>
                          <a:spcPts val="1400"/>
                        </a:lnSpc>
                        <a:spcBef>
                          <a:spcPts val="200"/>
                        </a:spcBef>
                        <a:spcAft>
                          <a:spcPts val="200"/>
                        </a:spcAft>
                      </a:pPr>
                      <a:r>
                        <a:rPr lang="en-US" sz="1000" kern="1050">
                          <a:effectLst/>
                        </a:rPr>
                        <a:t>xaxis_index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使用的</a:t>
                      </a:r>
                      <a:r>
                        <a:rPr lang="en-US" sz="1000" kern="1050">
                          <a:effectLst/>
                        </a:rPr>
                        <a:t>x</a:t>
                      </a:r>
                      <a:r>
                        <a:rPr lang="zh-TW" sz="1000" kern="1050">
                          <a:effectLst/>
                        </a:rPr>
                        <a:t>轴的</a:t>
                      </a:r>
                      <a:r>
                        <a:rPr lang="en-US" sz="1000" kern="1050">
                          <a:effectLst/>
                        </a:rPr>
                        <a:t>index</a:t>
                      </a:r>
                      <a:r>
                        <a:rPr lang="zh-TW" sz="1000" kern="1050">
                          <a:effectLst/>
                        </a:rPr>
                        <a:t>，在单个图表实例中存在多个</a:t>
                      </a:r>
                      <a:r>
                        <a:rPr lang="en-US" sz="1000" kern="1050">
                          <a:effectLst/>
                        </a:rPr>
                        <a:t>x</a:t>
                      </a:r>
                      <a:r>
                        <a:rPr lang="zh-TW" sz="1000" kern="1050">
                          <a:effectLst/>
                        </a:rPr>
                        <a:t>轴的时候有用。</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88970049"/>
                  </a:ext>
                </a:extLst>
              </a:tr>
              <a:tr h="216000">
                <a:tc>
                  <a:txBody>
                    <a:bodyPr/>
                    <a:lstStyle/>
                    <a:p>
                      <a:pPr indent="266700" algn="just">
                        <a:lnSpc>
                          <a:spcPts val="1400"/>
                        </a:lnSpc>
                        <a:spcBef>
                          <a:spcPts val="200"/>
                        </a:spcBef>
                        <a:spcAft>
                          <a:spcPts val="200"/>
                        </a:spcAft>
                      </a:pPr>
                      <a:r>
                        <a:rPr lang="en-US" sz="1000" kern="1050">
                          <a:effectLst/>
                        </a:rPr>
                        <a:t>yaxis_index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使用的</a:t>
                      </a:r>
                      <a:r>
                        <a:rPr lang="en-US" sz="1000" kern="1050">
                          <a:effectLst/>
                        </a:rPr>
                        <a:t>y</a:t>
                      </a:r>
                      <a:r>
                        <a:rPr lang="zh-TW" sz="1000" kern="1050">
                          <a:effectLst/>
                        </a:rPr>
                        <a:t>轴的</a:t>
                      </a:r>
                      <a:r>
                        <a:rPr lang="en-US" sz="1000" kern="1050">
                          <a:effectLst/>
                        </a:rPr>
                        <a:t>index</a:t>
                      </a:r>
                      <a:r>
                        <a:rPr lang="zh-TW" sz="1000" kern="1050">
                          <a:effectLst/>
                        </a:rPr>
                        <a:t>，在单个图表实例中存在多个</a:t>
                      </a:r>
                      <a:r>
                        <a:rPr lang="en-US" sz="1000" kern="1050">
                          <a:effectLst/>
                        </a:rPr>
                        <a:t>y</a:t>
                      </a:r>
                      <a:r>
                        <a:rPr lang="zh-TW" sz="1000" kern="1050">
                          <a:effectLst/>
                        </a:rPr>
                        <a:t>轴的时候有用。</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91086893"/>
                  </a:ext>
                </a:extLst>
              </a:tr>
              <a:tr h="216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系列</a:t>
                      </a:r>
                      <a:r>
                        <a:rPr lang="en-US" sz="1000" kern="1050">
                          <a:effectLst/>
                        </a:rPr>
                        <a:t>label</a:t>
                      </a:r>
                      <a:r>
                        <a:rPr lang="zh-TW" sz="1000" kern="1050">
                          <a:effectLst/>
                        </a:rPr>
                        <a:t>颜色。</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55893395"/>
                  </a:ext>
                </a:extLst>
              </a:tr>
              <a:tr h="216000">
                <a:tc>
                  <a:txBody>
                    <a:bodyPr/>
                    <a:lstStyle/>
                    <a:p>
                      <a:pPr indent="266700" algn="just">
                        <a:lnSpc>
                          <a:spcPts val="1400"/>
                        </a:lnSpc>
                        <a:spcBef>
                          <a:spcPts val="200"/>
                        </a:spcBef>
                        <a:spcAft>
                          <a:spcPts val="200"/>
                        </a:spcAft>
                      </a:pPr>
                      <a:r>
                        <a:rPr lang="en-US" sz="1000" kern="1050">
                          <a:effectLst/>
                        </a:rPr>
                        <a:t>stack</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数据堆叠，同个类目轴上系列配置相同的</a:t>
                      </a:r>
                      <a:r>
                        <a:rPr lang="en-US" sz="1000" kern="1050">
                          <a:effectLst/>
                        </a:rPr>
                        <a:t>stack</a:t>
                      </a:r>
                      <a:r>
                        <a:rPr lang="zh-TW" sz="1000" kern="1050">
                          <a:effectLst/>
                        </a:rPr>
                        <a:t>值可以堆叠放置。</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38337190"/>
                  </a:ext>
                </a:extLst>
              </a:tr>
              <a:tr h="216000">
                <a:tc>
                  <a:txBody>
                    <a:bodyPr/>
                    <a:lstStyle/>
                    <a:p>
                      <a:pPr indent="266700" algn="just">
                        <a:lnSpc>
                          <a:spcPts val="1400"/>
                        </a:lnSpc>
                        <a:spcBef>
                          <a:spcPts val="200"/>
                        </a:spcBef>
                        <a:spcAft>
                          <a:spcPts val="200"/>
                        </a:spcAft>
                      </a:pPr>
                      <a:r>
                        <a:rPr lang="en-US" sz="1000" kern="1050">
                          <a:effectLst/>
                        </a:rPr>
                        <a:t>category_gap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同一系列的柱间距离，默认为间距的</a:t>
                      </a:r>
                      <a:r>
                        <a:rPr lang="en-US" sz="1000" kern="1050">
                          <a:effectLst/>
                        </a:rPr>
                        <a:t>20%</a:t>
                      </a:r>
                      <a:r>
                        <a:rPr lang="zh-TW" sz="1000" kern="1050">
                          <a:effectLst/>
                        </a:rPr>
                        <a:t>，表示柱子宽度的</a:t>
                      </a:r>
                      <a:r>
                        <a:rPr lang="en-US" sz="1000" kern="1050">
                          <a:effectLst/>
                        </a:rPr>
                        <a:t>20%</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97769260"/>
                  </a:ext>
                </a:extLst>
              </a:tr>
              <a:tr h="216000">
                <a:tc>
                  <a:txBody>
                    <a:bodyPr/>
                    <a:lstStyle/>
                    <a:p>
                      <a:pPr indent="266700" algn="just">
                        <a:lnSpc>
                          <a:spcPts val="1400"/>
                        </a:lnSpc>
                        <a:spcBef>
                          <a:spcPts val="200"/>
                        </a:spcBef>
                        <a:spcAft>
                          <a:spcPts val="200"/>
                        </a:spcAft>
                      </a:pPr>
                      <a:r>
                        <a:rPr lang="en-US" sz="1000" kern="1050">
                          <a:effectLst/>
                        </a:rPr>
                        <a:t>gap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如果想要两个系列的柱子重叠，可以设置</a:t>
                      </a:r>
                      <a:r>
                        <a:rPr lang="en-US" sz="1000" kern="1050">
                          <a:effectLst/>
                        </a:rPr>
                        <a:t>gap</a:t>
                      </a:r>
                      <a:r>
                        <a:rPr lang="zh-TW" sz="1000" kern="1050">
                          <a:effectLst/>
                        </a:rPr>
                        <a:t>为</a:t>
                      </a:r>
                      <a:r>
                        <a:rPr lang="en-US" sz="1000" kern="1050">
                          <a:effectLst/>
                        </a:rPr>
                        <a:t>'-100%'</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83921943"/>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标签配置项。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890098753"/>
                  </a:ext>
                </a:extLst>
              </a:tr>
              <a:tr h="216000">
                <a:tc>
                  <a:txBody>
                    <a:bodyPr/>
                    <a:lstStyle/>
                    <a:p>
                      <a:pPr indent="266700" algn="just">
                        <a:lnSpc>
                          <a:spcPts val="1400"/>
                        </a:lnSpc>
                        <a:spcBef>
                          <a:spcPts val="200"/>
                        </a:spcBef>
                        <a:spcAft>
                          <a:spcPts val="200"/>
                        </a:spcAft>
                      </a:pPr>
                      <a:r>
                        <a:rPr lang="en-US" sz="1000" kern="1050">
                          <a:effectLst/>
                        </a:rPr>
                        <a:t>markpoint_opts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标记点配置项。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6804734"/>
                  </a:ext>
                </a:extLst>
              </a:tr>
              <a:tr h="216000">
                <a:tc>
                  <a:txBody>
                    <a:bodyPr/>
                    <a:lstStyle/>
                    <a:p>
                      <a:pPr indent="266700" algn="just">
                        <a:lnSpc>
                          <a:spcPts val="1400"/>
                        </a:lnSpc>
                        <a:spcBef>
                          <a:spcPts val="200"/>
                        </a:spcBef>
                        <a:spcAft>
                          <a:spcPts val="200"/>
                        </a:spcAft>
                      </a:pPr>
                      <a:r>
                        <a:rPr lang="en-US" sz="1000" kern="1050">
                          <a:effectLst/>
                        </a:rPr>
                        <a:t>markline_opts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标记线配置项。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54795633"/>
                  </a:ext>
                </a:extLst>
              </a:tr>
              <a:tr h="216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提示框组件配置项。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2880762"/>
                  </a:ext>
                </a:extLst>
              </a:tr>
              <a:tr h="216000">
                <a:tc>
                  <a:txBody>
                    <a:bodyPr/>
                    <a:lstStyle/>
                    <a:p>
                      <a:pPr indent="266700" algn="just">
                        <a:lnSpc>
                          <a:spcPts val="1400"/>
                        </a:lnSpc>
                        <a:spcBef>
                          <a:spcPts val="200"/>
                        </a:spcBef>
                        <a:spcAft>
                          <a:spcPts val="200"/>
                        </a:spcAft>
                      </a:pPr>
                      <a:r>
                        <a:rPr lang="en-US" sz="1000" kern="1050" dirty="0" err="1">
                          <a:effectLst/>
                        </a:rPr>
                        <a:t>itemstyle_opts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图元样式配置项。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10536931"/>
                  </a:ext>
                </a:extLst>
              </a:tr>
            </a:tbl>
          </a:graphicData>
        </a:graphic>
      </p:graphicFrame>
    </p:spTree>
    <p:extLst>
      <p:ext uri="{BB962C8B-B14F-4D97-AF65-F5344CB8AC3E}">
        <p14:creationId xmlns:p14="http://schemas.microsoft.com/office/powerpoint/2010/main" val="3278788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6FDA405-4969-4066-937E-2C70AA8818CC}"/>
              </a:ext>
            </a:extLst>
          </p:cNvPr>
          <p:cNvSpPr>
            <a:spLocks noGrp="1"/>
          </p:cNvSpPr>
          <p:nvPr>
            <p:ph idx="10"/>
          </p:nvPr>
        </p:nvSpPr>
        <p:spPr/>
        <p:txBody>
          <a:bodyPr/>
          <a:lstStyle/>
          <a:p>
            <a:r>
              <a:rPr lang="zh-CN" altLang="zh-CN" dirty="0"/>
              <a:t>条形图的数据项在</a:t>
            </a:r>
            <a:r>
              <a:rPr lang="en-US" altLang="zh-CN" dirty="0"/>
              <a:t>BarItem</a:t>
            </a:r>
            <a:r>
              <a:rPr lang="zh-CN" altLang="zh-CN" dirty="0"/>
              <a:t>类中进行设置</a:t>
            </a:r>
            <a:endParaRPr lang="zh-CN" altLang="en-US" dirty="0"/>
          </a:p>
        </p:txBody>
      </p:sp>
      <p:graphicFrame>
        <p:nvGraphicFramePr>
          <p:cNvPr id="6" name="表格 5">
            <a:extLst>
              <a:ext uri="{FF2B5EF4-FFF2-40B4-BE49-F238E27FC236}">
                <a16:creationId xmlns:a16="http://schemas.microsoft.com/office/drawing/2014/main" id="{46FABD06-6C30-49A3-9958-75995A1940C1}"/>
              </a:ext>
            </a:extLst>
          </p:cNvPr>
          <p:cNvGraphicFramePr>
            <a:graphicFrameLocks noGrp="1"/>
          </p:cNvGraphicFramePr>
          <p:nvPr>
            <p:extLst>
              <p:ext uri="{D42A27DB-BD31-4B8C-83A1-F6EECF244321}">
                <p14:modId xmlns:p14="http://schemas.microsoft.com/office/powerpoint/2010/main" val="1939320847"/>
              </p:ext>
            </p:extLst>
          </p:nvPr>
        </p:nvGraphicFramePr>
        <p:xfrm>
          <a:off x="2914392" y="2329624"/>
          <a:ext cx="5175764" cy="1296000"/>
        </p:xfrm>
        <a:graphic>
          <a:graphicData uri="http://schemas.openxmlformats.org/drawingml/2006/table">
            <a:tbl>
              <a:tblPr firstRow="1" firstCol="1" bandRow="1">
                <a:tableStyleId>{5C22544A-7EE6-4342-B048-85BDC9FD1C3A}</a:tableStyleId>
              </a:tblPr>
              <a:tblGrid>
                <a:gridCol w="1291653">
                  <a:extLst>
                    <a:ext uri="{9D8B030D-6E8A-4147-A177-3AD203B41FA5}">
                      <a16:colId xmlns:a16="http://schemas.microsoft.com/office/drawing/2014/main" val="788674963"/>
                    </a:ext>
                  </a:extLst>
                </a:gridCol>
                <a:gridCol w="3884111">
                  <a:extLst>
                    <a:ext uri="{9D8B030D-6E8A-4147-A177-3AD203B41FA5}">
                      <a16:colId xmlns:a16="http://schemas.microsoft.com/office/drawing/2014/main" val="3482957050"/>
                    </a:ext>
                  </a:extLst>
                </a:gridCol>
              </a:tblGrid>
              <a:tr h="216000">
                <a:tc>
                  <a:txBody>
                    <a:bodyPr/>
                    <a:lstStyle/>
                    <a:p>
                      <a:pPr indent="266700" algn="just">
                        <a:lnSpc>
                          <a:spcPts val="1400"/>
                        </a:lnSpc>
                        <a:spcBef>
                          <a:spcPts val="200"/>
                        </a:spcBef>
                        <a:spcAft>
                          <a:spcPts val="200"/>
                        </a:spcAft>
                      </a:pPr>
                      <a:r>
                        <a:rPr lang="zh-TW" sz="1000" kern="1050">
                          <a:effectLst/>
                        </a:rPr>
                        <a:t>属性</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extLst>
                  <a:ext uri="{0D108BD9-81ED-4DB2-BD59-A6C34878D82A}">
                    <a16:rowId xmlns:a16="http://schemas.microsoft.com/office/drawing/2014/main" val="1877523548"/>
                  </a:ext>
                </a:extLst>
              </a:tr>
              <a:tr h="216000">
                <a:tc>
                  <a:txBody>
                    <a:bodyPr/>
                    <a:lstStyle/>
                    <a:p>
                      <a:pPr indent="266700" algn="just">
                        <a:lnSpc>
                          <a:spcPts val="1400"/>
                        </a:lnSpc>
                        <a:spcBef>
                          <a:spcPts val="200"/>
                        </a:spcBef>
                        <a:spcAft>
                          <a:spcPts val="200"/>
                        </a:spcAft>
                      </a:pPr>
                      <a:r>
                        <a:rPr lang="en-US" sz="1000" kern="1050">
                          <a:effectLst/>
                        </a:rPr>
                        <a:t>name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tc>
                  <a:txBody>
                    <a:bodyPr/>
                    <a:lstStyle/>
                    <a:p>
                      <a:pPr indent="266700" algn="just">
                        <a:lnSpc>
                          <a:spcPts val="1400"/>
                        </a:lnSpc>
                        <a:spcBef>
                          <a:spcPts val="200"/>
                        </a:spcBef>
                        <a:spcAft>
                          <a:spcPts val="200"/>
                        </a:spcAft>
                      </a:pPr>
                      <a:r>
                        <a:rPr lang="zh-TW" sz="1000" kern="1050">
                          <a:effectLst/>
                        </a:rPr>
                        <a:t>数据项名称。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extLst>
                  <a:ext uri="{0D108BD9-81ED-4DB2-BD59-A6C34878D82A}">
                    <a16:rowId xmlns:a16="http://schemas.microsoft.com/office/drawing/2014/main" val="2472799415"/>
                  </a:ext>
                </a:extLst>
              </a:tr>
              <a:tr h="216000">
                <a:tc>
                  <a:txBody>
                    <a:bodyPr/>
                    <a:lstStyle/>
                    <a:p>
                      <a:pPr indent="266700" algn="just">
                        <a:lnSpc>
                          <a:spcPts val="1400"/>
                        </a:lnSpc>
                        <a:spcBef>
                          <a:spcPts val="200"/>
                        </a:spcBef>
                        <a:spcAft>
                          <a:spcPts val="200"/>
                        </a:spcAft>
                      </a:pPr>
                      <a:r>
                        <a:rPr lang="en-US" sz="1000" kern="1050">
                          <a:effectLst/>
                        </a:rPr>
                        <a:t>value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tc>
                  <a:txBody>
                    <a:bodyPr/>
                    <a:lstStyle/>
                    <a:p>
                      <a:pPr indent="266700" algn="just">
                        <a:lnSpc>
                          <a:spcPts val="1400"/>
                        </a:lnSpc>
                        <a:spcBef>
                          <a:spcPts val="200"/>
                        </a:spcBef>
                        <a:spcAft>
                          <a:spcPts val="200"/>
                        </a:spcAft>
                      </a:pPr>
                      <a:r>
                        <a:rPr lang="zh-TW" sz="1000" kern="1050">
                          <a:effectLst/>
                        </a:rPr>
                        <a:t>单个数据项的数值。</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extLst>
                  <a:ext uri="{0D108BD9-81ED-4DB2-BD59-A6C34878D82A}">
                    <a16:rowId xmlns:a16="http://schemas.microsoft.com/office/drawing/2014/main" val="2115565133"/>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tc>
                  <a:txBody>
                    <a:bodyPr/>
                    <a:lstStyle/>
                    <a:p>
                      <a:pPr indent="266700" algn="just">
                        <a:lnSpc>
                          <a:spcPts val="1400"/>
                        </a:lnSpc>
                        <a:spcBef>
                          <a:spcPts val="200"/>
                        </a:spcBef>
                        <a:spcAft>
                          <a:spcPts val="200"/>
                        </a:spcAft>
                      </a:pPr>
                      <a:r>
                        <a:rPr lang="zh-TW" sz="1000" kern="1050">
                          <a:effectLst/>
                        </a:rPr>
                        <a:t>单个柱条文本的样式设置。</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extLst>
                  <a:ext uri="{0D108BD9-81ED-4DB2-BD59-A6C34878D82A}">
                    <a16:rowId xmlns:a16="http://schemas.microsoft.com/office/drawing/2014/main" val="3773730748"/>
                  </a:ext>
                </a:extLst>
              </a:tr>
              <a:tr h="216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tc>
                  <a:txBody>
                    <a:bodyPr/>
                    <a:lstStyle/>
                    <a:p>
                      <a:pPr indent="266700" algn="just">
                        <a:lnSpc>
                          <a:spcPts val="1400"/>
                        </a:lnSpc>
                        <a:spcBef>
                          <a:spcPts val="200"/>
                        </a:spcBef>
                        <a:spcAft>
                          <a:spcPts val="200"/>
                        </a:spcAft>
                      </a:pPr>
                      <a:r>
                        <a:rPr lang="zh-TW" sz="1000" kern="1050">
                          <a:effectLst/>
                        </a:rPr>
                        <a:t>图元样式配置项。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extLst>
                  <a:ext uri="{0D108BD9-81ED-4DB2-BD59-A6C34878D82A}">
                    <a16:rowId xmlns:a16="http://schemas.microsoft.com/office/drawing/2014/main" val="2156223006"/>
                  </a:ext>
                </a:extLst>
              </a:tr>
              <a:tr h="216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tc>
                  <a:txBody>
                    <a:bodyPr/>
                    <a:lstStyle/>
                    <a:p>
                      <a:pPr indent="266700" algn="just">
                        <a:lnSpc>
                          <a:spcPts val="1400"/>
                        </a:lnSpc>
                        <a:spcBef>
                          <a:spcPts val="200"/>
                        </a:spcBef>
                        <a:spcAft>
                          <a:spcPts val="200"/>
                        </a:spcAft>
                      </a:pPr>
                      <a:r>
                        <a:rPr lang="zh-TW" sz="1000" kern="1050" dirty="0">
                          <a:effectLst/>
                        </a:rPr>
                        <a:t>提示框组件配置项。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5894" marR="65894" marT="0" marB="0" anchor="ctr"/>
                </a:tc>
                <a:extLst>
                  <a:ext uri="{0D108BD9-81ED-4DB2-BD59-A6C34878D82A}">
                    <a16:rowId xmlns:a16="http://schemas.microsoft.com/office/drawing/2014/main" val="2452620759"/>
                  </a:ext>
                </a:extLst>
              </a:tr>
            </a:tbl>
          </a:graphicData>
        </a:graphic>
      </p:graphicFrame>
    </p:spTree>
    <p:extLst>
      <p:ext uri="{BB962C8B-B14F-4D97-AF65-F5344CB8AC3E}">
        <p14:creationId xmlns:p14="http://schemas.microsoft.com/office/powerpoint/2010/main" val="2126262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37B2FB4-54C9-42E2-B8DF-5DDFB7A78958}"/>
              </a:ext>
            </a:extLst>
          </p:cNvPr>
          <p:cNvSpPr>
            <a:spLocks noGrp="1"/>
          </p:cNvSpPr>
          <p:nvPr>
            <p:ph idx="1"/>
          </p:nvPr>
        </p:nvSpPr>
        <p:spPr/>
        <p:txBody>
          <a:bodyPr/>
          <a:lstStyle/>
          <a:p>
            <a:r>
              <a:rPr lang="en-US" altLang="zh-CN" dirty="0"/>
              <a:t>def </a:t>
            </a:r>
            <a:r>
              <a:rPr lang="en-US" altLang="zh-CN" dirty="0" err="1"/>
              <a:t>bar_base</a:t>
            </a:r>
            <a:r>
              <a:rPr lang="en-US" altLang="zh-CN" dirty="0"/>
              <a:t>() -&gt; Bar:</a:t>
            </a:r>
          </a:p>
          <a:p>
            <a:r>
              <a:rPr lang="en-US" altLang="zh-CN" dirty="0"/>
              <a:t>    c = (</a:t>
            </a:r>
          </a:p>
          <a:p>
            <a:r>
              <a:rPr lang="en-US" altLang="zh-CN" dirty="0"/>
              <a:t>        Bar()</a:t>
            </a:r>
          </a:p>
          <a:p>
            <a:r>
              <a:rPr lang="en-US" altLang="zh-CN" dirty="0"/>
              <a:t>        .</a:t>
            </a:r>
            <a:r>
              <a:rPr lang="en-US" altLang="zh-CN" dirty="0" err="1"/>
              <a:t>add_xaxis</a:t>
            </a:r>
            <a:r>
              <a:rPr lang="en-US" altLang="zh-CN" dirty="0"/>
              <a:t>(</a:t>
            </a:r>
            <a:r>
              <a:rPr lang="en-US" altLang="zh-CN" dirty="0" err="1"/>
              <a:t>Faker.choose</a:t>
            </a:r>
            <a:r>
              <a:rPr lang="en-US" altLang="zh-CN" dirty="0"/>
              <a:t>())</a:t>
            </a:r>
          </a:p>
          <a:p>
            <a:r>
              <a:rPr lang="en-US" altLang="zh-CN" dirty="0"/>
              <a:t>        .</a:t>
            </a:r>
            <a:r>
              <a:rPr lang="en-US" altLang="zh-CN" dirty="0" err="1"/>
              <a:t>add_yaxis</a:t>
            </a:r>
            <a:r>
              <a:rPr lang="en-US" altLang="zh-CN" dirty="0"/>
              <a:t>("</a:t>
            </a:r>
            <a:r>
              <a:rPr lang="zh-CN" altLang="en-US" dirty="0"/>
              <a:t>门店</a:t>
            </a:r>
            <a:r>
              <a:rPr lang="en-US" altLang="zh-CN" dirty="0"/>
              <a:t>A", </a:t>
            </a:r>
            <a:r>
              <a:rPr lang="en-US" altLang="zh-CN" dirty="0" err="1"/>
              <a:t>Faker.values</a:t>
            </a:r>
            <a:r>
              <a:rPr lang="en-US" altLang="zh-CN" dirty="0"/>
              <a:t>())</a:t>
            </a:r>
          </a:p>
          <a:p>
            <a:r>
              <a:rPr lang="en-US" altLang="zh-CN" dirty="0"/>
              <a:t>        .</a:t>
            </a:r>
            <a:r>
              <a:rPr lang="en-US" altLang="zh-CN" dirty="0" err="1"/>
              <a:t>add_yaxis</a:t>
            </a:r>
            <a:r>
              <a:rPr lang="en-US" altLang="zh-CN" dirty="0"/>
              <a:t>("</a:t>
            </a:r>
            <a:r>
              <a:rPr lang="zh-CN" altLang="en-US" dirty="0"/>
              <a:t>门店</a:t>
            </a:r>
            <a:r>
              <a:rPr lang="en-US" altLang="zh-CN" dirty="0"/>
              <a:t>B", </a:t>
            </a:r>
            <a:r>
              <a:rPr lang="en-US" altLang="zh-CN" dirty="0" err="1"/>
              <a:t>Faker.values</a:t>
            </a:r>
            <a:r>
              <a:rPr lang="en-US" altLang="zh-CN" dirty="0"/>
              <a:t>())</a:t>
            </a:r>
          </a:p>
          <a:p>
            <a:r>
              <a:rPr lang="en-US" altLang="zh-CN" dirty="0"/>
              <a:t>        .</a:t>
            </a:r>
            <a:r>
              <a:rPr lang="en-US" altLang="zh-CN" dirty="0" err="1"/>
              <a:t>set_global_opts</a:t>
            </a:r>
            <a:r>
              <a:rPr lang="en-US" altLang="zh-CN" dirty="0"/>
              <a:t>(</a:t>
            </a:r>
            <a:r>
              <a:rPr lang="en-US" altLang="zh-CN" dirty="0" err="1"/>
              <a:t>title_opts</a:t>
            </a:r>
            <a:r>
              <a:rPr lang="en-US" altLang="zh-CN" dirty="0"/>
              <a:t>=</a:t>
            </a:r>
            <a:r>
              <a:rPr lang="en-US" altLang="zh-CN" dirty="0" err="1"/>
              <a:t>opts.TitleOpts</a:t>
            </a:r>
            <a:r>
              <a:rPr lang="en-US" altLang="zh-CN" dirty="0"/>
              <a:t>(title="</a:t>
            </a:r>
            <a:r>
              <a:rPr lang="zh-CN" altLang="en-US" dirty="0"/>
              <a:t>销售额统计</a:t>
            </a:r>
            <a:r>
              <a:rPr lang="en-US" altLang="zh-CN" dirty="0"/>
              <a:t>", subtitle="2018</a:t>
            </a:r>
            <a:r>
              <a:rPr lang="zh-CN" altLang="en-US" dirty="0"/>
              <a:t>年</a:t>
            </a:r>
            <a:r>
              <a:rPr lang="en-US" altLang="zh-CN" dirty="0"/>
              <a:t>"))</a:t>
            </a:r>
          </a:p>
          <a:p>
            <a:r>
              <a:rPr lang="en-US" altLang="zh-CN" dirty="0"/>
              <a:t>    )</a:t>
            </a:r>
          </a:p>
          <a:p>
            <a:r>
              <a:rPr lang="en-US" altLang="zh-CN" dirty="0"/>
              <a:t>    return c</a:t>
            </a:r>
          </a:p>
        </p:txBody>
      </p:sp>
      <p:sp>
        <p:nvSpPr>
          <p:cNvPr id="3" name="内容占位符 2">
            <a:extLst>
              <a:ext uri="{FF2B5EF4-FFF2-40B4-BE49-F238E27FC236}">
                <a16:creationId xmlns:a16="http://schemas.microsoft.com/office/drawing/2014/main" id="{A1A85323-56C3-4B8D-BABA-B74ED22CEB95}"/>
              </a:ext>
            </a:extLst>
          </p:cNvPr>
          <p:cNvSpPr>
            <a:spLocks noGrp="1"/>
          </p:cNvSpPr>
          <p:nvPr>
            <p:ph idx="10"/>
          </p:nvPr>
        </p:nvSpPr>
        <p:spPr/>
        <p:txBody>
          <a:bodyPr/>
          <a:lstStyle/>
          <a:p>
            <a:r>
              <a:rPr lang="zh-CN" altLang="en-US" dirty="0"/>
              <a:t>基本函数形式：</a:t>
            </a:r>
          </a:p>
        </p:txBody>
      </p:sp>
    </p:spTree>
    <p:extLst>
      <p:ext uri="{BB962C8B-B14F-4D97-AF65-F5344CB8AC3E}">
        <p14:creationId xmlns:p14="http://schemas.microsoft.com/office/powerpoint/2010/main" val="23749986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为了分析该企业在各省市商品订单数量，绘制了各个省市商品订单量的条形图</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10.2.2  </a:t>
            </a:r>
            <a:r>
              <a:rPr lang="zh-CN" altLang="en-US" dirty="0"/>
              <a:t>各省市商品订单数量分析</a:t>
            </a:r>
            <a:endParaRPr dirty="0"/>
          </a:p>
        </p:txBody>
      </p:sp>
      <p:pic>
        <p:nvPicPr>
          <p:cNvPr id="4" name="图片 3">
            <a:extLst>
              <a:ext uri="{FF2B5EF4-FFF2-40B4-BE49-F238E27FC236}">
                <a16:creationId xmlns:a16="http://schemas.microsoft.com/office/drawing/2014/main" id="{FC00F03B-4396-464F-AE30-73383C00C489}"/>
              </a:ext>
            </a:extLst>
          </p:cNvPr>
          <p:cNvPicPr/>
          <p:nvPr/>
        </p:nvPicPr>
        <p:blipFill>
          <a:blip r:embed="rId2" cstate="print"/>
          <a:stretch>
            <a:fillRect/>
          </a:stretch>
        </p:blipFill>
        <p:spPr>
          <a:xfrm>
            <a:off x="3772074" y="2977399"/>
            <a:ext cx="4149090" cy="2251710"/>
          </a:xfrm>
          <a:prstGeom prst="rect">
            <a:avLst/>
          </a:prstGeom>
        </p:spPr>
      </p:pic>
    </p:spTree>
    <p:extLst>
      <p:ext uri="{BB962C8B-B14F-4D97-AF65-F5344CB8AC3E}">
        <p14:creationId xmlns:p14="http://schemas.microsoft.com/office/powerpoint/2010/main" val="1470444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r>
              <a:rPr lang="en-US" altLang="zh-CN" dirty="0"/>
              <a:t>#</a:t>
            </a:r>
            <a:r>
              <a:rPr lang="zh-CN" altLang="zh-CN" dirty="0"/>
              <a:t>条形图形参数配置</a:t>
            </a:r>
          </a:p>
          <a:p>
            <a:r>
              <a:rPr lang="en-US" altLang="zh-CN" dirty="0"/>
              <a:t>def </a:t>
            </a:r>
            <a:r>
              <a:rPr lang="en-US" altLang="zh-CN" dirty="0" err="1"/>
              <a:t>bar_base</a:t>
            </a:r>
            <a:r>
              <a:rPr lang="en-US" altLang="zh-CN" dirty="0"/>
              <a:t>() -&gt; Bar:</a:t>
            </a:r>
            <a:endParaRPr lang="zh-CN" altLang="zh-CN" dirty="0"/>
          </a:p>
          <a:p>
            <a:r>
              <a:rPr lang="en-US" altLang="zh-CN" dirty="0"/>
              <a:t>    c = (</a:t>
            </a:r>
            <a:endParaRPr lang="zh-CN" altLang="zh-CN" dirty="0"/>
          </a:p>
          <a:p>
            <a:r>
              <a:rPr lang="en-US" altLang="zh-CN" dirty="0"/>
              <a:t>        Bar()</a:t>
            </a:r>
            <a:endParaRPr lang="zh-CN" altLang="zh-CN" dirty="0"/>
          </a:p>
          <a:p>
            <a:r>
              <a:rPr lang="en-US" altLang="zh-CN" dirty="0"/>
              <a:t>        .</a:t>
            </a:r>
            <a:r>
              <a:rPr lang="en-US" altLang="zh-CN" dirty="0" err="1"/>
              <a:t>add_xaxis</a:t>
            </a:r>
            <a:r>
              <a:rPr lang="en-US" altLang="zh-CN" dirty="0"/>
              <a:t>(v1,)</a:t>
            </a:r>
            <a:endParaRPr lang="zh-CN" altLang="zh-CN" dirty="0"/>
          </a:p>
          <a:p>
            <a:r>
              <a:rPr lang="en-US" altLang="zh-CN" dirty="0"/>
              <a:t>        .</a:t>
            </a:r>
            <a:r>
              <a:rPr lang="en-US" altLang="zh-CN" dirty="0" err="1"/>
              <a:t>add_yaxis</a:t>
            </a:r>
            <a:r>
              <a:rPr lang="en-US" altLang="zh-CN" dirty="0"/>
              <a:t>("</a:t>
            </a:r>
            <a:r>
              <a:rPr lang="zh-CN" altLang="zh-CN" dirty="0"/>
              <a:t>客户订单量</a:t>
            </a:r>
            <a:r>
              <a:rPr lang="en-US" altLang="zh-CN" dirty="0"/>
              <a:t>", v2)</a:t>
            </a:r>
            <a:endParaRPr lang="zh-CN" altLang="zh-CN" dirty="0"/>
          </a:p>
          <a:p>
            <a:r>
              <a:rPr lang="en-US" altLang="zh-CN" dirty="0"/>
              <a:t>        .</a:t>
            </a:r>
            <a:r>
              <a:rPr lang="en-US" altLang="zh-CN" dirty="0" err="1"/>
              <a:t>set_global_opts</a:t>
            </a:r>
            <a:r>
              <a:rPr lang="en-US" altLang="zh-CN" dirty="0"/>
              <a:t>(</a:t>
            </a:r>
            <a:r>
              <a:rPr lang="en-US" altLang="zh-CN" dirty="0" err="1"/>
              <a:t>title_opts</a:t>
            </a:r>
            <a:r>
              <a:rPr lang="en-US" altLang="zh-CN" dirty="0"/>
              <a:t>=</a:t>
            </a:r>
            <a:r>
              <a:rPr lang="en-US" altLang="zh-CN" dirty="0" err="1"/>
              <a:t>opts.TitleOpts</a:t>
            </a:r>
            <a:r>
              <a:rPr lang="en-US" altLang="zh-CN" dirty="0"/>
              <a:t>(title="2019</a:t>
            </a:r>
            <a:r>
              <a:rPr lang="zh-CN" altLang="zh-CN" dirty="0"/>
              <a:t>年客户订单量区域分布</a:t>
            </a:r>
            <a:r>
              <a:rPr lang="en-US" altLang="zh-CN" dirty="0"/>
              <a:t>"),</a:t>
            </a:r>
            <a:endParaRPr lang="zh-CN" altLang="zh-CN" dirty="0"/>
          </a:p>
          <a:p>
            <a:r>
              <a:rPr lang="en-US" altLang="zh-CN" dirty="0"/>
              <a:t>                         </a:t>
            </a:r>
            <a:r>
              <a:rPr lang="en-US" altLang="zh-CN" dirty="0" err="1"/>
              <a:t>toolbox_opts</a:t>
            </a:r>
            <a:r>
              <a:rPr lang="en-US" altLang="zh-CN" dirty="0"/>
              <a:t>=</a:t>
            </a:r>
            <a:r>
              <a:rPr lang="en-US" altLang="zh-CN" dirty="0" err="1"/>
              <a:t>opts.ToolboxOpts</a:t>
            </a:r>
            <a:r>
              <a:rPr lang="en-US" altLang="zh-CN" dirty="0"/>
              <a:t>(),</a:t>
            </a:r>
            <a:endParaRPr lang="zh-CN" altLang="zh-CN" dirty="0"/>
          </a:p>
          <a:p>
            <a:r>
              <a:rPr lang="en-US" altLang="zh-CN" dirty="0"/>
              <a:t>                         </a:t>
            </a:r>
            <a:r>
              <a:rPr lang="en-US" altLang="zh-CN" dirty="0" err="1"/>
              <a:t>legend_opts</a:t>
            </a:r>
            <a:r>
              <a:rPr lang="en-US" altLang="zh-CN" dirty="0"/>
              <a:t>=</a:t>
            </a:r>
            <a:r>
              <a:rPr lang="en-US" altLang="zh-CN" dirty="0" err="1"/>
              <a:t>opts.LegendOpts</a:t>
            </a:r>
            <a:r>
              <a:rPr lang="en-US" altLang="zh-CN" dirty="0"/>
              <a:t>(</a:t>
            </a:r>
            <a:r>
              <a:rPr lang="en-US" altLang="zh-CN" dirty="0" err="1"/>
              <a:t>is_show</a:t>
            </a:r>
            <a:r>
              <a:rPr lang="en-US" altLang="zh-CN" dirty="0"/>
              <a:t>=True))</a:t>
            </a:r>
            <a:endParaRPr lang="zh-CN" altLang="zh-CN" dirty="0"/>
          </a:p>
          <a:p>
            <a:r>
              <a:rPr lang="en-US" altLang="zh-CN" dirty="0"/>
              <a:t>    )</a:t>
            </a:r>
            <a:endParaRPr lang="zh-CN" altLang="zh-CN" dirty="0"/>
          </a:p>
          <a:p>
            <a:r>
              <a:rPr lang="en-US" altLang="zh-CN" dirty="0"/>
              <a:t>    return c</a:t>
            </a:r>
            <a:endParaRPr lang="zh-CN" altLang="zh-CN" dirty="0"/>
          </a:p>
        </p:txBody>
      </p:sp>
    </p:spTree>
    <p:extLst>
      <p:ext uri="{BB962C8B-B14F-4D97-AF65-F5344CB8AC3E}">
        <p14:creationId xmlns:p14="http://schemas.microsoft.com/office/powerpoint/2010/main" val="10217508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条形图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折线图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箱形图</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7872120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r>
              <a:rPr lang="zh-CN" altLang="zh-CN" dirty="0"/>
              <a:t>箱形图又称箱线图，是一种用作显示一组数据分散情况资料的统计图。因形状如箱子而得名。在各种领域也经常被使用，常见于品质管理。</a:t>
            </a:r>
          </a:p>
          <a:p>
            <a:r>
              <a:rPr lang="zh-CN" altLang="zh-CN" dirty="0"/>
              <a:t>箱形图主要用于反映原始数据分布的特征，还可以进行多组数据分布特征的比较。箱线图的绘制方法是：先找出一组数据的上边缘、下边缘、中位数和两个四分位数；然后， 连接两个四分位数画出箱体；再将上边缘和下边缘与箱体相连接，中位数在箱体中间。</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10.3.1  </a:t>
            </a:r>
            <a:r>
              <a:rPr lang="zh-CN" altLang="en-US" dirty="0"/>
              <a:t>箱形图及其参数配置</a:t>
            </a:r>
            <a:endParaRPr dirty="0"/>
          </a:p>
        </p:txBody>
      </p:sp>
    </p:spTree>
    <p:extLst>
      <p:ext uri="{BB962C8B-B14F-4D97-AF65-F5344CB8AC3E}">
        <p14:creationId xmlns:p14="http://schemas.microsoft.com/office/powerpoint/2010/main" val="799983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93622582-5C86-48ED-9052-75FA2CCB699D}"/>
              </a:ext>
            </a:extLst>
          </p:cNvPr>
          <p:cNvGraphicFramePr>
            <a:graphicFrameLocks noGrp="1"/>
          </p:cNvGraphicFramePr>
          <p:nvPr>
            <p:ph idx="1"/>
            <p:extLst>
              <p:ext uri="{D42A27DB-BD31-4B8C-83A1-F6EECF244321}">
                <p14:modId xmlns:p14="http://schemas.microsoft.com/office/powerpoint/2010/main" val="3114821814"/>
              </p:ext>
            </p:extLst>
          </p:nvPr>
        </p:nvGraphicFramePr>
        <p:xfrm>
          <a:off x="2526650" y="2186608"/>
          <a:ext cx="6524986" cy="2376000"/>
        </p:xfrm>
        <a:graphic>
          <a:graphicData uri="http://schemas.openxmlformats.org/drawingml/2006/table">
            <a:tbl>
              <a:tblPr firstRow="1" firstCol="1" bandRow="1">
                <a:tableStyleId>{5C22544A-7EE6-4342-B048-85BDC9FD1C3A}</a:tableStyleId>
              </a:tblPr>
              <a:tblGrid>
                <a:gridCol w="1913894">
                  <a:extLst>
                    <a:ext uri="{9D8B030D-6E8A-4147-A177-3AD203B41FA5}">
                      <a16:colId xmlns:a16="http://schemas.microsoft.com/office/drawing/2014/main" val="1314404535"/>
                    </a:ext>
                  </a:extLst>
                </a:gridCol>
                <a:gridCol w="4611092">
                  <a:extLst>
                    <a:ext uri="{9D8B030D-6E8A-4147-A177-3AD203B41FA5}">
                      <a16:colId xmlns:a16="http://schemas.microsoft.com/office/drawing/2014/main" val="2622372335"/>
                    </a:ext>
                  </a:extLst>
                </a:gridCol>
              </a:tblGrid>
              <a:tr h="216000">
                <a:tc>
                  <a:txBody>
                    <a:bodyPr/>
                    <a:lstStyle/>
                    <a:p>
                      <a:pPr indent="266700" algn="just">
                        <a:lnSpc>
                          <a:spcPts val="1400"/>
                        </a:lnSpc>
                        <a:spcBef>
                          <a:spcPts val="200"/>
                        </a:spcBef>
                        <a:spcAft>
                          <a:spcPts val="200"/>
                        </a:spcAft>
                      </a:pPr>
                      <a:r>
                        <a:rPr lang="zh-TW" sz="1050" kern="1050" dirty="0">
                          <a:effectLst/>
                        </a:rPr>
                        <a:t>属性</a:t>
                      </a:r>
                      <a:endParaRPr lang="zh-CN" sz="105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68306587"/>
                  </a:ext>
                </a:extLst>
              </a:tr>
              <a:tr h="216000">
                <a:tc>
                  <a:txBody>
                    <a:bodyPr/>
                    <a:lstStyle/>
                    <a:p>
                      <a:pPr indent="266700" algn="just">
                        <a:lnSpc>
                          <a:spcPts val="1400"/>
                        </a:lnSpc>
                        <a:spcBef>
                          <a:spcPts val="200"/>
                        </a:spcBef>
                        <a:spcAft>
                          <a:spcPts val="200"/>
                        </a:spcAft>
                      </a:pPr>
                      <a:r>
                        <a:rPr lang="en-US" sz="1000" kern="1050">
                          <a:effectLst/>
                        </a:rPr>
                        <a:t>series_name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系列名称，用于</a:t>
                      </a:r>
                      <a:r>
                        <a:rPr lang="en-US" sz="1000" kern="1050">
                          <a:effectLst/>
                        </a:rPr>
                        <a:t> tooltip </a:t>
                      </a:r>
                      <a:r>
                        <a:rPr lang="zh-TW" sz="1000" kern="1050">
                          <a:effectLst/>
                        </a:rPr>
                        <a:t>的显示，</a:t>
                      </a:r>
                      <a:r>
                        <a:rPr lang="en-US" sz="1000" kern="1050">
                          <a:effectLst/>
                        </a:rPr>
                        <a:t>legend </a:t>
                      </a:r>
                      <a:r>
                        <a:rPr lang="zh-TW" sz="1000" kern="1050">
                          <a:effectLst/>
                        </a:rPr>
                        <a:t>的图例筛选。</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95148228"/>
                  </a:ext>
                </a:extLst>
              </a:tr>
              <a:tr h="216000">
                <a:tc>
                  <a:txBody>
                    <a:bodyPr/>
                    <a:lstStyle/>
                    <a:p>
                      <a:pPr indent="266700" algn="just">
                        <a:lnSpc>
                          <a:spcPts val="1400"/>
                        </a:lnSpc>
                        <a:spcBef>
                          <a:spcPts val="200"/>
                        </a:spcBef>
                        <a:spcAft>
                          <a:spcPts val="200"/>
                        </a:spcAft>
                      </a:pPr>
                      <a:r>
                        <a:rPr lang="en-US" sz="1000" kern="1050">
                          <a:effectLst/>
                        </a:rPr>
                        <a:t>y_axis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系列数据。</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68136231"/>
                  </a:ext>
                </a:extLst>
              </a:tr>
              <a:tr h="216000">
                <a:tc>
                  <a:txBody>
                    <a:bodyPr/>
                    <a:lstStyle/>
                    <a:p>
                      <a:pPr indent="266700" algn="just">
                        <a:lnSpc>
                          <a:spcPts val="1400"/>
                        </a:lnSpc>
                        <a:spcBef>
                          <a:spcPts val="200"/>
                        </a:spcBef>
                        <a:spcAft>
                          <a:spcPts val="200"/>
                        </a:spcAft>
                      </a:pPr>
                      <a:r>
                        <a:rPr lang="en-US" sz="1000" kern="1050">
                          <a:effectLst/>
                        </a:rPr>
                        <a:t>is_selected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是否选中图例。</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11976162"/>
                  </a:ext>
                </a:extLst>
              </a:tr>
              <a:tr h="216000">
                <a:tc>
                  <a:txBody>
                    <a:bodyPr/>
                    <a:lstStyle/>
                    <a:p>
                      <a:pPr indent="266700" algn="just">
                        <a:lnSpc>
                          <a:spcPts val="1400"/>
                        </a:lnSpc>
                        <a:spcBef>
                          <a:spcPts val="200"/>
                        </a:spcBef>
                        <a:spcAft>
                          <a:spcPts val="200"/>
                        </a:spcAft>
                      </a:pPr>
                      <a:r>
                        <a:rPr lang="en-US" sz="1000" kern="1050">
                          <a:effectLst/>
                        </a:rPr>
                        <a:t>xaxis_index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使用的</a:t>
                      </a:r>
                      <a:r>
                        <a:rPr lang="en-US" sz="1000" kern="1050">
                          <a:effectLst/>
                        </a:rPr>
                        <a:t> x </a:t>
                      </a:r>
                      <a:r>
                        <a:rPr lang="zh-TW" sz="1000" kern="1050">
                          <a:effectLst/>
                        </a:rPr>
                        <a:t>轴的</a:t>
                      </a:r>
                      <a:r>
                        <a:rPr lang="en-US" sz="1000" kern="1050">
                          <a:effectLst/>
                        </a:rPr>
                        <a:t> index</a:t>
                      </a:r>
                      <a:r>
                        <a:rPr lang="zh-TW" sz="1000" kern="1050">
                          <a:effectLst/>
                        </a:rPr>
                        <a:t>，在单个图表实例中存在多个</a:t>
                      </a:r>
                      <a:r>
                        <a:rPr lang="en-US" sz="1000" kern="1050">
                          <a:effectLst/>
                        </a:rPr>
                        <a:t> x </a:t>
                      </a:r>
                      <a:r>
                        <a:rPr lang="zh-TW" sz="1000" kern="1050">
                          <a:effectLst/>
                        </a:rPr>
                        <a:t>轴的时候有用。</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07551932"/>
                  </a:ext>
                </a:extLst>
              </a:tr>
              <a:tr h="216000">
                <a:tc>
                  <a:txBody>
                    <a:bodyPr/>
                    <a:lstStyle/>
                    <a:p>
                      <a:pPr indent="266700" algn="just">
                        <a:lnSpc>
                          <a:spcPts val="1400"/>
                        </a:lnSpc>
                        <a:spcBef>
                          <a:spcPts val="200"/>
                        </a:spcBef>
                        <a:spcAft>
                          <a:spcPts val="200"/>
                        </a:spcAft>
                      </a:pPr>
                      <a:r>
                        <a:rPr lang="en-US" sz="1000" kern="1050">
                          <a:effectLst/>
                        </a:rPr>
                        <a:t>yaxis_index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使用的</a:t>
                      </a:r>
                      <a:r>
                        <a:rPr lang="en-US" sz="1000" kern="1050">
                          <a:effectLst/>
                        </a:rPr>
                        <a:t> y </a:t>
                      </a:r>
                      <a:r>
                        <a:rPr lang="zh-TW" sz="1000" kern="1050">
                          <a:effectLst/>
                        </a:rPr>
                        <a:t>轴的</a:t>
                      </a:r>
                      <a:r>
                        <a:rPr lang="en-US" sz="1000" kern="1050">
                          <a:effectLst/>
                        </a:rPr>
                        <a:t> index</a:t>
                      </a:r>
                      <a:r>
                        <a:rPr lang="zh-TW" sz="1000" kern="1050">
                          <a:effectLst/>
                        </a:rPr>
                        <a:t>，在单个图表实例中存在多个</a:t>
                      </a:r>
                      <a:r>
                        <a:rPr lang="en-US" sz="1000" kern="1050">
                          <a:effectLst/>
                        </a:rPr>
                        <a:t> y </a:t>
                      </a:r>
                      <a:r>
                        <a:rPr lang="zh-TW" sz="1000" kern="1050">
                          <a:effectLst/>
                        </a:rPr>
                        <a:t>轴的时候有用。</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88044105"/>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标签配置项。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709445582"/>
                  </a:ext>
                </a:extLst>
              </a:tr>
              <a:tr h="216000">
                <a:tc>
                  <a:txBody>
                    <a:bodyPr/>
                    <a:lstStyle/>
                    <a:p>
                      <a:pPr indent="266700" algn="just">
                        <a:lnSpc>
                          <a:spcPts val="1400"/>
                        </a:lnSpc>
                        <a:spcBef>
                          <a:spcPts val="200"/>
                        </a:spcBef>
                        <a:spcAft>
                          <a:spcPts val="200"/>
                        </a:spcAft>
                      </a:pPr>
                      <a:r>
                        <a:rPr lang="en-US" sz="1000" kern="1050">
                          <a:effectLst/>
                        </a:rPr>
                        <a:t>markpoint_opts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标记点配置项。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5470120"/>
                  </a:ext>
                </a:extLst>
              </a:tr>
              <a:tr h="216000">
                <a:tc>
                  <a:txBody>
                    <a:bodyPr/>
                    <a:lstStyle/>
                    <a:p>
                      <a:pPr indent="266700" algn="just">
                        <a:lnSpc>
                          <a:spcPts val="1400"/>
                        </a:lnSpc>
                        <a:spcBef>
                          <a:spcPts val="200"/>
                        </a:spcBef>
                        <a:spcAft>
                          <a:spcPts val="200"/>
                        </a:spcAft>
                      </a:pPr>
                      <a:r>
                        <a:rPr lang="en-US" sz="1000" kern="1050">
                          <a:effectLst/>
                        </a:rPr>
                        <a:t>markline_opts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标记线配置项。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97714887"/>
                  </a:ext>
                </a:extLst>
              </a:tr>
              <a:tr h="216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提示框组件配置项。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0625231"/>
                  </a:ext>
                </a:extLst>
              </a:tr>
              <a:tr h="216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图元样式配置项。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02502577"/>
                  </a:ext>
                </a:extLst>
              </a:tr>
            </a:tbl>
          </a:graphicData>
        </a:graphic>
      </p:graphicFrame>
    </p:spTree>
    <p:extLst>
      <p:ext uri="{BB962C8B-B14F-4D97-AF65-F5344CB8AC3E}">
        <p14:creationId xmlns:p14="http://schemas.microsoft.com/office/powerpoint/2010/main" val="40882645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为了分析该企业不同类型商品的收益情况，绘制了不同商品的箱形图</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10.3.2  </a:t>
            </a:r>
            <a:r>
              <a:rPr lang="zh-CN" altLang="en-US" dirty="0"/>
              <a:t>不同类型商品的收益分析</a:t>
            </a:r>
            <a:endParaRPr dirty="0"/>
          </a:p>
        </p:txBody>
      </p:sp>
      <p:pic>
        <p:nvPicPr>
          <p:cNvPr id="4" name="图片 3">
            <a:extLst>
              <a:ext uri="{FF2B5EF4-FFF2-40B4-BE49-F238E27FC236}">
                <a16:creationId xmlns:a16="http://schemas.microsoft.com/office/drawing/2014/main" id="{E61C93F8-2BDD-4D72-A244-9C84A64E5E34}"/>
              </a:ext>
            </a:extLst>
          </p:cNvPr>
          <p:cNvPicPr/>
          <p:nvPr/>
        </p:nvPicPr>
        <p:blipFill>
          <a:blip r:embed="rId2" cstate="print"/>
          <a:stretch>
            <a:fillRect/>
          </a:stretch>
        </p:blipFill>
        <p:spPr>
          <a:xfrm>
            <a:off x="3820881" y="2760720"/>
            <a:ext cx="4402455" cy="2389505"/>
          </a:xfrm>
          <a:prstGeom prst="rect">
            <a:avLst/>
          </a:prstGeom>
        </p:spPr>
      </p:pic>
    </p:spTree>
    <p:extLst>
      <p:ext uri="{BB962C8B-B14F-4D97-AF65-F5344CB8AC3E}">
        <p14:creationId xmlns:p14="http://schemas.microsoft.com/office/powerpoint/2010/main" val="30588305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299516"/>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集群案例数据集简介</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集群的安装及网络配置</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连接</a:t>
            </a:r>
            <a:r>
              <a:rPr lang="en-US" altLang="zh-CN" sz="2400" dirty="0">
                <a:latin typeface="微软雅黑" pitchFamily="34" charset="-122"/>
                <a:ea typeface="微软雅黑" pitchFamily="34" charset="-122"/>
                <a:sym typeface="微软雅黑" pitchFamily="34" charset="-122"/>
              </a:rPr>
              <a:t>Hive</a:t>
            </a:r>
            <a:r>
              <a:rPr lang="zh-CN" altLang="en-US" sz="2400" dirty="0">
                <a:latin typeface="微软雅黑" pitchFamily="34" charset="-122"/>
                <a:ea typeface="微软雅黑" pitchFamily="34" charset="-122"/>
                <a:sym typeface="微软雅黑" pitchFamily="34" charset="-122"/>
              </a:rPr>
              <a:t>的图形界面工具</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25565922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r>
              <a:rPr lang="en-US" altLang="zh-CN" dirty="0"/>
              <a:t>def </a:t>
            </a:r>
            <a:r>
              <a:rPr lang="en-US" altLang="zh-CN" dirty="0" err="1"/>
              <a:t>boxpolt_base</a:t>
            </a:r>
            <a:r>
              <a:rPr lang="en-US" altLang="zh-CN" dirty="0"/>
              <a:t>() -&gt; Boxplot:</a:t>
            </a:r>
            <a:endParaRPr lang="zh-CN" altLang="zh-CN" dirty="0"/>
          </a:p>
          <a:p>
            <a:r>
              <a:rPr lang="en-US" altLang="zh-CN" dirty="0"/>
              <a:t>    c = Boxplot()</a:t>
            </a:r>
            <a:endParaRPr lang="zh-CN" altLang="zh-CN" dirty="0"/>
          </a:p>
          <a:p>
            <a:r>
              <a:rPr lang="en-US" altLang="zh-CN" dirty="0"/>
              <a:t>    </a:t>
            </a:r>
            <a:r>
              <a:rPr lang="en-US" altLang="zh-CN" dirty="0" err="1"/>
              <a:t>c.add_xaxis</a:t>
            </a:r>
            <a:r>
              <a:rPr lang="en-US" altLang="zh-CN" dirty="0"/>
              <a:t>(["2019</a:t>
            </a:r>
            <a:r>
              <a:rPr lang="zh-CN" altLang="zh-CN" dirty="0"/>
              <a:t>年业绩</a:t>
            </a:r>
            <a:r>
              <a:rPr lang="en-US" altLang="zh-CN" dirty="0"/>
              <a:t>"]) \</a:t>
            </a:r>
            <a:endParaRPr lang="zh-CN" altLang="zh-CN" dirty="0"/>
          </a:p>
          <a:p>
            <a:r>
              <a:rPr lang="en-US" altLang="zh-CN" dirty="0"/>
              <a:t>     .</a:t>
            </a:r>
            <a:r>
              <a:rPr lang="en-US" altLang="zh-CN" dirty="0" err="1"/>
              <a:t>add_yaxis</a:t>
            </a:r>
            <a:r>
              <a:rPr lang="en-US" altLang="zh-CN" dirty="0"/>
              <a:t>("</a:t>
            </a:r>
            <a:r>
              <a:rPr lang="zh-CN" altLang="zh-CN" dirty="0"/>
              <a:t>销售额</a:t>
            </a:r>
            <a:r>
              <a:rPr lang="en-US" altLang="zh-CN" dirty="0"/>
              <a:t>", </a:t>
            </a:r>
            <a:r>
              <a:rPr lang="en-US" altLang="zh-CN" dirty="0" err="1"/>
              <a:t>c.prepare_data</a:t>
            </a:r>
            <a:r>
              <a:rPr lang="en-US" altLang="zh-CN" dirty="0"/>
              <a:t>([v2])) \</a:t>
            </a:r>
            <a:endParaRPr lang="zh-CN" altLang="zh-CN" dirty="0"/>
          </a:p>
          <a:p>
            <a:r>
              <a:rPr lang="en-US" altLang="zh-CN" dirty="0"/>
              <a:t>     .</a:t>
            </a:r>
            <a:r>
              <a:rPr lang="en-US" altLang="zh-CN" dirty="0" err="1"/>
              <a:t>add_yaxis</a:t>
            </a:r>
            <a:r>
              <a:rPr lang="en-US" altLang="zh-CN" dirty="0"/>
              <a:t>("</a:t>
            </a:r>
            <a:r>
              <a:rPr lang="zh-CN" altLang="zh-CN" dirty="0"/>
              <a:t>利润额</a:t>
            </a:r>
            <a:r>
              <a:rPr lang="en-US" altLang="zh-CN" dirty="0"/>
              <a:t>", </a:t>
            </a:r>
            <a:r>
              <a:rPr lang="en-US" altLang="zh-CN" dirty="0" err="1"/>
              <a:t>c.prepare_data</a:t>
            </a:r>
            <a:r>
              <a:rPr lang="en-US" altLang="zh-CN" dirty="0"/>
              <a:t>([v3])) \</a:t>
            </a:r>
            <a:endParaRPr lang="zh-CN" altLang="zh-CN" dirty="0"/>
          </a:p>
          <a:p>
            <a:r>
              <a:rPr lang="en-US" altLang="zh-CN" dirty="0"/>
              <a:t>     .</a:t>
            </a:r>
            <a:r>
              <a:rPr lang="en-US" altLang="zh-CN" dirty="0" err="1"/>
              <a:t>set_global_opts</a:t>
            </a:r>
            <a:r>
              <a:rPr lang="en-US" altLang="zh-CN" dirty="0"/>
              <a:t>(</a:t>
            </a:r>
            <a:r>
              <a:rPr lang="en-US" altLang="zh-CN" dirty="0" err="1"/>
              <a:t>title_opts</a:t>
            </a:r>
            <a:r>
              <a:rPr lang="en-US" altLang="zh-CN" dirty="0"/>
              <a:t>=</a:t>
            </a:r>
            <a:r>
              <a:rPr lang="en-US" altLang="zh-CN" dirty="0" err="1"/>
              <a:t>opts.TitleOpts</a:t>
            </a:r>
            <a:r>
              <a:rPr lang="en-US" altLang="zh-CN" dirty="0"/>
              <a:t>(title="</a:t>
            </a:r>
            <a:r>
              <a:rPr lang="zh-CN" altLang="zh-CN" dirty="0"/>
              <a:t>不同类型商品销售收益分布分析</a:t>
            </a:r>
            <a:r>
              <a:rPr lang="en-US" altLang="zh-CN" dirty="0"/>
              <a:t>", subtitle="2019</a:t>
            </a:r>
            <a:r>
              <a:rPr lang="zh-CN" altLang="zh-CN" dirty="0"/>
              <a:t>年企业经营现状</a:t>
            </a:r>
            <a:r>
              <a:rPr lang="en-US" altLang="zh-CN" dirty="0"/>
              <a:t>"),</a:t>
            </a:r>
            <a:r>
              <a:rPr lang="en-US" altLang="zh-CN" dirty="0" err="1"/>
              <a:t>toolbox_opts</a:t>
            </a:r>
            <a:r>
              <a:rPr lang="en-US" altLang="zh-CN" dirty="0"/>
              <a:t>=</a:t>
            </a:r>
            <a:r>
              <a:rPr lang="en-US" altLang="zh-CN" dirty="0" err="1"/>
              <a:t>opts.ToolboxOpts</a:t>
            </a:r>
            <a:r>
              <a:rPr lang="en-US" altLang="zh-CN" dirty="0"/>
              <a:t>())</a:t>
            </a:r>
            <a:endParaRPr lang="zh-CN" altLang="zh-CN" dirty="0"/>
          </a:p>
          <a:p>
            <a:r>
              <a:rPr lang="en-US" altLang="zh-CN" dirty="0"/>
              <a:t>    return c</a:t>
            </a:r>
            <a:endParaRPr lang="zh-CN" altLang="zh-CN" dirty="0"/>
          </a:p>
          <a:p>
            <a:pPr marL="271463" indent="-271463"/>
            <a:endParaRPr lang="zh-CN" altLang="en-US" dirty="0"/>
          </a:p>
        </p:txBody>
      </p:sp>
    </p:spTree>
    <p:extLst>
      <p:ext uri="{BB962C8B-B14F-4D97-AF65-F5344CB8AC3E}">
        <p14:creationId xmlns:p14="http://schemas.microsoft.com/office/powerpoint/2010/main" val="16480913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rPr>
              <a:t>K</a:t>
            </a:r>
            <a:r>
              <a:rPr lang="zh-CN" altLang="en-US" sz="2400" dirty="0">
                <a:latin typeface="微软雅黑" pitchFamily="34" charset="-122"/>
                <a:ea typeface="微软雅黑" pitchFamily="34" charset="-122"/>
              </a:rPr>
              <a:t>线图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涟漪散点图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双坐标轴图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96683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涟漪散点图是一类特殊的散点图，只是散点图中带有涟漪特效，利用特效可以突出显示某些想要的数据。</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10.4.1  </a:t>
            </a:r>
            <a:r>
              <a:rPr lang="zh-CN" altLang="en-US" dirty="0"/>
              <a:t>涟漪散点图及其参数配置</a:t>
            </a:r>
            <a:endParaRPr dirty="0"/>
          </a:p>
        </p:txBody>
      </p:sp>
    </p:spTree>
    <p:extLst>
      <p:ext uri="{BB962C8B-B14F-4D97-AF65-F5344CB8AC3E}">
        <p14:creationId xmlns:p14="http://schemas.microsoft.com/office/powerpoint/2010/main" val="727444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4E0FBED0-FD96-4BC1-B689-FE5B116C966B}"/>
              </a:ext>
            </a:extLst>
          </p:cNvPr>
          <p:cNvGraphicFramePr>
            <a:graphicFrameLocks noGrp="1"/>
          </p:cNvGraphicFramePr>
          <p:nvPr>
            <p:ph idx="1"/>
            <p:extLst>
              <p:ext uri="{D42A27DB-BD31-4B8C-83A1-F6EECF244321}">
                <p14:modId xmlns:p14="http://schemas.microsoft.com/office/powerpoint/2010/main" val="2645034979"/>
              </p:ext>
            </p:extLst>
          </p:nvPr>
        </p:nvGraphicFramePr>
        <p:xfrm>
          <a:off x="2059711" y="1232209"/>
          <a:ext cx="6982689" cy="2520000"/>
        </p:xfrm>
        <a:graphic>
          <a:graphicData uri="http://schemas.openxmlformats.org/drawingml/2006/table">
            <a:tbl>
              <a:tblPr firstRow="1" firstCol="1" bandRow="1">
                <a:tableStyleId>{5C22544A-7EE6-4342-B048-85BDC9FD1C3A}</a:tableStyleId>
              </a:tblPr>
              <a:tblGrid>
                <a:gridCol w="1320798">
                  <a:extLst>
                    <a:ext uri="{9D8B030D-6E8A-4147-A177-3AD203B41FA5}">
                      <a16:colId xmlns:a16="http://schemas.microsoft.com/office/drawing/2014/main" val="1924287570"/>
                    </a:ext>
                  </a:extLst>
                </a:gridCol>
                <a:gridCol w="5661891">
                  <a:extLst>
                    <a:ext uri="{9D8B030D-6E8A-4147-A177-3AD203B41FA5}">
                      <a16:colId xmlns:a16="http://schemas.microsoft.com/office/drawing/2014/main" val="1992519905"/>
                    </a:ext>
                  </a:extLst>
                </a:gridCol>
              </a:tblGrid>
              <a:tr h="180000">
                <a:tc>
                  <a:txBody>
                    <a:bodyPr/>
                    <a:lstStyle/>
                    <a:p>
                      <a:pPr indent="266700" algn="just">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93556922"/>
                  </a:ext>
                </a:extLst>
              </a:tr>
              <a:tr h="180000">
                <a:tc>
                  <a:txBody>
                    <a:bodyPr/>
                    <a:lstStyle/>
                    <a:p>
                      <a:pPr indent="266700" algn="just">
                        <a:lnSpc>
                          <a:spcPts val="1400"/>
                        </a:lnSpc>
                        <a:spcBef>
                          <a:spcPts val="200"/>
                        </a:spcBef>
                        <a:spcAft>
                          <a:spcPts val="200"/>
                        </a:spcAft>
                      </a:pPr>
                      <a:r>
                        <a:rPr lang="en-US" sz="1000" kern="1050" dirty="0" err="1">
                          <a:effectLst/>
                        </a:rPr>
                        <a:t>series_name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系列名称，用于</a:t>
                      </a:r>
                      <a:r>
                        <a:rPr lang="en-US" sz="1000" kern="1050">
                          <a:effectLst/>
                        </a:rPr>
                        <a:t>tooltip</a:t>
                      </a:r>
                      <a:r>
                        <a:rPr lang="zh-TW" sz="1000" kern="1050">
                          <a:effectLst/>
                        </a:rPr>
                        <a:t>的显示，</a:t>
                      </a:r>
                      <a:r>
                        <a:rPr lang="en-US" sz="1000" kern="1050">
                          <a:effectLst/>
                        </a:rPr>
                        <a:t>legend</a:t>
                      </a:r>
                      <a:r>
                        <a:rPr lang="zh-TW" sz="1000" kern="1050">
                          <a:effectLst/>
                        </a:rPr>
                        <a:t>的图例筛选。</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19227999"/>
                  </a:ext>
                </a:extLst>
              </a:tr>
              <a:tr h="180000">
                <a:tc>
                  <a:txBody>
                    <a:bodyPr/>
                    <a:lstStyle/>
                    <a:p>
                      <a:pPr indent="266700" algn="just">
                        <a:lnSpc>
                          <a:spcPts val="1400"/>
                        </a:lnSpc>
                        <a:spcBef>
                          <a:spcPts val="200"/>
                        </a:spcBef>
                        <a:spcAft>
                          <a:spcPts val="200"/>
                        </a:spcAft>
                      </a:pPr>
                      <a:r>
                        <a:rPr lang="en-US" sz="1000" kern="1050" dirty="0" err="1">
                          <a:effectLst/>
                        </a:rPr>
                        <a:t>y_axis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系列数据。</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26233456"/>
                  </a:ext>
                </a:extLst>
              </a:tr>
              <a:tr h="180000">
                <a:tc>
                  <a:txBody>
                    <a:bodyPr/>
                    <a:lstStyle/>
                    <a:p>
                      <a:pPr indent="266700" algn="just">
                        <a:lnSpc>
                          <a:spcPts val="1400"/>
                        </a:lnSpc>
                        <a:spcBef>
                          <a:spcPts val="200"/>
                        </a:spcBef>
                        <a:spcAft>
                          <a:spcPts val="200"/>
                        </a:spcAft>
                      </a:pPr>
                      <a:r>
                        <a:rPr lang="en-US" sz="1000" kern="1050">
                          <a:effectLst/>
                        </a:rPr>
                        <a:t>is_selected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是否选中图例。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64284735"/>
                  </a:ext>
                </a:extLst>
              </a:tr>
              <a:tr h="180000">
                <a:tc>
                  <a:txBody>
                    <a:bodyPr/>
                    <a:lstStyle/>
                    <a:p>
                      <a:pPr indent="266700" algn="just">
                        <a:lnSpc>
                          <a:spcPts val="1400"/>
                        </a:lnSpc>
                        <a:spcBef>
                          <a:spcPts val="200"/>
                        </a:spcBef>
                        <a:spcAft>
                          <a:spcPts val="200"/>
                        </a:spcAft>
                      </a:pPr>
                      <a:r>
                        <a:rPr lang="en-US" sz="1000" kern="1050">
                          <a:effectLst/>
                        </a:rPr>
                        <a:t>xaxis_index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使用的</a:t>
                      </a:r>
                      <a:r>
                        <a:rPr lang="en-US" sz="1000" kern="1050" dirty="0">
                          <a:effectLst/>
                        </a:rPr>
                        <a:t>x</a:t>
                      </a:r>
                      <a:r>
                        <a:rPr lang="zh-TW" sz="1000" kern="1050" dirty="0">
                          <a:effectLst/>
                        </a:rPr>
                        <a:t>轴的</a:t>
                      </a:r>
                      <a:r>
                        <a:rPr lang="en-US" sz="1000" kern="1050" dirty="0">
                          <a:effectLst/>
                        </a:rPr>
                        <a:t>index</a:t>
                      </a:r>
                      <a:r>
                        <a:rPr lang="zh-TW" sz="1000" kern="1050" dirty="0">
                          <a:effectLst/>
                        </a:rPr>
                        <a:t>，在单个图表实例中存在多个</a:t>
                      </a:r>
                      <a:r>
                        <a:rPr lang="en-US" sz="1000" kern="1050" dirty="0">
                          <a:effectLst/>
                        </a:rPr>
                        <a:t>x</a:t>
                      </a:r>
                      <a:r>
                        <a:rPr lang="zh-TW" sz="1000" kern="1050" dirty="0">
                          <a:effectLst/>
                        </a:rPr>
                        <a:t>轴的时候有用。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88017124"/>
                  </a:ext>
                </a:extLst>
              </a:tr>
              <a:tr h="180000">
                <a:tc>
                  <a:txBody>
                    <a:bodyPr/>
                    <a:lstStyle/>
                    <a:p>
                      <a:pPr indent="266700" algn="just">
                        <a:lnSpc>
                          <a:spcPts val="1400"/>
                        </a:lnSpc>
                        <a:spcBef>
                          <a:spcPts val="200"/>
                        </a:spcBef>
                        <a:spcAft>
                          <a:spcPts val="200"/>
                        </a:spcAft>
                      </a:pPr>
                      <a:r>
                        <a:rPr lang="en-US" sz="1000" kern="1050">
                          <a:effectLst/>
                        </a:rPr>
                        <a:t>yaxis_index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使用的</a:t>
                      </a:r>
                      <a:r>
                        <a:rPr lang="en-US" sz="1000" kern="1050" dirty="0">
                          <a:effectLst/>
                        </a:rPr>
                        <a:t>y</a:t>
                      </a:r>
                      <a:r>
                        <a:rPr lang="zh-TW" sz="1000" kern="1050" dirty="0">
                          <a:effectLst/>
                        </a:rPr>
                        <a:t>轴的</a:t>
                      </a:r>
                      <a:r>
                        <a:rPr lang="en-US" sz="1000" kern="1050" dirty="0">
                          <a:effectLst/>
                        </a:rPr>
                        <a:t>index</a:t>
                      </a:r>
                      <a:r>
                        <a:rPr lang="zh-TW" sz="1000" kern="1050" dirty="0">
                          <a:effectLst/>
                        </a:rPr>
                        <a:t>，在单个图表实例中存在多个</a:t>
                      </a:r>
                      <a:r>
                        <a:rPr lang="en-US" sz="1000" kern="1050" dirty="0">
                          <a:effectLst/>
                        </a:rPr>
                        <a:t>y</a:t>
                      </a:r>
                      <a:r>
                        <a:rPr lang="zh-TW" sz="1000" kern="1050" dirty="0">
                          <a:effectLst/>
                        </a:rPr>
                        <a:t>轴的时候有用。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568967528"/>
                  </a:ext>
                </a:extLst>
              </a:tr>
              <a:tr h="180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a:t>
                      </a:r>
                      <a:r>
                        <a:rPr lang="en-US" sz="1000" kern="1050" dirty="0">
                          <a:effectLst/>
                        </a:rPr>
                        <a:t>label</a:t>
                      </a:r>
                      <a:r>
                        <a:rPr lang="zh-TW" sz="1000" kern="1050" dirty="0">
                          <a:effectLst/>
                        </a:rPr>
                        <a:t>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77708805"/>
                  </a:ext>
                </a:extLst>
              </a:tr>
              <a:tr h="180000">
                <a:tc>
                  <a:txBody>
                    <a:bodyPr/>
                    <a:lstStyle/>
                    <a:p>
                      <a:pPr indent="266700" algn="just">
                        <a:lnSpc>
                          <a:spcPts val="1400"/>
                        </a:lnSpc>
                        <a:spcBef>
                          <a:spcPts val="200"/>
                        </a:spcBef>
                        <a:spcAft>
                          <a:spcPts val="200"/>
                        </a:spcAft>
                      </a:pPr>
                      <a:r>
                        <a:rPr lang="en-US" sz="1000" kern="1050">
                          <a:effectLst/>
                        </a:rPr>
                        <a:t>symbol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标记的图形。</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81301410"/>
                  </a:ext>
                </a:extLst>
              </a:tr>
              <a:tr h="180000">
                <a:tc>
                  <a:txBody>
                    <a:bodyPr/>
                    <a:lstStyle/>
                    <a:p>
                      <a:pPr indent="266700" algn="just">
                        <a:lnSpc>
                          <a:spcPts val="1400"/>
                        </a:lnSpc>
                        <a:spcBef>
                          <a:spcPts val="200"/>
                        </a:spcBef>
                        <a:spcAft>
                          <a:spcPts val="200"/>
                        </a:spcAft>
                      </a:pPr>
                      <a:r>
                        <a:rPr lang="en-US" sz="1000" kern="1050">
                          <a:effectLst/>
                        </a:rPr>
                        <a:t>symbol_size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标记的大小，可以设置成诸如</a:t>
                      </a:r>
                      <a:r>
                        <a:rPr lang="en-US" sz="1000" kern="1050" dirty="0">
                          <a:effectLst/>
                        </a:rPr>
                        <a:t>10</a:t>
                      </a:r>
                      <a:r>
                        <a:rPr lang="zh-TW" sz="1000" kern="1050" dirty="0">
                          <a:effectLst/>
                        </a:rPr>
                        <a:t>这样单一的数字，也可以用数组分开表示宽和高。</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14666559"/>
                  </a:ext>
                </a:extLst>
              </a:tr>
              <a:tr h="180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75227697"/>
                  </a:ext>
                </a:extLst>
              </a:tr>
              <a:tr h="180000">
                <a:tc>
                  <a:txBody>
                    <a:bodyPr/>
                    <a:lstStyle/>
                    <a:p>
                      <a:pPr indent="266700" algn="just">
                        <a:lnSpc>
                          <a:spcPts val="1400"/>
                        </a:lnSpc>
                        <a:spcBef>
                          <a:spcPts val="200"/>
                        </a:spcBef>
                        <a:spcAft>
                          <a:spcPts val="200"/>
                        </a:spcAft>
                      </a:pPr>
                      <a:r>
                        <a:rPr lang="en-US" sz="1000" kern="1050">
                          <a:effectLst/>
                        </a:rPr>
                        <a:t>markpoint_opts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标记点配置项。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93657963"/>
                  </a:ext>
                </a:extLst>
              </a:tr>
              <a:tr h="180000">
                <a:tc>
                  <a:txBody>
                    <a:bodyPr/>
                    <a:lstStyle/>
                    <a:p>
                      <a:pPr indent="266700" algn="just">
                        <a:lnSpc>
                          <a:spcPts val="1400"/>
                        </a:lnSpc>
                        <a:spcBef>
                          <a:spcPts val="200"/>
                        </a:spcBef>
                        <a:spcAft>
                          <a:spcPts val="200"/>
                        </a:spcAft>
                      </a:pPr>
                      <a:r>
                        <a:rPr lang="en-US" sz="1000" kern="1050">
                          <a:effectLst/>
                        </a:rPr>
                        <a:t>markline_opts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标记线配置项。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55058935"/>
                  </a:ext>
                </a:extLst>
              </a:tr>
              <a:tr h="180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58550846"/>
                  </a:ext>
                </a:extLst>
              </a:tr>
              <a:tr h="180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图元样式配置项。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72903538"/>
                  </a:ext>
                </a:extLst>
              </a:tr>
            </a:tbl>
          </a:graphicData>
        </a:graphic>
      </p:graphicFrame>
      <p:graphicFrame>
        <p:nvGraphicFramePr>
          <p:cNvPr id="2" name="表格 1">
            <a:extLst>
              <a:ext uri="{FF2B5EF4-FFF2-40B4-BE49-F238E27FC236}">
                <a16:creationId xmlns:a16="http://schemas.microsoft.com/office/drawing/2014/main" id="{07997FB4-6A1F-45A6-AB2C-14AB05555410}"/>
              </a:ext>
            </a:extLst>
          </p:cNvPr>
          <p:cNvGraphicFramePr>
            <a:graphicFrameLocks noGrp="1"/>
          </p:cNvGraphicFramePr>
          <p:nvPr>
            <p:extLst>
              <p:ext uri="{D42A27DB-BD31-4B8C-83A1-F6EECF244321}">
                <p14:modId xmlns:p14="http://schemas.microsoft.com/office/powerpoint/2010/main" val="1492176156"/>
              </p:ext>
            </p:extLst>
          </p:nvPr>
        </p:nvGraphicFramePr>
        <p:xfrm>
          <a:off x="2069272" y="3939163"/>
          <a:ext cx="6982365" cy="2340000"/>
        </p:xfrm>
        <a:graphic>
          <a:graphicData uri="http://schemas.openxmlformats.org/drawingml/2006/table">
            <a:tbl>
              <a:tblPr firstRow="1" firstCol="1" bandRow="1">
                <a:tableStyleId>{5C22544A-7EE6-4342-B048-85BDC9FD1C3A}</a:tableStyleId>
              </a:tblPr>
              <a:tblGrid>
                <a:gridCol w="1275709">
                  <a:extLst>
                    <a:ext uri="{9D8B030D-6E8A-4147-A177-3AD203B41FA5}">
                      <a16:colId xmlns:a16="http://schemas.microsoft.com/office/drawing/2014/main" val="4233898382"/>
                    </a:ext>
                  </a:extLst>
                </a:gridCol>
                <a:gridCol w="5706656">
                  <a:extLst>
                    <a:ext uri="{9D8B030D-6E8A-4147-A177-3AD203B41FA5}">
                      <a16:colId xmlns:a16="http://schemas.microsoft.com/office/drawing/2014/main" val="2929268738"/>
                    </a:ext>
                  </a:extLst>
                </a:gridCol>
              </a:tblGrid>
              <a:tr h="180000">
                <a:tc>
                  <a:txBody>
                    <a:bodyPr/>
                    <a:lstStyle/>
                    <a:p>
                      <a:pPr indent="266700" algn="just">
                        <a:lnSpc>
                          <a:spcPts val="1400"/>
                        </a:lnSpc>
                        <a:spcBef>
                          <a:spcPts val="200"/>
                        </a:spcBef>
                        <a:spcAft>
                          <a:spcPts val="200"/>
                        </a:spcAft>
                      </a:pPr>
                      <a:r>
                        <a:rPr lang="zh-TW" sz="1000" kern="1050">
                          <a:effectLst/>
                        </a:rPr>
                        <a:t>属性</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1112062471"/>
                  </a:ext>
                </a:extLst>
              </a:tr>
              <a:tr h="180000">
                <a:tc>
                  <a:txBody>
                    <a:bodyPr/>
                    <a:lstStyle/>
                    <a:p>
                      <a:pPr indent="266700" algn="just">
                        <a:lnSpc>
                          <a:spcPts val="1400"/>
                        </a:lnSpc>
                        <a:spcBef>
                          <a:spcPts val="200"/>
                        </a:spcBef>
                        <a:spcAft>
                          <a:spcPts val="200"/>
                        </a:spcAft>
                      </a:pPr>
                      <a:r>
                        <a:rPr lang="en-US" sz="1000" kern="1050">
                          <a:effectLst/>
                        </a:rPr>
                        <a:t>series_name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en-US" sz="1000" kern="1050" dirty="0">
                          <a:effectLst/>
                        </a:rPr>
                        <a:t> </a:t>
                      </a:r>
                      <a:r>
                        <a:rPr lang="zh-TW" sz="1000" kern="1050" dirty="0">
                          <a:effectLst/>
                        </a:rPr>
                        <a:t>系列名称，用于</a:t>
                      </a:r>
                      <a:r>
                        <a:rPr lang="en-US" sz="1000" kern="1050" dirty="0">
                          <a:effectLst/>
                        </a:rPr>
                        <a:t> tooltip </a:t>
                      </a:r>
                      <a:r>
                        <a:rPr lang="zh-TW" sz="1000" kern="1050" dirty="0">
                          <a:effectLst/>
                        </a:rPr>
                        <a:t>的显示，</a:t>
                      </a:r>
                      <a:r>
                        <a:rPr lang="en-US" sz="1000" kern="1050" dirty="0">
                          <a:effectLst/>
                        </a:rPr>
                        <a:t>legend </a:t>
                      </a:r>
                      <a:r>
                        <a:rPr lang="zh-TW" sz="1000" kern="1050" dirty="0">
                          <a:effectLst/>
                        </a:rPr>
                        <a:t>的图例筛选。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2515050126"/>
                  </a:ext>
                </a:extLst>
              </a:tr>
              <a:tr h="180000">
                <a:tc>
                  <a:txBody>
                    <a:bodyPr/>
                    <a:lstStyle/>
                    <a:p>
                      <a:pPr indent="266700" algn="just">
                        <a:lnSpc>
                          <a:spcPts val="1400"/>
                        </a:lnSpc>
                        <a:spcBef>
                          <a:spcPts val="200"/>
                        </a:spcBef>
                        <a:spcAft>
                          <a:spcPts val="200"/>
                        </a:spcAft>
                      </a:pPr>
                      <a:r>
                        <a:rPr lang="en-US" sz="1000" kern="1050">
                          <a:effectLst/>
                        </a:rPr>
                        <a:t>y_axis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a:effectLst/>
                        </a:rPr>
                        <a:t>系列数据。</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1906991671"/>
                  </a:ext>
                </a:extLst>
              </a:tr>
              <a:tr h="180000">
                <a:tc>
                  <a:txBody>
                    <a:bodyPr/>
                    <a:lstStyle/>
                    <a:p>
                      <a:pPr indent="266700" algn="just">
                        <a:lnSpc>
                          <a:spcPts val="1400"/>
                        </a:lnSpc>
                        <a:spcBef>
                          <a:spcPts val="200"/>
                        </a:spcBef>
                        <a:spcAft>
                          <a:spcPts val="200"/>
                        </a:spcAft>
                      </a:pPr>
                      <a:r>
                        <a:rPr lang="en-US" sz="1000" kern="1050">
                          <a:effectLst/>
                        </a:rPr>
                        <a:t>is_selected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a:effectLst/>
                        </a:rPr>
                        <a:t>是否选中图例。</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2902772443"/>
                  </a:ext>
                </a:extLst>
              </a:tr>
              <a:tr h="180000">
                <a:tc>
                  <a:txBody>
                    <a:bodyPr/>
                    <a:lstStyle/>
                    <a:p>
                      <a:pPr indent="266700" algn="just">
                        <a:lnSpc>
                          <a:spcPts val="1400"/>
                        </a:lnSpc>
                        <a:spcBef>
                          <a:spcPts val="200"/>
                        </a:spcBef>
                        <a:spcAft>
                          <a:spcPts val="200"/>
                        </a:spcAft>
                      </a:pPr>
                      <a:r>
                        <a:rPr lang="en-US" sz="1000" kern="1050">
                          <a:effectLst/>
                        </a:rPr>
                        <a:t>xaxis_index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a:effectLst/>
                        </a:rPr>
                        <a:t>使用的</a:t>
                      </a:r>
                      <a:r>
                        <a:rPr lang="en-US" sz="1000" kern="1050">
                          <a:effectLst/>
                        </a:rPr>
                        <a:t> x </a:t>
                      </a:r>
                      <a:r>
                        <a:rPr lang="zh-TW" sz="1000" kern="1050">
                          <a:effectLst/>
                        </a:rPr>
                        <a:t>轴的</a:t>
                      </a:r>
                      <a:r>
                        <a:rPr lang="en-US" sz="1000" kern="1050">
                          <a:effectLst/>
                        </a:rPr>
                        <a:t> index</a:t>
                      </a:r>
                      <a:r>
                        <a:rPr lang="zh-TW" sz="1000" kern="1050">
                          <a:effectLst/>
                        </a:rPr>
                        <a:t>，在单个图表实例中存在多个</a:t>
                      </a:r>
                      <a:r>
                        <a:rPr lang="en-US" sz="1000" kern="1050">
                          <a:effectLst/>
                        </a:rPr>
                        <a:t> x </a:t>
                      </a:r>
                      <a:r>
                        <a:rPr lang="zh-TW" sz="1000" kern="1050">
                          <a:effectLst/>
                        </a:rPr>
                        <a:t>轴的时候有用。</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901176841"/>
                  </a:ext>
                </a:extLst>
              </a:tr>
              <a:tr h="180000">
                <a:tc>
                  <a:txBody>
                    <a:bodyPr/>
                    <a:lstStyle/>
                    <a:p>
                      <a:pPr indent="266700" algn="just">
                        <a:lnSpc>
                          <a:spcPts val="1400"/>
                        </a:lnSpc>
                        <a:spcBef>
                          <a:spcPts val="200"/>
                        </a:spcBef>
                        <a:spcAft>
                          <a:spcPts val="200"/>
                        </a:spcAft>
                      </a:pPr>
                      <a:r>
                        <a:rPr lang="en-US" sz="1000" kern="1050">
                          <a:effectLst/>
                        </a:rPr>
                        <a:t>yaxis_index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a:effectLst/>
                        </a:rPr>
                        <a:t>使用的</a:t>
                      </a:r>
                      <a:r>
                        <a:rPr lang="en-US" sz="1000" kern="1050">
                          <a:effectLst/>
                        </a:rPr>
                        <a:t> y </a:t>
                      </a:r>
                      <a:r>
                        <a:rPr lang="zh-TW" sz="1000" kern="1050">
                          <a:effectLst/>
                        </a:rPr>
                        <a:t>轴的</a:t>
                      </a:r>
                      <a:r>
                        <a:rPr lang="en-US" sz="1000" kern="1050">
                          <a:effectLst/>
                        </a:rPr>
                        <a:t> index</a:t>
                      </a:r>
                      <a:r>
                        <a:rPr lang="zh-TW" sz="1000" kern="1050">
                          <a:effectLst/>
                        </a:rPr>
                        <a:t>，在单个图表实例中存在多个</a:t>
                      </a:r>
                      <a:r>
                        <a:rPr lang="en-US" sz="1000" kern="1050">
                          <a:effectLst/>
                        </a:rPr>
                        <a:t> y </a:t>
                      </a:r>
                      <a:r>
                        <a:rPr lang="zh-TW" sz="1000" kern="1050">
                          <a:effectLst/>
                        </a:rPr>
                        <a:t>轴的时候有用。</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2272630173"/>
                  </a:ext>
                </a:extLst>
              </a:tr>
              <a:tr h="180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dirty="0">
                          <a:effectLst/>
                        </a:rPr>
                        <a:t>系列</a:t>
                      </a:r>
                      <a:r>
                        <a:rPr lang="en-US" sz="1000" kern="1050" dirty="0">
                          <a:effectLst/>
                        </a:rPr>
                        <a:t> label </a:t>
                      </a:r>
                      <a:r>
                        <a:rPr lang="zh-TW" sz="1000" kern="1050" dirty="0">
                          <a:effectLst/>
                        </a:rPr>
                        <a:t>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1868011627"/>
                  </a:ext>
                </a:extLst>
              </a:tr>
              <a:tr h="180000">
                <a:tc>
                  <a:txBody>
                    <a:bodyPr/>
                    <a:lstStyle/>
                    <a:p>
                      <a:pPr indent="266700" algn="just">
                        <a:lnSpc>
                          <a:spcPts val="1400"/>
                        </a:lnSpc>
                        <a:spcBef>
                          <a:spcPts val="200"/>
                        </a:spcBef>
                        <a:spcAft>
                          <a:spcPts val="200"/>
                        </a:spcAft>
                      </a:pPr>
                      <a:r>
                        <a:rPr lang="en-US" sz="1000" kern="1050">
                          <a:effectLst/>
                        </a:rPr>
                        <a:t>symbol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a:effectLst/>
                        </a:rPr>
                        <a:t>标记图形形状。</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666265842"/>
                  </a:ext>
                </a:extLst>
              </a:tr>
              <a:tr h="180000">
                <a:tc>
                  <a:txBody>
                    <a:bodyPr/>
                    <a:lstStyle/>
                    <a:p>
                      <a:pPr indent="266700" algn="just">
                        <a:lnSpc>
                          <a:spcPts val="1400"/>
                        </a:lnSpc>
                        <a:spcBef>
                          <a:spcPts val="200"/>
                        </a:spcBef>
                        <a:spcAft>
                          <a:spcPts val="200"/>
                        </a:spcAft>
                      </a:pPr>
                      <a:r>
                        <a:rPr lang="en-US" sz="1000" kern="1050">
                          <a:effectLst/>
                        </a:rPr>
                        <a:t>symbol_size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a:effectLst/>
                        </a:rPr>
                        <a:t>标记的大小。</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2289594634"/>
                  </a:ext>
                </a:extLst>
              </a:tr>
              <a:tr h="180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a:effectLst/>
                        </a:rPr>
                        <a:t>标签配置项。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3912453832"/>
                  </a:ext>
                </a:extLst>
              </a:tr>
              <a:tr h="180000">
                <a:tc>
                  <a:txBody>
                    <a:bodyPr/>
                    <a:lstStyle/>
                    <a:p>
                      <a:pPr indent="266700" algn="just">
                        <a:lnSpc>
                          <a:spcPts val="1400"/>
                        </a:lnSpc>
                        <a:spcBef>
                          <a:spcPts val="200"/>
                        </a:spcBef>
                        <a:spcAft>
                          <a:spcPts val="200"/>
                        </a:spcAft>
                      </a:pPr>
                      <a:r>
                        <a:rPr lang="en-US" sz="1000" kern="1050">
                          <a:effectLst/>
                        </a:rPr>
                        <a:t>effect_opts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a:effectLst/>
                        </a:rPr>
                        <a:t>涟漪特效配置项。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4184932985"/>
                  </a:ext>
                </a:extLst>
              </a:tr>
              <a:tr h="180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a:effectLst/>
                        </a:rPr>
                        <a:t>提示框组件配置项。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994486356"/>
                  </a:ext>
                </a:extLst>
              </a:tr>
              <a:tr h="180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tc>
                  <a:txBody>
                    <a:bodyPr/>
                    <a:lstStyle/>
                    <a:p>
                      <a:pPr indent="266700" algn="just">
                        <a:lnSpc>
                          <a:spcPts val="1400"/>
                        </a:lnSpc>
                        <a:spcBef>
                          <a:spcPts val="200"/>
                        </a:spcBef>
                        <a:spcAft>
                          <a:spcPts val="200"/>
                        </a:spcAft>
                      </a:pPr>
                      <a:r>
                        <a:rPr lang="zh-TW" sz="1000" kern="1050" dirty="0">
                          <a:effectLst/>
                        </a:rPr>
                        <a:t>图元样式配置项。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1127" marR="21127" marT="0" marB="0" anchor="ctr"/>
                </a:tc>
                <a:extLst>
                  <a:ext uri="{0D108BD9-81ED-4DB2-BD59-A6C34878D82A}">
                    <a16:rowId xmlns:a16="http://schemas.microsoft.com/office/drawing/2014/main" val="1833754821"/>
                  </a:ext>
                </a:extLst>
              </a:tr>
            </a:tbl>
          </a:graphicData>
        </a:graphic>
      </p:graphicFrame>
    </p:spTree>
    <p:extLst>
      <p:ext uri="{BB962C8B-B14F-4D97-AF65-F5344CB8AC3E}">
        <p14:creationId xmlns:p14="http://schemas.microsoft.com/office/powerpoint/2010/main" val="31941450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为了分析该企业不同收入等级客户的价值，绘制了不同等级客户的涟漪散点图</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10.4.2  </a:t>
            </a:r>
            <a:r>
              <a:rPr lang="zh-CN" altLang="en-US" dirty="0"/>
              <a:t>不同收入等级客户价值分析</a:t>
            </a:r>
            <a:endParaRPr dirty="0"/>
          </a:p>
        </p:txBody>
      </p:sp>
      <p:pic>
        <p:nvPicPr>
          <p:cNvPr id="4" name="图片 3">
            <a:extLst>
              <a:ext uri="{FF2B5EF4-FFF2-40B4-BE49-F238E27FC236}">
                <a16:creationId xmlns:a16="http://schemas.microsoft.com/office/drawing/2014/main" id="{CCDBE24C-BCE0-4A3A-B1C3-DBA09A033A3A}"/>
              </a:ext>
            </a:extLst>
          </p:cNvPr>
          <p:cNvPicPr/>
          <p:nvPr/>
        </p:nvPicPr>
        <p:blipFill>
          <a:blip r:embed="rId2" cstate="print"/>
          <a:stretch>
            <a:fillRect/>
          </a:stretch>
        </p:blipFill>
        <p:spPr>
          <a:xfrm>
            <a:off x="3796925" y="2935547"/>
            <a:ext cx="4358005" cy="2372360"/>
          </a:xfrm>
          <a:prstGeom prst="rect">
            <a:avLst/>
          </a:prstGeom>
        </p:spPr>
      </p:pic>
    </p:spTree>
    <p:extLst>
      <p:ext uri="{BB962C8B-B14F-4D97-AF65-F5344CB8AC3E}">
        <p14:creationId xmlns:p14="http://schemas.microsoft.com/office/powerpoint/2010/main" val="1535575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en-US" altLang="zh-CN" dirty="0" err="1"/>
              <a:t>EffectScatter</a:t>
            </a:r>
            <a:r>
              <a:rPr lang="en-US" altLang="zh-CN" dirty="0"/>
              <a:t>()</a:t>
            </a:r>
          </a:p>
          <a:p>
            <a:pPr marL="271463" indent="-271463"/>
            <a:r>
              <a:rPr lang="en-US" altLang="zh-CN" dirty="0"/>
              <a:t>        .</a:t>
            </a:r>
            <a:r>
              <a:rPr lang="en-US" altLang="zh-CN" dirty="0" err="1"/>
              <a:t>add_xaxis</a:t>
            </a:r>
            <a:r>
              <a:rPr lang="en-US" altLang="zh-CN" dirty="0"/>
              <a:t>(v1)</a:t>
            </a:r>
          </a:p>
          <a:p>
            <a:pPr marL="271463" indent="-271463"/>
            <a:r>
              <a:rPr lang="en-US" altLang="zh-CN" dirty="0"/>
              <a:t>        .</a:t>
            </a:r>
            <a:r>
              <a:rPr lang="en-US" altLang="zh-CN" dirty="0" err="1"/>
              <a:t>add_yaxis</a:t>
            </a:r>
            <a:r>
              <a:rPr lang="en-US" altLang="zh-CN" dirty="0"/>
              <a:t>("", v2, symbol=</a:t>
            </a:r>
            <a:r>
              <a:rPr lang="en-US" altLang="zh-CN" dirty="0" err="1"/>
              <a:t>SymbolType.ARROW</a:t>
            </a:r>
            <a:r>
              <a:rPr lang="en-US" altLang="zh-CN" dirty="0"/>
              <a:t>)</a:t>
            </a:r>
          </a:p>
          <a:p>
            <a:pPr marL="271463" indent="-271463"/>
            <a:r>
              <a:rPr lang="en-US" altLang="zh-CN" dirty="0"/>
              <a:t>        .</a:t>
            </a:r>
            <a:r>
              <a:rPr lang="en-US" altLang="zh-CN" dirty="0" err="1"/>
              <a:t>set_global_opts</a:t>
            </a:r>
            <a:r>
              <a:rPr lang="en-US" altLang="zh-CN" dirty="0"/>
              <a:t>(</a:t>
            </a:r>
          </a:p>
          <a:p>
            <a:pPr marL="271463" indent="-271463"/>
            <a:r>
              <a:rPr lang="en-US" altLang="zh-CN" dirty="0"/>
              <a:t>            </a:t>
            </a:r>
            <a:r>
              <a:rPr lang="en-US" altLang="zh-CN" dirty="0" err="1"/>
              <a:t>title_opts</a:t>
            </a:r>
            <a:r>
              <a:rPr lang="en-US" altLang="zh-CN" dirty="0"/>
              <a:t>=</a:t>
            </a:r>
            <a:r>
              <a:rPr lang="en-US" altLang="zh-CN" dirty="0" err="1"/>
              <a:t>opts.TitleOpts</a:t>
            </a:r>
            <a:r>
              <a:rPr lang="en-US" altLang="zh-CN" dirty="0"/>
              <a:t>(title="</a:t>
            </a:r>
            <a:r>
              <a:rPr lang="zh-CN" altLang="en-US" dirty="0"/>
              <a:t>不同收入等级客户的价值分析</a:t>
            </a:r>
            <a:r>
              <a:rPr lang="en-US" altLang="zh-CN" dirty="0"/>
              <a:t>", subtitle="2019</a:t>
            </a:r>
            <a:r>
              <a:rPr lang="zh-CN" altLang="en-US" dirty="0"/>
              <a:t>年企业经营现状</a:t>
            </a:r>
            <a:r>
              <a:rPr lang="en-US" altLang="zh-CN" dirty="0"/>
              <a:t>"),</a:t>
            </a:r>
          </a:p>
          <a:p>
            <a:pPr marL="271463" indent="-271463"/>
            <a:r>
              <a:rPr lang="en-US" altLang="zh-CN" dirty="0"/>
              <a:t>            </a:t>
            </a:r>
            <a:r>
              <a:rPr lang="en-US" altLang="zh-CN" dirty="0" err="1"/>
              <a:t>xaxis_opts</a:t>
            </a:r>
            <a:r>
              <a:rPr lang="en-US" altLang="zh-CN" dirty="0"/>
              <a:t>=</a:t>
            </a:r>
            <a:r>
              <a:rPr lang="en-US" altLang="zh-CN" dirty="0" err="1"/>
              <a:t>opts.AxisOpts</a:t>
            </a:r>
            <a:r>
              <a:rPr lang="en-US" altLang="zh-CN" dirty="0"/>
              <a:t>(</a:t>
            </a:r>
            <a:r>
              <a:rPr lang="en-US" altLang="zh-CN" dirty="0" err="1"/>
              <a:t>splitline_opts</a:t>
            </a:r>
            <a:r>
              <a:rPr lang="en-US" altLang="zh-CN" dirty="0"/>
              <a:t>=</a:t>
            </a:r>
            <a:r>
              <a:rPr lang="en-US" altLang="zh-CN" dirty="0" err="1"/>
              <a:t>opts.SplitLineOpts</a:t>
            </a:r>
            <a:r>
              <a:rPr lang="en-US" altLang="zh-CN" dirty="0"/>
              <a:t>(</a:t>
            </a:r>
            <a:r>
              <a:rPr lang="en-US" altLang="zh-CN" dirty="0" err="1"/>
              <a:t>is_show</a:t>
            </a:r>
            <a:r>
              <a:rPr lang="en-US" altLang="zh-CN" dirty="0"/>
              <a:t>=True)),</a:t>
            </a:r>
          </a:p>
          <a:p>
            <a:pPr marL="271463" indent="-271463"/>
            <a:r>
              <a:rPr lang="en-US" altLang="zh-CN" dirty="0"/>
              <a:t>            </a:t>
            </a:r>
            <a:r>
              <a:rPr lang="en-US" altLang="zh-CN" dirty="0" err="1"/>
              <a:t>yaxis_opts</a:t>
            </a:r>
            <a:r>
              <a:rPr lang="en-US" altLang="zh-CN" dirty="0"/>
              <a:t>=</a:t>
            </a:r>
            <a:r>
              <a:rPr lang="en-US" altLang="zh-CN" dirty="0" err="1"/>
              <a:t>opts.AxisOpts</a:t>
            </a:r>
            <a:r>
              <a:rPr lang="en-US" altLang="zh-CN" dirty="0"/>
              <a:t>(</a:t>
            </a:r>
            <a:r>
              <a:rPr lang="en-US" altLang="zh-CN" dirty="0" err="1"/>
              <a:t>splitline_opts</a:t>
            </a:r>
            <a:r>
              <a:rPr lang="en-US" altLang="zh-CN" dirty="0"/>
              <a:t>=</a:t>
            </a:r>
            <a:r>
              <a:rPr lang="en-US" altLang="zh-CN" dirty="0" err="1"/>
              <a:t>opts.SplitLineOpts</a:t>
            </a:r>
            <a:r>
              <a:rPr lang="en-US" altLang="zh-CN" dirty="0"/>
              <a:t>(</a:t>
            </a:r>
            <a:r>
              <a:rPr lang="en-US" altLang="zh-CN" dirty="0" err="1"/>
              <a:t>is_show</a:t>
            </a:r>
            <a:r>
              <a:rPr lang="en-US" altLang="zh-CN" dirty="0"/>
              <a:t>=True)),</a:t>
            </a:r>
          </a:p>
          <a:p>
            <a:pPr marL="271463" indent="-271463"/>
            <a:r>
              <a:rPr lang="en-US" altLang="zh-CN" dirty="0"/>
              <a:t>            </a:t>
            </a:r>
            <a:r>
              <a:rPr lang="en-US" altLang="zh-CN" dirty="0" err="1"/>
              <a:t>toolbox_opts</a:t>
            </a:r>
            <a:r>
              <a:rPr lang="en-US" altLang="zh-CN" dirty="0"/>
              <a:t>=</a:t>
            </a:r>
            <a:r>
              <a:rPr lang="en-US" altLang="zh-CN" dirty="0" err="1"/>
              <a:t>opts.ToolboxOpts</a:t>
            </a:r>
            <a:r>
              <a:rPr lang="en-US" altLang="zh-CN" dirty="0"/>
              <a:t>(),</a:t>
            </a:r>
          </a:p>
          <a:p>
            <a:pPr marL="271463" indent="-271463"/>
            <a:r>
              <a:rPr lang="en-US" altLang="zh-CN" dirty="0"/>
              <a:t>            </a:t>
            </a:r>
            <a:r>
              <a:rPr lang="en-US" altLang="zh-CN" dirty="0" err="1"/>
              <a:t>legend_opts</a:t>
            </a:r>
            <a:r>
              <a:rPr lang="en-US" altLang="zh-CN" dirty="0"/>
              <a:t>=</a:t>
            </a:r>
            <a:r>
              <a:rPr lang="en-US" altLang="zh-CN" dirty="0" err="1"/>
              <a:t>opts.LegendOpts</a:t>
            </a:r>
            <a:r>
              <a:rPr lang="en-US" altLang="zh-CN" dirty="0"/>
              <a:t>(</a:t>
            </a:r>
            <a:r>
              <a:rPr lang="en-US" altLang="zh-CN" dirty="0" err="1"/>
              <a:t>is_show</a:t>
            </a:r>
            <a:r>
              <a:rPr lang="en-US" altLang="zh-CN" dirty="0"/>
              <a:t>=True)</a:t>
            </a:r>
          </a:p>
          <a:p>
            <a:pPr marL="271463" indent="-271463"/>
            <a:r>
              <a:rPr lang="en-US" altLang="zh-CN" dirty="0"/>
              <a:t>        )</a:t>
            </a:r>
          </a:p>
        </p:txBody>
      </p:sp>
    </p:spTree>
    <p:extLst>
      <p:ext uri="{BB962C8B-B14F-4D97-AF65-F5344CB8AC3E}">
        <p14:creationId xmlns:p14="http://schemas.microsoft.com/office/powerpoint/2010/main" val="34884730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rPr>
              <a:t>K</a:t>
            </a:r>
            <a:r>
              <a:rPr lang="zh-CN" altLang="en-US" sz="2400" dirty="0">
                <a:latin typeface="微软雅黑" pitchFamily="34" charset="-122"/>
                <a:ea typeface="微软雅黑" pitchFamily="34" charset="-122"/>
              </a:rPr>
              <a:t>线图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涟漪散点图</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双坐标轴图</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24685125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K</a:t>
            </a:r>
            <a:r>
              <a:rPr lang="zh-CN" altLang="zh-CN" dirty="0"/>
              <a:t>线图又称蜡烛图，股市及期货市场中的</a:t>
            </a:r>
            <a:r>
              <a:rPr lang="en-US" altLang="zh-CN" dirty="0"/>
              <a:t>K</a:t>
            </a:r>
            <a:r>
              <a:rPr lang="zh-CN" altLang="zh-CN" dirty="0"/>
              <a:t>线图的画法包含四个数据，即开盘价、最高价、最低价、收盘价，所有的</a:t>
            </a:r>
            <a:r>
              <a:rPr lang="en-US" altLang="zh-CN" dirty="0"/>
              <a:t>k</a:t>
            </a:r>
            <a:r>
              <a:rPr lang="zh-CN" altLang="zh-CN" dirty="0"/>
              <a:t>线都是围绕这四个指标展开，反映股票的状况。如果把每日的</a:t>
            </a:r>
            <a:r>
              <a:rPr lang="en-US" altLang="zh-CN" dirty="0"/>
              <a:t>K</a:t>
            </a:r>
            <a:r>
              <a:rPr lang="zh-CN" altLang="zh-CN" dirty="0"/>
              <a:t>线图放在一张纸上，就能得到日</a:t>
            </a:r>
            <a:r>
              <a:rPr lang="en-US" altLang="zh-CN" dirty="0"/>
              <a:t>K</a:t>
            </a:r>
            <a:r>
              <a:rPr lang="zh-CN" altLang="zh-CN" dirty="0"/>
              <a:t>线图，同样也可画出周</a:t>
            </a:r>
            <a:r>
              <a:rPr lang="en-US" altLang="zh-CN" dirty="0"/>
              <a:t>K</a:t>
            </a:r>
            <a:r>
              <a:rPr lang="zh-CN" altLang="zh-CN" dirty="0"/>
              <a:t>线图、月</a:t>
            </a:r>
            <a:r>
              <a:rPr lang="en-US" altLang="zh-CN" dirty="0"/>
              <a:t>K</a:t>
            </a:r>
            <a:r>
              <a:rPr lang="zh-CN" altLang="zh-CN" dirty="0"/>
              <a:t>线图。</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10.5.1  K</a:t>
            </a:r>
            <a:r>
              <a:rPr lang="zh-CN" altLang="en-US" dirty="0"/>
              <a:t>线图及其参数配置</a:t>
            </a:r>
            <a:endParaRPr dirty="0"/>
          </a:p>
        </p:txBody>
      </p:sp>
    </p:spTree>
    <p:extLst>
      <p:ext uri="{BB962C8B-B14F-4D97-AF65-F5344CB8AC3E}">
        <p14:creationId xmlns:p14="http://schemas.microsoft.com/office/powerpoint/2010/main" val="2686193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2CDBB887-F8B9-4354-B559-D4BC932FC645}"/>
              </a:ext>
            </a:extLst>
          </p:cNvPr>
          <p:cNvGraphicFramePr>
            <a:graphicFrameLocks noGrp="1"/>
          </p:cNvGraphicFramePr>
          <p:nvPr>
            <p:ph idx="1"/>
            <p:extLst>
              <p:ext uri="{D42A27DB-BD31-4B8C-83A1-F6EECF244321}">
                <p14:modId xmlns:p14="http://schemas.microsoft.com/office/powerpoint/2010/main" val="1228641882"/>
              </p:ext>
            </p:extLst>
          </p:nvPr>
        </p:nvGraphicFramePr>
        <p:xfrm>
          <a:off x="2832144" y="2118417"/>
          <a:ext cx="6274911" cy="2160000"/>
        </p:xfrm>
        <a:graphic>
          <a:graphicData uri="http://schemas.openxmlformats.org/drawingml/2006/table">
            <a:tbl>
              <a:tblPr firstRow="1" firstCol="1" bandRow="1">
                <a:tableStyleId>{5C22544A-7EE6-4342-B048-85BDC9FD1C3A}</a:tableStyleId>
              </a:tblPr>
              <a:tblGrid>
                <a:gridCol w="1296511">
                  <a:extLst>
                    <a:ext uri="{9D8B030D-6E8A-4147-A177-3AD203B41FA5}">
                      <a16:colId xmlns:a16="http://schemas.microsoft.com/office/drawing/2014/main" val="4075939353"/>
                    </a:ext>
                  </a:extLst>
                </a:gridCol>
                <a:gridCol w="4978400">
                  <a:extLst>
                    <a:ext uri="{9D8B030D-6E8A-4147-A177-3AD203B41FA5}">
                      <a16:colId xmlns:a16="http://schemas.microsoft.com/office/drawing/2014/main" val="257751070"/>
                    </a:ext>
                  </a:extLst>
                </a:gridCol>
              </a:tblGrid>
              <a:tr h="216000">
                <a:tc>
                  <a:txBody>
                    <a:bodyPr/>
                    <a:lstStyle/>
                    <a:p>
                      <a:pPr indent="266700" algn="just">
                        <a:lnSpc>
                          <a:spcPts val="1400"/>
                        </a:lnSpc>
                        <a:spcBef>
                          <a:spcPts val="200"/>
                        </a:spcBef>
                        <a:spcAft>
                          <a:spcPts val="200"/>
                        </a:spcAft>
                      </a:pPr>
                      <a:r>
                        <a:rPr lang="zh-TW" sz="1000" kern="1050">
                          <a:effectLst/>
                        </a:rPr>
                        <a:t>属性</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16340118"/>
                  </a:ext>
                </a:extLst>
              </a:tr>
              <a:tr h="216000">
                <a:tc>
                  <a:txBody>
                    <a:bodyPr/>
                    <a:lstStyle/>
                    <a:p>
                      <a:pPr indent="266700" algn="just">
                        <a:lnSpc>
                          <a:spcPts val="1400"/>
                        </a:lnSpc>
                        <a:spcBef>
                          <a:spcPts val="200"/>
                        </a:spcBef>
                        <a:spcAft>
                          <a:spcPts val="200"/>
                        </a:spcAft>
                      </a:pPr>
                      <a:r>
                        <a:rPr lang="en-US" sz="1000" kern="1050">
                          <a:effectLst/>
                        </a:rPr>
                        <a:t>series_name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系列名称，用于</a:t>
                      </a:r>
                      <a:r>
                        <a:rPr lang="en-US" sz="1000" kern="1050">
                          <a:effectLst/>
                        </a:rPr>
                        <a:t> tooltip </a:t>
                      </a:r>
                      <a:r>
                        <a:rPr lang="zh-TW" sz="1000" kern="1050">
                          <a:effectLst/>
                        </a:rPr>
                        <a:t>的显示，</a:t>
                      </a:r>
                      <a:r>
                        <a:rPr lang="en-US" sz="1000" kern="1050">
                          <a:effectLst/>
                        </a:rPr>
                        <a:t>legend </a:t>
                      </a:r>
                      <a:r>
                        <a:rPr lang="zh-TW" sz="1000" kern="1050">
                          <a:effectLst/>
                        </a:rPr>
                        <a:t>的图例筛选。</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16472958"/>
                  </a:ext>
                </a:extLst>
              </a:tr>
              <a:tr h="216000">
                <a:tc>
                  <a:txBody>
                    <a:bodyPr/>
                    <a:lstStyle/>
                    <a:p>
                      <a:pPr indent="266700" algn="just">
                        <a:lnSpc>
                          <a:spcPts val="1400"/>
                        </a:lnSpc>
                        <a:spcBef>
                          <a:spcPts val="200"/>
                        </a:spcBef>
                        <a:spcAft>
                          <a:spcPts val="200"/>
                        </a:spcAft>
                      </a:pPr>
                      <a:r>
                        <a:rPr lang="en-US" sz="1000" kern="1050">
                          <a:effectLst/>
                        </a:rPr>
                        <a:t>y_axis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系列数据。</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91659984"/>
                  </a:ext>
                </a:extLst>
              </a:tr>
              <a:tr h="216000">
                <a:tc>
                  <a:txBody>
                    <a:bodyPr/>
                    <a:lstStyle/>
                    <a:p>
                      <a:pPr indent="266700" algn="just">
                        <a:lnSpc>
                          <a:spcPts val="1400"/>
                        </a:lnSpc>
                        <a:spcBef>
                          <a:spcPts val="200"/>
                        </a:spcBef>
                        <a:spcAft>
                          <a:spcPts val="200"/>
                        </a:spcAft>
                      </a:pPr>
                      <a:r>
                        <a:rPr lang="en-US" sz="1000" kern="1050">
                          <a:effectLst/>
                        </a:rPr>
                        <a:t>is_selected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是否选中图例。</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97552464"/>
                  </a:ext>
                </a:extLst>
              </a:tr>
              <a:tr h="216000">
                <a:tc>
                  <a:txBody>
                    <a:bodyPr/>
                    <a:lstStyle/>
                    <a:p>
                      <a:pPr indent="266700" algn="just">
                        <a:lnSpc>
                          <a:spcPts val="1400"/>
                        </a:lnSpc>
                        <a:spcBef>
                          <a:spcPts val="200"/>
                        </a:spcBef>
                        <a:spcAft>
                          <a:spcPts val="200"/>
                        </a:spcAft>
                      </a:pPr>
                      <a:r>
                        <a:rPr lang="en-US" sz="1000" kern="1050">
                          <a:effectLst/>
                        </a:rPr>
                        <a:t>xaxis_index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使用的</a:t>
                      </a:r>
                      <a:r>
                        <a:rPr lang="en-US" sz="1000" kern="1050">
                          <a:effectLst/>
                        </a:rPr>
                        <a:t> x </a:t>
                      </a:r>
                      <a:r>
                        <a:rPr lang="zh-TW" sz="1000" kern="1050">
                          <a:effectLst/>
                        </a:rPr>
                        <a:t>轴的</a:t>
                      </a:r>
                      <a:r>
                        <a:rPr lang="en-US" sz="1000" kern="1050">
                          <a:effectLst/>
                        </a:rPr>
                        <a:t> index</a:t>
                      </a:r>
                      <a:r>
                        <a:rPr lang="zh-TW" sz="1000" kern="1050">
                          <a:effectLst/>
                        </a:rPr>
                        <a:t>，在单个图表实例中存在多个</a:t>
                      </a:r>
                      <a:r>
                        <a:rPr lang="en-US" sz="1000" kern="1050">
                          <a:effectLst/>
                        </a:rPr>
                        <a:t> x </a:t>
                      </a:r>
                      <a:r>
                        <a:rPr lang="zh-TW" sz="1000" kern="1050">
                          <a:effectLst/>
                        </a:rPr>
                        <a:t>轴的时候有用。</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31332681"/>
                  </a:ext>
                </a:extLst>
              </a:tr>
              <a:tr h="216000">
                <a:tc>
                  <a:txBody>
                    <a:bodyPr/>
                    <a:lstStyle/>
                    <a:p>
                      <a:pPr indent="266700" algn="just">
                        <a:lnSpc>
                          <a:spcPts val="1400"/>
                        </a:lnSpc>
                        <a:spcBef>
                          <a:spcPts val="200"/>
                        </a:spcBef>
                        <a:spcAft>
                          <a:spcPts val="200"/>
                        </a:spcAft>
                      </a:pPr>
                      <a:r>
                        <a:rPr lang="en-US" sz="1000" kern="1050">
                          <a:effectLst/>
                        </a:rPr>
                        <a:t>yaxis_index</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使用的</a:t>
                      </a:r>
                      <a:r>
                        <a:rPr lang="en-US" sz="1000" kern="1050">
                          <a:effectLst/>
                        </a:rPr>
                        <a:t> y </a:t>
                      </a:r>
                      <a:r>
                        <a:rPr lang="zh-TW" sz="1000" kern="1050">
                          <a:effectLst/>
                        </a:rPr>
                        <a:t>轴的</a:t>
                      </a:r>
                      <a:r>
                        <a:rPr lang="en-US" sz="1000" kern="1050">
                          <a:effectLst/>
                        </a:rPr>
                        <a:t> index</a:t>
                      </a:r>
                      <a:r>
                        <a:rPr lang="zh-TW" sz="1000" kern="1050">
                          <a:effectLst/>
                        </a:rPr>
                        <a:t>，在单个图表实例中存在多个</a:t>
                      </a:r>
                      <a:r>
                        <a:rPr lang="en-US" sz="1000" kern="1050">
                          <a:effectLst/>
                        </a:rPr>
                        <a:t> y </a:t>
                      </a:r>
                      <a:r>
                        <a:rPr lang="zh-TW" sz="1000" kern="1050">
                          <a:effectLst/>
                        </a:rPr>
                        <a:t>轴的时候有用。</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94098167"/>
                  </a:ext>
                </a:extLst>
              </a:tr>
              <a:tr h="216000">
                <a:tc>
                  <a:txBody>
                    <a:bodyPr/>
                    <a:lstStyle/>
                    <a:p>
                      <a:pPr indent="266700" algn="just">
                        <a:lnSpc>
                          <a:spcPts val="1400"/>
                        </a:lnSpc>
                        <a:spcBef>
                          <a:spcPts val="200"/>
                        </a:spcBef>
                        <a:spcAft>
                          <a:spcPts val="200"/>
                        </a:spcAft>
                      </a:pPr>
                      <a:r>
                        <a:rPr lang="en-US" sz="1000" kern="1050">
                          <a:effectLst/>
                        </a:rPr>
                        <a:t>markline_opts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标记线配置项。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55622162"/>
                  </a:ext>
                </a:extLst>
              </a:tr>
              <a:tr h="216000">
                <a:tc>
                  <a:txBody>
                    <a:bodyPr/>
                    <a:lstStyle/>
                    <a:p>
                      <a:pPr indent="266700" algn="just">
                        <a:lnSpc>
                          <a:spcPts val="1400"/>
                        </a:lnSpc>
                        <a:spcBef>
                          <a:spcPts val="200"/>
                        </a:spcBef>
                        <a:spcAft>
                          <a:spcPts val="200"/>
                        </a:spcAft>
                      </a:pPr>
                      <a:r>
                        <a:rPr lang="en-US" sz="1000" kern="1050">
                          <a:effectLst/>
                        </a:rPr>
                        <a:t>markpoint_opts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标记点配置项。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90106993"/>
                  </a:ext>
                </a:extLst>
              </a:tr>
              <a:tr h="216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提示框组件配置项。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71003495"/>
                  </a:ext>
                </a:extLst>
              </a:tr>
              <a:tr h="216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图元样式配置项。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34881549"/>
                  </a:ext>
                </a:extLst>
              </a:tr>
            </a:tbl>
          </a:graphicData>
        </a:graphic>
      </p:graphicFrame>
    </p:spTree>
    <p:extLst>
      <p:ext uri="{BB962C8B-B14F-4D97-AF65-F5344CB8AC3E}">
        <p14:creationId xmlns:p14="http://schemas.microsoft.com/office/powerpoint/2010/main" val="25282838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下为了分析该企业股票价格的区域，绘制了股票价格的</a:t>
            </a:r>
            <a:r>
              <a:rPr lang="en-US" altLang="zh-CN" dirty="0"/>
              <a:t>K</a:t>
            </a:r>
            <a:r>
              <a:rPr lang="zh-CN" altLang="en-US" dirty="0"/>
              <a:t>线图。具体过程如下：</a:t>
            </a:r>
          </a:p>
          <a:p>
            <a:pPr marL="361950" indent="-361950"/>
            <a:r>
              <a:rPr lang="en-US" altLang="zh-CN" dirty="0"/>
              <a:t>1.</a:t>
            </a:r>
            <a:r>
              <a:rPr lang="zh-CN" altLang="en-US" dirty="0"/>
              <a:t>导入</a:t>
            </a:r>
            <a:r>
              <a:rPr lang="en-US" altLang="zh-CN" dirty="0"/>
              <a:t>options</a:t>
            </a:r>
            <a:r>
              <a:rPr lang="zh-CN" altLang="en-US" dirty="0"/>
              <a:t>、</a:t>
            </a:r>
            <a:r>
              <a:rPr lang="en-US" altLang="zh-CN" dirty="0"/>
              <a:t>Kline</a:t>
            </a:r>
            <a:r>
              <a:rPr lang="zh-CN" altLang="en-US" dirty="0"/>
              <a:t>、</a:t>
            </a:r>
            <a:r>
              <a:rPr lang="en-US" altLang="zh-CN" dirty="0"/>
              <a:t>Page</a:t>
            </a:r>
            <a:r>
              <a:rPr lang="zh-CN" altLang="en-US" dirty="0"/>
              <a:t>、</a:t>
            </a:r>
            <a:r>
              <a:rPr lang="en-US" altLang="zh-CN" dirty="0"/>
              <a:t>connect</a:t>
            </a:r>
            <a:r>
              <a:rPr lang="zh-CN" altLang="en-US" dirty="0"/>
              <a:t>等包；</a:t>
            </a:r>
          </a:p>
          <a:p>
            <a:pPr marL="361950" indent="-361950"/>
            <a:r>
              <a:rPr lang="en-US" altLang="zh-CN" dirty="0"/>
              <a:t>2.</a:t>
            </a:r>
            <a:r>
              <a:rPr lang="zh-CN" altLang="en-US" dirty="0"/>
              <a:t>连接</a:t>
            </a:r>
            <a:r>
              <a:rPr lang="en-US" altLang="zh-CN" dirty="0"/>
              <a:t>Hadoop</a:t>
            </a:r>
            <a:r>
              <a:rPr lang="zh-CN" altLang="en-US" dirty="0"/>
              <a:t>集群，抽取股价表</a:t>
            </a:r>
            <a:r>
              <a:rPr lang="en-US" altLang="zh-CN" dirty="0"/>
              <a:t>stocks</a:t>
            </a:r>
            <a:r>
              <a:rPr lang="zh-CN" altLang="en-US" dirty="0"/>
              <a:t>数据；</a:t>
            </a:r>
          </a:p>
          <a:p>
            <a:pPr marL="361950" indent="-361950"/>
            <a:r>
              <a:rPr lang="en-US" altLang="zh-CN" dirty="0"/>
              <a:t>3.</a:t>
            </a:r>
            <a:r>
              <a:rPr lang="zh-CN" altLang="en-US" dirty="0"/>
              <a:t>配置</a:t>
            </a:r>
            <a:r>
              <a:rPr lang="en-US" altLang="zh-CN" dirty="0"/>
              <a:t>K</a:t>
            </a:r>
            <a:r>
              <a:rPr lang="zh-CN" altLang="en-US" dirty="0"/>
              <a:t>线图的相关参数，以及全局配置项；</a:t>
            </a:r>
          </a:p>
          <a:p>
            <a:pPr marL="361950" indent="-361950"/>
            <a:r>
              <a:rPr lang="en-US" altLang="zh-CN" dirty="0"/>
              <a:t>4.</a:t>
            </a:r>
            <a:r>
              <a:rPr lang="zh-CN" altLang="en-US" dirty="0"/>
              <a:t>展示股票价格趋势。</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10.5.2  </a:t>
            </a:r>
            <a:r>
              <a:rPr lang="zh-CN" altLang="en-US" dirty="0"/>
              <a:t>企业股票价格趋势分析</a:t>
            </a:r>
            <a:endParaRPr dirty="0"/>
          </a:p>
        </p:txBody>
      </p:sp>
      <p:pic>
        <p:nvPicPr>
          <p:cNvPr id="4" name="图片 3">
            <a:extLst>
              <a:ext uri="{FF2B5EF4-FFF2-40B4-BE49-F238E27FC236}">
                <a16:creationId xmlns:a16="http://schemas.microsoft.com/office/drawing/2014/main" id="{64BE6948-80DF-4531-9A30-4C32544196B7}"/>
              </a:ext>
            </a:extLst>
          </p:cNvPr>
          <p:cNvPicPr/>
          <p:nvPr/>
        </p:nvPicPr>
        <p:blipFill>
          <a:blip r:embed="rId2" cstate="print"/>
          <a:stretch>
            <a:fillRect/>
          </a:stretch>
        </p:blipFill>
        <p:spPr>
          <a:xfrm>
            <a:off x="5800437" y="3251200"/>
            <a:ext cx="4308042" cy="2554200"/>
          </a:xfrm>
          <a:prstGeom prst="rect">
            <a:avLst/>
          </a:prstGeom>
        </p:spPr>
      </p:pic>
    </p:spTree>
    <p:extLst>
      <p:ext uri="{BB962C8B-B14F-4D97-AF65-F5344CB8AC3E}">
        <p14:creationId xmlns:p14="http://schemas.microsoft.com/office/powerpoint/2010/main" val="1387115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我们选取了某上市电商企业的客户数据、订单数据、股价数据中的部分指标作为我们分析的字段，分别存储在</a:t>
            </a:r>
            <a:r>
              <a:rPr lang="en-US" altLang="zh-CN" dirty="0"/>
              <a:t>customers</a:t>
            </a:r>
            <a:r>
              <a:rPr lang="zh-CN" altLang="en-US" dirty="0"/>
              <a:t>、</a:t>
            </a:r>
            <a:r>
              <a:rPr lang="en-US" altLang="zh-CN" dirty="0"/>
              <a:t>orders</a:t>
            </a:r>
            <a:r>
              <a:rPr lang="zh-CN" altLang="en-US" dirty="0"/>
              <a:t>和</a:t>
            </a:r>
            <a:r>
              <a:rPr lang="en-US" altLang="zh-CN" dirty="0"/>
              <a:t>stocks</a:t>
            </a:r>
            <a:r>
              <a:rPr lang="zh-CN" altLang="en-US" dirty="0"/>
              <a:t>三张表中：</a:t>
            </a:r>
          </a:p>
          <a:p>
            <a:pPr marL="361950" indent="-361950"/>
            <a:r>
              <a:rPr lang="zh-CN" altLang="en-US" dirty="0">
                <a:solidFill>
                  <a:srgbClr val="FF0000"/>
                </a:solidFill>
              </a:rPr>
              <a:t>客户表</a:t>
            </a:r>
            <a:r>
              <a:rPr lang="en-US" altLang="zh-CN" dirty="0"/>
              <a:t>customers</a:t>
            </a:r>
            <a:r>
              <a:rPr lang="zh-CN" altLang="en-US" dirty="0"/>
              <a:t>包含客户属性的基本信息，例如客户</a:t>
            </a:r>
            <a:r>
              <a:rPr lang="en-US" altLang="zh-CN" dirty="0"/>
              <a:t>ID</a:t>
            </a:r>
            <a:r>
              <a:rPr lang="zh-CN" altLang="en-US" dirty="0"/>
              <a:t>、性别、年龄、学历、职业等</a:t>
            </a:r>
            <a:r>
              <a:rPr lang="en-US" altLang="zh-CN" dirty="0"/>
              <a:t>12</a:t>
            </a:r>
            <a:r>
              <a:rPr lang="zh-CN" altLang="en-US" dirty="0"/>
              <a:t>个字段。</a:t>
            </a:r>
            <a:endParaRPr lang="en-US" altLang="zh-CN" dirty="0"/>
          </a:p>
          <a:p>
            <a:pPr marL="361950" indent="-361950"/>
            <a:r>
              <a:rPr lang="zh-CN" altLang="zh-CN" dirty="0">
                <a:solidFill>
                  <a:srgbClr val="FF0000"/>
                </a:solidFill>
              </a:rPr>
              <a:t>订单表</a:t>
            </a:r>
            <a:r>
              <a:rPr lang="en-US" altLang="zh-CN" dirty="0"/>
              <a:t>orders</a:t>
            </a:r>
            <a:r>
              <a:rPr lang="zh-CN" altLang="zh-CN" dirty="0"/>
              <a:t>包含客户订单的基本信息，例如订单</a:t>
            </a:r>
            <a:r>
              <a:rPr lang="en-US" altLang="zh-CN" dirty="0"/>
              <a:t>ID</a:t>
            </a:r>
            <a:r>
              <a:rPr lang="zh-CN" altLang="zh-CN" dirty="0"/>
              <a:t>、订单日期、门店名称、支付方式、发货日期等</a:t>
            </a:r>
            <a:r>
              <a:rPr lang="en-US" altLang="zh-CN" dirty="0"/>
              <a:t>24</a:t>
            </a:r>
            <a:r>
              <a:rPr lang="zh-CN" altLang="zh-CN" dirty="0"/>
              <a:t>个字段</a:t>
            </a:r>
            <a:r>
              <a:rPr lang="zh-CN" altLang="en-US" dirty="0"/>
              <a:t>。</a:t>
            </a:r>
            <a:endParaRPr lang="en-US" altLang="zh-CN" dirty="0"/>
          </a:p>
          <a:p>
            <a:pPr marL="361950" indent="-361950"/>
            <a:r>
              <a:rPr lang="zh-CN" altLang="zh-CN" dirty="0">
                <a:solidFill>
                  <a:srgbClr val="FF0000"/>
                </a:solidFill>
              </a:rPr>
              <a:t>股价表</a:t>
            </a:r>
            <a:r>
              <a:rPr lang="en-US" altLang="zh-CN" dirty="0"/>
              <a:t>stocks</a:t>
            </a:r>
            <a:r>
              <a:rPr lang="zh-CN" altLang="zh-CN" dirty="0"/>
              <a:t>包含</a:t>
            </a:r>
            <a:r>
              <a:rPr lang="en-US" altLang="zh-CN" dirty="0"/>
              <a:t>A</a:t>
            </a:r>
            <a:r>
              <a:rPr lang="zh-CN" altLang="zh-CN" dirty="0"/>
              <a:t>企业近三年来股价的走势信息，包含交易日期、开盘价、最高价、最低价、收盘价等</a:t>
            </a:r>
            <a:r>
              <a:rPr lang="en-US" altLang="zh-CN" dirty="0"/>
              <a:t>7</a:t>
            </a:r>
            <a:r>
              <a:rPr lang="zh-CN" altLang="zh-CN" dirty="0"/>
              <a:t>个字段</a:t>
            </a:r>
            <a:r>
              <a:rPr lang="zh-CN" altLang="en-US" dirty="0"/>
              <a:t>。</a:t>
            </a:r>
          </a:p>
          <a:p>
            <a:pPr marL="361950" indent="-361950"/>
            <a:endParaRPr lang="zh-CN" altLang="en-US" dirty="0"/>
          </a:p>
        </p:txBody>
      </p:sp>
      <p:sp>
        <p:nvSpPr>
          <p:cNvPr id="17412" name="内容占位符 2"/>
          <p:cNvSpPr>
            <a:spLocks noGrp="1"/>
          </p:cNvSpPr>
          <p:nvPr>
            <p:ph idx="10"/>
          </p:nvPr>
        </p:nvSpPr>
        <p:spPr/>
        <p:txBody>
          <a:bodyPr/>
          <a:lstStyle/>
          <a:p>
            <a:r>
              <a:rPr lang="en-US" altLang="zh-CN" dirty="0"/>
              <a:t>2.2.1  </a:t>
            </a:r>
            <a:r>
              <a:rPr lang="zh-CN" altLang="en-US" dirty="0"/>
              <a:t>数据字段说明</a:t>
            </a:r>
            <a:endParaRPr dirty="0"/>
          </a:p>
        </p:txBody>
      </p:sp>
    </p:spTree>
    <p:extLst>
      <p:ext uri="{BB962C8B-B14F-4D97-AF65-F5344CB8AC3E}">
        <p14:creationId xmlns:p14="http://schemas.microsoft.com/office/powerpoint/2010/main" val="285853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r>
              <a:rPr lang="en-US" altLang="zh-CN" dirty="0"/>
              <a:t>    .</a:t>
            </a:r>
            <a:r>
              <a:rPr lang="en-US" altLang="zh-CN" dirty="0" err="1"/>
              <a:t>set_global_opts</a:t>
            </a:r>
            <a:r>
              <a:rPr lang="en-US" altLang="zh-CN" dirty="0"/>
              <a:t>(</a:t>
            </a:r>
            <a:endParaRPr lang="zh-CN" altLang="zh-CN" dirty="0"/>
          </a:p>
          <a:p>
            <a:r>
              <a:rPr lang="en-US" altLang="zh-CN" dirty="0"/>
              <a:t>            </a:t>
            </a:r>
            <a:r>
              <a:rPr lang="en-US" altLang="zh-CN" dirty="0" err="1"/>
              <a:t>xaxis_opts</a:t>
            </a:r>
            <a:r>
              <a:rPr lang="en-US" altLang="zh-CN" dirty="0"/>
              <a:t>=</a:t>
            </a:r>
            <a:r>
              <a:rPr lang="en-US" altLang="zh-CN" dirty="0" err="1"/>
              <a:t>opts.AxisOpts</a:t>
            </a:r>
            <a:r>
              <a:rPr lang="en-US" altLang="zh-CN" dirty="0"/>
              <a:t>(</a:t>
            </a:r>
            <a:r>
              <a:rPr lang="en-US" altLang="zh-CN" dirty="0" err="1"/>
              <a:t>is_scale</a:t>
            </a:r>
            <a:r>
              <a:rPr lang="en-US" altLang="zh-CN" dirty="0"/>
              <a:t>=True),</a:t>
            </a:r>
            <a:endParaRPr lang="zh-CN" altLang="zh-CN" dirty="0"/>
          </a:p>
          <a:p>
            <a:r>
              <a:rPr lang="en-US" altLang="zh-CN" dirty="0"/>
              <a:t>            </a:t>
            </a:r>
            <a:r>
              <a:rPr lang="en-US" altLang="zh-CN" dirty="0" err="1"/>
              <a:t>yaxis_opts</a:t>
            </a:r>
            <a:r>
              <a:rPr lang="en-US" altLang="zh-CN" dirty="0"/>
              <a:t>=</a:t>
            </a:r>
            <a:r>
              <a:rPr lang="en-US" altLang="zh-CN" dirty="0" err="1"/>
              <a:t>opts.AxisOpts</a:t>
            </a:r>
            <a:r>
              <a:rPr lang="en-US" altLang="zh-CN" dirty="0"/>
              <a:t>(</a:t>
            </a:r>
            <a:endParaRPr lang="zh-CN" altLang="zh-CN" dirty="0"/>
          </a:p>
          <a:p>
            <a:r>
              <a:rPr lang="en-US" altLang="zh-CN" dirty="0"/>
              <a:t>                </a:t>
            </a:r>
            <a:r>
              <a:rPr lang="en-US" altLang="zh-CN" dirty="0" err="1"/>
              <a:t>is_scale</a:t>
            </a:r>
            <a:r>
              <a:rPr lang="en-US" altLang="zh-CN" dirty="0"/>
              <a:t>=True,</a:t>
            </a:r>
            <a:endParaRPr lang="zh-CN" altLang="zh-CN" dirty="0"/>
          </a:p>
          <a:p>
            <a:r>
              <a:rPr lang="en-US" altLang="zh-CN" dirty="0"/>
              <a:t>                </a:t>
            </a:r>
            <a:r>
              <a:rPr lang="en-US" altLang="zh-CN" dirty="0" err="1"/>
              <a:t>splitarea_opts</a:t>
            </a:r>
            <a:r>
              <a:rPr lang="en-US" altLang="zh-CN" dirty="0"/>
              <a:t>=</a:t>
            </a:r>
            <a:r>
              <a:rPr lang="en-US" altLang="zh-CN" dirty="0" err="1"/>
              <a:t>opts.SplitAreaOpts</a:t>
            </a:r>
            <a:r>
              <a:rPr lang="en-US" altLang="zh-CN" dirty="0"/>
              <a:t>(</a:t>
            </a:r>
            <a:endParaRPr lang="zh-CN" altLang="zh-CN" dirty="0"/>
          </a:p>
          <a:p>
            <a:r>
              <a:rPr lang="en-US" altLang="zh-CN" dirty="0"/>
              <a:t>                    </a:t>
            </a:r>
            <a:r>
              <a:rPr lang="en-US" altLang="zh-CN" dirty="0" err="1"/>
              <a:t>is_show</a:t>
            </a:r>
            <a:r>
              <a:rPr lang="en-US" altLang="zh-CN" dirty="0"/>
              <a:t>=True, </a:t>
            </a:r>
            <a:r>
              <a:rPr lang="en-US" altLang="zh-CN" dirty="0" err="1"/>
              <a:t>areastyle_opts</a:t>
            </a:r>
            <a:r>
              <a:rPr lang="en-US" altLang="zh-CN" dirty="0"/>
              <a:t>=</a:t>
            </a:r>
            <a:r>
              <a:rPr lang="en-US" altLang="zh-CN" dirty="0" err="1"/>
              <a:t>opts.AreaStyleOpts</a:t>
            </a:r>
            <a:r>
              <a:rPr lang="en-US" altLang="zh-CN" dirty="0"/>
              <a:t>(opacity=1)</a:t>
            </a:r>
            <a:endParaRPr lang="zh-CN" altLang="zh-CN" dirty="0"/>
          </a:p>
          <a:p>
            <a:r>
              <a:rPr lang="en-US" altLang="zh-CN" dirty="0"/>
              <a:t>                )</a:t>
            </a:r>
            <a:endParaRPr lang="zh-CN" altLang="zh-CN" dirty="0"/>
          </a:p>
          <a:p>
            <a:r>
              <a:rPr lang="en-US" altLang="zh-CN" dirty="0"/>
              <a:t>            )</a:t>
            </a:r>
            <a:endParaRPr lang="zh-CN" altLang="zh-CN" dirty="0"/>
          </a:p>
          <a:p>
            <a:pPr marL="271463" indent="-271463"/>
            <a:r>
              <a:rPr lang="en-US" altLang="zh-CN" dirty="0"/>
              <a:t> </a:t>
            </a:r>
            <a:endParaRPr lang="zh-CN" altLang="en-US" dirty="0"/>
          </a:p>
        </p:txBody>
      </p:sp>
    </p:spTree>
    <p:extLst>
      <p:ext uri="{BB962C8B-B14F-4D97-AF65-F5344CB8AC3E}">
        <p14:creationId xmlns:p14="http://schemas.microsoft.com/office/powerpoint/2010/main" val="6957706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rPr>
              <a:t>K</a:t>
            </a:r>
            <a:r>
              <a:rPr lang="zh-CN" altLang="en-US" sz="2400" dirty="0">
                <a:latin typeface="微软雅黑" pitchFamily="34" charset="-122"/>
                <a:ea typeface="微软雅黑" pitchFamily="34" charset="-122"/>
              </a:rPr>
              <a:t>线图</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涟漪散点图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双坐标轴图</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Tree>
    <p:extLst>
      <p:ext uri="{BB962C8B-B14F-4D97-AF65-F5344CB8AC3E}">
        <p14:creationId xmlns:p14="http://schemas.microsoft.com/office/powerpoint/2010/main" val="4807539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双坐标轴图是一种组合图表，一般将两种不同类型图表组合在同一个“画布”上，如柱状图和折线图的组合；当然也可将类型相同而数据单位不同的图表组合在一起。双坐标轴图中最难画的应该是“柱状图”与“柱状图”的组合，因为会遇到同一刻度对应“柱子”与“柱子”完全互相重叠的问题。</a:t>
            </a:r>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10.6.1  </a:t>
            </a:r>
            <a:r>
              <a:rPr lang="zh-CN" altLang="en-US" dirty="0"/>
              <a:t>双坐标轴图及其参数配置</a:t>
            </a:r>
            <a:endParaRPr dirty="0"/>
          </a:p>
        </p:txBody>
      </p:sp>
    </p:spTree>
    <p:extLst>
      <p:ext uri="{BB962C8B-B14F-4D97-AF65-F5344CB8AC3E}">
        <p14:creationId xmlns:p14="http://schemas.microsoft.com/office/powerpoint/2010/main" val="21517569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为了分析该企业在不同区域的销售业绩及数量，绘制了双坐标图</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10.6.2  </a:t>
            </a:r>
            <a:r>
              <a:rPr lang="zh-CN" altLang="en-US" dirty="0"/>
              <a:t>区域销售业绩及数量分析</a:t>
            </a:r>
            <a:endParaRPr dirty="0"/>
          </a:p>
        </p:txBody>
      </p:sp>
      <p:pic>
        <p:nvPicPr>
          <p:cNvPr id="4" name="图片 3">
            <a:extLst>
              <a:ext uri="{FF2B5EF4-FFF2-40B4-BE49-F238E27FC236}">
                <a16:creationId xmlns:a16="http://schemas.microsoft.com/office/drawing/2014/main" id="{7336FC87-C03F-4D62-99E7-27B0D261424C}"/>
              </a:ext>
            </a:extLst>
          </p:cNvPr>
          <p:cNvPicPr/>
          <p:nvPr/>
        </p:nvPicPr>
        <p:blipFill>
          <a:blip r:embed="rId2" cstate="print"/>
          <a:stretch>
            <a:fillRect/>
          </a:stretch>
        </p:blipFill>
        <p:spPr>
          <a:xfrm>
            <a:off x="3366482" y="2862377"/>
            <a:ext cx="5274310" cy="2832735"/>
          </a:xfrm>
          <a:prstGeom prst="rect">
            <a:avLst/>
          </a:prstGeom>
        </p:spPr>
      </p:pic>
    </p:spTree>
    <p:extLst>
      <p:ext uri="{BB962C8B-B14F-4D97-AF65-F5344CB8AC3E}">
        <p14:creationId xmlns:p14="http://schemas.microsoft.com/office/powerpoint/2010/main" val="504455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r>
              <a:rPr lang="en-US" altLang="zh-CN" dirty="0"/>
              <a:t> .</a:t>
            </a:r>
            <a:r>
              <a:rPr lang="en-US" altLang="zh-CN" dirty="0" err="1"/>
              <a:t>set_global_opts</a:t>
            </a:r>
            <a:r>
              <a:rPr lang="en-US" altLang="zh-CN" dirty="0"/>
              <a:t>(</a:t>
            </a:r>
            <a:endParaRPr lang="zh-CN" altLang="zh-CN" dirty="0"/>
          </a:p>
          <a:p>
            <a:r>
              <a:rPr lang="en-US" altLang="zh-CN" dirty="0"/>
              <a:t>            </a:t>
            </a:r>
            <a:r>
              <a:rPr lang="en-US" altLang="zh-CN" dirty="0" err="1"/>
              <a:t>title_opts</a:t>
            </a:r>
            <a:r>
              <a:rPr lang="en-US" altLang="zh-CN" dirty="0"/>
              <a:t>=</a:t>
            </a:r>
            <a:r>
              <a:rPr lang="en-US" altLang="zh-CN" dirty="0" err="1"/>
              <a:t>opts.TitleOpts</a:t>
            </a:r>
            <a:r>
              <a:rPr lang="en-US" altLang="zh-CN" dirty="0"/>
              <a:t>(title="</a:t>
            </a:r>
            <a:r>
              <a:rPr lang="zh-CN" altLang="zh-CN" dirty="0"/>
              <a:t>区域销售业绩比较分析</a:t>
            </a:r>
            <a:r>
              <a:rPr lang="en-US" altLang="zh-CN" dirty="0"/>
              <a:t>", subtitle="2019</a:t>
            </a:r>
            <a:r>
              <a:rPr lang="zh-CN" altLang="zh-CN" dirty="0"/>
              <a:t>年企业经营状况分析</a:t>
            </a:r>
            <a:r>
              <a:rPr lang="en-US" altLang="zh-CN" dirty="0"/>
              <a:t>"),</a:t>
            </a:r>
            <a:endParaRPr lang="zh-CN" altLang="zh-CN" dirty="0"/>
          </a:p>
          <a:p>
            <a:r>
              <a:rPr lang="en-US" altLang="zh-CN" dirty="0"/>
              <a:t>            </a:t>
            </a:r>
            <a:r>
              <a:rPr lang="en-US" altLang="zh-CN" dirty="0" err="1"/>
              <a:t>toolbox_opts</a:t>
            </a:r>
            <a:r>
              <a:rPr lang="en-US" altLang="zh-CN" dirty="0"/>
              <a:t>=</a:t>
            </a:r>
            <a:r>
              <a:rPr lang="en-US" altLang="zh-CN" dirty="0" err="1"/>
              <a:t>opts.ToolboxOpts</a:t>
            </a:r>
            <a:r>
              <a:rPr lang="en-US" altLang="zh-CN" dirty="0"/>
              <a:t>(),</a:t>
            </a:r>
            <a:endParaRPr lang="zh-CN" altLang="zh-CN" dirty="0"/>
          </a:p>
          <a:p>
            <a:r>
              <a:rPr lang="en-US" altLang="zh-CN" dirty="0"/>
              <a:t>            </a:t>
            </a:r>
            <a:r>
              <a:rPr lang="en-US" altLang="zh-CN" dirty="0" err="1"/>
              <a:t>yaxis_opts</a:t>
            </a:r>
            <a:r>
              <a:rPr lang="en-US" altLang="zh-CN" dirty="0"/>
              <a:t>=</a:t>
            </a:r>
            <a:r>
              <a:rPr lang="en-US" altLang="zh-CN" dirty="0" err="1"/>
              <a:t>opts.AxisOpts</a:t>
            </a:r>
            <a:r>
              <a:rPr lang="en-US" altLang="zh-CN" dirty="0"/>
              <a:t>(</a:t>
            </a:r>
            <a:endParaRPr lang="zh-CN" altLang="zh-CN" dirty="0"/>
          </a:p>
          <a:p>
            <a:r>
              <a:rPr lang="en-US" altLang="zh-CN" dirty="0"/>
              <a:t>                </a:t>
            </a:r>
            <a:r>
              <a:rPr lang="en-US" altLang="zh-CN" dirty="0" err="1"/>
              <a:t>axislabel_opts</a:t>
            </a:r>
            <a:r>
              <a:rPr lang="en-US" altLang="zh-CN" dirty="0"/>
              <a:t>=</a:t>
            </a:r>
            <a:r>
              <a:rPr lang="en-US" altLang="zh-CN" dirty="0" err="1"/>
              <a:t>opts.LabelOpts</a:t>
            </a:r>
            <a:r>
              <a:rPr lang="en-US" altLang="zh-CN" dirty="0"/>
              <a:t>(formatter="{value} </a:t>
            </a:r>
            <a:r>
              <a:rPr lang="zh-CN" altLang="zh-CN" dirty="0"/>
              <a:t>万元</a:t>
            </a:r>
            <a:r>
              <a:rPr lang="en-US" altLang="zh-CN" dirty="0"/>
              <a:t>"), interval=20</a:t>
            </a:r>
            <a:endParaRPr lang="zh-CN" altLang="zh-CN" dirty="0"/>
          </a:p>
          <a:p>
            <a:r>
              <a:rPr lang="en-US" altLang="zh-CN" dirty="0"/>
              <a:t>            )</a:t>
            </a:r>
            <a:endParaRPr lang="zh-CN" altLang="en-US" dirty="0"/>
          </a:p>
        </p:txBody>
      </p:sp>
    </p:spTree>
    <p:extLst>
      <p:ext uri="{BB962C8B-B14F-4D97-AF65-F5344CB8AC3E}">
        <p14:creationId xmlns:p14="http://schemas.microsoft.com/office/powerpoint/2010/main" val="22879802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32750992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11</a:t>
            </a:r>
            <a:r>
              <a:rPr lang="zh-CN" altLang="en-US" dirty="0">
                <a:solidFill>
                  <a:schemeClr val="tx1"/>
                </a:solidFill>
              </a:rPr>
              <a:t>章  </a:t>
            </a:r>
            <a:r>
              <a:rPr lang="en-US" altLang="zh-CN" dirty="0" err="1">
                <a:solidFill>
                  <a:schemeClr val="tx1"/>
                </a:solidFill>
              </a:rPr>
              <a:t>Pyecharts</a:t>
            </a:r>
            <a:r>
              <a:rPr lang="zh-CN" altLang="en-US" dirty="0">
                <a:solidFill>
                  <a:schemeClr val="tx1"/>
                </a:solidFill>
              </a:rPr>
              <a:t>高级绘图</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627875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pPr marL="271463" indent="-271463"/>
            <a:r>
              <a:rPr lang="en-US" altLang="zh-CN" dirty="0" err="1"/>
              <a:t>Pyecharts</a:t>
            </a:r>
            <a:r>
              <a:rPr lang="zh-CN" altLang="en-US" dirty="0"/>
              <a:t>可以生成一些比较复杂的视图，包括日历图、漏斗图、仪表盘、环形图、雷达图、旭日图、主题河流图、词云、玫瑰图等，本章将通过实际案例详细介绍每种视图的具体步骤。</a:t>
            </a:r>
          </a:p>
        </p:txBody>
      </p:sp>
    </p:spTree>
    <p:extLst>
      <p:ext uri="{BB962C8B-B14F-4D97-AF65-F5344CB8AC3E}">
        <p14:creationId xmlns:p14="http://schemas.microsoft.com/office/powerpoint/2010/main" val="2056198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漏斗图</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日历图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仪表盘</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环形图</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1085870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154144"/>
            <a:ext cx="0" cy="526817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39276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349694"/>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旭日图</a:t>
            </a:r>
          </a:p>
        </p:txBody>
      </p:sp>
      <p:sp>
        <p:nvSpPr>
          <p:cNvPr id="13" name="AutoShape 17"/>
          <p:cNvSpPr>
            <a:spLocks noChangeArrowheads="1"/>
          </p:cNvSpPr>
          <p:nvPr/>
        </p:nvSpPr>
        <p:spPr bwMode="auto">
          <a:xfrm>
            <a:off x="4000531" y="1320765"/>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雷达图</a:t>
            </a:r>
          </a:p>
        </p:txBody>
      </p:sp>
      <p:sp>
        <p:nvSpPr>
          <p:cNvPr id="15" name="Oval 15"/>
          <p:cNvSpPr>
            <a:spLocks noChangeArrowheads="1"/>
          </p:cNvSpPr>
          <p:nvPr/>
        </p:nvSpPr>
        <p:spPr bwMode="auto">
          <a:xfrm>
            <a:off x="2928857" y="2367694"/>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40189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主题河流图</a:t>
            </a:r>
          </a:p>
        </p:txBody>
      </p:sp>
      <p:sp>
        <p:nvSpPr>
          <p:cNvPr id="22" name="Oval 15"/>
          <p:cNvSpPr>
            <a:spLocks noChangeArrowheads="1"/>
          </p:cNvSpPr>
          <p:nvPr/>
        </p:nvSpPr>
        <p:spPr bwMode="auto">
          <a:xfrm>
            <a:off x="2928857" y="341989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45651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词云</a:t>
            </a:r>
          </a:p>
        </p:txBody>
      </p:sp>
      <p:sp>
        <p:nvSpPr>
          <p:cNvPr id="29" name="Oval 15"/>
          <p:cNvSpPr>
            <a:spLocks noChangeArrowheads="1"/>
          </p:cNvSpPr>
          <p:nvPr/>
        </p:nvSpPr>
        <p:spPr bwMode="auto">
          <a:xfrm>
            <a:off x="2904947" y="447451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
        <p:nvSpPr>
          <p:cNvPr id="11" name="AutoShape 17">
            <a:hlinkClick r:id="" action="ppaction://noaction"/>
            <a:extLst>
              <a:ext uri="{FF2B5EF4-FFF2-40B4-BE49-F238E27FC236}">
                <a16:creationId xmlns:a16="http://schemas.microsoft.com/office/drawing/2014/main" id="{F858D493-DA42-4F15-8A9A-4F1412F3259F}"/>
              </a:ext>
            </a:extLst>
          </p:cNvPr>
          <p:cNvSpPr>
            <a:spLocks noChangeArrowheads="1"/>
          </p:cNvSpPr>
          <p:nvPr/>
        </p:nvSpPr>
        <p:spPr bwMode="auto">
          <a:xfrm>
            <a:off x="4024996" y="5522956"/>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玫瑰图</a:t>
            </a:r>
          </a:p>
        </p:txBody>
      </p:sp>
      <p:sp>
        <p:nvSpPr>
          <p:cNvPr id="12" name="Oval 15">
            <a:extLst>
              <a:ext uri="{FF2B5EF4-FFF2-40B4-BE49-F238E27FC236}">
                <a16:creationId xmlns:a16="http://schemas.microsoft.com/office/drawing/2014/main" id="{91C6563F-10D6-4D11-BBAF-3C078737F936}"/>
              </a:ext>
            </a:extLst>
          </p:cNvPr>
          <p:cNvSpPr>
            <a:spLocks noChangeArrowheads="1"/>
          </p:cNvSpPr>
          <p:nvPr/>
        </p:nvSpPr>
        <p:spPr bwMode="auto">
          <a:xfrm>
            <a:off x="2917493" y="554095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9</a:t>
            </a:r>
          </a:p>
        </p:txBody>
      </p:sp>
    </p:spTree>
    <p:extLst>
      <p:ext uri="{BB962C8B-B14F-4D97-AF65-F5344CB8AC3E}">
        <p14:creationId xmlns:p14="http://schemas.microsoft.com/office/powerpoint/2010/main" val="640068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企业的客户表、订单表和股价表的指标及数据都整理好后，再导入到</a:t>
            </a:r>
            <a:r>
              <a:rPr lang="en-US" altLang="zh-CN" dirty="0"/>
              <a:t>Hadoop</a:t>
            </a:r>
            <a:r>
              <a:rPr lang="zh-CN" altLang="en-US" dirty="0"/>
              <a:t>集群中，这个过程分成两步：新建表和导入数据。注意这一过程都是在</a:t>
            </a:r>
            <a:r>
              <a:rPr lang="en-US" altLang="zh-CN" dirty="0"/>
              <a:t>Hive</a:t>
            </a:r>
            <a:r>
              <a:rPr lang="zh-CN" altLang="en-US" dirty="0"/>
              <a:t>中进行的。</a:t>
            </a:r>
          </a:p>
          <a:p>
            <a:pPr marL="361950" indent="-361950"/>
            <a:r>
              <a:rPr lang="zh-CN" altLang="en-US" dirty="0"/>
              <a:t>在新建表之前需要首先新建数据库，</a:t>
            </a:r>
            <a:r>
              <a:rPr lang="en-US" altLang="zh-CN" dirty="0"/>
              <a:t>HQL</a:t>
            </a:r>
            <a:r>
              <a:rPr lang="zh-CN" altLang="en-US" dirty="0"/>
              <a:t>语句为：</a:t>
            </a:r>
          </a:p>
          <a:p>
            <a:pPr marL="361950" indent="-361950"/>
            <a:r>
              <a:rPr lang="en-US" altLang="zh-CN" dirty="0"/>
              <a:t>create database sales;</a:t>
            </a:r>
          </a:p>
          <a:p>
            <a:pPr marL="361950" indent="-361950"/>
            <a:r>
              <a:rPr lang="zh-CN" altLang="en-US" dirty="0"/>
              <a:t>然后通过</a:t>
            </a:r>
            <a:r>
              <a:rPr lang="en-US" altLang="zh-CN" dirty="0"/>
              <a:t>use sales</a:t>
            </a:r>
            <a:r>
              <a:rPr lang="zh-CN" altLang="en-US" dirty="0"/>
              <a:t>语句使用</a:t>
            </a:r>
            <a:r>
              <a:rPr lang="en-US" altLang="zh-CN" dirty="0"/>
              <a:t>sales</a:t>
            </a:r>
            <a:r>
              <a:rPr lang="zh-CN" altLang="en-US" dirty="0"/>
              <a:t>数据库，再使用</a:t>
            </a:r>
            <a:r>
              <a:rPr lang="en-US" altLang="zh-CN" dirty="0"/>
              <a:t>HQL</a:t>
            </a:r>
            <a:r>
              <a:rPr lang="zh-CN" altLang="en-US" dirty="0"/>
              <a:t>语句创建</a:t>
            </a:r>
            <a:r>
              <a:rPr lang="en-US" altLang="zh-CN" dirty="0"/>
              <a:t>customers</a:t>
            </a:r>
            <a:r>
              <a:rPr lang="zh-CN" altLang="en-US" dirty="0"/>
              <a:t>、</a:t>
            </a:r>
            <a:r>
              <a:rPr lang="en-US" altLang="zh-CN" dirty="0"/>
              <a:t>orders</a:t>
            </a:r>
            <a:r>
              <a:rPr lang="zh-CN" altLang="en-US" dirty="0"/>
              <a:t>和</a:t>
            </a:r>
            <a:r>
              <a:rPr lang="en-US" altLang="zh-CN" dirty="0"/>
              <a:t>stocks</a:t>
            </a:r>
            <a:r>
              <a:rPr lang="zh-CN" altLang="en-US" dirty="0"/>
              <a:t>三张表。</a:t>
            </a:r>
            <a:endParaRPr lang="en-US" altLang="zh-CN" dirty="0"/>
          </a:p>
          <a:p>
            <a:pPr marL="361950" indent="-361950"/>
            <a:r>
              <a:rPr lang="zh-CN" altLang="en-US" dirty="0"/>
              <a:t>注意由于在企业中，订单数据一般较多，因此我们将</a:t>
            </a:r>
            <a:r>
              <a:rPr lang="en-US" altLang="zh-CN" dirty="0"/>
              <a:t>orders</a:t>
            </a:r>
            <a:r>
              <a:rPr lang="zh-CN" altLang="en-US" dirty="0"/>
              <a:t>表定义成了分区表，分区字段是年份</a:t>
            </a:r>
            <a:r>
              <a:rPr lang="en-US" altLang="zh-CN" dirty="0"/>
              <a:t>dt</a:t>
            </a:r>
            <a:r>
              <a:rPr lang="zh-CN" altLang="en-US" dirty="0"/>
              <a:t>，而</a:t>
            </a:r>
            <a:r>
              <a:rPr lang="en-US" altLang="zh-CN" dirty="0"/>
              <a:t>customers</a:t>
            </a:r>
            <a:r>
              <a:rPr lang="zh-CN" altLang="en-US" dirty="0"/>
              <a:t>表和</a:t>
            </a:r>
            <a:r>
              <a:rPr lang="en-US" altLang="zh-CN" dirty="0"/>
              <a:t>stocks</a:t>
            </a:r>
            <a:r>
              <a:rPr lang="zh-CN" altLang="en-US" dirty="0"/>
              <a:t>表都是非分区表。</a:t>
            </a:r>
          </a:p>
        </p:txBody>
      </p:sp>
      <p:sp>
        <p:nvSpPr>
          <p:cNvPr id="17412" name="内容占位符 2"/>
          <p:cNvSpPr>
            <a:spLocks noGrp="1"/>
          </p:cNvSpPr>
          <p:nvPr>
            <p:ph idx="10"/>
          </p:nvPr>
        </p:nvSpPr>
        <p:spPr/>
        <p:txBody>
          <a:bodyPr/>
          <a:lstStyle/>
          <a:p>
            <a:r>
              <a:rPr lang="en-US" altLang="zh-CN" dirty="0"/>
              <a:t>2.2.2  </a:t>
            </a:r>
            <a:r>
              <a:rPr lang="zh-CN" altLang="en-US" dirty="0"/>
              <a:t>数据导入说明</a:t>
            </a:r>
            <a:endParaRPr dirty="0"/>
          </a:p>
        </p:txBody>
      </p:sp>
    </p:spTree>
    <p:extLst>
      <p:ext uri="{BB962C8B-B14F-4D97-AF65-F5344CB8AC3E}">
        <p14:creationId xmlns:p14="http://schemas.microsoft.com/office/powerpoint/2010/main" val="34863514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日历图是一个日历数据视图，提供一段时间的日历布局，使我们可以更好地查看所选日期每一天的数据。</a:t>
            </a:r>
          </a:p>
          <a:p>
            <a:pPr marL="361950" indent="-361950"/>
            <a:r>
              <a:rPr lang="zh-CN" altLang="zh-CN" dirty="0"/>
              <a:t>日历图的参数配置</a:t>
            </a:r>
            <a:r>
              <a:rPr lang="zh-CN" altLang="en-US" dirty="0"/>
              <a:t>。</a:t>
            </a:r>
            <a:endParaRPr lang="en-US" altLang="zh-CN" dirty="0"/>
          </a:p>
          <a:p>
            <a:pPr marL="361950" indent="-361950"/>
            <a:r>
              <a:rPr lang="zh-CN" altLang="zh-CN" dirty="0"/>
              <a:t>日历图坐标系组件的配置项</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11.1.1  </a:t>
            </a:r>
            <a:r>
              <a:rPr lang="zh-CN" altLang="en-US" dirty="0"/>
              <a:t>日历图及其参数配置</a:t>
            </a:r>
            <a:endParaRPr dirty="0"/>
          </a:p>
        </p:txBody>
      </p:sp>
    </p:spTree>
    <p:extLst>
      <p:ext uri="{BB962C8B-B14F-4D97-AF65-F5344CB8AC3E}">
        <p14:creationId xmlns:p14="http://schemas.microsoft.com/office/powerpoint/2010/main" val="1134509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B6DFB1C7-E96C-432E-9DB8-A45232B1A485}"/>
              </a:ext>
            </a:extLst>
          </p:cNvPr>
          <p:cNvGraphicFramePr>
            <a:graphicFrameLocks noGrp="1"/>
          </p:cNvGraphicFramePr>
          <p:nvPr>
            <p:ph idx="1"/>
            <p:extLst>
              <p:ext uri="{D42A27DB-BD31-4B8C-83A1-F6EECF244321}">
                <p14:modId xmlns:p14="http://schemas.microsoft.com/office/powerpoint/2010/main" val="453298523"/>
              </p:ext>
            </p:extLst>
          </p:nvPr>
        </p:nvGraphicFramePr>
        <p:xfrm>
          <a:off x="2770908" y="1410420"/>
          <a:ext cx="6105237" cy="1866268"/>
        </p:xfrm>
        <a:graphic>
          <a:graphicData uri="http://schemas.openxmlformats.org/drawingml/2006/table">
            <a:tbl>
              <a:tblPr firstRow="1" firstCol="1" bandRow="1">
                <a:tableStyleId>{5C22544A-7EE6-4342-B048-85BDC9FD1C3A}</a:tableStyleId>
              </a:tblPr>
              <a:tblGrid>
                <a:gridCol w="1778991">
                  <a:extLst>
                    <a:ext uri="{9D8B030D-6E8A-4147-A177-3AD203B41FA5}">
                      <a16:colId xmlns:a16="http://schemas.microsoft.com/office/drawing/2014/main" val="151668306"/>
                    </a:ext>
                  </a:extLst>
                </a:gridCol>
                <a:gridCol w="4326246">
                  <a:extLst>
                    <a:ext uri="{9D8B030D-6E8A-4147-A177-3AD203B41FA5}">
                      <a16:colId xmlns:a16="http://schemas.microsoft.com/office/drawing/2014/main" val="2002295760"/>
                    </a:ext>
                  </a:extLst>
                </a:gridCol>
              </a:tblGrid>
              <a:tr h="344489">
                <a:tc>
                  <a:txBody>
                    <a:bodyPr/>
                    <a:lstStyle/>
                    <a:p>
                      <a:pPr marL="0" indent="0" algn="ctr">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121042589"/>
                  </a:ext>
                </a:extLst>
              </a:tr>
              <a:tr h="217397">
                <a:tc>
                  <a:txBody>
                    <a:bodyPr/>
                    <a:lstStyle/>
                    <a:p>
                      <a:pPr marL="0" indent="0" algn="ctr">
                        <a:lnSpc>
                          <a:spcPts val="1400"/>
                        </a:lnSpc>
                        <a:spcBef>
                          <a:spcPts val="200"/>
                        </a:spcBef>
                        <a:spcAft>
                          <a:spcPts val="200"/>
                        </a:spcAft>
                      </a:pPr>
                      <a:r>
                        <a:rPr lang="en-US" sz="1000" kern="1050" dirty="0" err="1">
                          <a:effectLst/>
                        </a:rPr>
                        <a:t>series_name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系列名称，用于</a:t>
                      </a:r>
                      <a:r>
                        <a:rPr lang="en-US" sz="1000" kern="1050" dirty="0">
                          <a:effectLst/>
                        </a:rPr>
                        <a:t> tooltip </a:t>
                      </a:r>
                      <a:r>
                        <a:rPr lang="zh-TW" sz="1000" kern="1050" dirty="0">
                          <a:effectLst/>
                        </a:rPr>
                        <a:t>的显示，</a:t>
                      </a:r>
                      <a:r>
                        <a:rPr lang="en-US" sz="1000" kern="1050" dirty="0">
                          <a:effectLst/>
                        </a:rPr>
                        <a:t>legend </a:t>
                      </a:r>
                      <a:r>
                        <a:rPr lang="zh-TW" sz="1000" kern="1050" dirty="0">
                          <a:effectLst/>
                        </a:rPr>
                        <a:t>的图例筛选。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93158138"/>
                  </a:ext>
                </a:extLst>
              </a:tr>
              <a:tr h="217397">
                <a:tc>
                  <a:txBody>
                    <a:bodyPr/>
                    <a:lstStyle/>
                    <a:p>
                      <a:pPr marL="0" indent="0" algn="ctr">
                        <a:lnSpc>
                          <a:spcPts val="1400"/>
                        </a:lnSpc>
                        <a:spcBef>
                          <a:spcPts val="200"/>
                        </a:spcBef>
                        <a:spcAft>
                          <a:spcPts val="200"/>
                        </a:spcAft>
                      </a:pPr>
                      <a:r>
                        <a:rPr lang="en-US" sz="1000" kern="1050" dirty="0" err="1">
                          <a:effectLst/>
                        </a:rPr>
                        <a:t>yaxis_data</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系列数据，格式为</a:t>
                      </a:r>
                      <a:r>
                        <a:rPr lang="en-US" sz="1000" kern="1050" dirty="0">
                          <a:effectLst/>
                        </a:rPr>
                        <a:t> [(date1, value1), (date2, value2), ...]</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31047001"/>
                  </a:ext>
                </a:extLst>
              </a:tr>
              <a:tr h="217397">
                <a:tc>
                  <a:txBody>
                    <a:bodyPr/>
                    <a:lstStyle/>
                    <a:p>
                      <a:pPr marL="0" indent="0" algn="ctr">
                        <a:lnSpc>
                          <a:spcPts val="1400"/>
                        </a:lnSpc>
                        <a:spcBef>
                          <a:spcPts val="200"/>
                        </a:spcBef>
                        <a:spcAft>
                          <a:spcPts val="200"/>
                        </a:spcAft>
                      </a:pPr>
                      <a:r>
                        <a:rPr lang="en-US" sz="1000" kern="1050" dirty="0" err="1">
                          <a:effectLst/>
                        </a:rPr>
                        <a:t>is_selected</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是否选中图例。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86319751"/>
                  </a:ext>
                </a:extLst>
              </a:tr>
              <a:tr h="217397">
                <a:tc>
                  <a:txBody>
                    <a:bodyPr/>
                    <a:lstStyle/>
                    <a:p>
                      <a:pPr marL="0" indent="0" algn="ctr">
                        <a:lnSpc>
                          <a:spcPts val="1400"/>
                        </a:lnSpc>
                        <a:spcBef>
                          <a:spcPts val="200"/>
                        </a:spcBef>
                        <a:spcAft>
                          <a:spcPts val="200"/>
                        </a:spcAft>
                      </a:pPr>
                      <a:r>
                        <a:rPr lang="en-US" sz="1000" kern="1050" dirty="0" err="1">
                          <a:effectLst/>
                        </a:rPr>
                        <a:t>label_opts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33290696"/>
                  </a:ext>
                </a:extLst>
              </a:tr>
              <a:tr h="217397">
                <a:tc>
                  <a:txBody>
                    <a:bodyPr/>
                    <a:lstStyle/>
                    <a:p>
                      <a:pPr marL="0" indent="0" algn="ctr">
                        <a:lnSpc>
                          <a:spcPts val="1400"/>
                        </a:lnSpc>
                        <a:spcBef>
                          <a:spcPts val="200"/>
                        </a:spcBef>
                        <a:spcAft>
                          <a:spcPts val="200"/>
                        </a:spcAft>
                      </a:pPr>
                      <a:r>
                        <a:rPr lang="en-US" sz="1000" kern="1050" dirty="0" err="1">
                          <a:effectLst/>
                        </a:rPr>
                        <a:t>calendar_opts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日历坐标系组件配置项。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97355555"/>
                  </a:ext>
                </a:extLst>
              </a:tr>
              <a:tr h="217397">
                <a:tc>
                  <a:txBody>
                    <a:bodyPr/>
                    <a:lstStyle/>
                    <a:p>
                      <a:pPr marL="0" indent="0" algn="ctr">
                        <a:lnSpc>
                          <a:spcPts val="1400"/>
                        </a:lnSpc>
                        <a:spcBef>
                          <a:spcPts val="200"/>
                        </a:spcBef>
                        <a:spcAft>
                          <a:spcPts val="200"/>
                        </a:spcAft>
                      </a:pPr>
                      <a:r>
                        <a:rPr lang="en-US" sz="1000" kern="1050" dirty="0" err="1">
                          <a:effectLst/>
                        </a:rPr>
                        <a:t>tooltip_opts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提示框组件配置项。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62049882"/>
                  </a:ext>
                </a:extLst>
              </a:tr>
              <a:tr h="217397">
                <a:tc>
                  <a:txBody>
                    <a:bodyPr/>
                    <a:lstStyle/>
                    <a:p>
                      <a:pPr marL="0" indent="0" algn="ctr">
                        <a:lnSpc>
                          <a:spcPts val="1400"/>
                        </a:lnSpc>
                        <a:spcBef>
                          <a:spcPts val="200"/>
                        </a:spcBef>
                        <a:spcAft>
                          <a:spcPts val="200"/>
                        </a:spcAft>
                      </a:pPr>
                      <a:r>
                        <a:rPr lang="en-US" sz="1000" kern="1050" dirty="0" err="1">
                          <a:effectLst/>
                        </a:rPr>
                        <a:t>itemstyle_opts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marL="0" indent="0" algn="just">
                        <a:lnSpc>
                          <a:spcPts val="1400"/>
                        </a:lnSpc>
                        <a:spcBef>
                          <a:spcPts val="200"/>
                        </a:spcBef>
                        <a:spcAft>
                          <a:spcPts val="200"/>
                        </a:spcAft>
                      </a:pPr>
                      <a:r>
                        <a:rPr lang="zh-TW" sz="1000" kern="1050" dirty="0">
                          <a:effectLst/>
                        </a:rPr>
                        <a:t>图元样式配置项。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63698725"/>
                  </a:ext>
                </a:extLst>
              </a:tr>
            </a:tbl>
          </a:graphicData>
        </a:graphic>
      </p:graphicFrame>
      <p:graphicFrame>
        <p:nvGraphicFramePr>
          <p:cNvPr id="2" name="表格 1">
            <a:extLst>
              <a:ext uri="{FF2B5EF4-FFF2-40B4-BE49-F238E27FC236}">
                <a16:creationId xmlns:a16="http://schemas.microsoft.com/office/drawing/2014/main" id="{2661515C-D913-4747-9445-7DC5BE513F1D}"/>
              </a:ext>
            </a:extLst>
          </p:cNvPr>
          <p:cNvGraphicFramePr>
            <a:graphicFrameLocks noGrp="1"/>
          </p:cNvGraphicFramePr>
          <p:nvPr>
            <p:extLst>
              <p:ext uri="{D42A27DB-BD31-4B8C-83A1-F6EECF244321}">
                <p14:modId xmlns:p14="http://schemas.microsoft.com/office/powerpoint/2010/main" val="3590007438"/>
              </p:ext>
            </p:extLst>
          </p:nvPr>
        </p:nvGraphicFramePr>
        <p:xfrm>
          <a:off x="2738846" y="3703715"/>
          <a:ext cx="6146536" cy="2160000"/>
        </p:xfrm>
        <a:graphic>
          <a:graphicData uri="http://schemas.openxmlformats.org/drawingml/2006/table">
            <a:tbl>
              <a:tblPr firstRow="1" firstCol="1" bandRow="1">
                <a:tableStyleId>{5C22544A-7EE6-4342-B048-85BDC9FD1C3A}</a:tableStyleId>
              </a:tblPr>
              <a:tblGrid>
                <a:gridCol w="1805445">
                  <a:extLst>
                    <a:ext uri="{9D8B030D-6E8A-4147-A177-3AD203B41FA5}">
                      <a16:colId xmlns:a16="http://schemas.microsoft.com/office/drawing/2014/main" val="1683827491"/>
                    </a:ext>
                  </a:extLst>
                </a:gridCol>
                <a:gridCol w="4341091">
                  <a:extLst>
                    <a:ext uri="{9D8B030D-6E8A-4147-A177-3AD203B41FA5}">
                      <a16:colId xmlns:a16="http://schemas.microsoft.com/office/drawing/2014/main" val="3893937160"/>
                    </a:ext>
                  </a:extLst>
                </a:gridCol>
              </a:tblGrid>
              <a:tr h="216000">
                <a:tc>
                  <a:txBody>
                    <a:bodyPr/>
                    <a:lstStyle/>
                    <a:p>
                      <a:pPr algn="ctr">
                        <a:lnSpc>
                          <a:spcPts val="1400"/>
                        </a:lnSpc>
                        <a:spcBef>
                          <a:spcPts val="200"/>
                        </a:spcBef>
                        <a:spcAft>
                          <a:spcPts val="200"/>
                        </a:spcAft>
                      </a:pPr>
                      <a:r>
                        <a:rPr lang="zh-TW" sz="1000" kern="1050">
                          <a:effectLst/>
                        </a:rPr>
                        <a:t>属性</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tc>
                  <a:txBody>
                    <a:bodyPr/>
                    <a:lstStyle/>
                    <a:p>
                      <a:pPr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extLst>
                  <a:ext uri="{0D108BD9-81ED-4DB2-BD59-A6C34878D82A}">
                    <a16:rowId xmlns:a16="http://schemas.microsoft.com/office/drawing/2014/main" val="2678657636"/>
                  </a:ext>
                </a:extLst>
              </a:tr>
              <a:tr h="216000">
                <a:tc>
                  <a:txBody>
                    <a:bodyPr/>
                    <a:lstStyle/>
                    <a:p>
                      <a:pPr algn="ctr">
                        <a:lnSpc>
                          <a:spcPts val="1400"/>
                        </a:lnSpc>
                        <a:spcBef>
                          <a:spcPts val="200"/>
                        </a:spcBef>
                        <a:spcAft>
                          <a:spcPts val="200"/>
                        </a:spcAft>
                      </a:pPr>
                      <a:r>
                        <a:rPr lang="en-US" sz="1000" kern="1050">
                          <a:effectLst/>
                        </a:rPr>
                        <a:t>pos_left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tc>
                  <a:txBody>
                    <a:bodyPr/>
                    <a:lstStyle/>
                    <a:p>
                      <a:pPr algn="just">
                        <a:lnSpc>
                          <a:spcPts val="1400"/>
                        </a:lnSpc>
                        <a:spcBef>
                          <a:spcPts val="200"/>
                        </a:spcBef>
                        <a:spcAft>
                          <a:spcPts val="200"/>
                        </a:spcAft>
                      </a:pPr>
                      <a:r>
                        <a:rPr lang="en-US" sz="1000" kern="1050" dirty="0">
                          <a:effectLst/>
                        </a:rPr>
                        <a:t>calendar</a:t>
                      </a:r>
                      <a:r>
                        <a:rPr lang="zh-TW" sz="1000" kern="1050" dirty="0">
                          <a:effectLst/>
                        </a:rPr>
                        <a:t>组件离容器左侧的距离。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extLst>
                  <a:ext uri="{0D108BD9-81ED-4DB2-BD59-A6C34878D82A}">
                    <a16:rowId xmlns:a16="http://schemas.microsoft.com/office/drawing/2014/main" val="3351647929"/>
                  </a:ext>
                </a:extLst>
              </a:tr>
              <a:tr h="216000">
                <a:tc>
                  <a:txBody>
                    <a:bodyPr/>
                    <a:lstStyle/>
                    <a:p>
                      <a:pPr algn="ctr">
                        <a:lnSpc>
                          <a:spcPts val="1400"/>
                        </a:lnSpc>
                        <a:spcBef>
                          <a:spcPts val="200"/>
                        </a:spcBef>
                        <a:spcAft>
                          <a:spcPts val="200"/>
                        </a:spcAft>
                      </a:pPr>
                      <a:r>
                        <a:rPr lang="en-US" sz="1000" kern="1050">
                          <a:effectLst/>
                        </a:rPr>
                        <a:t>pos_top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tc>
                  <a:txBody>
                    <a:bodyPr/>
                    <a:lstStyle/>
                    <a:p>
                      <a:pPr algn="just">
                        <a:lnSpc>
                          <a:spcPts val="1400"/>
                        </a:lnSpc>
                        <a:spcBef>
                          <a:spcPts val="200"/>
                        </a:spcBef>
                        <a:spcAft>
                          <a:spcPts val="200"/>
                        </a:spcAft>
                      </a:pPr>
                      <a:r>
                        <a:rPr lang="en-US" sz="1000" kern="1050" dirty="0">
                          <a:effectLst/>
                        </a:rPr>
                        <a:t>calendar</a:t>
                      </a:r>
                      <a:r>
                        <a:rPr lang="zh-TW" sz="1000" kern="1050" dirty="0">
                          <a:effectLst/>
                        </a:rPr>
                        <a:t>组件离容器上侧的距离。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extLst>
                  <a:ext uri="{0D108BD9-81ED-4DB2-BD59-A6C34878D82A}">
                    <a16:rowId xmlns:a16="http://schemas.microsoft.com/office/drawing/2014/main" val="356180667"/>
                  </a:ext>
                </a:extLst>
              </a:tr>
              <a:tr h="216000">
                <a:tc>
                  <a:txBody>
                    <a:bodyPr/>
                    <a:lstStyle/>
                    <a:p>
                      <a:pPr algn="ctr">
                        <a:lnSpc>
                          <a:spcPts val="1400"/>
                        </a:lnSpc>
                        <a:spcBef>
                          <a:spcPts val="200"/>
                        </a:spcBef>
                        <a:spcAft>
                          <a:spcPts val="200"/>
                        </a:spcAft>
                      </a:pPr>
                      <a:r>
                        <a:rPr lang="en-US" sz="1000" kern="1050">
                          <a:effectLst/>
                        </a:rPr>
                        <a:t>pos_right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tc>
                  <a:txBody>
                    <a:bodyPr/>
                    <a:lstStyle/>
                    <a:p>
                      <a:pPr algn="just">
                        <a:lnSpc>
                          <a:spcPts val="1400"/>
                        </a:lnSpc>
                        <a:spcBef>
                          <a:spcPts val="200"/>
                        </a:spcBef>
                        <a:spcAft>
                          <a:spcPts val="200"/>
                        </a:spcAft>
                      </a:pPr>
                      <a:r>
                        <a:rPr lang="en-US" sz="1000" kern="1050" dirty="0">
                          <a:effectLst/>
                        </a:rPr>
                        <a:t>calendar</a:t>
                      </a:r>
                      <a:r>
                        <a:rPr lang="zh-TW" sz="1000" kern="1050" dirty="0">
                          <a:effectLst/>
                        </a:rPr>
                        <a:t>组件离容器右侧的距离。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extLst>
                  <a:ext uri="{0D108BD9-81ED-4DB2-BD59-A6C34878D82A}">
                    <a16:rowId xmlns:a16="http://schemas.microsoft.com/office/drawing/2014/main" val="3042186755"/>
                  </a:ext>
                </a:extLst>
              </a:tr>
              <a:tr h="216000">
                <a:tc>
                  <a:txBody>
                    <a:bodyPr/>
                    <a:lstStyle/>
                    <a:p>
                      <a:pPr algn="ctr">
                        <a:lnSpc>
                          <a:spcPts val="1400"/>
                        </a:lnSpc>
                        <a:spcBef>
                          <a:spcPts val="200"/>
                        </a:spcBef>
                        <a:spcAft>
                          <a:spcPts val="200"/>
                        </a:spcAft>
                      </a:pPr>
                      <a:r>
                        <a:rPr lang="en-US" sz="1000" kern="1050">
                          <a:effectLst/>
                        </a:rPr>
                        <a:t>pos_bottom</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tc>
                  <a:txBody>
                    <a:bodyPr/>
                    <a:lstStyle/>
                    <a:p>
                      <a:pPr algn="just">
                        <a:lnSpc>
                          <a:spcPts val="1400"/>
                        </a:lnSpc>
                        <a:spcBef>
                          <a:spcPts val="200"/>
                        </a:spcBef>
                        <a:spcAft>
                          <a:spcPts val="200"/>
                        </a:spcAft>
                      </a:pPr>
                      <a:r>
                        <a:rPr lang="en-US" sz="1000" kern="1050" dirty="0">
                          <a:effectLst/>
                        </a:rPr>
                        <a:t>calendar</a:t>
                      </a:r>
                      <a:r>
                        <a:rPr lang="zh-TW" sz="1000" kern="1050" dirty="0">
                          <a:effectLst/>
                        </a:rPr>
                        <a:t>组件离容器下侧的距离。</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extLst>
                  <a:ext uri="{0D108BD9-81ED-4DB2-BD59-A6C34878D82A}">
                    <a16:rowId xmlns:a16="http://schemas.microsoft.com/office/drawing/2014/main" val="2533588287"/>
                  </a:ext>
                </a:extLst>
              </a:tr>
              <a:tr h="216000">
                <a:tc>
                  <a:txBody>
                    <a:bodyPr/>
                    <a:lstStyle/>
                    <a:p>
                      <a:pPr algn="ctr">
                        <a:lnSpc>
                          <a:spcPts val="1400"/>
                        </a:lnSpc>
                        <a:spcBef>
                          <a:spcPts val="200"/>
                        </a:spcBef>
                        <a:spcAft>
                          <a:spcPts val="200"/>
                        </a:spcAft>
                      </a:pPr>
                      <a:r>
                        <a:rPr lang="en-US" sz="1000" kern="1050">
                          <a:effectLst/>
                        </a:rPr>
                        <a:t>orient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tc>
                  <a:txBody>
                    <a:bodyPr/>
                    <a:lstStyle/>
                    <a:p>
                      <a:pPr algn="just">
                        <a:lnSpc>
                          <a:spcPts val="1400"/>
                        </a:lnSpc>
                        <a:spcBef>
                          <a:spcPts val="200"/>
                        </a:spcBef>
                        <a:spcAft>
                          <a:spcPts val="200"/>
                        </a:spcAft>
                      </a:pPr>
                      <a:r>
                        <a:rPr lang="zh-TW" sz="1000" kern="1050">
                          <a:effectLst/>
                        </a:rPr>
                        <a:t>日历坐标的布局朝向。可选：</a:t>
                      </a:r>
                      <a:r>
                        <a:rPr lang="en-US" sz="1000" kern="1050">
                          <a:effectLst/>
                        </a:rPr>
                        <a:t>'horizontal','vertical'</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extLst>
                  <a:ext uri="{0D108BD9-81ED-4DB2-BD59-A6C34878D82A}">
                    <a16:rowId xmlns:a16="http://schemas.microsoft.com/office/drawing/2014/main" val="1237030220"/>
                  </a:ext>
                </a:extLst>
              </a:tr>
              <a:tr h="216000">
                <a:tc>
                  <a:txBody>
                    <a:bodyPr/>
                    <a:lstStyle/>
                    <a:p>
                      <a:pPr algn="ctr">
                        <a:lnSpc>
                          <a:spcPts val="1400"/>
                        </a:lnSpc>
                        <a:spcBef>
                          <a:spcPts val="200"/>
                        </a:spcBef>
                        <a:spcAft>
                          <a:spcPts val="200"/>
                        </a:spcAft>
                      </a:pPr>
                      <a:r>
                        <a:rPr lang="en-US" sz="1000" kern="1050">
                          <a:effectLst/>
                        </a:rPr>
                        <a:t>range_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tc>
                  <a:txBody>
                    <a:bodyPr/>
                    <a:lstStyle/>
                    <a:p>
                      <a:pPr algn="just">
                        <a:lnSpc>
                          <a:spcPts val="1400"/>
                        </a:lnSpc>
                        <a:spcBef>
                          <a:spcPts val="200"/>
                        </a:spcBef>
                        <a:spcAft>
                          <a:spcPts val="200"/>
                        </a:spcAft>
                      </a:pPr>
                      <a:r>
                        <a:rPr lang="zh-TW" sz="1000" kern="1050" dirty="0">
                          <a:effectLst/>
                        </a:rPr>
                        <a:t>必填，日历坐标的范围</a:t>
                      </a:r>
                      <a:r>
                        <a:rPr lang="zh-CN" alt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extLst>
                  <a:ext uri="{0D108BD9-81ED-4DB2-BD59-A6C34878D82A}">
                    <a16:rowId xmlns:a16="http://schemas.microsoft.com/office/drawing/2014/main" val="1964320215"/>
                  </a:ext>
                </a:extLst>
              </a:tr>
              <a:tr h="216000">
                <a:tc>
                  <a:txBody>
                    <a:bodyPr/>
                    <a:lstStyle/>
                    <a:p>
                      <a:pPr algn="ctr">
                        <a:lnSpc>
                          <a:spcPts val="1400"/>
                        </a:lnSpc>
                        <a:spcBef>
                          <a:spcPts val="200"/>
                        </a:spcBef>
                        <a:spcAft>
                          <a:spcPts val="200"/>
                        </a:spcAft>
                      </a:pPr>
                      <a:r>
                        <a:rPr lang="en-US" sz="1000" kern="1050">
                          <a:effectLst/>
                        </a:rPr>
                        <a:t>daylabel_opts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tc>
                  <a:txBody>
                    <a:bodyPr/>
                    <a:lstStyle/>
                    <a:p>
                      <a:pPr algn="just">
                        <a:lnSpc>
                          <a:spcPts val="1400"/>
                        </a:lnSpc>
                        <a:spcBef>
                          <a:spcPts val="200"/>
                        </a:spcBef>
                        <a:spcAft>
                          <a:spcPts val="200"/>
                        </a:spcAft>
                      </a:pPr>
                      <a:r>
                        <a:rPr lang="zh-TW" sz="1000" kern="1050">
                          <a:effectLst/>
                        </a:rPr>
                        <a:t>星期轴的样式。</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extLst>
                  <a:ext uri="{0D108BD9-81ED-4DB2-BD59-A6C34878D82A}">
                    <a16:rowId xmlns:a16="http://schemas.microsoft.com/office/drawing/2014/main" val="2775963970"/>
                  </a:ext>
                </a:extLst>
              </a:tr>
              <a:tr h="216000">
                <a:tc>
                  <a:txBody>
                    <a:bodyPr/>
                    <a:lstStyle/>
                    <a:p>
                      <a:pPr algn="ctr">
                        <a:lnSpc>
                          <a:spcPts val="1400"/>
                        </a:lnSpc>
                        <a:spcBef>
                          <a:spcPts val="200"/>
                        </a:spcBef>
                        <a:spcAft>
                          <a:spcPts val="200"/>
                        </a:spcAft>
                      </a:pPr>
                      <a:r>
                        <a:rPr lang="en-US" sz="1000" kern="1050">
                          <a:effectLst/>
                        </a:rPr>
                        <a:t>monthlabel_opts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tc>
                  <a:txBody>
                    <a:bodyPr/>
                    <a:lstStyle/>
                    <a:p>
                      <a:pPr algn="just">
                        <a:lnSpc>
                          <a:spcPts val="1400"/>
                        </a:lnSpc>
                        <a:spcBef>
                          <a:spcPts val="200"/>
                        </a:spcBef>
                        <a:spcAft>
                          <a:spcPts val="200"/>
                        </a:spcAft>
                      </a:pPr>
                      <a:r>
                        <a:rPr lang="zh-TW" sz="1000" kern="1050">
                          <a:effectLst/>
                        </a:rPr>
                        <a:t>月份轴的样式。</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extLst>
                  <a:ext uri="{0D108BD9-81ED-4DB2-BD59-A6C34878D82A}">
                    <a16:rowId xmlns:a16="http://schemas.microsoft.com/office/drawing/2014/main" val="3861073111"/>
                  </a:ext>
                </a:extLst>
              </a:tr>
              <a:tr h="216000">
                <a:tc>
                  <a:txBody>
                    <a:bodyPr/>
                    <a:lstStyle/>
                    <a:p>
                      <a:pPr algn="ctr">
                        <a:lnSpc>
                          <a:spcPts val="1400"/>
                        </a:lnSpc>
                        <a:spcBef>
                          <a:spcPts val="200"/>
                        </a:spcBef>
                        <a:spcAft>
                          <a:spcPts val="200"/>
                        </a:spcAft>
                      </a:pPr>
                      <a:r>
                        <a:rPr lang="en-US" sz="1000" kern="1050" dirty="0" err="1">
                          <a:effectLst/>
                        </a:rPr>
                        <a:t>yearlabel_opts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tc>
                  <a:txBody>
                    <a:bodyPr/>
                    <a:lstStyle/>
                    <a:p>
                      <a:pPr algn="just">
                        <a:lnSpc>
                          <a:spcPts val="1400"/>
                        </a:lnSpc>
                        <a:spcBef>
                          <a:spcPts val="200"/>
                        </a:spcBef>
                        <a:spcAft>
                          <a:spcPts val="200"/>
                        </a:spcAft>
                      </a:pPr>
                      <a:r>
                        <a:rPr lang="zh-TW" sz="1000" kern="1050" dirty="0">
                          <a:effectLst/>
                        </a:rPr>
                        <a:t>年份的样式。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0907" marR="20907" marT="0" marB="0" anchor="ctr"/>
                </a:tc>
                <a:extLst>
                  <a:ext uri="{0D108BD9-81ED-4DB2-BD59-A6C34878D82A}">
                    <a16:rowId xmlns:a16="http://schemas.microsoft.com/office/drawing/2014/main" val="3662613178"/>
                  </a:ext>
                </a:extLst>
              </a:tr>
            </a:tbl>
          </a:graphicData>
        </a:graphic>
      </p:graphicFrame>
    </p:spTree>
    <p:extLst>
      <p:ext uri="{BB962C8B-B14F-4D97-AF65-F5344CB8AC3E}">
        <p14:creationId xmlns:p14="http://schemas.microsoft.com/office/powerpoint/2010/main" val="358936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为了分析该企业股票的成交量，绘制了股票每日交易量的日历图</a:t>
            </a:r>
            <a:r>
              <a:rPr lang="zh-CN" altLang="en-US" dirty="0"/>
              <a:t>。</a:t>
            </a:r>
          </a:p>
        </p:txBody>
      </p:sp>
      <p:sp>
        <p:nvSpPr>
          <p:cNvPr id="17412" name="内容占位符 2"/>
          <p:cNvSpPr>
            <a:spLocks noGrp="1"/>
          </p:cNvSpPr>
          <p:nvPr>
            <p:ph idx="10"/>
          </p:nvPr>
        </p:nvSpPr>
        <p:spPr/>
        <p:txBody>
          <a:bodyPr/>
          <a:lstStyle/>
          <a:p>
            <a:r>
              <a:rPr lang="en-US" altLang="zh-CN" dirty="0"/>
              <a:t>11.1.2  </a:t>
            </a:r>
            <a:r>
              <a:rPr lang="zh-CN" altLang="en-US" dirty="0"/>
              <a:t>企业股票每日交易量分析</a:t>
            </a:r>
            <a:endParaRPr dirty="0"/>
          </a:p>
        </p:txBody>
      </p:sp>
      <p:pic>
        <p:nvPicPr>
          <p:cNvPr id="4" name="图片 3">
            <a:extLst>
              <a:ext uri="{FF2B5EF4-FFF2-40B4-BE49-F238E27FC236}">
                <a16:creationId xmlns:a16="http://schemas.microsoft.com/office/drawing/2014/main" id="{CB57201F-DD12-4D66-8BDC-6BAA723888F7}"/>
              </a:ext>
            </a:extLst>
          </p:cNvPr>
          <p:cNvPicPr/>
          <p:nvPr/>
        </p:nvPicPr>
        <p:blipFill>
          <a:blip r:embed="rId2" cstate="print"/>
          <a:stretch>
            <a:fillRect/>
          </a:stretch>
        </p:blipFill>
        <p:spPr>
          <a:xfrm>
            <a:off x="3421900" y="3344429"/>
            <a:ext cx="5274310" cy="1314450"/>
          </a:xfrm>
          <a:prstGeom prst="rect">
            <a:avLst/>
          </a:prstGeom>
        </p:spPr>
      </p:pic>
    </p:spTree>
    <p:extLst>
      <p:ext uri="{BB962C8B-B14F-4D97-AF65-F5344CB8AC3E}">
        <p14:creationId xmlns:p14="http://schemas.microsoft.com/office/powerpoint/2010/main" val="3454883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r>
              <a:rPr lang="en-US" altLang="zh-CN" dirty="0"/>
              <a:t>      .</a:t>
            </a:r>
            <a:r>
              <a:rPr lang="en-US" altLang="zh-CN" dirty="0" err="1"/>
              <a:t>set_global_opts</a:t>
            </a:r>
            <a:r>
              <a:rPr lang="en-US" altLang="zh-CN" dirty="0"/>
              <a:t>(</a:t>
            </a:r>
            <a:endParaRPr lang="zh-CN" altLang="zh-CN" dirty="0"/>
          </a:p>
          <a:p>
            <a:r>
              <a:rPr lang="en-US" altLang="zh-CN" dirty="0"/>
              <a:t>            </a:t>
            </a:r>
            <a:r>
              <a:rPr lang="en-US" altLang="zh-CN" dirty="0" err="1"/>
              <a:t>title_opts</a:t>
            </a:r>
            <a:r>
              <a:rPr lang="en-US" altLang="zh-CN" dirty="0"/>
              <a:t>=</a:t>
            </a:r>
            <a:r>
              <a:rPr lang="en-US" altLang="zh-CN" dirty="0" err="1"/>
              <a:t>opts.TitleOpts</a:t>
            </a:r>
            <a:r>
              <a:rPr lang="en-US" altLang="zh-CN" dirty="0"/>
              <a:t>(title="2018</a:t>
            </a:r>
            <a:r>
              <a:rPr lang="zh-CN" altLang="zh-CN" dirty="0"/>
              <a:t>年股票交易量分析</a:t>
            </a:r>
            <a:r>
              <a:rPr lang="en-US" altLang="zh-CN" dirty="0"/>
              <a:t>"),</a:t>
            </a:r>
            <a:endParaRPr lang="zh-CN" altLang="zh-CN" dirty="0"/>
          </a:p>
          <a:p>
            <a:r>
              <a:rPr lang="en-US" altLang="zh-CN" dirty="0"/>
              <a:t>            </a:t>
            </a:r>
            <a:r>
              <a:rPr lang="en-US" altLang="zh-CN" dirty="0" err="1"/>
              <a:t>visualmap_opts</a:t>
            </a:r>
            <a:r>
              <a:rPr lang="en-US" altLang="zh-CN" dirty="0"/>
              <a:t>=</a:t>
            </a:r>
            <a:r>
              <a:rPr lang="en-US" altLang="zh-CN" dirty="0" err="1"/>
              <a:t>opts.VisualMapOpts</a:t>
            </a:r>
            <a:r>
              <a:rPr lang="en-US" altLang="zh-CN" dirty="0"/>
              <a:t>(</a:t>
            </a:r>
            <a:endParaRPr lang="zh-CN" altLang="zh-CN" dirty="0"/>
          </a:p>
          <a:p>
            <a:r>
              <a:rPr lang="en-US" altLang="zh-CN" dirty="0"/>
              <a:t>                max_=1000000000,</a:t>
            </a:r>
            <a:endParaRPr lang="zh-CN" altLang="zh-CN" dirty="0"/>
          </a:p>
          <a:p>
            <a:r>
              <a:rPr lang="en-US" altLang="zh-CN" dirty="0"/>
              <a:t>                min_=40000000,</a:t>
            </a:r>
            <a:endParaRPr lang="zh-CN" altLang="zh-CN" dirty="0"/>
          </a:p>
          <a:p>
            <a:r>
              <a:rPr lang="en-US" altLang="zh-CN" dirty="0"/>
              <a:t>                orient="horizontal",    #vertical</a:t>
            </a:r>
            <a:r>
              <a:rPr lang="zh-CN" altLang="zh-CN" dirty="0"/>
              <a:t>垂直的，</a:t>
            </a:r>
            <a:r>
              <a:rPr lang="en-US" altLang="zh-CN" dirty="0"/>
              <a:t>horizontal</a:t>
            </a:r>
            <a:r>
              <a:rPr lang="zh-CN" altLang="zh-CN" dirty="0"/>
              <a:t>水平的</a:t>
            </a:r>
          </a:p>
          <a:p>
            <a:r>
              <a:rPr lang="en-US" altLang="zh-CN" dirty="0"/>
              <a:t>                </a:t>
            </a:r>
            <a:r>
              <a:rPr lang="en-US" altLang="zh-CN" dirty="0" err="1"/>
              <a:t>is_piecewise</a:t>
            </a:r>
            <a:r>
              <a:rPr lang="en-US" altLang="zh-CN" dirty="0"/>
              <a:t>=True,</a:t>
            </a:r>
            <a:endParaRPr lang="zh-CN" altLang="zh-CN" dirty="0"/>
          </a:p>
          <a:p>
            <a:r>
              <a:rPr lang="en-US" altLang="zh-CN" dirty="0"/>
              <a:t>                </a:t>
            </a:r>
            <a:r>
              <a:rPr lang="en-US" altLang="zh-CN" dirty="0" err="1"/>
              <a:t>pos_top</a:t>
            </a:r>
            <a:r>
              <a:rPr lang="en-US" altLang="zh-CN" dirty="0"/>
              <a:t>="200px",</a:t>
            </a:r>
            <a:endParaRPr lang="zh-CN" altLang="zh-CN" dirty="0"/>
          </a:p>
          <a:p>
            <a:r>
              <a:rPr lang="en-US" altLang="zh-CN" dirty="0"/>
              <a:t>                </a:t>
            </a:r>
            <a:r>
              <a:rPr lang="en-US" altLang="zh-CN" dirty="0" err="1"/>
              <a:t>pos_left</a:t>
            </a:r>
            <a:r>
              <a:rPr lang="en-US" altLang="zh-CN" dirty="0"/>
              <a:t>="10px"</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1885178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漏斗图</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日历图</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仪表盘</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环形图</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653468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漏斗图又叫倒三角图，适用于业务流程比较规范、周期长、环节多的流程分析</a:t>
            </a:r>
            <a:r>
              <a:rPr lang="en-US" altLang="zh-CN" dirty="0"/>
              <a:t>,</a:t>
            </a:r>
            <a:r>
              <a:rPr lang="zh-CN" altLang="zh-CN" dirty="0"/>
              <a:t>通过漏斗各环节业务数据的比较</a:t>
            </a:r>
            <a:r>
              <a:rPr lang="en-US" altLang="zh-CN" dirty="0"/>
              <a:t>,</a:t>
            </a:r>
            <a:r>
              <a:rPr lang="zh-CN" altLang="zh-CN" dirty="0"/>
              <a:t>能够直观地发现和说明问题所在，还可以应用于对数据从某个维度上进行比较。</a:t>
            </a:r>
          </a:p>
          <a:p>
            <a:pPr marL="361950" indent="-361950"/>
            <a:endParaRPr lang="zh-CN" altLang="en-US" dirty="0"/>
          </a:p>
        </p:txBody>
      </p:sp>
      <p:sp>
        <p:nvSpPr>
          <p:cNvPr id="17412" name="内容占位符 2"/>
          <p:cNvSpPr>
            <a:spLocks noGrp="1"/>
          </p:cNvSpPr>
          <p:nvPr>
            <p:ph idx="10"/>
          </p:nvPr>
        </p:nvSpPr>
        <p:spPr/>
        <p:txBody>
          <a:bodyPr/>
          <a:lstStyle/>
          <a:p>
            <a:r>
              <a:rPr lang="en-US" altLang="zh-CN" dirty="0"/>
              <a:t>11.2.1  </a:t>
            </a:r>
            <a:r>
              <a:rPr lang="zh-CN" altLang="en-US" dirty="0"/>
              <a:t>漏斗图及其参数配置</a:t>
            </a:r>
            <a:endParaRPr dirty="0"/>
          </a:p>
        </p:txBody>
      </p:sp>
    </p:spTree>
    <p:extLst>
      <p:ext uri="{BB962C8B-B14F-4D97-AF65-F5344CB8AC3E}">
        <p14:creationId xmlns:p14="http://schemas.microsoft.com/office/powerpoint/2010/main" val="2162708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55BFC60E-4CED-4225-B569-8FB02683A520}"/>
              </a:ext>
            </a:extLst>
          </p:cNvPr>
          <p:cNvGraphicFramePr>
            <a:graphicFrameLocks noGrp="1"/>
          </p:cNvGraphicFramePr>
          <p:nvPr>
            <p:ph idx="1"/>
            <p:extLst>
              <p:ext uri="{D42A27DB-BD31-4B8C-83A1-F6EECF244321}">
                <p14:modId xmlns:p14="http://schemas.microsoft.com/office/powerpoint/2010/main" val="166188654"/>
              </p:ext>
            </p:extLst>
          </p:nvPr>
        </p:nvGraphicFramePr>
        <p:xfrm>
          <a:off x="2697019" y="2244437"/>
          <a:ext cx="6659418" cy="2336798"/>
        </p:xfrm>
        <a:graphic>
          <a:graphicData uri="http://schemas.openxmlformats.org/drawingml/2006/table">
            <a:tbl>
              <a:tblPr firstRow="1" firstCol="1" bandRow="1">
                <a:tableStyleId>{5C22544A-7EE6-4342-B048-85BDC9FD1C3A}</a:tableStyleId>
              </a:tblPr>
              <a:tblGrid>
                <a:gridCol w="1374776">
                  <a:extLst>
                    <a:ext uri="{9D8B030D-6E8A-4147-A177-3AD203B41FA5}">
                      <a16:colId xmlns:a16="http://schemas.microsoft.com/office/drawing/2014/main" val="1713819798"/>
                    </a:ext>
                  </a:extLst>
                </a:gridCol>
                <a:gridCol w="5284642">
                  <a:extLst>
                    <a:ext uri="{9D8B030D-6E8A-4147-A177-3AD203B41FA5}">
                      <a16:colId xmlns:a16="http://schemas.microsoft.com/office/drawing/2014/main" val="3982738453"/>
                    </a:ext>
                  </a:extLst>
                </a:gridCol>
              </a:tblGrid>
              <a:tr h="345143">
                <a:tc>
                  <a:txBody>
                    <a:bodyPr/>
                    <a:lstStyle/>
                    <a:p>
                      <a:pPr indent="266700" algn="just">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38135064"/>
                  </a:ext>
                </a:extLst>
              </a:tr>
              <a:tr h="221295">
                <a:tc>
                  <a:txBody>
                    <a:bodyPr/>
                    <a:lstStyle/>
                    <a:p>
                      <a:pPr indent="266700" algn="just">
                        <a:lnSpc>
                          <a:spcPts val="1400"/>
                        </a:lnSpc>
                        <a:spcBef>
                          <a:spcPts val="200"/>
                        </a:spcBef>
                        <a:spcAft>
                          <a:spcPts val="200"/>
                        </a:spcAft>
                      </a:pPr>
                      <a:r>
                        <a:rPr lang="en-US" sz="1000" kern="1050" dirty="0" err="1">
                          <a:effectLst/>
                        </a:rPr>
                        <a:t>series_name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系列名称，用于</a:t>
                      </a:r>
                      <a:r>
                        <a:rPr lang="en-US" sz="1000" kern="1050" dirty="0">
                          <a:effectLst/>
                        </a:rPr>
                        <a:t> tooltip </a:t>
                      </a:r>
                      <a:r>
                        <a:rPr lang="zh-TW" sz="1000" kern="1050" dirty="0">
                          <a:effectLst/>
                        </a:rPr>
                        <a:t>的显示，</a:t>
                      </a:r>
                      <a:r>
                        <a:rPr lang="en-US" sz="1000" kern="1050" dirty="0">
                          <a:effectLst/>
                        </a:rPr>
                        <a:t>legend </a:t>
                      </a:r>
                      <a:r>
                        <a:rPr lang="zh-TW" sz="1000" kern="1050" dirty="0">
                          <a:effectLst/>
                        </a:rPr>
                        <a:t>的图例筛选。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40854364"/>
                  </a:ext>
                </a:extLst>
              </a:tr>
              <a:tr h="221295">
                <a:tc>
                  <a:txBody>
                    <a:bodyPr/>
                    <a:lstStyle/>
                    <a:p>
                      <a:pPr indent="266700" algn="just">
                        <a:lnSpc>
                          <a:spcPts val="1400"/>
                        </a:lnSpc>
                        <a:spcBef>
                          <a:spcPts val="200"/>
                        </a:spcBef>
                        <a:spcAft>
                          <a:spcPts val="200"/>
                        </a:spcAft>
                      </a:pPr>
                      <a:r>
                        <a:rPr lang="en-US" sz="1000" kern="1050" dirty="0" err="1">
                          <a:effectLst/>
                        </a:rPr>
                        <a:t>data_pair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系列数据项，格式为</a:t>
                      </a:r>
                      <a:r>
                        <a:rPr lang="en-US" sz="1000" kern="1050" dirty="0">
                          <a:effectLst/>
                        </a:rPr>
                        <a:t> [(key1, value1), (key2, value2)]</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79755380"/>
                  </a:ext>
                </a:extLst>
              </a:tr>
              <a:tr h="221295">
                <a:tc>
                  <a:txBody>
                    <a:bodyPr/>
                    <a:lstStyle/>
                    <a:p>
                      <a:pPr indent="266700" algn="just">
                        <a:lnSpc>
                          <a:spcPts val="1400"/>
                        </a:lnSpc>
                        <a:spcBef>
                          <a:spcPts val="200"/>
                        </a:spcBef>
                        <a:spcAft>
                          <a:spcPts val="200"/>
                        </a:spcAft>
                      </a:pPr>
                      <a:r>
                        <a:rPr lang="en-US" sz="1000" kern="1050" dirty="0" err="1">
                          <a:effectLst/>
                        </a:rPr>
                        <a:t>is_selected</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是否选中图例。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78091897"/>
                  </a:ext>
                </a:extLst>
              </a:tr>
              <a:tr h="221295">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a:t>
                      </a:r>
                      <a:r>
                        <a:rPr lang="en-US" sz="1000" kern="1050" dirty="0">
                          <a:effectLst/>
                        </a:rPr>
                        <a:t> label </a:t>
                      </a:r>
                      <a:r>
                        <a:rPr lang="zh-TW" sz="1000" kern="1050" dirty="0">
                          <a:effectLst/>
                        </a:rPr>
                        <a:t>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76032666"/>
                  </a:ext>
                </a:extLst>
              </a:tr>
              <a:tr h="221295">
                <a:tc>
                  <a:txBody>
                    <a:bodyPr/>
                    <a:lstStyle/>
                    <a:p>
                      <a:pPr indent="266700" algn="just">
                        <a:lnSpc>
                          <a:spcPts val="1400"/>
                        </a:lnSpc>
                        <a:spcBef>
                          <a:spcPts val="200"/>
                        </a:spcBef>
                        <a:spcAft>
                          <a:spcPts val="200"/>
                        </a:spcAft>
                      </a:pPr>
                      <a:r>
                        <a:rPr lang="en-US" sz="1000" kern="1050">
                          <a:effectLst/>
                        </a:rPr>
                        <a:t>sort_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数据排序，可以取</a:t>
                      </a:r>
                      <a:r>
                        <a:rPr lang="en-US" sz="1000" kern="1050" dirty="0">
                          <a:effectLst/>
                        </a:rPr>
                        <a:t> 'ascending'</a:t>
                      </a:r>
                      <a:r>
                        <a:rPr lang="zh-TW" sz="1000" kern="1050" dirty="0">
                          <a:effectLst/>
                        </a:rPr>
                        <a:t>，</a:t>
                      </a:r>
                      <a:r>
                        <a:rPr lang="en-US" sz="1000" kern="1050" dirty="0">
                          <a:effectLst/>
                        </a:rPr>
                        <a:t>'descending'</a:t>
                      </a:r>
                      <a:r>
                        <a:rPr lang="zh-TW" sz="1000" kern="1050" dirty="0">
                          <a:effectLst/>
                        </a:rPr>
                        <a:t>，</a:t>
                      </a:r>
                      <a:r>
                        <a:rPr lang="en-US" sz="1000" kern="1050" dirty="0">
                          <a:effectLst/>
                        </a:rPr>
                        <a:t>'none'</a:t>
                      </a:r>
                      <a:r>
                        <a:rPr lang="zh-TW" sz="1000" kern="1050" dirty="0">
                          <a:effectLst/>
                        </a:rPr>
                        <a:t>（表示按</a:t>
                      </a:r>
                      <a:r>
                        <a:rPr lang="en-US" sz="1000" kern="1050" dirty="0">
                          <a:effectLst/>
                        </a:rPr>
                        <a:t> data </a:t>
                      </a:r>
                      <a:r>
                        <a:rPr lang="zh-TW" sz="1000" kern="1050" dirty="0">
                          <a:effectLst/>
                        </a:rPr>
                        <a:t>顺序）。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20566614"/>
                  </a:ext>
                </a:extLst>
              </a:tr>
              <a:tr h="221295">
                <a:tc>
                  <a:txBody>
                    <a:bodyPr/>
                    <a:lstStyle/>
                    <a:p>
                      <a:pPr indent="266700" algn="just">
                        <a:lnSpc>
                          <a:spcPts val="1400"/>
                        </a:lnSpc>
                        <a:spcBef>
                          <a:spcPts val="200"/>
                        </a:spcBef>
                        <a:spcAft>
                          <a:spcPts val="200"/>
                        </a:spcAft>
                      </a:pPr>
                      <a:r>
                        <a:rPr lang="en-US" sz="1000" kern="1050">
                          <a:effectLst/>
                        </a:rPr>
                        <a:t>gap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数据图形间距。</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18040267"/>
                  </a:ext>
                </a:extLst>
              </a:tr>
              <a:tr h="221295">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06098774"/>
                  </a:ext>
                </a:extLst>
              </a:tr>
              <a:tr h="221295">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671729196"/>
                  </a:ext>
                </a:extLst>
              </a:tr>
              <a:tr h="221295">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图元样式配置项。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62535194"/>
                  </a:ext>
                </a:extLst>
              </a:tr>
            </a:tbl>
          </a:graphicData>
        </a:graphic>
      </p:graphicFrame>
    </p:spTree>
    <p:extLst>
      <p:ext uri="{BB962C8B-B14F-4D97-AF65-F5344CB8AC3E}">
        <p14:creationId xmlns:p14="http://schemas.microsoft.com/office/powerpoint/2010/main" val="25425995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为了分析该企业的商品在华东地区各省市的利润额情况，绘制了利润额的漏斗图</a:t>
            </a:r>
            <a:r>
              <a:rPr lang="zh-CN" altLang="en-US" dirty="0"/>
              <a:t>。</a:t>
            </a:r>
          </a:p>
        </p:txBody>
      </p:sp>
      <p:sp>
        <p:nvSpPr>
          <p:cNvPr id="17412" name="内容占位符 2"/>
          <p:cNvSpPr>
            <a:spLocks noGrp="1"/>
          </p:cNvSpPr>
          <p:nvPr>
            <p:ph idx="10"/>
          </p:nvPr>
        </p:nvSpPr>
        <p:spPr/>
        <p:txBody>
          <a:bodyPr/>
          <a:lstStyle/>
          <a:p>
            <a:r>
              <a:rPr lang="en-US" altLang="zh-CN" dirty="0"/>
              <a:t>11.2.2  </a:t>
            </a:r>
            <a:r>
              <a:rPr lang="zh-CN" altLang="en-US" dirty="0"/>
              <a:t>华东地区各省市利润额分析</a:t>
            </a:r>
            <a:endParaRPr dirty="0"/>
          </a:p>
        </p:txBody>
      </p:sp>
      <p:pic>
        <p:nvPicPr>
          <p:cNvPr id="4" name="图片 3">
            <a:extLst>
              <a:ext uri="{FF2B5EF4-FFF2-40B4-BE49-F238E27FC236}">
                <a16:creationId xmlns:a16="http://schemas.microsoft.com/office/drawing/2014/main" id="{3A247774-45BB-4C62-A680-9465398BDE9C}"/>
              </a:ext>
            </a:extLst>
          </p:cNvPr>
          <p:cNvPicPr/>
          <p:nvPr/>
        </p:nvPicPr>
        <p:blipFill>
          <a:blip r:embed="rId2" cstate="print"/>
          <a:stretch>
            <a:fillRect/>
          </a:stretch>
        </p:blipFill>
        <p:spPr>
          <a:xfrm>
            <a:off x="3756861" y="2851005"/>
            <a:ext cx="3994785" cy="2079625"/>
          </a:xfrm>
          <a:prstGeom prst="rect">
            <a:avLst/>
          </a:prstGeom>
        </p:spPr>
      </p:pic>
    </p:spTree>
    <p:extLst>
      <p:ext uri="{BB962C8B-B14F-4D97-AF65-F5344CB8AC3E}">
        <p14:creationId xmlns:p14="http://schemas.microsoft.com/office/powerpoint/2010/main" val="2135115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r>
              <a:rPr lang="en-US" altLang="zh-CN" dirty="0"/>
              <a:t>      Funnel()</a:t>
            </a:r>
            <a:endParaRPr lang="zh-CN" altLang="zh-CN" dirty="0"/>
          </a:p>
          <a:p>
            <a:r>
              <a:rPr lang="en-US" altLang="zh-CN" dirty="0"/>
              <a:t>        .add("</a:t>
            </a:r>
            <a:r>
              <a:rPr lang="zh-CN" altLang="zh-CN" dirty="0"/>
              <a:t>利润额</a:t>
            </a:r>
            <a:r>
              <a:rPr lang="en-US" altLang="zh-CN" dirty="0"/>
              <a:t>",</a:t>
            </a:r>
            <a:endParaRPr lang="zh-CN" altLang="zh-CN" dirty="0"/>
          </a:p>
          <a:p>
            <a:r>
              <a:rPr lang="en-US" altLang="zh-CN" dirty="0"/>
              <a:t>            [list(z) for z in zip(v1, v2)],</a:t>
            </a:r>
            <a:endParaRPr lang="zh-CN" altLang="zh-CN" dirty="0"/>
          </a:p>
          <a:p>
            <a:r>
              <a:rPr lang="en-US" altLang="zh-CN" dirty="0"/>
              <a:t>            sort_="descending",               #</a:t>
            </a:r>
            <a:r>
              <a:rPr lang="zh-CN" altLang="zh-CN" dirty="0"/>
              <a:t>默认是</a:t>
            </a:r>
            <a:r>
              <a:rPr lang="en-US" altLang="zh-CN" dirty="0"/>
              <a:t>sort_="descending"</a:t>
            </a:r>
            <a:r>
              <a:rPr lang="zh-CN" altLang="zh-CN" dirty="0"/>
              <a:t>即从大到小，也可以设置为</a:t>
            </a:r>
            <a:r>
              <a:rPr lang="en-US" altLang="zh-CN" dirty="0"/>
              <a:t>ascending</a:t>
            </a:r>
            <a:r>
              <a:rPr lang="zh-CN" altLang="zh-CN" dirty="0"/>
              <a:t>即反向漏斗</a:t>
            </a:r>
          </a:p>
          <a:p>
            <a:r>
              <a:rPr lang="en-US" altLang="zh-CN" dirty="0"/>
              <a:t>            </a:t>
            </a:r>
            <a:r>
              <a:rPr lang="en-US" altLang="zh-CN" dirty="0" err="1"/>
              <a:t>label_opts</a:t>
            </a:r>
            <a:r>
              <a:rPr lang="en-US" altLang="zh-CN" dirty="0"/>
              <a:t>=</a:t>
            </a:r>
            <a:r>
              <a:rPr lang="en-US" altLang="zh-CN" dirty="0" err="1"/>
              <a:t>opts.LabelOpts</a:t>
            </a:r>
            <a:r>
              <a:rPr lang="en-US" altLang="zh-CN" dirty="0"/>
              <a:t>(position="inside"),)</a:t>
            </a:r>
            <a:endParaRPr lang="zh-CN" altLang="zh-CN" dirty="0"/>
          </a:p>
          <a:p>
            <a:r>
              <a:rPr lang="en-US" altLang="zh-CN" dirty="0"/>
              <a:t>        .</a:t>
            </a:r>
            <a:r>
              <a:rPr lang="en-US" altLang="zh-CN" dirty="0" err="1"/>
              <a:t>set_global_opts</a:t>
            </a:r>
            <a:r>
              <a:rPr lang="en-US" altLang="zh-CN" dirty="0"/>
              <a:t>(</a:t>
            </a:r>
            <a:r>
              <a:rPr lang="en-US" altLang="zh-CN" dirty="0" err="1"/>
              <a:t>title_opts</a:t>
            </a:r>
            <a:r>
              <a:rPr lang="en-US" altLang="zh-CN" dirty="0"/>
              <a:t>=</a:t>
            </a:r>
            <a:r>
              <a:rPr lang="en-US" altLang="zh-CN" dirty="0" err="1"/>
              <a:t>opts.TitleOpts</a:t>
            </a:r>
            <a:r>
              <a:rPr lang="en-US" altLang="zh-CN" dirty="0"/>
              <a:t>(title="</a:t>
            </a:r>
            <a:r>
              <a:rPr lang="zh-CN" altLang="zh-CN" dirty="0"/>
              <a:t>区域利润额比较分析</a:t>
            </a:r>
            <a:r>
              <a:rPr lang="en-US" altLang="zh-CN" dirty="0"/>
              <a:t>", subtitle="2019</a:t>
            </a:r>
            <a:r>
              <a:rPr lang="zh-CN" altLang="zh-CN" dirty="0"/>
              <a:t>年企业经营状况</a:t>
            </a:r>
            <a:r>
              <a:rPr lang="en-US" altLang="zh-CN" dirty="0"/>
              <a:t>"),</a:t>
            </a:r>
            <a:endParaRPr lang="zh-CN" altLang="zh-CN" dirty="0"/>
          </a:p>
          <a:p>
            <a:r>
              <a:rPr lang="en-US" altLang="zh-CN" dirty="0"/>
              <a:t>             </a:t>
            </a:r>
            <a:r>
              <a:rPr lang="en-US" altLang="zh-CN" dirty="0" err="1"/>
              <a:t>toolbox_opts</a:t>
            </a:r>
            <a:r>
              <a:rPr lang="en-US" altLang="zh-CN" dirty="0"/>
              <a:t>=</a:t>
            </a:r>
            <a:r>
              <a:rPr lang="en-US" altLang="zh-CN" dirty="0" err="1"/>
              <a:t>opts.ToolboxOpts</a:t>
            </a:r>
            <a:r>
              <a:rPr lang="en-US" altLang="zh-CN" dirty="0"/>
              <a:t>(),</a:t>
            </a:r>
            <a:endParaRPr lang="zh-CN" altLang="zh-CN" dirty="0"/>
          </a:p>
          <a:p>
            <a:r>
              <a:rPr lang="en-US" altLang="zh-CN" dirty="0"/>
              <a:t>             </a:t>
            </a:r>
            <a:r>
              <a:rPr lang="en-US" altLang="zh-CN" dirty="0" err="1"/>
              <a:t>legend_opts</a:t>
            </a:r>
            <a:r>
              <a:rPr lang="en-US" altLang="zh-CN" dirty="0"/>
              <a:t>=</a:t>
            </a:r>
            <a:r>
              <a:rPr lang="en-US" altLang="zh-CN" dirty="0" err="1"/>
              <a:t>opts.LegendOpts</a:t>
            </a:r>
            <a:r>
              <a:rPr lang="en-US" altLang="zh-CN" dirty="0"/>
              <a:t>(</a:t>
            </a:r>
            <a:r>
              <a:rPr lang="en-US" altLang="zh-CN" dirty="0" err="1"/>
              <a:t>is_show</a:t>
            </a:r>
            <a:r>
              <a:rPr lang="en-US" altLang="zh-CN" dirty="0"/>
              <a:t>=True)</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26352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漏斗图</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日历图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仪表盘</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环形图</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3950292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40ED26-5E47-4AB7-8FC0-26E5E9CD9178}"/>
              </a:ext>
            </a:extLst>
          </p:cNvPr>
          <p:cNvSpPr>
            <a:spLocks noGrp="1"/>
          </p:cNvSpPr>
          <p:nvPr>
            <p:ph idx="1"/>
          </p:nvPr>
        </p:nvSpPr>
        <p:spPr/>
        <p:txBody>
          <a:bodyPr/>
          <a:lstStyle/>
          <a:p>
            <a:pPr>
              <a:lnSpc>
                <a:spcPct val="100000"/>
              </a:lnSpc>
            </a:pPr>
            <a:r>
              <a:rPr lang="en-US" altLang="zh-CN" dirty="0"/>
              <a:t>create table customers(</a:t>
            </a:r>
            <a:r>
              <a:rPr lang="en-US" altLang="zh-CN" dirty="0" err="1"/>
              <a:t>cust_id</a:t>
            </a:r>
            <a:r>
              <a:rPr lang="en-US" altLang="zh-CN" dirty="0"/>
              <a:t> </a:t>
            </a:r>
            <a:r>
              <a:rPr lang="en-US" altLang="zh-CN" dirty="0" err="1"/>
              <a:t>string,gender</a:t>
            </a:r>
            <a:r>
              <a:rPr lang="en-US" altLang="zh-CN" dirty="0"/>
              <a:t> </a:t>
            </a:r>
            <a:r>
              <a:rPr lang="en-US" altLang="zh-CN" dirty="0" err="1"/>
              <a:t>string,age</a:t>
            </a:r>
            <a:r>
              <a:rPr lang="en-US" altLang="zh-CN" dirty="0"/>
              <a:t> </a:t>
            </a:r>
            <a:r>
              <a:rPr lang="en-US" altLang="zh-CN" dirty="0" err="1"/>
              <a:t>int,education</a:t>
            </a:r>
            <a:r>
              <a:rPr lang="en-US" altLang="zh-CN" dirty="0"/>
              <a:t> </a:t>
            </a:r>
            <a:r>
              <a:rPr lang="en-US" altLang="zh-CN" dirty="0" err="1"/>
              <a:t>string,occupation</a:t>
            </a:r>
            <a:r>
              <a:rPr lang="en-US" altLang="zh-CN" dirty="0"/>
              <a:t> </a:t>
            </a:r>
            <a:r>
              <a:rPr lang="en-US" altLang="zh-CN" dirty="0" err="1"/>
              <a:t>string,income</a:t>
            </a:r>
            <a:r>
              <a:rPr lang="en-US" altLang="zh-CN" dirty="0"/>
              <a:t> </a:t>
            </a:r>
            <a:r>
              <a:rPr lang="en-US" altLang="zh-CN" dirty="0" err="1"/>
              <a:t>string,telephone</a:t>
            </a:r>
            <a:r>
              <a:rPr lang="en-US" altLang="zh-CN" dirty="0"/>
              <a:t> </a:t>
            </a:r>
            <a:r>
              <a:rPr lang="en-US" altLang="zh-CN" dirty="0" err="1"/>
              <a:t>string,marital</a:t>
            </a:r>
            <a:r>
              <a:rPr lang="en-US" altLang="zh-CN" dirty="0"/>
              <a:t> </a:t>
            </a:r>
            <a:r>
              <a:rPr lang="en-US" altLang="zh-CN" dirty="0" err="1"/>
              <a:t>string,email</a:t>
            </a:r>
            <a:r>
              <a:rPr lang="en-US" altLang="zh-CN" dirty="0"/>
              <a:t> </a:t>
            </a:r>
            <a:r>
              <a:rPr lang="en-US" altLang="zh-CN" dirty="0" err="1"/>
              <a:t>string,address</a:t>
            </a:r>
            <a:r>
              <a:rPr lang="en-US" altLang="zh-CN" dirty="0"/>
              <a:t> </a:t>
            </a:r>
            <a:r>
              <a:rPr lang="en-US" altLang="zh-CN" dirty="0" err="1"/>
              <a:t>string,retire</a:t>
            </a:r>
            <a:r>
              <a:rPr lang="en-US" altLang="zh-CN" dirty="0"/>
              <a:t> </a:t>
            </a:r>
            <a:r>
              <a:rPr lang="en-US" altLang="zh-CN" dirty="0" err="1"/>
              <a:t>string,custcat</a:t>
            </a:r>
            <a:r>
              <a:rPr lang="en-US" altLang="zh-CN" dirty="0"/>
              <a:t> string) row format delimited fields terminated by ',';</a:t>
            </a:r>
          </a:p>
          <a:p>
            <a:pPr>
              <a:lnSpc>
                <a:spcPct val="100000"/>
              </a:lnSpc>
            </a:pPr>
            <a:r>
              <a:rPr lang="en-US" altLang="zh-CN" dirty="0"/>
              <a:t>load data local </a:t>
            </a:r>
            <a:r>
              <a:rPr lang="en-US" altLang="zh-CN" dirty="0" err="1"/>
              <a:t>inpath</a:t>
            </a:r>
            <a:r>
              <a:rPr lang="en-US" altLang="zh-CN" dirty="0"/>
              <a:t> '/home/dong/sales/customers.txt' overwrite into table customers;</a:t>
            </a:r>
          </a:p>
          <a:p>
            <a:pPr>
              <a:lnSpc>
                <a:spcPct val="100000"/>
              </a:lnSpc>
            </a:pPr>
            <a:endParaRPr lang="en-US" altLang="zh-CN" dirty="0"/>
          </a:p>
          <a:p>
            <a:pPr>
              <a:lnSpc>
                <a:spcPct val="100000"/>
              </a:lnSpc>
            </a:pPr>
            <a:r>
              <a:rPr lang="en-US" altLang="zh-CN" dirty="0"/>
              <a:t>create table stocks(</a:t>
            </a:r>
            <a:r>
              <a:rPr lang="en-US" altLang="zh-CN" dirty="0" err="1"/>
              <a:t>trade_date</a:t>
            </a:r>
            <a:r>
              <a:rPr lang="en-US" altLang="zh-CN" dirty="0"/>
              <a:t> </a:t>
            </a:r>
            <a:r>
              <a:rPr lang="en-US" altLang="zh-CN" dirty="0" err="1"/>
              <a:t>string,open</a:t>
            </a:r>
            <a:r>
              <a:rPr lang="en-US" altLang="zh-CN" dirty="0"/>
              <a:t> </a:t>
            </a:r>
            <a:r>
              <a:rPr lang="en-US" altLang="zh-CN" dirty="0" err="1"/>
              <a:t>float,high</a:t>
            </a:r>
            <a:r>
              <a:rPr lang="en-US" altLang="zh-CN" dirty="0"/>
              <a:t> </a:t>
            </a:r>
            <a:r>
              <a:rPr lang="en-US" altLang="zh-CN" dirty="0" err="1"/>
              <a:t>float,low</a:t>
            </a:r>
            <a:r>
              <a:rPr lang="en-US" altLang="zh-CN" dirty="0"/>
              <a:t> </a:t>
            </a:r>
            <a:r>
              <a:rPr lang="en-US" altLang="zh-CN" dirty="0" err="1"/>
              <a:t>float,close</a:t>
            </a:r>
            <a:r>
              <a:rPr lang="en-US" altLang="zh-CN" dirty="0"/>
              <a:t> </a:t>
            </a:r>
            <a:r>
              <a:rPr lang="en-US" altLang="zh-CN" dirty="0" err="1"/>
              <a:t>float,adj_close</a:t>
            </a:r>
            <a:r>
              <a:rPr lang="en-US" altLang="zh-CN" dirty="0"/>
              <a:t> </a:t>
            </a:r>
            <a:r>
              <a:rPr lang="en-US" altLang="zh-CN" dirty="0" err="1"/>
              <a:t>float,volume</a:t>
            </a:r>
            <a:r>
              <a:rPr lang="en-US" altLang="zh-CN" dirty="0"/>
              <a:t> int) row format delimited fields terminated by ',';</a:t>
            </a:r>
          </a:p>
          <a:p>
            <a:pPr>
              <a:lnSpc>
                <a:spcPct val="100000"/>
              </a:lnSpc>
            </a:pPr>
            <a:r>
              <a:rPr lang="en-US" altLang="zh-CN" dirty="0"/>
              <a:t>load data local </a:t>
            </a:r>
            <a:r>
              <a:rPr lang="en-US" altLang="zh-CN" dirty="0" err="1"/>
              <a:t>inpath</a:t>
            </a:r>
            <a:r>
              <a:rPr lang="en-US" altLang="zh-CN" dirty="0"/>
              <a:t> '/home/dong/sales/stocks.txt' overwrite into table stocks;</a:t>
            </a:r>
          </a:p>
          <a:p>
            <a:pPr>
              <a:lnSpc>
                <a:spcPct val="100000"/>
              </a:lnSpc>
            </a:pPr>
            <a:endParaRPr lang="en-US" altLang="zh-CN" dirty="0"/>
          </a:p>
          <a:p>
            <a:pPr>
              <a:lnSpc>
                <a:spcPct val="100000"/>
              </a:lnSpc>
            </a:pPr>
            <a:r>
              <a:rPr lang="en-US" altLang="zh-CN" dirty="0"/>
              <a:t>insert into table orders partition(dt) select order_id,order_date,store_name,pay_method,deliver_date,planned_days,cust_id,cust_name,cust_type,city,province,region,product_id,product,category,subcategory,sales,amount,discount,profit,manager,return,satisfied,dt from orders_1 where dt=2019;</a:t>
            </a:r>
            <a:endParaRPr lang="zh-CN" altLang="en-US" dirty="0"/>
          </a:p>
        </p:txBody>
      </p:sp>
      <p:sp>
        <p:nvSpPr>
          <p:cNvPr id="3" name="内容占位符 2">
            <a:extLst>
              <a:ext uri="{FF2B5EF4-FFF2-40B4-BE49-F238E27FC236}">
                <a16:creationId xmlns:a16="http://schemas.microsoft.com/office/drawing/2014/main" id="{EFE7F630-B3AC-428B-ADBF-595E1C09DA50}"/>
              </a:ext>
            </a:extLst>
          </p:cNvPr>
          <p:cNvSpPr>
            <a:spLocks noGrp="1"/>
          </p:cNvSpPr>
          <p:nvPr>
            <p:ph idx="10"/>
          </p:nvPr>
        </p:nvSpPr>
        <p:spPr/>
        <p:txBody>
          <a:bodyPr/>
          <a:lstStyle/>
          <a:p>
            <a:r>
              <a:rPr lang="zh-CN" altLang="en-US" dirty="0"/>
              <a:t>建表主要语句</a:t>
            </a:r>
          </a:p>
        </p:txBody>
      </p:sp>
    </p:spTree>
    <p:extLst>
      <p:ext uri="{BB962C8B-B14F-4D97-AF65-F5344CB8AC3E}">
        <p14:creationId xmlns:p14="http://schemas.microsoft.com/office/powerpoint/2010/main" val="12469365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r>
              <a:rPr lang="zh-CN" altLang="zh-CN" dirty="0"/>
              <a:t>仪表盘也被称为拨号图表或速度表图。其显示类似于拨号</a:t>
            </a:r>
            <a:r>
              <a:rPr lang="en-US" altLang="zh-CN" dirty="0"/>
              <a:t>/</a:t>
            </a:r>
            <a:r>
              <a:rPr lang="zh-CN" altLang="zh-CN" dirty="0"/>
              <a:t>速度计上的读数的数据，是一种拟物化的展示形式。仪表盘的颜色可以用来划分指示值的类别，使用刻度标示数据，指针指示维度，指针角度表示数值。</a:t>
            </a:r>
          </a:p>
          <a:p>
            <a:r>
              <a:rPr lang="zh-CN" altLang="zh-CN" dirty="0"/>
              <a:t>仪表盘只需分配最小值和最大值，并定义一个颜色范围，指针（指数）将显示出关键指标的数据或当前进度。仪表盘可用于许多目的，如速度、体积、温度、进度、完成率、满意度等。</a:t>
            </a:r>
          </a:p>
          <a:p>
            <a:pPr marL="361950" indent="-361950"/>
            <a:endParaRPr lang="zh-CN" altLang="en-US" dirty="0"/>
          </a:p>
        </p:txBody>
      </p:sp>
      <p:sp>
        <p:nvSpPr>
          <p:cNvPr id="17412" name="内容占位符 2"/>
          <p:cNvSpPr>
            <a:spLocks noGrp="1"/>
          </p:cNvSpPr>
          <p:nvPr>
            <p:ph idx="10"/>
          </p:nvPr>
        </p:nvSpPr>
        <p:spPr/>
        <p:txBody>
          <a:bodyPr/>
          <a:lstStyle/>
          <a:p>
            <a:r>
              <a:rPr lang="en-US" altLang="zh-CN" dirty="0"/>
              <a:t>11.3.1  </a:t>
            </a:r>
            <a:r>
              <a:rPr lang="zh-CN" altLang="en-US" dirty="0"/>
              <a:t>仪表盘及其参数配置</a:t>
            </a:r>
            <a:endParaRPr dirty="0"/>
          </a:p>
        </p:txBody>
      </p:sp>
    </p:spTree>
    <p:extLst>
      <p:ext uri="{BB962C8B-B14F-4D97-AF65-F5344CB8AC3E}">
        <p14:creationId xmlns:p14="http://schemas.microsoft.com/office/powerpoint/2010/main" val="730194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DC333CA4-DEFC-42FB-A78A-D7A9A263EC45}"/>
              </a:ext>
            </a:extLst>
          </p:cNvPr>
          <p:cNvGraphicFramePr>
            <a:graphicFrameLocks noGrp="1"/>
          </p:cNvGraphicFramePr>
          <p:nvPr>
            <p:ph idx="1"/>
            <p:extLst>
              <p:ext uri="{D42A27DB-BD31-4B8C-83A1-F6EECF244321}">
                <p14:modId xmlns:p14="http://schemas.microsoft.com/office/powerpoint/2010/main" val="4050409621"/>
              </p:ext>
            </p:extLst>
          </p:nvPr>
        </p:nvGraphicFramePr>
        <p:xfrm>
          <a:off x="2650838" y="2194358"/>
          <a:ext cx="6770254" cy="2444332"/>
        </p:xfrm>
        <a:graphic>
          <a:graphicData uri="http://schemas.openxmlformats.org/drawingml/2006/table">
            <a:tbl>
              <a:tblPr firstRow="1" firstCol="1" bandRow="1">
                <a:tableStyleId>{5C22544A-7EE6-4342-B048-85BDC9FD1C3A}</a:tableStyleId>
              </a:tblPr>
              <a:tblGrid>
                <a:gridCol w="1986775">
                  <a:extLst>
                    <a:ext uri="{9D8B030D-6E8A-4147-A177-3AD203B41FA5}">
                      <a16:colId xmlns:a16="http://schemas.microsoft.com/office/drawing/2014/main" val="21570984"/>
                    </a:ext>
                  </a:extLst>
                </a:gridCol>
                <a:gridCol w="4783479">
                  <a:extLst>
                    <a:ext uri="{9D8B030D-6E8A-4147-A177-3AD203B41FA5}">
                      <a16:colId xmlns:a16="http://schemas.microsoft.com/office/drawing/2014/main" val="1826002549"/>
                    </a:ext>
                  </a:extLst>
                </a:gridCol>
              </a:tblGrid>
              <a:tr h="290224">
                <a:tc>
                  <a:txBody>
                    <a:bodyPr/>
                    <a:lstStyle/>
                    <a:p>
                      <a:pPr indent="266700" algn="just">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90698070"/>
                  </a:ext>
                </a:extLst>
              </a:tr>
              <a:tr h="195828">
                <a:tc>
                  <a:txBody>
                    <a:bodyPr/>
                    <a:lstStyle/>
                    <a:p>
                      <a:pPr indent="266700" algn="just">
                        <a:lnSpc>
                          <a:spcPts val="1400"/>
                        </a:lnSpc>
                        <a:spcBef>
                          <a:spcPts val="200"/>
                        </a:spcBef>
                        <a:spcAft>
                          <a:spcPts val="200"/>
                        </a:spcAft>
                      </a:pPr>
                      <a:r>
                        <a:rPr lang="en-US" sz="1000" kern="1050" dirty="0" err="1">
                          <a:effectLst/>
                        </a:rPr>
                        <a:t>series_name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系列名称，用于</a:t>
                      </a:r>
                      <a:r>
                        <a:rPr lang="en-US" sz="1000" kern="1050" dirty="0">
                          <a:effectLst/>
                        </a:rPr>
                        <a:t> tooltip </a:t>
                      </a:r>
                      <a:r>
                        <a:rPr lang="zh-TW" sz="1000" kern="1050" dirty="0">
                          <a:effectLst/>
                        </a:rPr>
                        <a:t>的显示，</a:t>
                      </a:r>
                      <a:r>
                        <a:rPr lang="en-US" sz="1000" kern="1050" dirty="0">
                          <a:effectLst/>
                        </a:rPr>
                        <a:t>legend </a:t>
                      </a:r>
                      <a:r>
                        <a:rPr lang="zh-TW" sz="1000" kern="1050" dirty="0">
                          <a:effectLst/>
                        </a:rPr>
                        <a:t>的图例筛选。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2854967"/>
                  </a:ext>
                </a:extLst>
              </a:tr>
              <a:tr h="195828">
                <a:tc>
                  <a:txBody>
                    <a:bodyPr/>
                    <a:lstStyle/>
                    <a:p>
                      <a:pPr indent="266700" algn="just">
                        <a:lnSpc>
                          <a:spcPts val="1400"/>
                        </a:lnSpc>
                        <a:spcBef>
                          <a:spcPts val="200"/>
                        </a:spcBef>
                        <a:spcAft>
                          <a:spcPts val="200"/>
                        </a:spcAft>
                      </a:pPr>
                      <a:r>
                        <a:rPr lang="en-US" sz="1000" kern="1050" dirty="0" err="1">
                          <a:effectLst/>
                        </a:rPr>
                        <a:t>data_pair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系列数据项，格式为</a:t>
                      </a:r>
                      <a:r>
                        <a:rPr lang="en-US" sz="1000" kern="1050" dirty="0">
                          <a:effectLst/>
                        </a:rPr>
                        <a:t> [(key1, value1), (key2, value2)]</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91479447"/>
                  </a:ext>
                </a:extLst>
              </a:tr>
              <a:tr h="195828">
                <a:tc>
                  <a:txBody>
                    <a:bodyPr/>
                    <a:lstStyle/>
                    <a:p>
                      <a:pPr indent="266700" algn="just">
                        <a:lnSpc>
                          <a:spcPts val="1400"/>
                        </a:lnSpc>
                        <a:spcBef>
                          <a:spcPts val="200"/>
                        </a:spcBef>
                        <a:spcAft>
                          <a:spcPts val="200"/>
                        </a:spcAft>
                      </a:pPr>
                      <a:r>
                        <a:rPr lang="en-US" sz="1000" kern="1050" dirty="0" err="1">
                          <a:effectLst/>
                        </a:rPr>
                        <a:t>is_selected</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是否选中图例。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99497921"/>
                  </a:ext>
                </a:extLst>
              </a:tr>
              <a:tr h="195828">
                <a:tc>
                  <a:txBody>
                    <a:bodyPr/>
                    <a:lstStyle/>
                    <a:p>
                      <a:pPr indent="266700" algn="just">
                        <a:lnSpc>
                          <a:spcPts val="1400"/>
                        </a:lnSpc>
                        <a:spcBef>
                          <a:spcPts val="200"/>
                        </a:spcBef>
                        <a:spcAft>
                          <a:spcPts val="200"/>
                        </a:spcAft>
                      </a:pPr>
                      <a:r>
                        <a:rPr lang="en-US" sz="1000" kern="1050" dirty="0">
                          <a:effectLst/>
                        </a:rPr>
                        <a:t>min_</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最小的数据值。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85864999"/>
                  </a:ext>
                </a:extLst>
              </a:tr>
              <a:tr h="195828">
                <a:tc>
                  <a:txBody>
                    <a:bodyPr/>
                    <a:lstStyle/>
                    <a:p>
                      <a:pPr indent="266700" algn="just">
                        <a:lnSpc>
                          <a:spcPts val="1400"/>
                        </a:lnSpc>
                        <a:spcBef>
                          <a:spcPts val="200"/>
                        </a:spcBef>
                        <a:spcAft>
                          <a:spcPts val="200"/>
                        </a:spcAft>
                      </a:pPr>
                      <a:r>
                        <a:rPr lang="en-US" sz="1000" kern="1050">
                          <a:effectLst/>
                        </a:rPr>
                        <a:t>max_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最大的数据值。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445170012"/>
                  </a:ext>
                </a:extLst>
              </a:tr>
              <a:tr h="195828">
                <a:tc>
                  <a:txBody>
                    <a:bodyPr/>
                    <a:lstStyle/>
                    <a:p>
                      <a:pPr indent="266700" algn="just">
                        <a:lnSpc>
                          <a:spcPts val="1400"/>
                        </a:lnSpc>
                        <a:spcBef>
                          <a:spcPts val="200"/>
                        </a:spcBef>
                        <a:spcAft>
                          <a:spcPts val="200"/>
                        </a:spcAft>
                      </a:pPr>
                      <a:r>
                        <a:rPr lang="en-US" sz="1000" kern="1050">
                          <a:effectLst/>
                        </a:rPr>
                        <a:t>split_number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仪表盘平均分割段数。</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15572832"/>
                  </a:ext>
                </a:extLst>
              </a:tr>
              <a:tr h="195828">
                <a:tc>
                  <a:txBody>
                    <a:bodyPr/>
                    <a:lstStyle/>
                    <a:p>
                      <a:pPr indent="266700" algn="just">
                        <a:lnSpc>
                          <a:spcPts val="1400"/>
                        </a:lnSpc>
                        <a:spcBef>
                          <a:spcPts val="200"/>
                        </a:spcBef>
                        <a:spcAft>
                          <a:spcPts val="200"/>
                        </a:spcAft>
                      </a:pPr>
                      <a:r>
                        <a:rPr lang="en-US" sz="1000" kern="1050">
                          <a:effectLst/>
                        </a:rPr>
                        <a:t>start_angle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仪表盘起始角度。圆心 正右手侧为</a:t>
                      </a:r>
                      <a:r>
                        <a:rPr lang="en-US" sz="1000" kern="1050" dirty="0">
                          <a:effectLst/>
                        </a:rPr>
                        <a:t>0</a:t>
                      </a:r>
                      <a:r>
                        <a:rPr lang="zh-TW" sz="1000" kern="1050" dirty="0">
                          <a:effectLst/>
                        </a:rPr>
                        <a:t>度，正上方为</a:t>
                      </a:r>
                      <a:r>
                        <a:rPr lang="en-US" sz="1000" kern="1050" dirty="0">
                          <a:effectLst/>
                        </a:rPr>
                        <a:t> 90 </a:t>
                      </a:r>
                      <a:r>
                        <a:rPr lang="zh-TW" sz="1000" kern="1050" dirty="0">
                          <a:effectLst/>
                        </a:rPr>
                        <a:t>度，正左手侧为</a:t>
                      </a:r>
                      <a:r>
                        <a:rPr lang="en-US" sz="1000" kern="1050" dirty="0">
                          <a:effectLst/>
                        </a:rPr>
                        <a:t> 180 </a:t>
                      </a:r>
                      <a:r>
                        <a:rPr lang="zh-TW" sz="1000" kern="1050" dirty="0">
                          <a:effectLst/>
                        </a:rPr>
                        <a:t>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74970776"/>
                  </a:ext>
                </a:extLst>
              </a:tr>
              <a:tr h="195828">
                <a:tc>
                  <a:txBody>
                    <a:bodyPr/>
                    <a:lstStyle/>
                    <a:p>
                      <a:pPr indent="266700" algn="just">
                        <a:lnSpc>
                          <a:spcPts val="1400"/>
                        </a:lnSpc>
                        <a:spcBef>
                          <a:spcPts val="200"/>
                        </a:spcBef>
                        <a:spcAft>
                          <a:spcPts val="200"/>
                        </a:spcAft>
                      </a:pPr>
                      <a:r>
                        <a:rPr lang="en-US" sz="1000" kern="1050">
                          <a:effectLst/>
                        </a:rPr>
                        <a:t>end_angle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仪表盘结束角度。</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56825951"/>
                  </a:ext>
                </a:extLst>
              </a:tr>
              <a:tr h="195828">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72440994"/>
                  </a:ext>
                </a:extLst>
              </a:tr>
              <a:tr h="195828">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57119241"/>
                  </a:ext>
                </a:extLst>
              </a:tr>
              <a:tr h="195828">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图元样式配置项。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34333678"/>
                  </a:ext>
                </a:extLst>
              </a:tr>
            </a:tbl>
          </a:graphicData>
        </a:graphic>
      </p:graphicFrame>
    </p:spTree>
    <p:extLst>
      <p:ext uri="{BB962C8B-B14F-4D97-AF65-F5344CB8AC3E}">
        <p14:creationId xmlns:p14="http://schemas.microsoft.com/office/powerpoint/2010/main" val="27212894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为了分析该企业在</a:t>
            </a:r>
            <a:r>
              <a:rPr lang="en-US" altLang="zh-CN" dirty="0"/>
              <a:t>2019</a:t>
            </a:r>
            <a:r>
              <a:rPr lang="zh-CN" altLang="zh-CN" dirty="0"/>
              <a:t>年的销售业绩完成情况，绘制了销售额的仪表盘</a:t>
            </a:r>
            <a:r>
              <a:rPr lang="zh-CN" altLang="en-US" dirty="0"/>
              <a:t>。</a:t>
            </a:r>
          </a:p>
        </p:txBody>
      </p:sp>
      <p:sp>
        <p:nvSpPr>
          <p:cNvPr id="17412" name="内容占位符 2"/>
          <p:cNvSpPr>
            <a:spLocks noGrp="1"/>
          </p:cNvSpPr>
          <p:nvPr>
            <p:ph idx="10"/>
          </p:nvPr>
        </p:nvSpPr>
        <p:spPr/>
        <p:txBody>
          <a:bodyPr/>
          <a:lstStyle/>
          <a:p>
            <a:r>
              <a:rPr lang="en-US" altLang="zh-CN" dirty="0"/>
              <a:t>11.3.2  </a:t>
            </a:r>
            <a:r>
              <a:rPr lang="zh-CN" altLang="en-US" dirty="0"/>
              <a:t>企业</a:t>
            </a:r>
            <a:r>
              <a:rPr lang="en-US" altLang="zh-CN" dirty="0"/>
              <a:t>2019</a:t>
            </a:r>
            <a:r>
              <a:rPr lang="zh-CN" altLang="en-US" dirty="0"/>
              <a:t>年销售业绩完成率</a:t>
            </a:r>
            <a:endParaRPr dirty="0"/>
          </a:p>
        </p:txBody>
      </p:sp>
      <p:pic>
        <p:nvPicPr>
          <p:cNvPr id="4" name="图片 3">
            <a:extLst>
              <a:ext uri="{FF2B5EF4-FFF2-40B4-BE49-F238E27FC236}">
                <a16:creationId xmlns:a16="http://schemas.microsoft.com/office/drawing/2014/main" id="{6C637CFE-FCB5-46FC-B161-159A0DC01F70}"/>
              </a:ext>
            </a:extLst>
          </p:cNvPr>
          <p:cNvPicPr/>
          <p:nvPr/>
        </p:nvPicPr>
        <p:blipFill>
          <a:blip r:embed="rId2" cstate="print"/>
          <a:stretch>
            <a:fillRect/>
          </a:stretch>
        </p:blipFill>
        <p:spPr>
          <a:xfrm>
            <a:off x="3843539" y="3017347"/>
            <a:ext cx="4227830" cy="1931670"/>
          </a:xfrm>
          <a:prstGeom prst="rect">
            <a:avLst/>
          </a:prstGeom>
        </p:spPr>
      </p:pic>
    </p:spTree>
    <p:extLst>
      <p:ext uri="{BB962C8B-B14F-4D97-AF65-F5344CB8AC3E}">
        <p14:creationId xmlns:p14="http://schemas.microsoft.com/office/powerpoint/2010/main" val="2267678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r>
              <a:rPr lang="en-US" altLang="zh-CN" dirty="0"/>
              <a:t>     Gauge()</a:t>
            </a:r>
            <a:endParaRPr lang="zh-CN" altLang="zh-CN" dirty="0"/>
          </a:p>
          <a:p>
            <a:r>
              <a:rPr lang="en-US" altLang="zh-CN" dirty="0"/>
              <a:t>        .add("2019</a:t>
            </a:r>
            <a:r>
              <a:rPr lang="zh-CN" altLang="zh-CN" dirty="0"/>
              <a:t>年公司销售指标完成率</a:t>
            </a:r>
            <a:r>
              <a:rPr lang="en-US" altLang="zh-CN" dirty="0"/>
              <a:t>",</a:t>
            </a:r>
            <a:endParaRPr lang="zh-CN" altLang="zh-CN" dirty="0"/>
          </a:p>
          <a:p>
            <a:r>
              <a:rPr lang="en-US" altLang="zh-CN" dirty="0"/>
              <a:t>            [("</a:t>
            </a:r>
            <a:r>
              <a:rPr lang="zh-CN" altLang="zh-CN" dirty="0"/>
              <a:t>完成率</a:t>
            </a:r>
            <a:r>
              <a:rPr lang="en-US" altLang="zh-CN" dirty="0"/>
              <a:t>", 95.5)],</a:t>
            </a:r>
            <a:endParaRPr lang="zh-CN" altLang="zh-CN" dirty="0"/>
          </a:p>
          <a:p>
            <a:r>
              <a:rPr lang="en-US" altLang="zh-CN" dirty="0"/>
              <a:t>            </a:t>
            </a:r>
            <a:r>
              <a:rPr lang="en-US" altLang="zh-CN" dirty="0" err="1"/>
              <a:t>axisline_opts</a:t>
            </a:r>
            <a:r>
              <a:rPr lang="en-US" altLang="zh-CN" dirty="0"/>
              <a:t>=</a:t>
            </a:r>
            <a:r>
              <a:rPr lang="en-US" altLang="zh-CN" dirty="0" err="1"/>
              <a:t>opts.AxisLineOpts</a:t>
            </a:r>
            <a:r>
              <a:rPr lang="en-US" altLang="zh-CN" dirty="0"/>
              <a:t>(</a:t>
            </a:r>
            <a:endParaRPr lang="zh-CN" altLang="zh-CN" dirty="0"/>
          </a:p>
          <a:p>
            <a:r>
              <a:rPr lang="en-US" altLang="zh-CN" dirty="0"/>
              <a:t>                </a:t>
            </a:r>
            <a:r>
              <a:rPr lang="en-US" altLang="zh-CN" dirty="0" err="1"/>
              <a:t>linestyle_opts</a:t>
            </a:r>
            <a:r>
              <a:rPr lang="en-US" altLang="zh-CN" dirty="0"/>
              <a:t>=</a:t>
            </a:r>
            <a:r>
              <a:rPr lang="en-US" altLang="zh-CN" dirty="0" err="1"/>
              <a:t>opts.LineStyleOpts</a:t>
            </a:r>
            <a:r>
              <a:rPr lang="en-US" altLang="zh-CN" dirty="0"/>
              <a:t>(</a:t>
            </a:r>
            <a:endParaRPr lang="zh-CN" altLang="zh-CN" dirty="0"/>
          </a:p>
          <a:p>
            <a:r>
              <a:rPr lang="en-US" altLang="zh-CN" dirty="0"/>
              <a:t>                    color=[(0.3, "#67e0e3"), (0.7, "#37a2da"), (1, "#fd666d")], width=30</a:t>
            </a:r>
            <a:endParaRPr lang="zh-CN" altLang="zh-CN" dirty="0"/>
          </a:p>
          <a:p>
            <a:r>
              <a:rPr lang="en-US" altLang="zh-CN" dirty="0"/>
              <a:t>                )  )  )</a:t>
            </a:r>
            <a:endParaRPr lang="zh-CN" altLang="zh-CN" dirty="0"/>
          </a:p>
          <a:p>
            <a:r>
              <a:rPr lang="en-US" altLang="zh-CN" dirty="0"/>
              <a:t>        .</a:t>
            </a:r>
            <a:r>
              <a:rPr lang="en-US" altLang="zh-CN" dirty="0" err="1"/>
              <a:t>set_global_opts</a:t>
            </a:r>
            <a:r>
              <a:rPr lang="en-US" altLang="zh-CN" dirty="0"/>
              <a:t>(</a:t>
            </a:r>
            <a:endParaRPr lang="zh-CN" altLang="zh-CN" dirty="0"/>
          </a:p>
          <a:p>
            <a:r>
              <a:rPr lang="en-US" altLang="zh-CN" dirty="0"/>
              <a:t>            </a:t>
            </a:r>
            <a:r>
              <a:rPr lang="en-US" altLang="zh-CN" dirty="0" err="1"/>
              <a:t>title_opts</a:t>
            </a:r>
            <a:r>
              <a:rPr lang="en-US" altLang="zh-CN" dirty="0"/>
              <a:t>=</a:t>
            </a:r>
            <a:r>
              <a:rPr lang="en-US" altLang="zh-CN" dirty="0" err="1"/>
              <a:t>opts.TitleOpts</a:t>
            </a:r>
            <a:r>
              <a:rPr lang="en-US" altLang="zh-CN" dirty="0"/>
              <a:t>(title="</a:t>
            </a:r>
            <a:r>
              <a:rPr lang="zh-CN" altLang="zh-CN" dirty="0"/>
              <a:t>公司销售指标分析</a:t>
            </a:r>
            <a:r>
              <a:rPr lang="en-US" altLang="zh-CN" dirty="0"/>
              <a:t>", subtitle="2019</a:t>
            </a:r>
            <a:r>
              <a:rPr lang="zh-CN" altLang="zh-CN" dirty="0"/>
              <a:t>年企业经营状况</a:t>
            </a:r>
            <a:r>
              <a:rPr lang="en-US" altLang="zh-CN" dirty="0"/>
              <a:t>"),</a:t>
            </a:r>
            <a:endParaRPr lang="zh-CN" altLang="zh-CN" dirty="0"/>
          </a:p>
          <a:p>
            <a:r>
              <a:rPr lang="en-US" altLang="zh-CN" dirty="0"/>
              <a:t>            </a:t>
            </a:r>
            <a:r>
              <a:rPr lang="en-US" altLang="zh-CN" dirty="0" err="1"/>
              <a:t>toolbox_opts</a:t>
            </a:r>
            <a:r>
              <a:rPr lang="en-US" altLang="zh-CN" dirty="0"/>
              <a:t>=</a:t>
            </a:r>
            <a:r>
              <a:rPr lang="en-US" altLang="zh-CN" dirty="0" err="1"/>
              <a:t>opts.ToolboxOpts</a:t>
            </a:r>
            <a:r>
              <a:rPr lang="en-US" altLang="zh-CN" dirty="0"/>
              <a:t>(),</a:t>
            </a:r>
            <a:endParaRPr lang="zh-CN" altLang="zh-CN" dirty="0"/>
          </a:p>
          <a:p>
            <a:r>
              <a:rPr lang="en-US" altLang="zh-CN" dirty="0"/>
              <a:t>            </a:t>
            </a:r>
            <a:r>
              <a:rPr lang="en-US" altLang="zh-CN" dirty="0" err="1"/>
              <a:t>legend_opts</a:t>
            </a:r>
            <a:r>
              <a:rPr lang="en-US" altLang="zh-CN" dirty="0"/>
              <a:t>=</a:t>
            </a:r>
            <a:r>
              <a:rPr lang="en-US" altLang="zh-CN" dirty="0" err="1"/>
              <a:t>opts.LegendOpts</a:t>
            </a:r>
            <a:r>
              <a:rPr lang="en-US" altLang="zh-CN" dirty="0"/>
              <a:t>(</a:t>
            </a:r>
            <a:r>
              <a:rPr lang="en-US" altLang="zh-CN" dirty="0" err="1"/>
              <a:t>is_show</a:t>
            </a:r>
            <a:r>
              <a:rPr lang="en-US" altLang="zh-CN" dirty="0"/>
              <a:t>=True),)</a:t>
            </a:r>
            <a:endParaRPr lang="zh-CN" altLang="zh-CN" dirty="0"/>
          </a:p>
        </p:txBody>
      </p:sp>
    </p:spTree>
    <p:extLst>
      <p:ext uri="{BB962C8B-B14F-4D97-AF65-F5344CB8AC3E}">
        <p14:creationId xmlns:p14="http://schemas.microsoft.com/office/powerpoint/2010/main" val="3323469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漏斗图</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日历图</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仪表盘</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环形图</a:t>
            </a:r>
          </a:p>
        </p:txBody>
      </p:sp>
      <p:sp>
        <p:nvSpPr>
          <p:cNvPr id="29" name="Oval 15"/>
          <p:cNvSpPr>
            <a:spLocks noChangeArrowheads="1"/>
          </p:cNvSpPr>
          <p:nvPr/>
        </p:nvSpPr>
        <p:spPr bwMode="auto">
          <a:xfrm>
            <a:off x="2904947" y="4733497"/>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3004209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环形图是由两个及两个以上大小不一的饼图叠在一起，挖去中间的部分所构成的图形。环形图与饼图类似，但是又有区别。环形图中间有一个“空洞”，每个样本用一个环来表示，样本中的每一部分数据用环中的一段表示。因此环形图可显示多个样本各部分所占的相应比例，从而有利于构成的比较研究。</a:t>
            </a:r>
          </a:p>
          <a:p>
            <a:pPr marL="361950" indent="-361950"/>
            <a:endParaRPr lang="zh-CN" altLang="en-US" dirty="0"/>
          </a:p>
        </p:txBody>
      </p:sp>
      <p:sp>
        <p:nvSpPr>
          <p:cNvPr id="17412" name="内容占位符 2"/>
          <p:cNvSpPr>
            <a:spLocks noGrp="1"/>
          </p:cNvSpPr>
          <p:nvPr>
            <p:ph idx="10"/>
          </p:nvPr>
        </p:nvSpPr>
        <p:spPr/>
        <p:txBody>
          <a:bodyPr/>
          <a:lstStyle/>
          <a:p>
            <a:r>
              <a:rPr lang="en-US" altLang="zh-CN" dirty="0"/>
              <a:t>11.4.1  </a:t>
            </a:r>
            <a:r>
              <a:rPr lang="zh-CN" altLang="en-US" dirty="0"/>
              <a:t>环形图及其参数配置</a:t>
            </a:r>
            <a:endParaRPr dirty="0"/>
          </a:p>
        </p:txBody>
      </p:sp>
    </p:spTree>
    <p:extLst>
      <p:ext uri="{BB962C8B-B14F-4D97-AF65-F5344CB8AC3E}">
        <p14:creationId xmlns:p14="http://schemas.microsoft.com/office/powerpoint/2010/main" val="144695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1E193207-68F7-46C6-A45D-FAB35EC77CD0}"/>
              </a:ext>
            </a:extLst>
          </p:cNvPr>
          <p:cNvGraphicFramePr>
            <a:graphicFrameLocks noGrp="1"/>
          </p:cNvGraphicFramePr>
          <p:nvPr>
            <p:ph idx="1"/>
            <p:extLst>
              <p:ext uri="{D42A27DB-BD31-4B8C-83A1-F6EECF244321}">
                <p14:modId xmlns:p14="http://schemas.microsoft.com/office/powerpoint/2010/main" val="1898376677"/>
              </p:ext>
            </p:extLst>
          </p:nvPr>
        </p:nvGraphicFramePr>
        <p:xfrm>
          <a:off x="2373745" y="2000821"/>
          <a:ext cx="7250545" cy="2376000"/>
        </p:xfrm>
        <a:graphic>
          <a:graphicData uri="http://schemas.openxmlformats.org/drawingml/2006/table">
            <a:tbl>
              <a:tblPr firstRow="1" firstCol="1" bandRow="1">
                <a:tableStyleId>{5C22544A-7EE6-4342-B048-85BDC9FD1C3A}</a:tableStyleId>
              </a:tblPr>
              <a:tblGrid>
                <a:gridCol w="1415762">
                  <a:extLst>
                    <a:ext uri="{9D8B030D-6E8A-4147-A177-3AD203B41FA5}">
                      <a16:colId xmlns:a16="http://schemas.microsoft.com/office/drawing/2014/main" val="693296119"/>
                    </a:ext>
                  </a:extLst>
                </a:gridCol>
                <a:gridCol w="5834783">
                  <a:extLst>
                    <a:ext uri="{9D8B030D-6E8A-4147-A177-3AD203B41FA5}">
                      <a16:colId xmlns:a16="http://schemas.microsoft.com/office/drawing/2014/main" val="4080057013"/>
                    </a:ext>
                  </a:extLst>
                </a:gridCol>
              </a:tblGrid>
              <a:tr h="216000">
                <a:tc>
                  <a:txBody>
                    <a:bodyPr/>
                    <a:lstStyle/>
                    <a:p>
                      <a:pPr indent="266700" algn="just">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172976916"/>
                  </a:ext>
                </a:extLst>
              </a:tr>
              <a:tr h="216000">
                <a:tc>
                  <a:txBody>
                    <a:bodyPr/>
                    <a:lstStyle/>
                    <a:p>
                      <a:pPr indent="266700" algn="just">
                        <a:lnSpc>
                          <a:spcPts val="1400"/>
                        </a:lnSpc>
                        <a:spcBef>
                          <a:spcPts val="200"/>
                        </a:spcBef>
                        <a:spcAft>
                          <a:spcPts val="200"/>
                        </a:spcAft>
                      </a:pPr>
                      <a:r>
                        <a:rPr lang="en-US" sz="1000" kern="1050" dirty="0" err="1">
                          <a:effectLst/>
                        </a:rPr>
                        <a:t>series_name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系列名称，用于</a:t>
                      </a:r>
                      <a:r>
                        <a:rPr lang="en-US" sz="1000" kern="1050" dirty="0">
                          <a:effectLst/>
                        </a:rPr>
                        <a:t> tooltip </a:t>
                      </a:r>
                      <a:r>
                        <a:rPr lang="zh-TW" sz="1000" kern="1050" dirty="0">
                          <a:effectLst/>
                        </a:rPr>
                        <a:t>的显示，</a:t>
                      </a:r>
                      <a:r>
                        <a:rPr lang="en-US" sz="1000" kern="1050" dirty="0">
                          <a:effectLst/>
                        </a:rPr>
                        <a:t>legend </a:t>
                      </a:r>
                      <a:r>
                        <a:rPr lang="zh-TW" sz="1000" kern="1050" dirty="0">
                          <a:effectLst/>
                        </a:rPr>
                        <a:t>的图例筛选。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84640380"/>
                  </a:ext>
                </a:extLst>
              </a:tr>
              <a:tr h="216000">
                <a:tc>
                  <a:txBody>
                    <a:bodyPr/>
                    <a:lstStyle/>
                    <a:p>
                      <a:pPr indent="266700" algn="just">
                        <a:lnSpc>
                          <a:spcPts val="1400"/>
                        </a:lnSpc>
                        <a:spcBef>
                          <a:spcPts val="200"/>
                        </a:spcBef>
                        <a:spcAft>
                          <a:spcPts val="200"/>
                        </a:spcAft>
                      </a:pPr>
                      <a:r>
                        <a:rPr lang="en-US" sz="1000" kern="1050" dirty="0" err="1">
                          <a:effectLst/>
                        </a:rPr>
                        <a:t>data_pair</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系列数据项，格式为</a:t>
                      </a:r>
                      <a:r>
                        <a:rPr lang="en-US" sz="1000" kern="1050" dirty="0">
                          <a:effectLst/>
                        </a:rPr>
                        <a:t> [(key1, value1), (key2, value2)]</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23349854"/>
                  </a:ext>
                </a:extLst>
              </a:tr>
              <a:tr h="216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a:t>
                      </a:r>
                      <a:r>
                        <a:rPr lang="en-US" sz="1000" kern="1050" dirty="0">
                          <a:effectLst/>
                        </a:rPr>
                        <a:t> label </a:t>
                      </a:r>
                      <a:r>
                        <a:rPr lang="zh-TW" sz="1000" kern="1050" dirty="0">
                          <a:effectLst/>
                        </a:rPr>
                        <a:t>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58357893"/>
                  </a:ext>
                </a:extLst>
              </a:tr>
              <a:tr h="216000">
                <a:tc>
                  <a:txBody>
                    <a:bodyPr/>
                    <a:lstStyle/>
                    <a:p>
                      <a:pPr indent="266700" algn="just">
                        <a:lnSpc>
                          <a:spcPts val="1400"/>
                        </a:lnSpc>
                        <a:spcBef>
                          <a:spcPts val="200"/>
                        </a:spcBef>
                        <a:spcAft>
                          <a:spcPts val="200"/>
                        </a:spcAft>
                      </a:pPr>
                      <a:r>
                        <a:rPr lang="en-US" sz="1000" kern="1050">
                          <a:effectLst/>
                        </a:rPr>
                        <a:t>radius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饼图的半径，数组的第一项是内半径，第二项是外半径默认设置成百分比。</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34241556"/>
                  </a:ext>
                </a:extLst>
              </a:tr>
              <a:tr h="216000">
                <a:tc>
                  <a:txBody>
                    <a:bodyPr/>
                    <a:lstStyle/>
                    <a:p>
                      <a:pPr indent="266700" algn="just">
                        <a:lnSpc>
                          <a:spcPts val="1400"/>
                        </a:lnSpc>
                        <a:spcBef>
                          <a:spcPts val="200"/>
                        </a:spcBef>
                        <a:spcAft>
                          <a:spcPts val="200"/>
                        </a:spcAft>
                      </a:pPr>
                      <a:r>
                        <a:rPr lang="en-US" sz="1000" kern="1050">
                          <a:effectLst/>
                        </a:rPr>
                        <a:t>center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饼图的中心（圆心）坐标，数组的第一项是横坐标，第二项是纵坐标默认设置成百分比。</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513783784"/>
                  </a:ext>
                </a:extLst>
              </a:tr>
              <a:tr h="216000">
                <a:tc>
                  <a:txBody>
                    <a:bodyPr/>
                    <a:lstStyle/>
                    <a:p>
                      <a:pPr indent="266700" algn="just">
                        <a:lnSpc>
                          <a:spcPts val="1400"/>
                        </a:lnSpc>
                        <a:spcBef>
                          <a:spcPts val="200"/>
                        </a:spcBef>
                        <a:spcAft>
                          <a:spcPts val="200"/>
                        </a:spcAft>
                      </a:pPr>
                      <a:r>
                        <a:rPr lang="en-US" sz="1000" kern="1050">
                          <a:effectLst/>
                        </a:rPr>
                        <a:t>rosetype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是否展示成南丁格尔图，通过半径区分数据大小，有</a:t>
                      </a:r>
                      <a:r>
                        <a:rPr lang="en-US" sz="1000" kern="1050" dirty="0">
                          <a:effectLst/>
                        </a:rPr>
                        <a:t>'radius'</a:t>
                      </a:r>
                      <a:r>
                        <a:rPr lang="zh-TW" sz="1000" kern="1050" dirty="0">
                          <a:effectLst/>
                        </a:rPr>
                        <a:t>和</a:t>
                      </a:r>
                      <a:r>
                        <a:rPr lang="en-US" sz="1000" kern="1050" dirty="0">
                          <a:effectLst/>
                        </a:rPr>
                        <a:t>'area'</a:t>
                      </a:r>
                      <a:r>
                        <a:rPr lang="zh-TW" sz="1000" kern="1050" dirty="0">
                          <a:effectLst/>
                        </a:rPr>
                        <a:t>两种模式。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42131483"/>
                  </a:ext>
                </a:extLst>
              </a:tr>
              <a:tr h="216000">
                <a:tc>
                  <a:txBody>
                    <a:bodyPr/>
                    <a:lstStyle/>
                    <a:p>
                      <a:pPr indent="266700" algn="just">
                        <a:lnSpc>
                          <a:spcPts val="1400"/>
                        </a:lnSpc>
                        <a:spcBef>
                          <a:spcPts val="200"/>
                        </a:spcBef>
                        <a:spcAft>
                          <a:spcPts val="200"/>
                        </a:spcAft>
                      </a:pPr>
                      <a:r>
                        <a:rPr lang="en-US" sz="1000" kern="1050">
                          <a:effectLst/>
                        </a:rPr>
                        <a:t>is_clockwise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饼图的扇区是否是顺时针排布。</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90503034"/>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75479144"/>
                  </a:ext>
                </a:extLst>
              </a:tr>
              <a:tr h="216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29174462"/>
                  </a:ext>
                </a:extLst>
              </a:tr>
              <a:tr h="216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图元样式配置项。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25398099"/>
                  </a:ext>
                </a:extLst>
              </a:tr>
            </a:tbl>
          </a:graphicData>
        </a:graphic>
      </p:graphicFrame>
    </p:spTree>
    <p:extLst>
      <p:ext uri="{BB962C8B-B14F-4D97-AF65-F5344CB8AC3E}">
        <p14:creationId xmlns:p14="http://schemas.microsoft.com/office/powerpoint/2010/main" val="28982479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为了分析该企业客户群中不同教育群体的购买力情况，绘制了销售额的环形图</a:t>
            </a:r>
            <a:r>
              <a:rPr lang="zh-CN" altLang="en-US" dirty="0"/>
              <a:t>。</a:t>
            </a:r>
          </a:p>
        </p:txBody>
      </p:sp>
      <p:sp>
        <p:nvSpPr>
          <p:cNvPr id="17412" name="内容占位符 2"/>
          <p:cNvSpPr>
            <a:spLocks noGrp="1"/>
          </p:cNvSpPr>
          <p:nvPr>
            <p:ph idx="10"/>
          </p:nvPr>
        </p:nvSpPr>
        <p:spPr/>
        <p:txBody>
          <a:bodyPr/>
          <a:lstStyle/>
          <a:p>
            <a:r>
              <a:rPr lang="en-US" altLang="zh-CN" dirty="0"/>
              <a:t>11.4.2  </a:t>
            </a:r>
            <a:r>
              <a:rPr lang="zh-CN" altLang="en-US" dirty="0"/>
              <a:t>不同教育群体的购买力分析</a:t>
            </a:r>
            <a:endParaRPr dirty="0"/>
          </a:p>
        </p:txBody>
      </p:sp>
      <p:pic>
        <p:nvPicPr>
          <p:cNvPr id="4" name="图片 3">
            <a:extLst>
              <a:ext uri="{FF2B5EF4-FFF2-40B4-BE49-F238E27FC236}">
                <a16:creationId xmlns:a16="http://schemas.microsoft.com/office/drawing/2014/main" id="{27BE9057-AD2E-4619-B9E5-08B5F7A5BB1C}"/>
              </a:ext>
            </a:extLst>
          </p:cNvPr>
          <p:cNvPicPr/>
          <p:nvPr/>
        </p:nvPicPr>
        <p:blipFill>
          <a:blip r:embed="rId2" cstate="print"/>
          <a:stretch>
            <a:fillRect/>
          </a:stretch>
        </p:blipFill>
        <p:spPr>
          <a:xfrm>
            <a:off x="3731692" y="2791286"/>
            <a:ext cx="4802505" cy="2586990"/>
          </a:xfrm>
          <a:prstGeom prst="rect">
            <a:avLst/>
          </a:prstGeom>
        </p:spPr>
      </p:pic>
    </p:spTree>
    <p:extLst>
      <p:ext uri="{BB962C8B-B14F-4D97-AF65-F5344CB8AC3E}">
        <p14:creationId xmlns:p14="http://schemas.microsoft.com/office/powerpoint/2010/main" val="4021536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r>
              <a:rPr lang="en-US" altLang="zh-CN" dirty="0"/>
              <a:t>   Pie()</a:t>
            </a:r>
            <a:endParaRPr lang="zh-CN" altLang="zh-CN" dirty="0"/>
          </a:p>
          <a:p>
            <a:r>
              <a:rPr lang="en-US" altLang="zh-CN" dirty="0"/>
              <a:t>        .add("",[list(z) for z in zip(v1, v2)],radius=["40%", "75%"],)</a:t>
            </a:r>
            <a:endParaRPr lang="zh-CN" altLang="zh-CN" dirty="0"/>
          </a:p>
          <a:p>
            <a:r>
              <a:rPr lang="en-US" altLang="zh-CN" dirty="0"/>
              <a:t>        .</a:t>
            </a:r>
            <a:r>
              <a:rPr lang="en-US" altLang="zh-CN" dirty="0" err="1"/>
              <a:t>set_colors</a:t>
            </a:r>
            <a:r>
              <a:rPr lang="en-US" altLang="zh-CN" dirty="0"/>
              <a:t>(["blue", "green", "purple", "red", "silver"])    #</a:t>
            </a:r>
            <a:r>
              <a:rPr lang="zh-CN" altLang="zh-CN" dirty="0"/>
              <a:t>设置颜色</a:t>
            </a:r>
            <a:r>
              <a:rPr lang="en-US" altLang="zh-CN" dirty="0"/>
              <a:t>  </a:t>
            </a:r>
            <a:endParaRPr lang="zh-CN" altLang="zh-CN" dirty="0"/>
          </a:p>
          <a:p>
            <a:r>
              <a:rPr lang="en-US" altLang="zh-CN" dirty="0"/>
              <a:t>        .</a:t>
            </a:r>
            <a:r>
              <a:rPr lang="en-US" altLang="zh-CN" dirty="0" err="1"/>
              <a:t>set_global_opts</a:t>
            </a:r>
            <a:r>
              <a:rPr lang="en-US" altLang="zh-CN" dirty="0"/>
              <a:t>(</a:t>
            </a:r>
            <a:endParaRPr lang="zh-CN" altLang="zh-CN" dirty="0"/>
          </a:p>
          <a:p>
            <a:r>
              <a:rPr lang="en-US" altLang="zh-CN" dirty="0"/>
              <a:t>            </a:t>
            </a:r>
            <a:r>
              <a:rPr lang="en-US" altLang="zh-CN" dirty="0" err="1"/>
              <a:t>title_opts</a:t>
            </a:r>
            <a:r>
              <a:rPr lang="en-US" altLang="zh-CN" dirty="0"/>
              <a:t>=</a:t>
            </a:r>
            <a:r>
              <a:rPr lang="en-US" altLang="zh-CN" dirty="0" err="1"/>
              <a:t>opts.TitleOpts</a:t>
            </a:r>
            <a:r>
              <a:rPr lang="en-US" altLang="zh-CN" dirty="0"/>
              <a:t>(title="2019</a:t>
            </a:r>
            <a:r>
              <a:rPr lang="zh-CN" altLang="zh-CN" dirty="0"/>
              <a:t>年不同教育群体的购买力分析</a:t>
            </a:r>
            <a:r>
              <a:rPr lang="en-US" altLang="zh-CN" dirty="0"/>
              <a:t>", subtitle="2019</a:t>
            </a:r>
            <a:r>
              <a:rPr lang="zh-CN" altLang="zh-CN" dirty="0"/>
              <a:t>年销售经营状况分析</a:t>
            </a:r>
            <a:r>
              <a:rPr lang="en-US" altLang="zh-CN" dirty="0"/>
              <a:t>"),</a:t>
            </a:r>
            <a:endParaRPr lang="zh-CN" altLang="zh-CN" dirty="0"/>
          </a:p>
          <a:p>
            <a:r>
              <a:rPr lang="en-US" altLang="zh-CN" dirty="0"/>
              <a:t>            </a:t>
            </a:r>
            <a:r>
              <a:rPr lang="en-US" altLang="zh-CN" dirty="0" err="1"/>
              <a:t>toolbox_opts</a:t>
            </a:r>
            <a:r>
              <a:rPr lang="en-US" altLang="zh-CN" dirty="0"/>
              <a:t>=</a:t>
            </a:r>
            <a:r>
              <a:rPr lang="en-US" altLang="zh-CN" dirty="0" err="1"/>
              <a:t>opts.ToolboxOpts</a:t>
            </a:r>
            <a:r>
              <a:rPr lang="en-US" altLang="zh-CN" dirty="0"/>
              <a:t>(),</a:t>
            </a:r>
            <a:endParaRPr lang="zh-CN" altLang="zh-CN" dirty="0"/>
          </a:p>
          <a:p>
            <a:r>
              <a:rPr lang="en-US" altLang="zh-CN" dirty="0"/>
              <a:t>            </a:t>
            </a:r>
            <a:r>
              <a:rPr lang="en-US" altLang="zh-CN" dirty="0" err="1"/>
              <a:t>legend_opts</a:t>
            </a:r>
            <a:r>
              <a:rPr lang="en-US" altLang="zh-CN" dirty="0"/>
              <a:t>=</a:t>
            </a:r>
            <a:r>
              <a:rPr lang="en-US" altLang="zh-CN" dirty="0" err="1"/>
              <a:t>opts.LegendOpts</a:t>
            </a:r>
            <a:r>
              <a:rPr lang="en-US" altLang="zh-CN" dirty="0"/>
              <a:t>(orient="vertical", </a:t>
            </a:r>
            <a:r>
              <a:rPr lang="en-US" altLang="zh-CN" dirty="0" err="1"/>
              <a:t>pos_top</a:t>
            </a:r>
            <a:r>
              <a:rPr lang="en-US" altLang="zh-CN" dirty="0"/>
              <a:t>="35%", </a:t>
            </a:r>
            <a:r>
              <a:rPr lang="en-US" altLang="zh-CN" dirty="0" err="1"/>
              <a:t>pos_left</a:t>
            </a:r>
            <a:r>
              <a:rPr lang="en-US" altLang="zh-CN" dirty="0"/>
              <a:t>="2%"</a:t>
            </a:r>
            <a:endParaRPr lang="zh-CN" altLang="zh-CN" dirty="0"/>
          </a:p>
          <a:p>
            <a:r>
              <a:rPr lang="en-US" altLang="zh-CN" dirty="0"/>
              <a:t>            ),)</a:t>
            </a:r>
            <a:endParaRPr lang="zh-CN" altLang="zh-CN" dirty="0"/>
          </a:p>
          <a:p>
            <a:r>
              <a:rPr lang="en-US" altLang="zh-CN" dirty="0"/>
              <a:t>        .</a:t>
            </a:r>
            <a:r>
              <a:rPr lang="en-US" altLang="zh-CN" dirty="0" err="1"/>
              <a:t>set_series_opts</a:t>
            </a:r>
            <a:r>
              <a:rPr lang="en-US" altLang="zh-CN" dirty="0"/>
              <a:t>(</a:t>
            </a:r>
            <a:r>
              <a:rPr lang="en-US" altLang="zh-CN" dirty="0" err="1"/>
              <a:t>label_opts</a:t>
            </a:r>
            <a:r>
              <a:rPr lang="en-US" altLang="zh-CN" dirty="0"/>
              <a:t>=</a:t>
            </a:r>
            <a:r>
              <a:rPr lang="en-US" altLang="zh-CN" dirty="0" err="1"/>
              <a:t>opts.LabelOpts</a:t>
            </a:r>
            <a:r>
              <a:rPr lang="en-US" altLang="zh-CN" dirty="0"/>
              <a:t>(formatter="{b}: {c}"))</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2287156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154144"/>
            <a:ext cx="0" cy="526817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392765"/>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349694"/>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旭日图</a:t>
            </a:r>
          </a:p>
        </p:txBody>
      </p:sp>
      <p:sp>
        <p:nvSpPr>
          <p:cNvPr id="13" name="AutoShape 17"/>
          <p:cNvSpPr>
            <a:spLocks noChangeArrowheads="1"/>
          </p:cNvSpPr>
          <p:nvPr/>
        </p:nvSpPr>
        <p:spPr bwMode="auto">
          <a:xfrm>
            <a:off x="4000531" y="1320765"/>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雷达图</a:t>
            </a:r>
          </a:p>
        </p:txBody>
      </p:sp>
      <p:sp>
        <p:nvSpPr>
          <p:cNvPr id="15" name="Oval 15"/>
          <p:cNvSpPr>
            <a:spLocks noChangeArrowheads="1"/>
          </p:cNvSpPr>
          <p:nvPr/>
        </p:nvSpPr>
        <p:spPr bwMode="auto">
          <a:xfrm>
            <a:off x="2928857" y="2367694"/>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40189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主题河流图</a:t>
            </a:r>
          </a:p>
        </p:txBody>
      </p:sp>
      <p:sp>
        <p:nvSpPr>
          <p:cNvPr id="22" name="Oval 15"/>
          <p:cNvSpPr>
            <a:spLocks noChangeArrowheads="1"/>
          </p:cNvSpPr>
          <p:nvPr/>
        </p:nvSpPr>
        <p:spPr bwMode="auto">
          <a:xfrm>
            <a:off x="2928857" y="341989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45651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词云</a:t>
            </a:r>
          </a:p>
        </p:txBody>
      </p:sp>
      <p:sp>
        <p:nvSpPr>
          <p:cNvPr id="29" name="Oval 15"/>
          <p:cNvSpPr>
            <a:spLocks noChangeArrowheads="1"/>
          </p:cNvSpPr>
          <p:nvPr/>
        </p:nvSpPr>
        <p:spPr bwMode="auto">
          <a:xfrm>
            <a:off x="2904947" y="447451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
        <p:nvSpPr>
          <p:cNvPr id="11" name="AutoShape 17">
            <a:hlinkClick r:id="" action="ppaction://noaction"/>
            <a:extLst>
              <a:ext uri="{FF2B5EF4-FFF2-40B4-BE49-F238E27FC236}">
                <a16:creationId xmlns:a16="http://schemas.microsoft.com/office/drawing/2014/main" id="{F858D493-DA42-4F15-8A9A-4F1412F3259F}"/>
              </a:ext>
            </a:extLst>
          </p:cNvPr>
          <p:cNvSpPr>
            <a:spLocks noChangeArrowheads="1"/>
          </p:cNvSpPr>
          <p:nvPr/>
        </p:nvSpPr>
        <p:spPr bwMode="auto">
          <a:xfrm>
            <a:off x="4024996" y="5522956"/>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玫瑰图</a:t>
            </a:r>
          </a:p>
        </p:txBody>
      </p:sp>
      <p:sp>
        <p:nvSpPr>
          <p:cNvPr id="12" name="Oval 15">
            <a:extLst>
              <a:ext uri="{FF2B5EF4-FFF2-40B4-BE49-F238E27FC236}">
                <a16:creationId xmlns:a16="http://schemas.microsoft.com/office/drawing/2014/main" id="{91C6563F-10D6-4D11-BBAF-3C078737F936}"/>
              </a:ext>
            </a:extLst>
          </p:cNvPr>
          <p:cNvSpPr>
            <a:spLocks noChangeArrowheads="1"/>
          </p:cNvSpPr>
          <p:nvPr/>
        </p:nvSpPr>
        <p:spPr bwMode="auto">
          <a:xfrm>
            <a:off x="2917493" y="554095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9</a:t>
            </a:r>
          </a:p>
        </p:txBody>
      </p:sp>
    </p:spTree>
    <p:extLst>
      <p:ext uri="{BB962C8B-B14F-4D97-AF65-F5344CB8AC3E}">
        <p14:creationId xmlns:p14="http://schemas.microsoft.com/office/powerpoint/2010/main" val="526146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现在大数据比较火热，企业的数据基本都是存放在</a:t>
            </a:r>
            <a:r>
              <a:rPr lang="en-US" altLang="zh-CN" dirty="0"/>
              <a:t>Hadoop</a:t>
            </a:r>
            <a:r>
              <a:rPr lang="zh-CN" altLang="en-US" dirty="0"/>
              <a:t>环境中，因此，为了更好的贴近实际工作，使读者学以致用，本书中使用的案例数据也存放在</a:t>
            </a:r>
            <a:r>
              <a:rPr lang="en-US" altLang="zh-CN" dirty="0"/>
              <a:t>Hadoop</a:t>
            </a:r>
            <a:r>
              <a:rPr lang="zh-CN" altLang="en-US" dirty="0"/>
              <a:t>集群中，一个主节点两个从节点的虚拟环境，当然这个环境和企业的真实环境可能还有一定的差异，例如数据量的问题等。</a:t>
            </a:r>
          </a:p>
          <a:p>
            <a:pPr marL="361950" indent="-361950"/>
            <a:r>
              <a:rPr lang="zh-CN" altLang="en-US" dirty="0"/>
              <a:t>此外，对于</a:t>
            </a:r>
            <a:r>
              <a:rPr lang="en-US" altLang="zh-CN" dirty="0"/>
              <a:t>Hadoop</a:t>
            </a:r>
            <a:r>
              <a:rPr lang="zh-CN" altLang="en-US" dirty="0"/>
              <a:t>环境的搭建，具体的搭建过程比较复杂，这里也做了一些介绍，但是由于限制于篇幅，因此本书不作详细的介绍。</a:t>
            </a:r>
          </a:p>
        </p:txBody>
      </p:sp>
      <p:sp>
        <p:nvSpPr>
          <p:cNvPr id="17412" name="内容占位符 2"/>
          <p:cNvSpPr>
            <a:spLocks noGrp="1"/>
          </p:cNvSpPr>
          <p:nvPr>
            <p:ph idx="10"/>
          </p:nvPr>
        </p:nvSpPr>
        <p:spPr/>
        <p:txBody>
          <a:bodyPr/>
          <a:lstStyle/>
          <a:p>
            <a:r>
              <a:rPr lang="en-US" altLang="zh-CN" dirty="0"/>
              <a:t>2.2.3  </a:t>
            </a:r>
            <a:r>
              <a:rPr lang="zh-CN" altLang="en-US" dirty="0"/>
              <a:t>运行环境说明</a:t>
            </a:r>
            <a:endParaRPr dirty="0"/>
          </a:p>
        </p:txBody>
      </p:sp>
    </p:spTree>
    <p:extLst>
      <p:ext uri="{BB962C8B-B14F-4D97-AF65-F5344CB8AC3E}">
        <p14:creationId xmlns:p14="http://schemas.microsoft.com/office/powerpoint/2010/main" val="11006442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r>
              <a:rPr lang="zh-CN" altLang="zh-CN" dirty="0"/>
              <a:t>雷达图又被叫做蜘蛛网图，适用于显示三个或更多的维度的变量。雷达图是以在同一点开始的轴上显示的三个或更多个变量的二维图表的形式来显示多元数据的方法，其中轴的相对位置和角度通常是无意义的。</a:t>
            </a:r>
          </a:p>
          <a:p>
            <a:r>
              <a:rPr lang="zh-CN" altLang="zh-CN" dirty="0"/>
              <a:t>雷达图的每个变量都有一个从中心向外发射的轴线，所有的轴之间的夹角相等，同时每个轴有相同的刻度，将轴到轴的刻度用网格线链接作为辅助元素，连接每个变量在其各自的轴线的数据点成一条多边形。</a:t>
            </a:r>
          </a:p>
          <a:p>
            <a:pPr marL="361950" indent="-361950"/>
            <a:endParaRPr lang="zh-CN" altLang="en-US" dirty="0"/>
          </a:p>
        </p:txBody>
      </p:sp>
      <p:sp>
        <p:nvSpPr>
          <p:cNvPr id="17412" name="内容占位符 2"/>
          <p:cNvSpPr>
            <a:spLocks noGrp="1"/>
          </p:cNvSpPr>
          <p:nvPr>
            <p:ph idx="10"/>
          </p:nvPr>
        </p:nvSpPr>
        <p:spPr/>
        <p:txBody>
          <a:bodyPr/>
          <a:lstStyle/>
          <a:p>
            <a:r>
              <a:rPr lang="en-US" altLang="zh-CN" dirty="0"/>
              <a:t>11.5.1  </a:t>
            </a:r>
            <a:r>
              <a:rPr lang="zh-CN" altLang="en-US" dirty="0"/>
              <a:t>雷达图及其参数配置</a:t>
            </a:r>
            <a:endParaRPr dirty="0"/>
          </a:p>
        </p:txBody>
      </p:sp>
    </p:spTree>
    <p:extLst>
      <p:ext uri="{BB962C8B-B14F-4D97-AF65-F5344CB8AC3E}">
        <p14:creationId xmlns:p14="http://schemas.microsoft.com/office/powerpoint/2010/main" val="785585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FF9BEE4D-62DF-4FEC-84E7-D4A08E742094}"/>
              </a:ext>
            </a:extLst>
          </p:cNvPr>
          <p:cNvGraphicFramePr>
            <a:graphicFrameLocks noGrp="1"/>
          </p:cNvGraphicFramePr>
          <p:nvPr>
            <p:ph idx="1"/>
            <p:extLst>
              <p:ext uri="{D42A27DB-BD31-4B8C-83A1-F6EECF244321}">
                <p14:modId xmlns:p14="http://schemas.microsoft.com/office/powerpoint/2010/main" val="3884056321"/>
              </p:ext>
            </p:extLst>
          </p:nvPr>
        </p:nvGraphicFramePr>
        <p:xfrm>
          <a:off x="2952217" y="1176048"/>
          <a:ext cx="5813093" cy="1512000"/>
        </p:xfrm>
        <a:graphic>
          <a:graphicData uri="http://schemas.openxmlformats.org/drawingml/2006/table">
            <a:tbl>
              <a:tblPr firstRow="1" firstCol="1" bandRow="1">
                <a:tableStyleId>{5C22544A-7EE6-4342-B048-85BDC9FD1C3A}</a:tableStyleId>
              </a:tblPr>
              <a:tblGrid>
                <a:gridCol w="1693863">
                  <a:extLst>
                    <a:ext uri="{9D8B030D-6E8A-4147-A177-3AD203B41FA5}">
                      <a16:colId xmlns:a16="http://schemas.microsoft.com/office/drawing/2014/main" val="1021983051"/>
                    </a:ext>
                  </a:extLst>
                </a:gridCol>
                <a:gridCol w="4119230">
                  <a:extLst>
                    <a:ext uri="{9D8B030D-6E8A-4147-A177-3AD203B41FA5}">
                      <a16:colId xmlns:a16="http://schemas.microsoft.com/office/drawing/2014/main" val="1158268367"/>
                    </a:ext>
                  </a:extLst>
                </a:gridCol>
              </a:tblGrid>
              <a:tr h="216000">
                <a:tc>
                  <a:txBody>
                    <a:bodyPr/>
                    <a:lstStyle/>
                    <a:p>
                      <a:pPr indent="266700" algn="just">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62464989"/>
                  </a:ext>
                </a:extLst>
              </a:tr>
              <a:tr h="216000">
                <a:tc>
                  <a:txBody>
                    <a:bodyPr/>
                    <a:lstStyle/>
                    <a:p>
                      <a:pPr indent="266700" algn="just">
                        <a:lnSpc>
                          <a:spcPts val="1400"/>
                        </a:lnSpc>
                        <a:spcBef>
                          <a:spcPts val="200"/>
                        </a:spcBef>
                        <a:spcAft>
                          <a:spcPts val="200"/>
                        </a:spcAft>
                      </a:pPr>
                      <a:r>
                        <a:rPr lang="en-US" sz="1000" kern="1050" dirty="0">
                          <a:effectLst/>
                        </a:rPr>
                        <a:t>schema</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雷达指示器配置项列表。</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29168879"/>
                  </a:ext>
                </a:extLst>
              </a:tr>
              <a:tr h="216000">
                <a:tc>
                  <a:txBody>
                    <a:bodyPr/>
                    <a:lstStyle/>
                    <a:p>
                      <a:pPr indent="266700" algn="just">
                        <a:lnSpc>
                          <a:spcPts val="1400"/>
                        </a:lnSpc>
                        <a:spcBef>
                          <a:spcPts val="200"/>
                        </a:spcBef>
                        <a:spcAft>
                          <a:spcPts val="200"/>
                        </a:spcAft>
                      </a:pPr>
                      <a:r>
                        <a:rPr lang="en-US" sz="1000" kern="1050" dirty="0">
                          <a:effectLst/>
                        </a:rPr>
                        <a:t>shape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雷达图绘制类型，可选</a:t>
                      </a:r>
                      <a:r>
                        <a:rPr lang="en-US" sz="1000" kern="1050">
                          <a:effectLst/>
                        </a:rPr>
                        <a:t> 'polygon' </a:t>
                      </a:r>
                      <a:r>
                        <a:rPr lang="zh-TW" sz="1000" kern="1050">
                          <a:effectLst/>
                        </a:rPr>
                        <a:t>和</a:t>
                      </a:r>
                      <a:r>
                        <a:rPr lang="en-US" sz="1000" kern="1050">
                          <a:effectLst/>
                        </a:rPr>
                        <a:t> 'circle'</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5685773"/>
                  </a:ext>
                </a:extLst>
              </a:tr>
              <a:tr h="216000">
                <a:tc>
                  <a:txBody>
                    <a:bodyPr/>
                    <a:lstStyle/>
                    <a:p>
                      <a:pPr indent="266700" algn="just">
                        <a:lnSpc>
                          <a:spcPts val="1400"/>
                        </a:lnSpc>
                        <a:spcBef>
                          <a:spcPts val="200"/>
                        </a:spcBef>
                        <a:spcAft>
                          <a:spcPts val="200"/>
                        </a:spcAft>
                      </a:pPr>
                      <a:r>
                        <a:rPr lang="en-US" sz="1000" kern="1050" dirty="0" err="1">
                          <a:effectLst/>
                        </a:rPr>
                        <a:t>textstyle_opts</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文字样式配置项。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47946347"/>
                  </a:ext>
                </a:extLst>
              </a:tr>
              <a:tr h="216000">
                <a:tc>
                  <a:txBody>
                    <a:bodyPr/>
                    <a:lstStyle/>
                    <a:p>
                      <a:pPr indent="266700" algn="just">
                        <a:lnSpc>
                          <a:spcPts val="1400"/>
                        </a:lnSpc>
                        <a:spcBef>
                          <a:spcPts val="200"/>
                        </a:spcBef>
                        <a:spcAft>
                          <a:spcPts val="200"/>
                        </a:spcAft>
                      </a:pPr>
                      <a:r>
                        <a:rPr lang="en-US" sz="1000" kern="1050">
                          <a:effectLst/>
                        </a:rPr>
                        <a:t>splitline_opt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分割线配置项。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54362526"/>
                  </a:ext>
                </a:extLst>
              </a:tr>
              <a:tr h="216000">
                <a:tc>
                  <a:txBody>
                    <a:bodyPr/>
                    <a:lstStyle/>
                    <a:p>
                      <a:pPr indent="266700" algn="just">
                        <a:lnSpc>
                          <a:spcPts val="1400"/>
                        </a:lnSpc>
                        <a:spcBef>
                          <a:spcPts val="200"/>
                        </a:spcBef>
                        <a:spcAft>
                          <a:spcPts val="200"/>
                        </a:spcAft>
                      </a:pPr>
                      <a:r>
                        <a:rPr lang="en-US" sz="1000" kern="1050">
                          <a:effectLst/>
                        </a:rPr>
                        <a:t>splitarea_opt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分隔区域配置项。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343510098"/>
                  </a:ext>
                </a:extLst>
              </a:tr>
              <a:tr h="216000">
                <a:tc>
                  <a:txBody>
                    <a:bodyPr/>
                    <a:lstStyle/>
                    <a:p>
                      <a:pPr indent="266700" algn="just">
                        <a:lnSpc>
                          <a:spcPts val="1400"/>
                        </a:lnSpc>
                        <a:spcBef>
                          <a:spcPts val="200"/>
                        </a:spcBef>
                        <a:spcAft>
                          <a:spcPts val="200"/>
                        </a:spcAft>
                      </a:pPr>
                      <a:r>
                        <a:rPr lang="en-US" sz="1000" kern="1050">
                          <a:effectLst/>
                        </a:rPr>
                        <a:t>axisline_opt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坐标轴轴线配置项。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85452957"/>
                  </a:ext>
                </a:extLst>
              </a:tr>
            </a:tbl>
          </a:graphicData>
        </a:graphic>
      </p:graphicFrame>
      <p:graphicFrame>
        <p:nvGraphicFramePr>
          <p:cNvPr id="2" name="表格 1">
            <a:extLst>
              <a:ext uri="{FF2B5EF4-FFF2-40B4-BE49-F238E27FC236}">
                <a16:creationId xmlns:a16="http://schemas.microsoft.com/office/drawing/2014/main" id="{EAE6529B-17C5-4A96-862B-847BE4651FD3}"/>
              </a:ext>
            </a:extLst>
          </p:cNvPr>
          <p:cNvGraphicFramePr>
            <a:graphicFrameLocks noGrp="1"/>
          </p:cNvGraphicFramePr>
          <p:nvPr>
            <p:extLst>
              <p:ext uri="{D42A27DB-BD31-4B8C-83A1-F6EECF244321}">
                <p14:modId xmlns:p14="http://schemas.microsoft.com/office/powerpoint/2010/main" val="3550483440"/>
              </p:ext>
            </p:extLst>
          </p:nvPr>
        </p:nvGraphicFramePr>
        <p:xfrm>
          <a:off x="2931068" y="2899039"/>
          <a:ext cx="5852713" cy="2160000"/>
        </p:xfrm>
        <a:graphic>
          <a:graphicData uri="http://schemas.openxmlformats.org/drawingml/2006/table">
            <a:tbl>
              <a:tblPr firstRow="1" firstCol="1" bandRow="1">
                <a:tableStyleId>{5C22544A-7EE6-4342-B048-85BDC9FD1C3A}</a:tableStyleId>
              </a:tblPr>
              <a:tblGrid>
                <a:gridCol w="1696351">
                  <a:extLst>
                    <a:ext uri="{9D8B030D-6E8A-4147-A177-3AD203B41FA5}">
                      <a16:colId xmlns:a16="http://schemas.microsoft.com/office/drawing/2014/main" val="3577858250"/>
                    </a:ext>
                  </a:extLst>
                </a:gridCol>
                <a:gridCol w="4156362">
                  <a:extLst>
                    <a:ext uri="{9D8B030D-6E8A-4147-A177-3AD203B41FA5}">
                      <a16:colId xmlns:a16="http://schemas.microsoft.com/office/drawing/2014/main" val="3537534589"/>
                    </a:ext>
                  </a:extLst>
                </a:gridCol>
              </a:tblGrid>
              <a:tr h="216000">
                <a:tc>
                  <a:txBody>
                    <a:bodyPr/>
                    <a:lstStyle/>
                    <a:p>
                      <a:pPr indent="266700" algn="just">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extLst>
                  <a:ext uri="{0D108BD9-81ED-4DB2-BD59-A6C34878D82A}">
                    <a16:rowId xmlns:a16="http://schemas.microsoft.com/office/drawing/2014/main" val="2863960618"/>
                  </a:ext>
                </a:extLst>
              </a:tr>
              <a:tr h="216000">
                <a:tc>
                  <a:txBody>
                    <a:bodyPr/>
                    <a:lstStyle/>
                    <a:p>
                      <a:pPr indent="266700" algn="just">
                        <a:lnSpc>
                          <a:spcPts val="1400"/>
                        </a:lnSpc>
                        <a:spcBef>
                          <a:spcPts val="200"/>
                        </a:spcBef>
                        <a:spcAft>
                          <a:spcPts val="200"/>
                        </a:spcAft>
                      </a:pPr>
                      <a:r>
                        <a:rPr lang="en-US" sz="1000" kern="1050" dirty="0" err="1">
                          <a:effectLst/>
                        </a:rPr>
                        <a:t>series_name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tc>
                  <a:txBody>
                    <a:bodyPr/>
                    <a:lstStyle/>
                    <a:p>
                      <a:pPr indent="266700" algn="just">
                        <a:lnSpc>
                          <a:spcPts val="1400"/>
                        </a:lnSpc>
                        <a:spcBef>
                          <a:spcPts val="200"/>
                        </a:spcBef>
                        <a:spcAft>
                          <a:spcPts val="200"/>
                        </a:spcAft>
                      </a:pPr>
                      <a:r>
                        <a:rPr lang="zh-TW" sz="1000" kern="1050">
                          <a:effectLst/>
                        </a:rPr>
                        <a:t>系列名称，用于</a:t>
                      </a:r>
                      <a:r>
                        <a:rPr lang="en-US" sz="1000" kern="1050">
                          <a:effectLst/>
                        </a:rPr>
                        <a:t> tooltip </a:t>
                      </a:r>
                      <a:r>
                        <a:rPr lang="zh-TW" sz="1000" kern="1050">
                          <a:effectLst/>
                        </a:rPr>
                        <a:t>的显示，</a:t>
                      </a:r>
                      <a:r>
                        <a:rPr lang="en-US" sz="1000" kern="1050">
                          <a:effectLst/>
                        </a:rPr>
                        <a:t>legend </a:t>
                      </a:r>
                      <a:r>
                        <a:rPr lang="zh-TW" sz="1000" kern="1050">
                          <a:effectLst/>
                        </a:rPr>
                        <a:t>的图例筛选。</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extLst>
                  <a:ext uri="{0D108BD9-81ED-4DB2-BD59-A6C34878D82A}">
                    <a16:rowId xmlns:a16="http://schemas.microsoft.com/office/drawing/2014/main" val="3548138161"/>
                  </a:ext>
                </a:extLst>
              </a:tr>
              <a:tr h="216000">
                <a:tc>
                  <a:txBody>
                    <a:bodyPr/>
                    <a:lstStyle/>
                    <a:p>
                      <a:pPr indent="266700" algn="just">
                        <a:lnSpc>
                          <a:spcPts val="1400"/>
                        </a:lnSpc>
                        <a:spcBef>
                          <a:spcPts val="200"/>
                        </a:spcBef>
                        <a:spcAft>
                          <a:spcPts val="200"/>
                        </a:spcAft>
                      </a:pPr>
                      <a:r>
                        <a:rPr lang="en-US" sz="1000" kern="1050" dirty="0">
                          <a:effectLst/>
                        </a:rPr>
                        <a:t>data</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tc>
                  <a:txBody>
                    <a:bodyPr/>
                    <a:lstStyle/>
                    <a:p>
                      <a:pPr indent="266700" algn="just">
                        <a:lnSpc>
                          <a:spcPts val="1400"/>
                        </a:lnSpc>
                        <a:spcBef>
                          <a:spcPts val="200"/>
                        </a:spcBef>
                        <a:spcAft>
                          <a:spcPts val="200"/>
                        </a:spcAft>
                      </a:pPr>
                      <a:r>
                        <a:rPr lang="zh-TW" sz="1000" kern="1050">
                          <a:effectLst/>
                        </a:rPr>
                        <a:t>系列数据项。</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extLst>
                  <a:ext uri="{0D108BD9-81ED-4DB2-BD59-A6C34878D82A}">
                    <a16:rowId xmlns:a16="http://schemas.microsoft.com/office/drawing/2014/main" val="4113634573"/>
                  </a:ext>
                </a:extLst>
              </a:tr>
              <a:tr h="216000">
                <a:tc>
                  <a:txBody>
                    <a:bodyPr/>
                    <a:lstStyle/>
                    <a:p>
                      <a:pPr indent="266700" algn="just">
                        <a:lnSpc>
                          <a:spcPts val="1400"/>
                        </a:lnSpc>
                        <a:spcBef>
                          <a:spcPts val="200"/>
                        </a:spcBef>
                        <a:spcAft>
                          <a:spcPts val="200"/>
                        </a:spcAft>
                      </a:pPr>
                      <a:r>
                        <a:rPr lang="en-US" sz="1000" kern="1050" dirty="0" err="1">
                          <a:effectLst/>
                        </a:rPr>
                        <a:t>is_selected</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tc>
                  <a:txBody>
                    <a:bodyPr/>
                    <a:lstStyle/>
                    <a:p>
                      <a:pPr indent="266700" algn="just">
                        <a:lnSpc>
                          <a:spcPts val="1400"/>
                        </a:lnSpc>
                        <a:spcBef>
                          <a:spcPts val="200"/>
                        </a:spcBef>
                        <a:spcAft>
                          <a:spcPts val="200"/>
                        </a:spcAft>
                      </a:pPr>
                      <a:r>
                        <a:rPr lang="zh-TW" sz="1000" kern="1050" dirty="0">
                          <a:effectLst/>
                        </a:rPr>
                        <a:t>是否选中图例。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extLst>
                  <a:ext uri="{0D108BD9-81ED-4DB2-BD59-A6C34878D82A}">
                    <a16:rowId xmlns:a16="http://schemas.microsoft.com/office/drawing/2014/main" val="1654559189"/>
                  </a:ext>
                </a:extLst>
              </a:tr>
              <a:tr h="216000">
                <a:tc>
                  <a:txBody>
                    <a:bodyPr/>
                    <a:lstStyle/>
                    <a:p>
                      <a:pPr indent="266700" algn="just">
                        <a:lnSpc>
                          <a:spcPts val="1400"/>
                        </a:lnSpc>
                        <a:spcBef>
                          <a:spcPts val="200"/>
                        </a:spcBef>
                        <a:spcAft>
                          <a:spcPts val="200"/>
                        </a:spcAft>
                      </a:pPr>
                      <a:r>
                        <a:rPr lang="en-US" sz="1000" kern="1050">
                          <a:effectLst/>
                        </a:rPr>
                        <a:t>symbol</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tc>
                  <a:txBody>
                    <a:bodyPr/>
                    <a:lstStyle/>
                    <a:p>
                      <a:pPr indent="266700" algn="just">
                        <a:lnSpc>
                          <a:spcPts val="1400"/>
                        </a:lnSpc>
                        <a:spcBef>
                          <a:spcPts val="200"/>
                        </a:spcBef>
                        <a:spcAft>
                          <a:spcPts val="200"/>
                        </a:spcAft>
                      </a:pPr>
                      <a:r>
                        <a:rPr lang="en-US" sz="1000" kern="1050" dirty="0" err="1">
                          <a:effectLst/>
                        </a:rPr>
                        <a:t>ECharts</a:t>
                      </a:r>
                      <a:r>
                        <a:rPr lang="en-US" sz="1000" kern="1050" dirty="0">
                          <a:effectLst/>
                        </a:rPr>
                        <a:t> </a:t>
                      </a:r>
                      <a:r>
                        <a:rPr lang="zh-TW" sz="1000" kern="1050" dirty="0">
                          <a:effectLst/>
                        </a:rPr>
                        <a:t>提供的标记类型</a:t>
                      </a:r>
                      <a:r>
                        <a:rPr lang="zh-CN" altLang="en-US"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extLst>
                  <a:ext uri="{0D108BD9-81ED-4DB2-BD59-A6C34878D82A}">
                    <a16:rowId xmlns:a16="http://schemas.microsoft.com/office/drawing/2014/main" val="2409851185"/>
                  </a:ext>
                </a:extLst>
              </a:tr>
              <a:tr h="216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tc>
                  <a:txBody>
                    <a:bodyPr/>
                    <a:lstStyle/>
                    <a:p>
                      <a:pPr indent="266700" algn="just">
                        <a:lnSpc>
                          <a:spcPts val="1400"/>
                        </a:lnSpc>
                        <a:spcBef>
                          <a:spcPts val="200"/>
                        </a:spcBef>
                        <a:spcAft>
                          <a:spcPts val="200"/>
                        </a:spcAft>
                      </a:pPr>
                      <a:r>
                        <a:rPr lang="zh-TW" sz="1000" kern="1050" dirty="0">
                          <a:effectLst/>
                        </a:rPr>
                        <a:t>系列</a:t>
                      </a:r>
                      <a:r>
                        <a:rPr lang="en-US" sz="1000" kern="1050" dirty="0">
                          <a:effectLst/>
                        </a:rPr>
                        <a:t> label </a:t>
                      </a:r>
                      <a:r>
                        <a:rPr lang="zh-TW" sz="1000" kern="1050" dirty="0">
                          <a:effectLst/>
                        </a:rPr>
                        <a:t>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extLst>
                  <a:ext uri="{0D108BD9-81ED-4DB2-BD59-A6C34878D82A}">
                    <a16:rowId xmlns:a16="http://schemas.microsoft.com/office/drawing/2014/main" val="4136514823"/>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extLst>
                  <a:ext uri="{0D108BD9-81ED-4DB2-BD59-A6C34878D82A}">
                    <a16:rowId xmlns:a16="http://schemas.microsoft.com/office/drawing/2014/main" val="614192072"/>
                  </a:ext>
                </a:extLst>
              </a:tr>
              <a:tr h="216000">
                <a:tc>
                  <a:txBody>
                    <a:bodyPr/>
                    <a:lstStyle/>
                    <a:p>
                      <a:pPr indent="266700" algn="just">
                        <a:lnSpc>
                          <a:spcPts val="1400"/>
                        </a:lnSpc>
                        <a:spcBef>
                          <a:spcPts val="200"/>
                        </a:spcBef>
                        <a:spcAft>
                          <a:spcPts val="200"/>
                        </a:spcAft>
                      </a:pPr>
                      <a:r>
                        <a:rPr lang="en-US" sz="1000" kern="1050">
                          <a:effectLst/>
                        </a:rPr>
                        <a:t>linestyle_opts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tc>
                  <a:txBody>
                    <a:bodyPr/>
                    <a:lstStyle/>
                    <a:p>
                      <a:pPr indent="266700" algn="just">
                        <a:lnSpc>
                          <a:spcPts val="1400"/>
                        </a:lnSpc>
                        <a:spcBef>
                          <a:spcPts val="200"/>
                        </a:spcBef>
                        <a:spcAft>
                          <a:spcPts val="200"/>
                        </a:spcAft>
                      </a:pPr>
                      <a:r>
                        <a:rPr lang="zh-TW" sz="1000" kern="1050" dirty="0">
                          <a:effectLst/>
                        </a:rPr>
                        <a:t>线样式配置项。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extLst>
                  <a:ext uri="{0D108BD9-81ED-4DB2-BD59-A6C34878D82A}">
                    <a16:rowId xmlns:a16="http://schemas.microsoft.com/office/drawing/2014/main" val="1182179073"/>
                  </a:ext>
                </a:extLst>
              </a:tr>
              <a:tr h="216000">
                <a:tc>
                  <a:txBody>
                    <a:bodyPr/>
                    <a:lstStyle/>
                    <a:p>
                      <a:pPr indent="266700" algn="just">
                        <a:lnSpc>
                          <a:spcPts val="1400"/>
                        </a:lnSpc>
                        <a:spcBef>
                          <a:spcPts val="200"/>
                        </a:spcBef>
                        <a:spcAft>
                          <a:spcPts val="200"/>
                        </a:spcAft>
                      </a:pPr>
                      <a:r>
                        <a:rPr lang="en-US" sz="1000" kern="1050">
                          <a:effectLst/>
                        </a:rPr>
                        <a:t>areastyle_opts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tc>
                  <a:txBody>
                    <a:bodyPr/>
                    <a:lstStyle/>
                    <a:p>
                      <a:pPr indent="266700" algn="just">
                        <a:lnSpc>
                          <a:spcPts val="1400"/>
                        </a:lnSpc>
                        <a:spcBef>
                          <a:spcPts val="200"/>
                        </a:spcBef>
                        <a:spcAft>
                          <a:spcPts val="200"/>
                        </a:spcAft>
                      </a:pPr>
                      <a:r>
                        <a:rPr lang="zh-TW" sz="1000" kern="1050" dirty="0">
                          <a:effectLst/>
                        </a:rPr>
                        <a:t>区域填充样式配置项。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extLst>
                  <a:ext uri="{0D108BD9-81ED-4DB2-BD59-A6C34878D82A}">
                    <a16:rowId xmlns:a16="http://schemas.microsoft.com/office/drawing/2014/main" val="1128246241"/>
                  </a:ext>
                </a:extLst>
              </a:tr>
              <a:tr h="216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tc>
                  <a:txBody>
                    <a:bodyPr/>
                    <a:lstStyle/>
                    <a:p>
                      <a:pPr indent="266700" algn="just">
                        <a:lnSpc>
                          <a:spcPts val="1400"/>
                        </a:lnSpc>
                        <a:spcBef>
                          <a:spcPts val="200"/>
                        </a:spcBef>
                        <a:spcAft>
                          <a:spcPts val="200"/>
                        </a:spcAft>
                      </a:pPr>
                      <a:r>
                        <a:rPr lang="zh-TW" sz="1000" kern="1050" dirty="0">
                          <a:effectLst/>
                        </a:rPr>
                        <a:t>提示框组件配置项。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25092" marR="25092" marT="0" marB="0" anchor="ctr"/>
                </a:tc>
                <a:extLst>
                  <a:ext uri="{0D108BD9-81ED-4DB2-BD59-A6C34878D82A}">
                    <a16:rowId xmlns:a16="http://schemas.microsoft.com/office/drawing/2014/main" val="3522273129"/>
                  </a:ext>
                </a:extLst>
              </a:tr>
            </a:tbl>
          </a:graphicData>
        </a:graphic>
      </p:graphicFrame>
      <p:graphicFrame>
        <p:nvGraphicFramePr>
          <p:cNvPr id="4" name="表格 3">
            <a:extLst>
              <a:ext uri="{FF2B5EF4-FFF2-40B4-BE49-F238E27FC236}">
                <a16:creationId xmlns:a16="http://schemas.microsoft.com/office/drawing/2014/main" id="{42B72B9F-07C3-4A00-A84B-6883E5524ECC}"/>
              </a:ext>
            </a:extLst>
          </p:cNvPr>
          <p:cNvGraphicFramePr>
            <a:graphicFrameLocks noGrp="1"/>
          </p:cNvGraphicFramePr>
          <p:nvPr>
            <p:extLst>
              <p:ext uri="{D42A27DB-BD31-4B8C-83A1-F6EECF244321}">
                <p14:modId xmlns:p14="http://schemas.microsoft.com/office/powerpoint/2010/main" val="2313745915"/>
              </p:ext>
            </p:extLst>
          </p:nvPr>
        </p:nvGraphicFramePr>
        <p:xfrm>
          <a:off x="2938231" y="5255563"/>
          <a:ext cx="5854787" cy="1080000"/>
        </p:xfrm>
        <a:graphic>
          <a:graphicData uri="http://schemas.openxmlformats.org/drawingml/2006/table">
            <a:tbl>
              <a:tblPr firstRow="1" firstCol="1" bandRow="1">
                <a:tableStyleId>{5C22544A-7EE6-4342-B048-85BDC9FD1C3A}</a:tableStyleId>
              </a:tblPr>
              <a:tblGrid>
                <a:gridCol w="1709697">
                  <a:extLst>
                    <a:ext uri="{9D8B030D-6E8A-4147-A177-3AD203B41FA5}">
                      <a16:colId xmlns:a16="http://schemas.microsoft.com/office/drawing/2014/main" val="833506574"/>
                    </a:ext>
                  </a:extLst>
                </a:gridCol>
                <a:gridCol w="4145090">
                  <a:extLst>
                    <a:ext uri="{9D8B030D-6E8A-4147-A177-3AD203B41FA5}">
                      <a16:colId xmlns:a16="http://schemas.microsoft.com/office/drawing/2014/main" val="247001778"/>
                    </a:ext>
                  </a:extLst>
                </a:gridCol>
              </a:tblGrid>
              <a:tr h="216000">
                <a:tc>
                  <a:txBody>
                    <a:bodyPr/>
                    <a:lstStyle/>
                    <a:p>
                      <a:pPr indent="266700" algn="just">
                        <a:lnSpc>
                          <a:spcPts val="1400"/>
                        </a:lnSpc>
                        <a:spcBef>
                          <a:spcPts val="200"/>
                        </a:spcBef>
                        <a:spcAft>
                          <a:spcPts val="200"/>
                        </a:spcAft>
                      </a:pPr>
                      <a:r>
                        <a:rPr lang="zh-TW" sz="1000" kern="1050">
                          <a:effectLst/>
                        </a:rPr>
                        <a:t>属性</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1149284"/>
                  </a:ext>
                </a:extLst>
              </a:tr>
              <a:tr h="216000">
                <a:tc>
                  <a:txBody>
                    <a:bodyPr/>
                    <a:lstStyle/>
                    <a:p>
                      <a:pPr indent="266700" algn="just">
                        <a:lnSpc>
                          <a:spcPts val="1400"/>
                        </a:lnSpc>
                        <a:spcBef>
                          <a:spcPts val="200"/>
                        </a:spcBef>
                        <a:spcAft>
                          <a:spcPts val="200"/>
                        </a:spcAft>
                      </a:pPr>
                      <a:r>
                        <a:rPr lang="en-US" sz="1000" kern="1050">
                          <a:effectLst/>
                        </a:rPr>
                        <a:t>name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指示器名称。</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36260998"/>
                  </a:ext>
                </a:extLst>
              </a:tr>
              <a:tr h="216000">
                <a:tc>
                  <a:txBody>
                    <a:bodyPr/>
                    <a:lstStyle/>
                    <a:p>
                      <a:pPr indent="266700" algn="just">
                        <a:lnSpc>
                          <a:spcPts val="1400"/>
                        </a:lnSpc>
                        <a:spcBef>
                          <a:spcPts val="200"/>
                        </a:spcBef>
                        <a:spcAft>
                          <a:spcPts val="200"/>
                        </a:spcAft>
                      </a:pPr>
                      <a:r>
                        <a:rPr lang="en-US" sz="1000" kern="1050">
                          <a:effectLst/>
                        </a:rPr>
                        <a:t>min_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指示器的最小值，可选，默认为</a:t>
                      </a:r>
                      <a:r>
                        <a:rPr lang="en-US" sz="1000" kern="1050">
                          <a:effectLst/>
                        </a:rPr>
                        <a:t>0</a:t>
                      </a:r>
                      <a:r>
                        <a:rPr lang="zh-TW" sz="1000" kern="1050">
                          <a:effectLst/>
                        </a:rPr>
                        <a: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691918890"/>
                  </a:ext>
                </a:extLst>
              </a:tr>
              <a:tr h="216000">
                <a:tc>
                  <a:txBody>
                    <a:bodyPr/>
                    <a:lstStyle/>
                    <a:p>
                      <a:pPr indent="266700" algn="just">
                        <a:lnSpc>
                          <a:spcPts val="1400"/>
                        </a:lnSpc>
                        <a:spcBef>
                          <a:spcPts val="200"/>
                        </a:spcBef>
                        <a:spcAft>
                          <a:spcPts val="200"/>
                        </a:spcAft>
                      </a:pPr>
                      <a:r>
                        <a:rPr lang="en-US" sz="1000" kern="1050">
                          <a:effectLst/>
                        </a:rPr>
                        <a:t>max_</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指示器的最大值，可选，建议设置。</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09886306"/>
                  </a:ext>
                </a:extLst>
              </a:tr>
              <a:tr h="216000">
                <a:tc>
                  <a:txBody>
                    <a:bodyPr/>
                    <a:lstStyle/>
                    <a:p>
                      <a:pPr indent="266700" algn="just">
                        <a:lnSpc>
                          <a:spcPts val="1400"/>
                        </a:lnSpc>
                        <a:spcBef>
                          <a:spcPts val="200"/>
                        </a:spcBef>
                        <a:spcAft>
                          <a:spcPts val="200"/>
                        </a:spcAft>
                      </a:pPr>
                      <a:r>
                        <a:rPr lang="en-US" sz="1000" kern="1050">
                          <a:effectLst/>
                        </a:rPr>
                        <a:t>color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标签特定的颜色。</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212411724"/>
                  </a:ext>
                </a:extLst>
              </a:tr>
            </a:tbl>
          </a:graphicData>
        </a:graphic>
      </p:graphicFrame>
    </p:spTree>
    <p:extLst>
      <p:ext uri="{BB962C8B-B14F-4D97-AF65-F5344CB8AC3E}">
        <p14:creationId xmlns:p14="http://schemas.microsoft.com/office/powerpoint/2010/main" val="16904958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为了分析该企业的商品在不同区域的销售业绩情况，绘制了销售额的雷达图</a:t>
            </a:r>
            <a:r>
              <a:rPr lang="zh-CN" altLang="en-US" dirty="0"/>
              <a:t>。</a:t>
            </a:r>
          </a:p>
        </p:txBody>
      </p:sp>
      <p:sp>
        <p:nvSpPr>
          <p:cNvPr id="17412" name="内容占位符 2"/>
          <p:cNvSpPr>
            <a:spLocks noGrp="1"/>
          </p:cNvSpPr>
          <p:nvPr>
            <p:ph idx="10"/>
          </p:nvPr>
        </p:nvSpPr>
        <p:spPr/>
        <p:txBody>
          <a:bodyPr/>
          <a:lstStyle/>
          <a:p>
            <a:r>
              <a:rPr lang="en-US" altLang="zh-CN" dirty="0"/>
              <a:t>11.5.2  </a:t>
            </a:r>
            <a:r>
              <a:rPr lang="zh-CN" altLang="en-US" dirty="0"/>
              <a:t>不同区域销售业绩的比较</a:t>
            </a:r>
            <a:endParaRPr dirty="0"/>
          </a:p>
        </p:txBody>
      </p:sp>
      <p:pic>
        <p:nvPicPr>
          <p:cNvPr id="4" name="图片 3">
            <a:extLst>
              <a:ext uri="{FF2B5EF4-FFF2-40B4-BE49-F238E27FC236}">
                <a16:creationId xmlns:a16="http://schemas.microsoft.com/office/drawing/2014/main" id="{E9A8311F-A477-41B6-B4C7-60688C6C4AEA}"/>
              </a:ext>
            </a:extLst>
          </p:cNvPr>
          <p:cNvPicPr/>
          <p:nvPr/>
        </p:nvPicPr>
        <p:blipFill>
          <a:blip r:embed="rId2" cstate="print"/>
          <a:stretch>
            <a:fillRect/>
          </a:stretch>
        </p:blipFill>
        <p:spPr>
          <a:xfrm>
            <a:off x="3550574" y="2717511"/>
            <a:ext cx="4869180" cy="2660650"/>
          </a:xfrm>
          <a:prstGeom prst="rect">
            <a:avLst/>
          </a:prstGeom>
        </p:spPr>
      </p:pic>
    </p:spTree>
    <p:extLst>
      <p:ext uri="{BB962C8B-B14F-4D97-AF65-F5344CB8AC3E}">
        <p14:creationId xmlns:p14="http://schemas.microsoft.com/office/powerpoint/2010/main" val="2032503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pPr marL="271463" indent="-271463"/>
            <a:r>
              <a:rPr lang="en-US" altLang="zh-CN" dirty="0"/>
              <a:t>   Radar()</a:t>
            </a:r>
          </a:p>
          <a:p>
            <a:pPr marL="271463" indent="-271463"/>
            <a:r>
              <a:rPr lang="en-US" altLang="zh-CN" dirty="0"/>
              <a:t>        .add("</a:t>
            </a:r>
            <a:r>
              <a:rPr lang="zh-CN" altLang="en-US" dirty="0"/>
              <a:t>销售额</a:t>
            </a:r>
            <a:r>
              <a:rPr lang="en-US" altLang="zh-CN" dirty="0"/>
              <a:t>", [v2])</a:t>
            </a:r>
          </a:p>
          <a:p>
            <a:pPr marL="271463" indent="-271463"/>
            <a:r>
              <a:rPr lang="en-US" altLang="zh-CN" dirty="0"/>
              <a:t>        .add("</a:t>
            </a:r>
            <a:r>
              <a:rPr lang="zh-CN" altLang="en-US" dirty="0"/>
              <a:t>利润额</a:t>
            </a:r>
            <a:r>
              <a:rPr lang="en-US" altLang="zh-CN" dirty="0"/>
              <a:t>", [v3])</a:t>
            </a:r>
          </a:p>
          <a:p>
            <a:pPr marL="271463" indent="-271463"/>
            <a:r>
              <a:rPr lang="en-US" altLang="zh-CN" dirty="0"/>
              <a:t>        .</a:t>
            </a:r>
            <a:r>
              <a:rPr lang="en-US" altLang="zh-CN" dirty="0" err="1"/>
              <a:t>set_global_opts</a:t>
            </a:r>
            <a:r>
              <a:rPr lang="en-US" altLang="zh-CN" dirty="0"/>
              <a:t>(</a:t>
            </a:r>
          </a:p>
          <a:p>
            <a:pPr marL="271463" indent="-271463"/>
            <a:r>
              <a:rPr lang="en-US" altLang="zh-CN" dirty="0"/>
              <a:t>            </a:t>
            </a:r>
            <a:r>
              <a:rPr lang="en-US" altLang="zh-CN" dirty="0" err="1"/>
              <a:t>title_opts</a:t>
            </a:r>
            <a:r>
              <a:rPr lang="en-US" altLang="zh-CN" dirty="0"/>
              <a:t>=</a:t>
            </a:r>
            <a:r>
              <a:rPr lang="en-US" altLang="zh-CN" dirty="0" err="1"/>
              <a:t>opts.TitleOpts</a:t>
            </a:r>
            <a:r>
              <a:rPr lang="en-US" altLang="zh-CN" dirty="0"/>
              <a:t>(title="</a:t>
            </a:r>
            <a:r>
              <a:rPr lang="zh-CN" altLang="en-US" dirty="0"/>
              <a:t>区域销售额与利润额的比较分析</a:t>
            </a:r>
            <a:r>
              <a:rPr lang="en-US" altLang="zh-CN" dirty="0"/>
              <a:t>", subtitle="2019</a:t>
            </a:r>
            <a:r>
              <a:rPr lang="zh-CN" altLang="en-US" dirty="0"/>
              <a:t>年企业经营状况</a:t>
            </a:r>
            <a:r>
              <a:rPr lang="en-US" altLang="zh-CN" dirty="0"/>
              <a:t>"),</a:t>
            </a:r>
          </a:p>
          <a:p>
            <a:pPr marL="271463" indent="-271463"/>
            <a:r>
              <a:rPr lang="en-US" altLang="zh-CN" dirty="0"/>
              <a:t>            </a:t>
            </a:r>
            <a:r>
              <a:rPr lang="en-US" altLang="zh-CN" dirty="0" err="1"/>
              <a:t>legend_opts</a:t>
            </a:r>
            <a:r>
              <a:rPr lang="en-US" altLang="zh-CN" dirty="0"/>
              <a:t>=</a:t>
            </a:r>
            <a:r>
              <a:rPr lang="en-US" altLang="zh-CN" dirty="0" err="1"/>
              <a:t>opts.LegendOpts</a:t>
            </a:r>
            <a:r>
              <a:rPr lang="en-US" altLang="zh-CN" dirty="0"/>
              <a:t>(</a:t>
            </a:r>
            <a:r>
              <a:rPr lang="en-US" altLang="zh-CN" dirty="0" err="1"/>
              <a:t>selected_mode</a:t>
            </a:r>
            <a:r>
              <a:rPr lang="en-US" altLang="zh-CN" dirty="0"/>
              <a:t>="single"),</a:t>
            </a:r>
          </a:p>
          <a:p>
            <a:pPr marL="271463" indent="-271463"/>
            <a:r>
              <a:rPr lang="en-US" altLang="zh-CN" dirty="0"/>
              <a:t>            </a:t>
            </a:r>
            <a:r>
              <a:rPr lang="en-US" altLang="zh-CN" dirty="0" err="1"/>
              <a:t>toolbox_opts</a:t>
            </a:r>
            <a:r>
              <a:rPr lang="en-US" altLang="zh-CN" dirty="0"/>
              <a:t>=</a:t>
            </a:r>
            <a:r>
              <a:rPr lang="en-US" altLang="zh-CN" dirty="0" err="1"/>
              <a:t>opts.ToolboxOpts</a:t>
            </a:r>
            <a:r>
              <a:rPr lang="en-US" altLang="zh-CN" dirty="0"/>
              <a:t>()</a:t>
            </a:r>
          </a:p>
          <a:p>
            <a:pPr marL="271463" indent="-271463"/>
            <a:r>
              <a:rPr lang="en-US" altLang="zh-CN" dirty="0"/>
              <a:t>        )</a:t>
            </a:r>
          </a:p>
        </p:txBody>
      </p:sp>
    </p:spTree>
    <p:extLst>
      <p:ext uri="{BB962C8B-B14F-4D97-AF65-F5344CB8AC3E}">
        <p14:creationId xmlns:p14="http://schemas.microsoft.com/office/powerpoint/2010/main" val="1787366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154144"/>
            <a:ext cx="0" cy="526817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39276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349694"/>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旭日图</a:t>
            </a:r>
          </a:p>
        </p:txBody>
      </p:sp>
      <p:sp>
        <p:nvSpPr>
          <p:cNvPr id="13" name="AutoShape 17"/>
          <p:cNvSpPr>
            <a:spLocks noChangeArrowheads="1"/>
          </p:cNvSpPr>
          <p:nvPr/>
        </p:nvSpPr>
        <p:spPr bwMode="auto">
          <a:xfrm>
            <a:off x="4000531" y="1320765"/>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雷达图</a:t>
            </a:r>
          </a:p>
        </p:txBody>
      </p:sp>
      <p:sp>
        <p:nvSpPr>
          <p:cNvPr id="15" name="Oval 15"/>
          <p:cNvSpPr>
            <a:spLocks noChangeArrowheads="1"/>
          </p:cNvSpPr>
          <p:nvPr/>
        </p:nvSpPr>
        <p:spPr bwMode="auto">
          <a:xfrm>
            <a:off x="2928857" y="2367694"/>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40189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主题河流图</a:t>
            </a:r>
          </a:p>
        </p:txBody>
      </p:sp>
      <p:sp>
        <p:nvSpPr>
          <p:cNvPr id="22" name="Oval 15"/>
          <p:cNvSpPr>
            <a:spLocks noChangeArrowheads="1"/>
          </p:cNvSpPr>
          <p:nvPr/>
        </p:nvSpPr>
        <p:spPr bwMode="auto">
          <a:xfrm>
            <a:off x="2928857" y="341989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45651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词云</a:t>
            </a:r>
          </a:p>
        </p:txBody>
      </p:sp>
      <p:sp>
        <p:nvSpPr>
          <p:cNvPr id="29" name="Oval 15"/>
          <p:cNvSpPr>
            <a:spLocks noChangeArrowheads="1"/>
          </p:cNvSpPr>
          <p:nvPr/>
        </p:nvSpPr>
        <p:spPr bwMode="auto">
          <a:xfrm>
            <a:off x="2904947" y="447451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
        <p:nvSpPr>
          <p:cNvPr id="11" name="AutoShape 17">
            <a:hlinkClick r:id="" action="ppaction://noaction"/>
            <a:extLst>
              <a:ext uri="{FF2B5EF4-FFF2-40B4-BE49-F238E27FC236}">
                <a16:creationId xmlns:a16="http://schemas.microsoft.com/office/drawing/2014/main" id="{F858D493-DA42-4F15-8A9A-4F1412F3259F}"/>
              </a:ext>
            </a:extLst>
          </p:cNvPr>
          <p:cNvSpPr>
            <a:spLocks noChangeArrowheads="1"/>
          </p:cNvSpPr>
          <p:nvPr/>
        </p:nvSpPr>
        <p:spPr bwMode="auto">
          <a:xfrm>
            <a:off x="4024996" y="5522956"/>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玫瑰图</a:t>
            </a:r>
          </a:p>
        </p:txBody>
      </p:sp>
      <p:sp>
        <p:nvSpPr>
          <p:cNvPr id="12" name="Oval 15">
            <a:extLst>
              <a:ext uri="{FF2B5EF4-FFF2-40B4-BE49-F238E27FC236}">
                <a16:creationId xmlns:a16="http://schemas.microsoft.com/office/drawing/2014/main" id="{91C6563F-10D6-4D11-BBAF-3C078737F936}"/>
              </a:ext>
            </a:extLst>
          </p:cNvPr>
          <p:cNvSpPr>
            <a:spLocks noChangeArrowheads="1"/>
          </p:cNvSpPr>
          <p:nvPr/>
        </p:nvSpPr>
        <p:spPr bwMode="auto">
          <a:xfrm>
            <a:off x="2917493" y="554095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9</a:t>
            </a:r>
          </a:p>
        </p:txBody>
      </p:sp>
    </p:spTree>
    <p:extLst>
      <p:ext uri="{BB962C8B-B14F-4D97-AF65-F5344CB8AC3E}">
        <p14:creationId xmlns:p14="http://schemas.microsoft.com/office/powerpoint/2010/main" val="3448103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旭日图可以展示多级数据，具有独特的外观。旭日图是一种现代饼图</a:t>
            </a:r>
            <a:r>
              <a:rPr lang="en-US" altLang="zh-CN" dirty="0"/>
              <a:t>,</a:t>
            </a:r>
            <a:r>
              <a:rPr lang="zh-CN" altLang="zh-CN" dirty="0"/>
              <a:t>它超越传统的饼图和环图</a:t>
            </a:r>
            <a:r>
              <a:rPr lang="en-US" altLang="zh-CN" dirty="0"/>
              <a:t>,</a:t>
            </a:r>
            <a:r>
              <a:rPr lang="zh-CN" altLang="zh-CN" dirty="0"/>
              <a:t>能表达清晰的层级和归属关系</a:t>
            </a:r>
            <a:r>
              <a:rPr lang="en-US" altLang="zh-CN" dirty="0"/>
              <a:t>,</a:t>
            </a:r>
            <a:r>
              <a:rPr lang="zh-CN" altLang="zh-CN" dirty="0"/>
              <a:t>以父子层次结构来显示数据构成情况。</a:t>
            </a:r>
          </a:p>
          <a:p>
            <a:pPr marL="361950" indent="-361950"/>
            <a:endParaRPr lang="zh-CN" altLang="en-US" dirty="0"/>
          </a:p>
        </p:txBody>
      </p:sp>
      <p:sp>
        <p:nvSpPr>
          <p:cNvPr id="17412" name="内容占位符 2"/>
          <p:cNvSpPr>
            <a:spLocks noGrp="1"/>
          </p:cNvSpPr>
          <p:nvPr>
            <p:ph idx="10"/>
          </p:nvPr>
        </p:nvSpPr>
        <p:spPr/>
        <p:txBody>
          <a:bodyPr/>
          <a:lstStyle/>
          <a:p>
            <a:r>
              <a:rPr lang="en-US" altLang="zh-CN" dirty="0"/>
              <a:t>11.6.1  </a:t>
            </a:r>
            <a:r>
              <a:rPr lang="zh-CN" altLang="en-US" dirty="0"/>
              <a:t>旭日图及其参数配置</a:t>
            </a:r>
            <a:endParaRPr dirty="0"/>
          </a:p>
        </p:txBody>
      </p:sp>
    </p:spTree>
    <p:extLst>
      <p:ext uri="{BB962C8B-B14F-4D97-AF65-F5344CB8AC3E}">
        <p14:creationId xmlns:p14="http://schemas.microsoft.com/office/powerpoint/2010/main" val="2192041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905E6EFC-D33E-4080-991A-69823AD7FB00}"/>
              </a:ext>
            </a:extLst>
          </p:cNvPr>
          <p:cNvGraphicFramePr>
            <a:graphicFrameLocks noGrp="1"/>
          </p:cNvGraphicFramePr>
          <p:nvPr>
            <p:ph idx="1"/>
            <p:extLst>
              <p:ext uri="{D42A27DB-BD31-4B8C-83A1-F6EECF244321}">
                <p14:modId xmlns:p14="http://schemas.microsoft.com/office/powerpoint/2010/main" val="1927026314"/>
              </p:ext>
            </p:extLst>
          </p:nvPr>
        </p:nvGraphicFramePr>
        <p:xfrm>
          <a:off x="2475346" y="1433738"/>
          <a:ext cx="6428510" cy="2376000"/>
        </p:xfrm>
        <a:graphic>
          <a:graphicData uri="http://schemas.openxmlformats.org/drawingml/2006/table">
            <a:tbl>
              <a:tblPr firstRow="1" firstCol="1" bandRow="1">
                <a:tableStyleId>{5C22544A-7EE6-4342-B048-85BDC9FD1C3A}</a:tableStyleId>
              </a:tblPr>
              <a:tblGrid>
                <a:gridCol w="1311563">
                  <a:extLst>
                    <a:ext uri="{9D8B030D-6E8A-4147-A177-3AD203B41FA5}">
                      <a16:colId xmlns:a16="http://schemas.microsoft.com/office/drawing/2014/main" val="4188532322"/>
                    </a:ext>
                  </a:extLst>
                </a:gridCol>
                <a:gridCol w="5116947">
                  <a:extLst>
                    <a:ext uri="{9D8B030D-6E8A-4147-A177-3AD203B41FA5}">
                      <a16:colId xmlns:a16="http://schemas.microsoft.com/office/drawing/2014/main" val="1925030093"/>
                    </a:ext>
                  </a:extLst>
                </a:gridCol>
              </a:tblGrid>
              <a:tr h="216000">
                <a:tc>
                  <a:txBody>
                    <a:bodyPr/>
                    <a:lstStyle/>
                    <a:p>
                      <a:pPr indent="266700" algn="just">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3823902319"/>
                  </a:ext>
                </a:extLst>
              </a:tr>
              <a:tr h="216000">
                <a:tc>
                  <a:txBody>
                    <a:bodyPr/>
                    <a:lstStyle/>
                    <a:p>
                      <a:pPr indent="266700" algn="just">
                        <a:lnSpc>
                          <a:spcPts val="1400"/>
                        </a:lnSpc>
                        <a:spcBef>
                          <a:spcPts val="200"/>
                        </a:spcBef>
                        <a:spcAft>
                          <a:spcPts val="200"/>
                        </a:spcAft>
                      </a:pPr>
                      <a:r>
                        <a:rPr lang="en-US" sz="1000" kern="1050" dirty="0" err="1">
                          <a:effectLst/>
                        </a:rPr>
                        <a:t>series_name</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系列名称，用于</a:t>
                      </a:r>
                      <a:r>
                        <a:rPr lang="en-US" sz="1000" kern="1050" dirty="0">
                          <a:effectLst/>
                        </a:rPr>
                        <a:t>tooltip</a:t>
                      </a:r>
                      <a:r>
                        <a:rPr lang="zh-TW" sz="1000" kern="1050" dirty="0">
                          <a:effectLst/>
                        </a:rPr>
                        <a:t>的显示，</a:t>
                      </a:r>
                      <a:r>
                        <a:rPr lang="en-US" sz="1000" kern="1050" dirty="0">
                          <a:effectLst/>
                        </a:rPr>
                        <a:t>legend</a:t>
                      </a:r>
                      <a:r>
                        <a:rPr lang="zh-TW" sz="1000" kern="1050" dirty="0">
                          <a:effectLst/>
                        </a:rPr>
                        <a:t>的图例筛选。</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2964197271"/>
                  </a:ext>
                </a:extLst>
              </a:tr>
              <a:tr h="216000">
                <a:tc>
                  <a:txBody>
                    <a:bodyPr/>
                    <a:lstStyle/>
                    <a:p>
                      <a:pPr indent="266700" algn="just">
                        <a:lnSpc>
                          <a:spcPts val="1400"/>
                        </a:lnSpc>
                        <a:spcBef>
                          <a:spcPts val="200"/>
                        </a:spcBef>
                        <a:spcAft>
                          <a:spcPts val="200"/>
                        </a:spcAft>
                      </a:pPr>
                      <a:r>
                        <a:rPr lang="en-US" sz="1000" kern="1050" dirty="0" err="1">
                          <a:effectLst/>
                        </a:rPr>
                        <a:t>data_pair</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数据项。</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1572797137"/>
                  </a:ext>
                </a:extLst>
              </a:tr>
              <a:tr h="216000">
                <a:tc>
                  <a:txBody>
                    <a:bodyPr/>
                    <a:lstStyle/>
                    <a:p>
                      <a:pPr indent="266700" algn="just">
                        <a:lnSpc>
                          <a:spcPts val="1400"/>
                        </a:lnSpc>
                        <a:spcBef>
                          <a:spcPts val="200"/>
                        </a:spcBef>
                        <a:spcAft>
                          <a:spcPts val="200"/>
                        </a:spcAft>
                      </a:pPr>
                      <a:r>
                        <a:rPr lang="en-US" sz="1000" kern="1050" dirty="0">
                          <a:effectLst/>
                        </a:rPr>
                        <a:t>center</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旭日图的中心（圆心）坐标，数组的第一项是横坐标，第二项是纵坐标。</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3369920445"/>
                  </a:ext>
                </a:extLst>
              </a:tr>
              <a:tr h="216000">
                <a:tc>
                  <a:txBody>
                    <a:bodyPr/>
                    <a:lstStyle/>
                    <a:p>
                      <a:pPr indent="266700" algn="just">
                        <a:lnSpc>
                          <a:spcPts val="1400"/>
                        </a:lnSpc>
                        <a:spcBef>
                          <a:spcPts val="200"/>
                        </a:spcBef>
                        <a:spcAft>
                          <a:spcPts val="200"/>
                        </a:spcAft>
                      </a:pPr>
                      <a:r>
                        <a:rPr lang="en-US" sz="1000" kern="1050">
                          <a:effectLst/>
                        </a:rPr>
                        <a:t>radius</a:t>
                      </a:r>
                      <a:endParaRPr lang="zh-CN" sz="1000" kern="105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旭日图的半径。</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198508224"/>
                  </a:ext>
                </a:extLst>
              </a:tr>
              <a:tr h="216000">
                <a:tc>
                  <a:txBody>
                    <a:bodyPr/>
                    <a:lstStyle/>
                    <a:p>
                      <a:pPr indent="266700" algn="just">
                        <a:lnSpc>
                          <a:spcPts val="1400"/>
                        </a:lnSpc>
                        <a:spcBef>
                          <a:spcPts val="200"/>
                        </a:spcBef>
                        <a:spcAft>
                          <a:spcPts val="200"/>
                        </a:spcAft>
                      </a:pPr>
                      <a:r>
                        <a:rPr lang="en-US" sz="1000" kern="1050">
                          <a:effectLst/>
                        </a:rPr>
                        <a:t>highlight_policy</a:t>
                      </a:r>
                      <a:endParaRPr lang="zh-CN" sz="1000" kern="105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当鼠标移动到一个扇形块时，可以高亮相关的扇形块。</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3867505532"/>
                  </a:ext>
                </a:extLst>
              </a:tr>
              <a:tr h="216000">
                <a:tc>
                  <a:txBody>
                    <a:bodyPr/>
                    <a:lstStyle/>
                    <a:p>
                      <a:pPr indent="266700" algn="just">
                        <a:lnSpc>
                          <a:spcPts val="1400"/>
                        </a:lnSpc>
                        <a:spcBef>
                          <a:spcPts val="200"/>
                        </a:spcBef>
                        <a:spcAft>
                          <a:spcPts val="200"/>
                        </a:spcAft>
                      </a:pPr>
                      <a:r>
                        <a:rPr lang="en-US" sz="1000" kern="1050">
                          <a:effectLst/>
                        </a:rPr>
                        <a:t>node_click</a:t>
                      </a:r>
                      <a:endParaRPr lang="zh-CN" sz="1000" kern="105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点击节点后的行为。可取值为：</a:t>
                      </a:r>
                      <a:r>
                        <a:rPr lang="en-US" sz="1000" kern="1050" dirty="0">
                          <a:effectLst/>
                        </a:rPr>
                        <a:t>false</a:t>
                      </a:r>
                      <a:r>
                        <a:rPr lang="zh-TW" sz="1000" kern="1050" dirty="0">
                          <a:effectLst/>
                        </a:rPr>
                        <a:t>：节点点击无反应。</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3500632902"/>
                  </a:ext>
                </a:extLst>
              </a:tr>
              <a:tr h="216000">
                <a:tc>
                  <a:txBody>
                    <a:bodyPr/>
                    <a:lstStyle/>
                    <a:p>
                      <a:pPr indent="266700" algn="just">
                        <a:lnSpc>
                          <a:spcPts val="1400"/>
                        </a:lnSpc>
                        <a:spcBef>
                          <a:spcPts val="200"/>
                        </a:spcBef>
                        <a:spcAft>
                          <a:spcPts val="200"/>
                        </a:spcAft>
                      </a:pPr>
                      <a:r>
                        <a:rPr lang="en-US" sz="1000" kern="1050">
                          <a:effectLst/>
                        </a:rPr>
                        <a:t>sort_</a:t>
                      </a:r>
                      <a:endParaRPr lang="zh-CN" sz="1000" kern="105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扇形块根据数据</a:t>
                      </a:r>
                      <a:r>
                        <a:rPr lang="en-US" sz="1000" kern="1050" dirty="0">
                          <a:effectLst/>
                        </a:rPr>
                        <a:t>value</a:t>
                      </a:r>
                      <a:r>
                        <a:rPr lang="zh-TW" sz="1000" kern="1050" dirty="0">
                          <a:effectLst/>
                        </a:rPr>
                        <a:t>的排序方式，如果未指定</a:t>
                      </a:r>
                      <a:r>
                        <a:rPr lang="en-US" sz="1000" kern="1050" dirty="0">
                          <a:effectLst/>
                        </a:rPr>
                        <a:t>value</a:t>
                      </a:r>
                      <a:r>
                        <a:rPr lang="zh-TW" sz="1000" kern="1050" dirty="0">
                          <a:effectLst/>
                        </a:rPr>
                        <a:t>，则其值为子元素</a:t>
                      </a:r>
                      <a:r>
                        <a:rPr lang="en-US" sz="1000" kern="1050" dirty="0">
                          <a:effectLst/>
                        </a:rPr>
                        <a:t>value</a:t>
                      </a:r>
                      <a:r>
                        <a:rPr lang="zh-TW" sz="1000" kern="1050" dirty="0">
                          <a:effectLst/>
                        </a:rPr>
                        <a:t>之和。</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2481426184"/>
                  </a:ext>
                </a:extLst>
              </a:tr>
              <a:tr h="216000">
                <a:tc>
                  <a:txBody>
                    <a:bodyPr/>
                    <a:lstStyle/>
                    <a:p>
                      <a:pPr indent="266700" algn="just">
                        <a:lnSpc>
                          <a:spcPts val="1400"/>
                        </a:lnSpc>
                        <a:spcBef>
                          <a:spcPts val="200"/>
                        </a:spcBef>
                        <a:spcAft>
                          <a:spcPts val="200"/>
                        </a:spcAft>
                      </a:pPr>
                      <a:r>
                        <a:rPr lang="en-US" sz="1000" kern="1050">
                          <a:effectLst/>
                        </a:rPr>
                        <a:t>levels</a:t>
                      </a:r>
                      <a:endParaRPr lang="zh-CN" sz="1000" kern="105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旭日图多层级配置。</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1870530166"/>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390560634"/>
                  </a:ext>
                </a:extLst>
              </a:tr>
              <a:tr h="216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数据项的配置。</a:t>
                      </a:r>
                      <a:endParaRPr lang="zh-CN" sz="1000" kern="105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nchor="ctr"/>
                </a:tc>
                <a:extLst>
                  <a:ext uri="{0D108BD9-81ED-4DB2-BD59-A6C34878D82A}">
                    <a16:rowId xmlns:a16="http://schemas.microsoft.com/office/drawing/2014/main" val="2886728096"/>
                  </a:ext>
                </a:extLst>
              </a:tr>
            </a:tbl>
          </a:graphicData>
        </a:graphic>
      </p:graphicFrame>
      <p:graphicFrame>
        <p:nvGraphicFramePr>
          <p:cNvPr id="2" name="表格 1">
            <a:extLst>
              <a:ext uri="{FF2B5EF4-FFF2-40B4-BE49-F238E27FC236}">
                <a16:creationId xmlns:a16="http://schemas.microsoft.com/office/drawing/2014/main" id="{6471FEAF-5FC5-4BE5-BEB4-1FC4E7B0D7DD}"/>
              </a:ext>
            </a:extLst>
          </p:cNvPr>
          <p:cNvGraphicFramePr>
            <a:graphicFrameLocks noGrp="1"/>
          </p:cNvGraphicFramePr>
          <p:nvPr>
            <p:extLst>
              <p:ext uri="{D42A27DB-BD31-4B8C-83A1-F6EECF244321}">
                <p14:modId xmlns:p14="http://schemas.microsoft.com/office/powerpoint/2010/main" val="3893344964"/>
              </p:ext>
            </p:extLst>
          </p:nvPr>
        </p:nvGraphicFramePr>
        <p:xfrm>
          <a:off x="2460047" y="4152606"/>
          <a:ext cx="6443808" cy="1728000"/>
        </p:xfrm>
        <a:graphic>
          <a:graphicData uri="http://schemas.openxmlformats.org/drawingml/2006/table">
            <a:tbl>
              <a:tblPr firstRow="1" firstCol="1" bandRow="1">
                <a:tableStyleId>{5C22544A-7EE6-4342-B048-85BDC9FD1C3A}</a:tableStyleId>
              </a:tblPr>
              <a:tblGrid>
                <a:gridCol w="1336098">
                  <a:extLst>
                    <a:ext uri="{9D8B030D-6E8A-4147-A177-3AD203B41FA5}">
                      <a16:colId xmlns:a16="http://schemas.microsoft.com/office/drawing/2014/main" val="1969036321"/>
                    </a:ext>
                  </a:extLst>
                </a:gridCol>
                <a:gridCol w="5107710">
                  <a:extLst>
                    <a:ext uri="{9D8B030D-6E8A-4147-A177-3AD203B41FA5}">
                      <a16:colId xmlns:a16="http://schemas.microsoft.com/office/drawing/2014/main" val="2965152868"/>
                    </a:ext>
                  </a:extLst>
                </a:gridCol>
              </a:tblGrid>
              <a:tr h="216000">
                <a:tc>
                  <a:txBody>
                    <a:bodyPr/>
                    <a:lstStyle/>
                    <a:p>
                      <a:pPr indent="266700" algn="just">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extLst>
                  <a:ext uri="{0D108BD9-81ED-4DB2-BD59-A6C34878D82A}">
                    <a16:rowId xmlns:a16="http://schemas.microsoft.com/office/drawing/2014/main" val="509894453"/>
                  </a:ext>
                </a:extLst>
              </a:tr>
              <a:tr h="216000">
                <a:tc>
                  <a:txBody>
                    <a:bodyPr/>
                    <a:lstStyle/>
                    <a:p>
                      <a:pPr indent="266700" algn="just">
                        <a:lnSpc>
                          <a:spcPts val="1400"/>
                        </a:lnSpc>
                        <a:spcBef>
                          <a:spcPts val="200"/>
                        </a:spcBef>
                        <a:spcAft>
                          <a:spcPts val="200"/>
                        </a:spcAft>
                      </a:pPr>
                      <a:r>
                        <a:rPr lang="en-US" sz="1000" kern="1050" dirty="0">
                          <a:effectLst/>
                        </a:rPr>
                        <a:t>value</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tc>
                  <a:txBody>
                    <a:bodyPr/>
                    <a:lstStyle/>
                    <a:p>
                      <a:pPr indent="266700" algn="just">
                        <a:lnSpc>
                          <a:spcPts val="1400"/>
                        </a:lnSpc>
                        <a:spcBef>
                          <a:spcPts val="200"/>
                        </a:spcBef>
                        <a:spcAft>
                          <a:spcPts val="200"/>
                        </a:spcAft>
                      </a:pPr>
                      <a:r>
                        <a:rPr lang="zh-TW" sz="1000" kern="1050" dirty="0">
                          <a:effectLst/>
                        </a:rPr>
                        <a:t>数据值，如果包含</a:t>
                      </a:r>
                      <a:r>
                        <a:rPr lang="en-US" sz="1000" kern="1050" dirty="0">
                          <a:effectLst/>
                        </a:rPr>
                        <a:t> children</a:t>
                      </a:r>
                      <a:r>
                        <a:rPr lang="zh-TW" sz="1000" kern="1050" dirty="0">
                          <a:effectLst/>
                        </a:rPr>
                        <a:t>，则可以不写</a:t>
                      </a:r>
                      <a:r>
                        <a:rPr lang="en-US" sz="1000" kern="1050" dirty="0">
                          <a:effectLst/>
                        </a:rPr>
                        <a:t> value </a:t>
                      </a:r>
                      <a:r>
                        <a:rPr lang="zh-TW" sz="1000" kern="1050" dirty="0">
                          <a:effectLst/>
                        </a:rPr>
                        <a:t>值。</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extLst>
                  <a:ext uri="{0D108BD9-81ED-4DB2-BD59-A6C34878D82A}">
                    <a16:rowId xmlns:a16="http://schemas.microsoft.com/office/drawing/2014/main" val="184714236"/>
                  </a:ext>
                </a:extLst>
              </a:tr>
              <a:tr h="216000">
                <a:tc>
                  <a:txBody>
                    <a:bodyPr/>
                    <a:lstStyle/>
                    <a:p>
                      <a:pPr indent="266700" algn="just">
                        <a:lnSpc>
                          <a:spcPts val="1400"/>
                        </a:lnSpc>
                        <a:spcBef>
                          <a:spcPts val="200"/>
                        </a:spcBef>
                        <a:spcAft>
                          <a:spcPts val="200"/>
                        </a:spcAft>
                      </a:pPr>
                      <a:r>
                        <a:rPr lang="en-US" sz="1000" kern="1050">
                          <a:effectLst/>
                        </a:rPr>
                        <a:t>name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tc>
                  <a:txBody>
                    <a:bodyPr/>
                    <a:lstStyle/>
                    <a:p>
                      <a:pPr indent="266700" algn="just">
                        <a:lnSpc>
                          <a:spcPts val="1400"/>
                        </a:lnSpc>
                        <a:spcBef>
                          <a:spcPts val="200"/>
                        </a:spcBef>
                        <a:spcAft>
                          <a:spcPts val="200"/>
                        </a:spcAft>
                      </a:pPr>
                      <a:r>
                        <a:rPr lang="zh-TW" sz="1000" kern="1050" dirty="0">
                          <a:effectLst/>
                        </a:rPr>
                        <a:t>显示在扇形块中的描述文字。</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extLst>
                  <a:ext uri="{0D108BD9-81ED-4DB2-BD59-A6C34878D82A}">
                    <a16:rowId xmlns:a16="http://schemas.microsoft.com/office/drawing/2014/main" val="4049867619"/>
                  </a:ext>
                </a:extLst>
              </a:tr>
              <a:tr h="216000">
                <a:tc>
                  <a:txBody>
                    <a:bodyPr/>
                    <a:lstStyle/>
                    <a:p>
                      <a:pPr indent="266700" algn="just">
                        <a:lnSpc>
                          <a:spcPts val="1400"/>
                        </a:lnSpc>
                        <a:spcBef>
                          <a:spcPts val="200"/>
                        </a:spcBef>
                        <a:spcAft>
                          <a:spcPts val="200"/>
                        </a:spcAft>
                      </a:pPr>
                      <a:r>
                        <a:rPr lang="en-US" sz="1000" kern="1050">
                          <a:effectLst/>
                        </a:rPr>
                        <a:t>link</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tc>
                  <a:txBody>
                    <a:bodyPr/>
                    <a:lstStyle/>
                    <a:p>
                      <a:pPr indent="266700" algn="just">
                        <a:lnSpc>
                          <a:spcPts val="1400"/>
                        </a:lnSpc>
                        <a:spcBef>
                          <a:spcPts val="200"/>
                        </a:spcBef>
                        <a:spcAft>
                          <a:spcPts val="200"/>
                        </a:spcAft>
                      </a:pPr>
                      <a:r>
                        <a:rPr lang="zh-TW" sz="1000" kern="1050" dirty="0">
                          <a:effectLst/>
                        </a:rPr>
                        <a:t>点击此节点可跳转的超链接。</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extLst>
                  <a:ext uri="{0D108BD9-81ED-4DB2-BD59-A6C34878D82A}">
                    <a16:rowId xmlns:a16="http://schemas.microsoft.com/office/drawing/2014/main" val="1454806529"/>
                  </a:ext>
                </a:extLst>
              </a:tr>
              <a:tr h="216000">
                <a:tc>
                  <a:txBody>
                    <a:bodyPr/>
                    <a:lstStyle/>
                    <a:p>
                      <a:pPr indent="266700" algn="just">
                        <a:lnSpc>
                          <a:spcPts val="1400"/>
                        </a:lnSpc>
                        <a:spcBef>
                          <a:spcPts val="200"/>
                        </a:spcBef>
                        <a:spcAft>
                          <a:spcPts val="200"/>
                        </a:spcAft>
                      </a:pPr>
                      <a:r>
                        <a:rPr lang="en-US" sz="1000" kern="1050">
                          <a:effectLst/>
                        </a:rPr>
                        <a:t>target</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tc>
                  <a:txBody>
                    <a:bodyPr/>
                    <a:lstStyle/>
                    <a:p>
                      <a:pPr indent="266700" algn="just">
                        <a:lnSpc>
                          <a:spcPts val="1400"/>
                        </a:lnSpc>
                        <a:spcBef>
                          <a:spcPts val="200"/>
                        </a:spcBef>
                        <a:spcAft>
                          <a:spcPts val="200"/>
                        </a:spcAft>
                      </a:pPr>
                      <a:r>
                        <a:rPr lang="zh-TW" sz="1000" kern="1050" dirty="0">
                          <a:effectLst/>
                        </a:rPr>
                        <a:t>意义同</a:t>
                      </a:r>
                      <a:r>
                        <a:rPr lang="en-US" sz="1000" kern="1050" dirty="0">
                          <a:effectLst/>
                        </a:rPr>
                        <a:t> HTML &lt;a&gt; </a:t>
                      </a:r>
                      <a:r>
                        <a:rPr lang="zh-TW" sz="1000" kern="1050" dirty="0">
                          <a:effectLst/>
                        </a:rPr>
                        <a:t>标签中的</a:t>
                      </a:r>
                      <a:r>
                        <a:rPr lang="en-US" sz="1000" kern="1050" dirty="0">
                          <a:effectLst/>
                        </a:rPr>
                        <a:t> target</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extLst>
                  <a:ext uri="{0D108BD9-81ED-4DB2-BD59-A6C34878D82A}">
                    <a16:rowId xmlns:a16="http://schemas.microsoft.com/office/drawing/2014/main" val="3107966379"/>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extLst>
                  <a:ext uri="{0D108BD9-81ED-4DB2-BD59-A6C34878D82A}">
                    <a16:rowId xmlns:a16="http://schemas.microsoft.com/office/drawing/2014/main" val="425245821"/>
                  </a:ext>
                </a:extLst>
              </a:tr>
              <a:tr h="216000">
                <a:tc>
                  <a:txBody>
                    <a:bodyPr/>
                    <a:lstStyle/>
                    <a:p>
                      <a:pPr indent="266700" algn="just">
                        <a:lnSpc>
                          <a:spcPts val="1400"/>
                        </a:lnSpc>
                        <a:spcBef>
                          <a:spcPts val="200"/>
                        </a:spcBef>
                        <a:spcAft>
                          <a:spcPts val="200"/>
                        </a:spcAft>
                      </a:pPr>
                      <a:r>
                        <a:rPr lang="en-US" sz="1000" kern="1050">
                          <a:effectLst/>
                        </a:rPr>
                        <a:t>itemstyle_opts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tc>
                  <a:txBody>
                    <a:bodyPr/>
                    <a:lstStyle/>
                    <a:p>
                      <a:pPr indent="266700" algn="just">
                        <a:lnSpc>
                          <a:spcPts val="1400"/>
                        </a:lnSpc>
                        <a:spcBef>
                          <a:spcPts val="200"/>
                        </a:spcBef>
                        <a:spcAft>
                          <a:spcPts val="200"/>
                        </a:spcAft>
                      </a:pPr>
                      <a:r>
                        <a:rPr lang="zh-TW" sz="1000" kern="1050" dirty="0">
                          <a:effectLst/>
                        </a:rPr>
                        <a:t>数据项配置项。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extLst>
                  <a:ext uri="{0D108BD9-81ED-4DB2-BD59-A6C34878D82A}">
                    <a16:rowId xmlns:a16="http://schemas.microsoft.com/office/drawing/2014/main" val="231149898"/>
                  </a:ext>
                </a:extLst>
              </a:tr>
              <a:tr h="216000">
                <a:tc>
                  <a:txBody>
                    <a:bodyPr/>
                    <a:lstStyle/>
                    <a:p>
                      <a:pPr indent="266700" algn="just">
                        <a:lnSpc>
                          <a:spcPts val="1400"/>
                        </a:lnSpc>
                        <a:spcBef>
                          <a:spcPts val="200"/>
                        </a:spcBef>
                        <a:spcAft>
                          <a:spcPts val="200"/>
                        </a:spcAft>
                      </a:pPr>
                      <a:r>
                        <a:rPr lang="en-US" sz="1000" kern="1050">
                          <a:effectLst/>
                        </a:rPr>
                        <a:t>children</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tc>
                  <a:txBody>
                    <a:bodyPr/>
                    <a:lstStyle/>
                    <a:p>
                      <a:pPr indent="266700" algn="just">
                        <a:lnSpc>
                          <a:spcPts val="1400"/>
                        </a:lnSpc>
                        <a:spcBef>
                          <a:spcPts val="200"/>
                        </a:spcBef>
                        <a:spcAft>
                          <a:spcPts val="200"/>
                        </a:spcAft>
                      </a:pPr>
                      <a:r>
                        <a:rPr lang="zh-TW" sz="1000" kern="1050" dirty="0">
                          <a:effectLst/>
                        </a:rPr>
                        <a:t>子节点数据项配置配置</a:t>
                      </a:r>
                      <a:r>
                        <a:rPr lang="en-US" sz="1000" kern="1050" dirty="0">
                          <a:effectLst/>
                        </a:rPr>
                        <a:t>(</a:t>
                      </a:r>
                      <a:r>
                        <a:rPr lang="zh-TW" sz="1000" kern="1050" dirty="0">
                          <a:effectLst/>
                        </a:rPr>
                        <a:t>和</a:t>
                      </a:r>
                      <a:r>
                        <a:rPr lang="en-US" sz="1000" kern="1050" dirty="0">
                          <a:effectLst/>
                        </a:rPr>
                        <a:t> </a:t>
                      </a:r>
                      <a:r>
                        <a:rPr lang="en-US" sz="1000" kern="1050" dirty="0" err="1">
                          <a:effectLst/>
                        </a:rPr>
                        <a:t>SunburstItem</a:t>
                      </a:r>
                      <a:r>
                        <a:rPr lang="en-US" sz="1000" kern="1050" dirty="0">
                          <a:effectLst/>
                        </a:rPr>
                        <a:t> </a:t>
                      </a:r>
                      <a:r>
                        <a:rPr lang="zh-TW" sz="1000" kern="1050" dirty="0">
                          <a:effectLst/>
                        </a:rPr>
                        <a:t>一致</a:t>
                      </a:r>
                      <a:r>
                        <a:rPr lang="en-US" sz="1000" kern="1050" dirty="0">
                          <a:effectLst/>
                        </a:rPr>
                        <a:t>, </a:t>
                      </a:r>
                      <a:r>
                        <a:rPr lang="zh-TW" sz="1000" kern="1050" dirty="0">
                          <a:effectLst/>
                        </a:rPr>
                        <a:t>递归下去</a:t>
                      </a:r>
                      <a:r>
                        <a:rPr lang="en-US" sz="1000" kern="1050" dirty="0">
                          <a:effectLst/>
                        </a:rPr>
                        <a:t>)</a:t>
                      </a:r>
                      <a:r>
                        <a:rPr lang="zh-TW" sz="1000" kern="1050" dirty="0">
                          <a:effectLst/>
                        </a:rPr>
                        <a:t>。</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32779" marR="32779" marT="0" marB="0" anchor="ctr"/>
                </a:tc>
                <a:extLst>
                  <a:ext uri="{0D108BD9-81ED-4DB2-BD59-A6C34878D82A}">
                    <a16:rowId xmlns:a16="http://schemas.microsoft.com/office/drawing/2014/main" val="3894243044"/>
                  </a:ext>
                </a:extLst>
              </a:tr>
            </a:tbl>
          </a:graphicData>
        </a:graphic>
      </p:graphicFrame>
    </p:spTree>
    <p:extLst>
      <p:ext uri="{BB962C8B-B14F-4D97-AF65-F5344CB8AC3E}">
        <p14:creationId xmlns:p14="http://schemas.microsoft.com/office/powerpoint/2010/main" val="3889581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为了分析我的家庭的人员相互关系，绘制了我的家庭树旭日图</a:t>
            </a:r>
            <a:r>
              <a:rPr lang="zh-CN" altLang="en-US" dirty="0"/>
              <a:t>。</a:t>
            </a:r>
          </a:p>
        </p:txBody>
      </p:sp>
      <p:sp>
        <p:nvSpPr>
          <p:cNvPr id="17412" name="内容占位符 2"/>
          <p:cNvSpPr>
            <a:spLocks noGrp="1"/>
          </p:cNvSpPr>
          <p:nvPr>
            <p:ph idx="10"/>
          </p:nvPr>
        </p:nvSpPr>
        <p:spPr/>
        <p:txBody>
          <a:bodyPr/>
          <a:lstStyle/>
          <a:p>
            <a:r>
              <a:rPr lang="en-US" altLang="zh-CN" dirty="0"/>
              <a:t>11.6.2  </a:t>
            </a:r>
            <a:r>
              <a:rPr lang="zh-CN" altLang="en-US" dirty="0"/>
              <a:t>绘制我的家庭树旭日图</a:t>
            </a:r>
            <a:endParaRPr dirty="0"/>
          </a:p>
        </p:txBody>
      </p:sp>
      <p:pic>
        <p:nvPicPr>
          <p:cNvPr id="4" name="图片 3">
            <a:extLst>
              <a:ext uri="{FF2B5EF4-FFF2-40B4-BE49-F238E27FC236}">
                <a16:creationId xmlns:a16="http://schemas.microsoft.com/office/drawing/2014/main" id="{F133D8B2-3376-4D42-BB69-B468EB983B82}"/>
              </a:ext>
            </a:extLst>
          </p:cNvPr>
          <p:cNvPicPr/>
          <p:nvPr/>
        </p:nvPicPr>
        <p:blipFill>
          <a:blip r:embed="rId2" cstate="print"/>
          <a:stretch>
            <a:fillRect/>
          </a:stretch>
        </p:blipFill>
        <p:spPr>
          <a:xfrm>
            <a:off x="3813233" y="3083790"/>
            <a:ext cx="4602480" cy="2260600"/>
          </a:xfrm>
          <a:prstGeom prst="rect">
            <a:avLst/>
          </a:prstGeom>
        </p:spPr>
      </p:pic>
    </p:spTree>
    <p:extLst>
      <p:ext uri="{BB962C8B-B14F-4D97-AF65-F5344CB8AC3E}">
        <p14:creationId xmlns:p14="http://schemas.microsoft.com/office/powerpoint/2010/main" val="3070144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r>
              <a:rPr lang="en-US" altLang="zh-CN" dirty="0"/>
              <a:t>   c = (</a:t>
            </a:r>
            <a:endParaRPr lang="zh-CN" altLang="zh-CN" dirty="0"/>
          </a:p>
          <a:p>
            <a:r>
              <a:rPr lang="en-US" altLang="zh-CN" dirty="0"/>
              <a:t>        Sunburst()</a:t>
            </a:r>
            <a:endParaRPr lang="zh-CN" altLang="zh-CN" dirty="0"/>
          </a:p>
          <a:p>
            <a:r>
              <a:rPr lang="en-US" altLang="zh-CN" dirty="0"/>
              <a:t>        .add(</a:t>
            </a:r>
            <a:r>
              <a:rPr lang="en-US" altLang="zh-CN" dirty="0" err="1"/>
              <a:t>series_name</a:t>
            </a:r>
            <a:r>
              <a:rPr lang="en-US" altLang="zh-CN" dirty="0"/>
              <a:t>="</a:t>
            </a:r>
            <a:r>
              <a:rPr lang="zh-CN" altLang="zh-CN" dirty="0"/>
              <a:t>我的家庭树旭日图</a:t>
            </a:r>
            <a:r>
              <a:rPr lang="en-US" altLang="zh-CN" dirty="0"/>
              <a:t>", </a:t>
            </a:r>
            <a:r>
              <a:rPr lang="en-US" altLang="zh-CN" dirty="0" err="1"/>
              <a:t>data_pair</a:t>
            </a:r>
            <a:r>
              <a:rPr lang="en-US" altLang="zh-CN" dirty="0"/>
              <a:t>=data, radius=[0, "90%"])</a:t>
            </a:r>
            <a:endParaRPr lang="zh-CN" altLang="zh-CN" dirty="0"/>
          </a:p>
          <a:p>
            <a:r>
              <a:rPr lang="en-US" altLang="zh-CN" dirty="0"/>
              <a:t>        .</a:t>
            </a:r>
            <a:r>
              <a:rPr lang="en-US" altLang="zh-CN" dirty="0" err="1"/>
              <a:t>set_global_opts</a:t>
            </a:r>
            <a:r>
              <a:rPr lang="en-US" altLang="zh-CN" dirty="0"/>
              <a:t>(</a:t>
            </a:r>
            <a:r>
              <a:rPr lang="en-US" altLang="zh-CN" dirty="0" err="1"/>
              <a:t>title_opts</a:t>
            </a:r>
            <a:r>
              <a:rPr lang="en-US" altLang="zh-CN" dirty="0"/>
              <a:t>=</a:t>
            </a:r>
            <a:r>
              <a:rPr lang="en-US" altLang="zh-CN" dirty="0" err="1"/>
              <a:t>opts.TitleOpts</a:t>
            </a:r>
            <a:r>
              <a:rPr lang="en-US" altLang="zh-CN" dirty="0"/>
              <a:t>(title="</a:t>
            </a:r>
            <a:r>
              <a:rPr lang="zh-CN" altLang="zh-CN" dirty="0"/>
              <a:t>我的家庭树旭日图</a:t>
            </a:r>
            <a:r>
              <a:rPr lang="en-US" altLang="zh-CN" dirty="0"/>
              <a:t>"),</a:t>
            </a:r>
            <a:endParaRPr lang="zh-CN" altLang="zh-CN" dirty="0"/>
          </a:p>
          <a:p>
            <a:r>
              <a:rPr lang="en-US" altLang="zh-CN" dirty="0"/>
              <a:t>                         </a:t>
            </a:r>
            <a:r>
              <a:rPr lang="en-US" altLang="zh-CN" dirty="0" err="1"/>
              <a:t>toolbox_opts</a:t>
            </a:r>
            <a:r>
              <a:rPr lang="en-US" altLang="zh-CN" dirty="0"/>
              <a:t>=</a:t>
            </a:r>
            <a:r>
              <a:rPr lang="en-US" altLang="zh-CN" dirty="0" err="1"/>
              <a:t>opts.ToolboxOpts</a:t>
            </a:r>
            <a:r>
              <a:rPr lang="en-US" altLang="zh-CN" dirty="0"/>
              <a:t>())</a:t>
            </a:r>
            <a:endParaRPr lang="zh-CN" altLang="zh-CN" dirty="0"/>
          </a:p>
          <a:p>
            <a:r>
              <a:rPr lang="en-US" altLang="zh-CN" dirty="0"/>
              <a:t>        .</a:t>
            </a:r>
            <a:r>
              <a:rPr lang="en-US" altLang="zh-CN" dirty="0" err="1"/>
              <a:t>set_series_opts</a:t>
            </a:r>
            <a:r>
              <a:rPr lang="en-US" altLang="zh-CN" dirty="0"/>
              <a:t>(</a:t>
            </a:r>
            <a:r>
              <a:rPr lang="en-US" altLang="zh-CN" dirty="0" err="1"/>
              <a:t>label_opts</a:t>
            </a:r>
            <a:r>
              <a:rPr lang="en-US" altLang="zh-CN" dirty="0"/>
              <a:t>=</a:t>
            </a:r>
            <a:r>
              <a:rPr lang="en-US" altLang="zh-CN" dirty="0" err="1"/>
              <a:t>opts.LabelOpts</a:t>
            </a:r>
            <a:r>
              <a:rPr lang="en-US" altLang="zh-CN" dirty="0"/>
              <a:t>(formatter="{b}"))</a:t>
            </a:r>
            <a:endParaRPr lang="zh-CN" altLang="zh-CN" dirty="0"/>
          </a:p>
          <a:p>
            <a:r>
              <a:rPr lang="en-US" altLang="zh-CN" dirty="0"/>
              <a:t>    )</a:t>
            </a:r>
            <a:endParaRPr lang="zh-CN" altLang="zh-CN" dirty="0"/>
          </a:p>
          <a:p>
            <a:r>
              <a:rPr lang="en-US" altLang="zh-CN" dirty="0"/>
              <a:t>    return c</a:t>
            </a:r>
            <a:endParaRPr lang="zh-CN" altLang="zh-CN" dirty="0"/>
          </a:p>
          <a:p>
            <a:pPr marL="271463" indent="-271463"/>
            <a:endParaRPr lang="zh-CN" altLang="en-US" dirty="0"/>
          </a:p>
        </p:txBody>
      </p:sp>
    </p:spTree>
    <p:extLst>
      <p:ext uri="{BB962C8B-B14F-4D97-AF65-F5344CB8AC3E}">
        <p14:creationId xmlns:p14="http://schemas.microsoft.com/office/powerpoint/2010/main" val="630204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154144"/>
            <a:ext cx="0" cy="526817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39276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349694"/>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旭日图</a:t>
            </a:r>
          </a:p>
        </p:txBody>
      </p:sp>
      <p:sp>
        <p:nvSpPr>
          <p:cNvPr id="13" name="AutoShape 17"/>
          <p:cNvSpPr>
            <a:spLocks noChangeArrowheads="1"/>
          </p:cNvSpPr>
          <p:nvPr/>
        </p:nvSpPr>
        <p:spPr bwMode="auto">
          <a:xfrm>
            <a:off x="4000531" y="1320765"/>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雷达图</a:t>
            </a:r>
          </a:p>
        </p:txBody>
      </p:sp>
      <p:sp>
        <p:nvSpPr>
          <p:cNvPr id="15" name="Oval 15"/>
          <p:cNvSpPr>
            <a:spLocks noChangeArrowheads="1"/>
          </p:cNvSpPr>
          <p:nvPr/>
        </p:nvSpPr>
        <p:spPr bwMode="auto">
          <a:xfrm>
            <a:off x="2928857" y="2367694"/>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401895"/>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主题河流图</a:t>
            </a:r>
          </a:p>
        </p:txBody>
      </p:sp>
      <p:sp>
        <p:nvSpPr>
          <p:cNvPr id="22" name="Oval 15"/>
          <p:cNvSpPr>
            <a:spLocks noChangeArrowheads="1"/>
          </p:cNvSpPr>
          <p:nvPr/>
        </p:nvSpPr>
        <p:spPr bwMode="auto">
          <a:xfrm>
            <a:off x="2928857" y="3419895"/>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45651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词云</a:t>
            </a:r>
          </a:p>
        </p:txBody>
      </p:sp>
      <p:sp>
        <p:nvSpPr>
          <p:cNvPr id="29" name="Oval 15"/>
          <p:cNvSpPr>
            <a:spLocks noChangeArrowheads="1"/>
          </p:cNvSpPr>
          <p:nvPr/>
        </p:nvSpPr>
        <p:spPr bwMode="auto">
          <a:xfrm>
            <a:off x="2904947" y="447451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
        <p:nvSpPr>
          <p:cNvPr id="11" name="AutoShape 17">
            <a:hlinkClick r:id="" action="ppaction://noaction"/>
            <a:extLst>
              <a:ext uri="{FF2B5EF4-FFF2-40B4-BE49-F238E27FC236}">
                <a16:creationId xmlns:a16="http://schemas.microsoft.com/office/drawing/2014/main" id="{F858D493-DA42-4F15-8A9A-4F1412F3259F}"/>
              </a:ext>
            </a:extLst>
          </p:cNvPr>
          <p:cNvSpPr>
            <a:spLocks noChangeArrowheads="1"/>
          </p:cNvSpPr>
          <p:nvPr/>
        </p:nvSpPr>
        <p:spPr bwMode="auto">
          <a:xfrm>
            <a:off x="4024996" y="5522956"/>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玫瑰图</a:t>
            </a:r>
          </a:p>
        </p:txBody>
      </p:sp>
      <p:sp>
        <p:nvSpPr>
          <p:cNvPr id="12" name="Oval 15">
            <a:extLst>
              <a:ext uri="{FF2B5EF4-FFF2-40B4-BE49-F238E27FC236}">
                <a16:creationId xmlns:a16="http://schemas.microsoft.com/office/drawing/2014/main" id="{91C6563F-10D6-4D11-BBAF-3C078737F936}"/>
              </a:ext>
            </a:extLst>
          </p:cNvPr>
          <p:cNvSpPr>
            <a:spLocks noChangeArrowheads="1"/>
          </p:cNvSpPr>
          <p:nvPr/>
        </p:nvSpPr>
        <p:spPr bwMode="auto">
          <a:xfrm>
            <a:off x="2917493" y="554095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9</a:t>
            </a:r>
          </a:p>
        </p:txBody>
      </p:sp>
    </p:spTree>
    <p:extLst>
      <p:ext uri="{BB962C8B-B14F-4D97-AF65-F5344CB8AC3E}">
        <p14:creationId xmlns:p14="http://schemas.microsoft.com/office/powerpoint/2010/main" val="2927104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6406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集群案例数据集简介</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集群的安装及网络配置</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连接</a:t>
            </a:r>
            <a:r>
              <a:rPr lang="en-US" altLang="zh-CN" sz="2400" dirty="0">
                <a:latin typeface="微软雅黑" pitchFamily="34" charset="-122"/>
                <a:ea typeface="微软雅黑" pitchFamily="34" charset="-122"/>
                <a:sym typeface="微软雅黑" pitchFamily="34" charset="-122"/>
              </a:rPr>
              <a:t>Hive</a:t>
            </a:r>
            <a:r>
              <a:rPr lang="zh-CN" altLang="en-US" sz="2400" dirty="0">
                <a:latin typeface="微软雅黑" pitchFamily="34" charset="-122"/>
                <a:ea typeface="微软雅黑" pitchFamily="34" charset="-122"/>
                <a:sym typeface="微软雅黑" pitchFamily="34" charset="-122"/>
              </a:rPr>
              <a:t>的图形界面工具</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4341554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r>
              <a:rPr lang="zh-CN" altLang="zh-CN" dirty="0"/>
              <a:t>主题河流图是一种特殊的流图，它主要用来表示事件或主题等在一段时间内的变化。它是一种围绕中心轴线移位的堆积面积图，导致流动的有机形状，显示了不同类别的数据随时间的变化，通过使用流动的有机形状，有点类似河流的水流。 </a:t>
            </a:r>
          </a:p>
          <a:p>
            <a:r>
              <a:rPr lang="zh-CN" altLang="zh-CN" dirty="0"/>
              <a:t>在主题河流图中，每个流的形状大小与每个类别中的值成比例，平行流动的轴变量用于时间，是显示大量数据集的理想选择，以便随时间发现各种类别的趋势和模式。</a:t>
            </a:r>
          </a:p>
          <a:p>
            <a:pPr marL="361950" indent="-361950"/>
            <a:endParaRPr lang="zh-CN" altLang="en-US" dirty="0"/>
          </a:p>
        </p:txBody>
      </p:sp>
      <p:sp>
        <p:nvSpPr>
          <p:cNvPr id="17412" name="内容占位符 2"/>
          <p:cNvSpPr>
            <a:spLocks noGrp="1"/>
          </p:cNvSpPr>
          <p:nvPr>
            <p:ph idx="10"/>
          </p:nvPr>
        </p:nvSpPr>
        <p:spPr/>
        <p:txBody>
          <a:bodyPr/>
          <a:lstStyle/>
          <a:p>
            <a:r>
              <a:rPr lang="en-US" altLang="zh-CN" dirty="0"/>
              <a:t>11.7.1  </a:t>
            </a:r>
            <a:r>
              <a:rPr lang="zh-CN" altLang="en-US" dirty="0"/>
              <a:t>主题河流图及其参数配置</a:t>
            </a:r>
            <a:endParaRPr dirty="0"/>
          </a:p>
        </p:txBody>
      </p:sp>
    </p:spTree>
    <p:extLst>
      <p:ext uri="{BB962C8B-B14F-4D97-AF65-F5344CB8AC3E}">
        <p14:creationId xmlns:p14="http://schemas.microsoft.com/office/powerpoint/2010/main" val="1143938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C54E12D1-D558-4640-97B2-EFD8E492CD3E}"/>
              </a:ext>
            </a:extLst>
          </p:cNvPr>
          <p:cNvGraphicFramePr>
            <a:graphicFrameLocks noGrp="1"/>
          </p:cNvGraphicFramePr>
          <p:nvPr>
            <p:ph idx="1"/>
            <p:extLst>
              <p:ext uri="{D42A27DB-BD31-4B8C-83A1-F6EECF244321}">
                <p14:modId xmlns:p14="http://schemas.microsoft.com/office/powerpoint/2010/main" val="722509129"/>
              </p:ext>
            </p:extLst>
          </p:nvPr>
        </p:nvGraphicFramePr>
        <p:xfrm>
          <a:off x="2567709" y="2321358"/>
          <a:ext cx="6650182" cy="1625479"/>
        </p:xfrm>
        <a:graphic>
          <a:graphicData uri="http://schemas.openxmlformats.org/drawingml/2006/table">
            <a:tbl>
              <a:tblPr firstRow="1" firstCol="1" bandRow="1">
                <a:tableStyleId>{5C22544A-7EE6-4342-B048-85BDC9FD1C3A}</a:tableStyleId>
              </a:tblPr>
              <a:tblGrid>
                <a:gridCol w="1518811">
                  <a:extLst>
                    <a:ext uri="{9D8B030D-6E8A-4147-A177-3AD203B41FA5}">
                      <a16:colId xmlns:a16="http://schemas.microsoft.com/office/drawing/2014/main" val="3704425411"/>
                    </a:ext>
                  </a:extLst>
                </a:gridCol>
                <a:gridCol w="5131371">
                  <a:extLst>
                    <a:ext uri="{9D8B030D-6E8A-4147-A177-3AD203B41FA5}">
                      <a16:colId xmlns:a16="http://schemas.microsoft.com/office/drawing/2014/main" val="2972754684"/>
                    </a:ext>
                  </a:extLst>
                </a:gridCol>
              </a:tblGrid>
              <a:tr h="329479">
                <a:tc>
                  <a:txBody>
                    <a:bodyPr/>
                    <a:lstStyle/>
                    <a:p>
                      <a:pPr indent="266700" algn="just">
                        <a:lnSpc>
                          <a:spcPts val="1400"/>
                        </a:lnSpc>
                        <a:spcBef>
                          <a:spcPts val="200"/>
                        </a:spcBef>
                        <a:spcAft>
                          <a:spcPts val="200"/>
                        </a:spcAft>
                      </a:pPr>
                      <a:r>
                        <a:rPr lang="zh-TW" sz="1000" kern="1050" dirty="0">
                          <a:effectLst/>
                        </a:rPr>
                        <a:t>属性</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说明</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63281528"/>
                  </a:ext>
                </a:extLst>
              </a:tr>
              <a:tr h="216000">
                <a:tc>
                  <a:txBody>
                    <a:bodyPr/>
                    <a:lstStyle/>
                    <a:p>
                      <a:pPr indent="266700" algn="just">
                        <a:lnSpc>
                          <a:spcPts val="1400"/>
                        </a:lnSpc>
                        <a:spcBef>
                          <a:spcPts val="200"/>
                        </a:spcBef>
                        <a:spcAft>
                          <a:spcPts val="200"/>
                        </a:spcAft>
                      </a:pPr>
                      <a:r>
                        <a:rPr lang="en-US" sz="1000" kern="1050">
                          <a:effectLst/>
                        </a:rPr>
                        <a:t>series_name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系列名称，用于</a:t>
                      </a:r>
                      <a:r>
                        <a:rPr lang="en-US" sz="1000" kern="1050" dirty="0">
                          <a:effectLst/>
                        </a:rPr>
                        <a:t> tooltip </a:t>
                      </a:r>
                      <a:r>
                        <a:rPr lang="zh-TW" sz="1000" kern="1050" dirty="0">
                          <a:effectLst/>
                        </a:rPr>
                        <a:t>的显示，</a:t>
                      </a:r>
                      <a:r>
                        <a:rPr lang="en-US" sz="1000" kern="1050" dirty="0">
                          <a:effectLst/>
                        </a:rPr>
                        <a:t>legend </a:t>
                      </a:r>
                      <a:r>
                        <a:rPr lang="zh-TW" sz="1000" kern="1050" dirty="0">
                          <a:effectLst/>
                        </a:rPr>
                        <a:t>的图例筛选。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12366135"/>
                  </a:ext>
                </a:extLst>
              </a:tr>
              <a:tr h="216000">
                <a:tc>
                  <a:txBody>
                    <a:bodyPr/>
                    <a:lstStyle/>
                    <a:p>
                      <a:pPr indent="266700" algn="just">
                        <a:lnSpc>
                          <a:spcPts val="1400"/>
                        </a:lnSpc>
                        <a:spcBef>
                          <a:spcPts val="200"/>
                        </a:spcBef>
                        <a:spcAft>
                          <a:spcPts val="200"/>
                        </a:spcAft>
                      </a:pPr>
                      <a:r>
                        <a:rPr lang="en-US" sz="1000" kern="1050">
                          <a:effectLst/>
                        </a:rPr>
                        <a:t>data</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系列数据项。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66424087"/>
                  </a:ext>
                </a:extLst>
              </a:tr>
              <a:tr h="216000">
                <a:tc>
                  <a:txBody>
                    <a:bodyPr/>
                    <a:lstStyle/>
                    <a:p>
                      <a:pPr indent="266700" algn="just">
                        <a:lnSpc>
                          <a:spcPts val="1400"/>
                        </a:lnSpc>
                        <a:spcBef>
                          <a:spcPts val="200"/>
                        </a:spcBef>
                        <a:spcAft>
                          <a:spcPts val="200"/>
                        </a:spcAft>
                      </a:pPr>
                      <a:r>
                        <a:rPr lang="en-US" sz="1000" kern="1050">
                          <a:effectLst/>
                        </a:rPr>
                        <a:t>is_selected</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是否选中图例。</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85906454"/>
                  </a:ext>
                </a:extLst>
              </a:tr>
              <a:tr h="216000">
                <a:tc>
                  <a:txBody>
                    <a:bodyPr/>
                    <a:lstStyle/>
                    <a:p>
                      <a:pPr indent="266700" algn="just">
                        <a:lnSpc>
                          <a:spcPts val="1400"/>
                        </a:lnSpc>
                        <a:spcBef>
                          <a:spcPts val="200"/>
                        </a:spcBef>
                        <a:spcAft>
                          <a:spcPts val="200"/>
                        </a:spcAft>
                      </a:pPr>
                      <a:r>
                        <a:rPr lang="en-US" sz="1000" kern="1050">
                          <a:effectLst/>
                        </a:rPr>
                        <a:t>label_opts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标签配置项。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517895795"/>
                  </a:ext>
                </a:extLst>
              </a:tr>
              <a:tr h="216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65175260"/>
                  </a:ext>
                </a:extLst>
              </a:tr>
              <a:tr h="216000">
                <a:tc>
                  <a:txBody>
                    <a:bodyPr/>
                    <a:lstStyle/>
                    <a:p>
                      <a:pPr indent="266700" algn="just">
                        <a:lnSpc>
                          <a:spcPts val="1400"/>
                        </a:lnSpc>
                        <a:spcBef>
                          <a:spcPts val="200"/>
                        </a:spcBef>
                        <a:spcAft>
                          <a:spcPts val="200"/>
                        </a:spcAft>
                      </a:pPr>
                      <a:r>
                        <a:rPr lang="en-US" sz="1000" kern="1050">
                          <a:effectLst/>
                        </a:rPr>
                        <a:t>singleaxis_opts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单轴组件配置项。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745688925"/>
                  </a:ext>
                </a:extLst>
              </a:tr>
            </a:tbl>
          </a:graphicData>
        </a:graphic>
      </p:graphicFrame>
    </p:spTree>
    <p:extLst>
      <p:ext uri="{BB962C8B-B14F-4D97-AF65-F5344CB8AC3E}">
        <p14:creationId xmlns:p14="http://schemas.microsoft.com/office/powerpoint/2010/main" val="10988577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为了分析该企业不同类型商品的销售额情况，绘制了不同商品销售额的主题河流图</a:t>
            </a:r>
            <a:r>
              <a:rPr lang="zh-CN" altLang="en-US" dirty="0"/>
              <a:t>。</a:t>
            </a:r>
          </a:p>
        </p:txBody>
      </p:sp>
      <p:sp>
        <p:nvSpPr>
          <p:cNvPr id="17412" name="内容占位符 2"/>
          <p:cNvSpPr>
            <a:spLocks noGrp="1"/>
          </p:cNvSpPr>
          <p:nvPr>
            <p:ph idx="10"/>
          </p:nvPr>
        </p:nvSpPr>
        <p:spPr/>
        <p:txBody>
          <a:bodyPr/>
          <a:lstStyle/>
          <a:p>
            <a:r>
              <a:rPr lang="en-US" altLang="zh-CN" dirty="0"/>
              <a:t>11.7.2  </a:t>
            </a:r>
            <a:r>
              <a:rPr lang="zh-CN" altLang="en-US" dirty="0"/>
              <a:t>不同类型商品销售情况分析</a:t>
            </a:r>
            <a:endParaRPr dirty="0"/>
          </a:p>
        </p:txBody>
      </p:sp>
      <p:pic>
        <p:nvPicPr>
          <p:cNvPr id="4" name="图片 3">
            <a:extLst>
              <a:ext uri="{FF2B5EF4-FFF2-40B4-BE49-F238E27FC236}">
                <a16:creationId xmlns:a16="http://schemas.microsoft.com/office/drawing/2014/main" id="{6D8ACD57-731B-4F96-9A21-26E9E1E590C4}"/>
              </a:ext>
            </a:extLst>
          </p:cNvPr>
          <p:cNvPicPr/>
          <p:nvPr/>
        </p:nvPicPr>
        <p:blipFill>
          <a:blip r:embed="rId2" cstate="print"/>
          <a:stretch>
            <a:fillRect/>
          </a:stretch>
        </p:blipFill>
        <p:spPr>
          <a:xfrm>
            <a:off x="3622156" y="2799743"/>
            <a:ext cx="4818380" cy="2699385"/>
          </a:xfrm>
          <a:prstGeom prst="rect">
            <a:avLst/>
          </a:prstGeom>
        </p:spPr>
      </p:pic>
    </p:spTree>
    <p:extLst>
      <p:ext uri="{BB962C8B-B14F-4D97-AF65-F5344CB8AC3E}">
        <p14:creationId xmlns:p14="http://schemas.microsoft.com/office/powerpoint/2010/main" val="3579141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r>
              <a:rPr lang="en-US" altLang="zh-CN" dirty="0"/>
              <a:t>   </a:t>
            </a:r>
            <a:r>
              <a:rPr lang="en-US" altLang="zh-CN" dirty="0" err="1"/>
              <a:t>ThemeRiver</a:t>
            </a:r>
            <a:r>
              <a:rPr lang="en-US" altLang="zh-CN" dirty="0"/>
              <a:t>()</a:t>
            </a:r>
            <a:endParaRPr lang="zh-CN" altLang="zh-CN" dirty="0"/>
          </a:p>
          <a:p>
            <a:r>
              <a:rPr lang="en-US" altLang="zh-CN" dirty="0"/>
              <a:t>        .add(</a:t>
            </a:r>
            <a:endParaRPr lang="zh-CN" altLang="zh-CN" dirty="0"/>
          </a:p>
          <a:p>
            <a:r>
              <a:rPr lang="en-US" altLang="zh-CN" dirty="0"/>
              <a:t>            ["</a:t>
            </a:r>
            <a:r>
              <a:rPr lang="zh-CN" altLang="zh-CN" dirty="0"/>
              <a:t>办公用品</a:t>
            </a:r>
            <a:r>
              <a:rPr lang="en-US" altLang="zh-CN" dirty="0"/>
              <a:t>","</a:t>
            </a:r>
            <a:r>
              <a:rPr lang="zh-CN" altLang="zh-CN" dirty="0"/>
              <a:t>家具</a:t>
            </a:r>
            <a:r>
              <a:rPr lang="en-US" altLang="zh-CN" dirty="0"/>
              <a:t>","</a:t>
            </a:r>
            <a:r>
              <a:rPr lang="zh-CN" altLang="zh-CN" dirty="0"/>
              <a:t>技术</a:t>
            </a:r>
            <a:r>
              <a:rPr lang="en-US" altLang="zh-CN" dirty="0"/>
              <a:t>"],</a:t>
            </a:r>
            <a:endParaRPr lang="zh-CN" altLang="zh-CN" dirty="0"/>
          </a:p>
          <a:p>
            <a:r>
              <a:rPr lang="en-US" altLang="zh-CN" dirty="0"/>
              <a:t>            v1,</a:t>
            </a:r>
            <a:endParaRPr lang="zh-CN" altLang="zh-CN" dirty="0"/>
          </a:p>
          <a:p>
            <a:r>
              <a:rPr lang="en-US" altLang="zh-CN" dirty="0"/>
              <a:t>            </a:t>
            </a:r>
            <a:r>
              <a:rPr lang="en-US" altLang="zh-CN" dirty="0" err="1"/>
              <a:t>singleaxis_opts</a:t>
            </a:r>
            <a:r>
              <a:rPr lang="en-US" altLang="zh-CN" dirty="0"/>
              <a:t>=</a:t>
            </a:r>
            <a:r>
              <a:rPr lang="en-US" altLang="zh-CN" dirty="0" err="1"/>
              <a:t>opts.SingleAxisOpts</a:t>
            </a:r>
            <a:r>
              <a:rPr lang="en-US" altLang="zh-CN" dirty="0"/>
              <a:t>(type_="time", </a:t>
            </a:r>
            <a:r>
              <a:rPr lang="en-US" altLang="zh-CN" dirty="0" err="1"/>
              <a:t>pos_bottom</a:t>
            </a:r>
            <a:r>
              <a:rPr lang="en-US" altLang="zh-CN" dirty="0"/>
              <a:t>="10%"),</a:t>
            </a:r>
            <a:endParaRPr lang="zh-CN" altLang="zh-CN" dirty="0"/>
          </a:p>
          <a:p>
            <a:r>
              <a:rPr lang="en-US" altLang="zh-CN" dirty="0"/>
              <a:t>               )</a:t>
            </a:r>
            <a:endParaRPr lang="zh-CN" altLang="zh-CN" dirty="0"/>
          </a:p>
          <a:p>
            <a:r>
              <a:rPr lang="en-US" altLang="zh-CN" dirty="0"/>
              <a:t>        .</a:t>
            </a:r>
            <a:r>
              <a:rPr lang="en-US" altLang="zh-CN" dirty="0" err="1"/>
              <a:t>set_global_opts</a:t>
            </a:r>
            <a:r>
              <a:rPr lang="en-US" altLang="zh-CN" dirty="0"/>
              <a:t>(</a:t>
            </a:r>
            <a:r>
              <a:rPr lang="en-US" altLang="zh-CN" dirty="0" err="1"/>
              <a:t>title_opts</a:t>
            </a:r>
            <a:r>
              <a:rPr lang="en-US" altLang="zh-CN" dirty="0"/>
              <a:t>=</a:t>
            </a:r>
            <a:r>
              <a:rPr lang="en-US" altLang="zh-CN" dirty="0" err="1"/>
              <a:t>opts.TitleOpts</a:t>
            </a:r>
            <a:r>
              <a:rPr lang="en-US" altLang="zh-CN" dirty="0"/>
              <a:t>(title="</a:t>
            </a:r>
            <a:r>
              <a:rPr lang="zh-CN" altLang="zh-CN" dirty="0"/>
              <a:t>不同类型商品销售额比较分析</a:t>
            </a:r>
            <a:r>
              <a:rPr lang="en-US" altLang="zh-CN" dirty="0"/>
              <a:t>", subtitle="2019</a:t>
            </a:r>
            <a:r>
              <a:rPr lang="zh-CN" altLang="zh-CN" dirty="0"/>
              <a:t>年企业经营状况</a:t>
            </a:r>
            <a:r>
              <a:rPr lang="en-US" altLang="zh-CN" dirty="0"/>
              <a:t>"),</a:t>
            </a:r>
            <a:endParaRPr lang="zh-CN" altLang="zh-CN" dirty="0"/>
          </a:p>
          <a:p>
            <a:r>
              <a:rPr lang="en-US" altLang="zh-CN" dirty="0"/>
              <a:t>                         </a:t>
            </a:r>
            <a:r>
              <a:rPr lang="en-US" altLang="zh-CN" dirty="0" err="1"/>
              <a:t>toolbox_opts</a:t>
            </a:r>
            <a:r>
              <a:rPr lang="en-US" altLang="zh-CN" dirty="0"/>
              <a:t>=</a:t>
            </a:r>
            <a:r>
              <a:rPr lang="en-US" altLang="zh-CN" dirty="0" err="1"/>
              <a:t>opts.ToolboxOpts</a:t>
            </a:r>
            <a:r>
              <a:rPr lang="en-US" altLang="zh-CN" dirty="0"/>
              <a:t>(),</a:t>
            </a:r>
            <a:endParaRPr lang="zh-CN" altLang="zh-CN" dirty="0"/>
          </a:p>
          <a:p>
            <a:r>
              <a:rPr lang="en-US" altLang="zh-CN" dirty="0"/>
              <a:t>                         </a:t>
            </a:r>
            <a:r>
              <a:rPr lang="en-US" altLang="zh-CN" dirty="0" err="1"/>
              <a:t>legend_opts</a:t>
            </a:r>
            <a:r>
              <a:rPr lang="en-US" altLang="zh-CN" dirty="0"/>
              <a:t>=</a:t>
            </a:r>
            <a:r>
              <a:rPr lang="en-US" altLang="zh-CN" dirty="0" err="1"/>
              <a:t>opts.LegendOpts</a:t>
            </a:r>
            <a:r>
              <a:rPr lang="en-US" altLang="zh-CN" dirty="0"/>
              <a:t>(</a:t>
            </a:r>
            <a:r>
              <a:rPr lang="en-US" altLang="zh-CN" dirty="0" err="1"/>
              <a:t>is_show</a:t>
            </a:r>
            <a:r>
              <a:rPr lang="en-US" altLang="zh-CN" dirty="0"/>
              <a:t>=True)</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3634196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154144"/>
            <a:ext cx="0" cy="526817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39276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349694"/>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旭日图</a:t>
            </a:r>
          </a:p>
        </p:txBody>
      </p:sp>
      <p:sp>
        <p:nvSpPr>
          <p:cNvPr id="13" name="AutoShape 17"/>
          <p:cNvSpPr>
            <a:spLocks noChangeArrowheads="1"/>
          </p:cNvSpPr>
          <p:nvPr/>
        </p:nvSpPr>
        <p:spPr bwMode="auto">
          <a:xfrm>
            <a:off x="4000531" y="1320765"/>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雷达图</a:t>
            </a:r>
          </a:p>
        </p:txBody>
      </p:sp>
      <p:sp>
        <p:nvSpPr>
          <p:cNvPr id="15" name="Oval 15"/>
          <p:cNvSpPr>
            <a:spLocks noChangeArrowheads="1"/>
          </p:cNvSpPr>
          <p:nvPr/>
        </p:nvSpPr>
        <p:spPr bwMode="auto">
          <a:xfrm>
            <a:off x="2928857" y="2367694"/>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40189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主题河流图</a:t>
            </a:r>
          </a:p>
        </p:txBody>
      </p:sp>
      <p:sp>
        <p:nvSpPr>
          <p:cNvPr id="22" name="Oval 15"/>
          <p:cNvSpPr>
            <a:spLocks noChangeArrowheads="1"/>
          </p:cNvSpPr>
          <p:nvPr/>
        </p:nvSpPr>
        <p:spPr bwMode="auto">
          <a:xfrm>
            <a:off x="2928857" y="341989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456519"/>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词云</a:t>
            </a:r>
          </a:p>
        </p:txBody>
      </p:sp>
      <p:sp>
        <p:nvSpPr>
          <p:cNvPr id="29" name="Oval 15"/>
          <p:cNvSpPr>
            <a:spLocks noChangeArrowheads="1"/>
          </p:cNvSpPr>
          <p:nvPr/>
        </p:nvSpPr>
        <p:spPr bwMode="auto">
          <a:xfrm>
            <a:off x="2904947" y="4474519"/>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
        <p:nvSpPr>
          <p:cNvPr id="11" name="AutoShape 17">
            <a:hlinkClick r:id="" action="ppaction://noaction"/>
            <a:extLst>
              <a:ext uri="{FF2B5EF4-FFF2-40B4-BE49-F238E27FC236}">
                <a16:creationId xmlns:a16="http://schemas.microsoft.com/office/drawing/2014/main" id="{F858D493-DA42-4F15-8A9A-4F1412F3259F}"/>
              </a:ext>
            </a:extLst>
          </p:cNvPr>
          <p:cNvSpPr>
            <a:spLocks noChangeArrowheads="1"/>
          </p:cNvSpPr>
          <p:nvPr/>
        </p:nvSpPr>
        <p:spPr bwMode="auto">
          <a:xfrm>
            <a:off x="4024996" y="5522956"/>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玫瑰图</a:t>
            </a:r>
          </a:p>
        </p:txBody>
      </p:sp>
      <p:sp>
        <p:nvSpPr>
          <p:cNvPr id="12" name="Oval 15">
            <a:extLst>
              <a:ext uri="{FF2B5EF4-FFF2-40B4-BE49-F238E27FC236}">
                <a16:creationId xmlns:a16="http://schemas.microsoft.com/office/drawing/2014/main" id="{91C6563F-10D6-4D11-BBAF-3C078737F936}"/>
              </a:ext>
            </a:extLst>
          </p:cNvPr>
          <p:cNvSpPr>
            <a:spLocks noChangeArrowheads="1"/>
          </p:cNvSpPr>
          <p:nvPr/>
        </p:nvSpPr>
        <p:spPr bwMode="auto">
          <a:xfrm>
            <a:off x="2917493" y="5540956"/>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9</a:t>
            </a:r>
          </a:p>
        </p:txBody>
      </p:sp>
    </p:spTree>
    <p:extLst>
      <p:ext uri="{BB962C8B-B14F-4D97-AF65-F5344CB8AC3E}">
        <p14:creationId xmlns:p14="http://schemas.microsoft.com/office/powerpoint/2010/main" val="985962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词云就是对文本中出现频率较高的关键词予以视觉上的突出，形成“关键词云层”或“关键词渲染”，从而过滤掉大量的文本信息，使用户只要一眼扫过文本就可以领略文本的主旨。</a:t>
            </a:r>
          </a:p>
          <a:p>
            <a:pPr marL="361950" indent="-361950"/>
            <a:endParaRPr lang="zh-CN" altLang="en-US" dirty="0"/>
          </a:p>
        </p:txBody>
      </p:sp>
      <p:sp>
        <p:nvSpPr>
          <p:cNvPr id="17412" name="内容占位符 2"/>
          <p:cNvSpPr>
            <a:spLocks noGrp="1"/>
          </p:cNvSpPr>
          <p:nvPr>
            <p:ph idx="10"/>
          </p:nvPr>
        </p:nvSpPr>
        <p:spPr/>
        <p:txBody>
          <a:bodyPr/>
          <a:lstStyle/>
          <a:p>
            <a:r>
              <a:rPr lang="en-US" altLang="zh-CN" dirty="0"/>
              <a:t>11.8.1  </a:t>
            </a:r>
            <a:r>
              <a:rPr lang="zh-CN" altLang="en-US" dirty="0"/>
              <a:t>词云及其参数配置</a:t>
            </a:r>
            <a:endParaRPr dirty="0"/>
          </a:p>
        </p:txBody>
      </p:sp>
    </p:spTree>
    <p:extLst>
      <p:ext uri="{BB962C8B-B14F-4D97-AF65-F5344CB8AC3E}">
        <p14:creationId xmlns:p14="http://schemas.microsoft.com/office/powerpoint/2010/main" val="194607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E113BEC6-A251-4E51-92C6-E868362A4C88}"/>
              </a:ext>
            </a:extLst>
          </p:cNvPr>
          <p:cNvGraphicFramePr>
            <a:graphicFrameLocks noGrp="1"/>
          </p:cNvGraphicFramePr>
          <p:nvPr>
            <p:ph idx="1"/>
            <p:extLst>
              <p:ext uri="{D42A27DB-BD31-4B8C-83A1-F6EECF244321}">
                <p14:modId xmlns:p14="http://schemas.microsoft.com/office/powerpoint/2010/main" val="2962037675"/>
              </p:ext>
            </p:extLst>
          </p:nvPr>
        </p:nvGraphicFramePr>
        <p:xfrm>
          <a:off x="2352199" y="2095355"/>
          <a:ext cx="6708674" cy="2304000"/>
        </p:xfrm>
        <a:graphic>
          <a:graphicData uri="http://schemas.openxmlformats.org/drawingml/2006/table">
            <a:tbl>
              <a:tblPr firstRow="1" firstCol="1" bandRow="1">
                <a:tableStyleId>{5C22544A-7EE6-4342-B048-85BDC9FD1C3A}</a:tableStyleId>
              </a:tblPr>
              <a:tblGrid>
                <a:gridCol w="1948414">
                  <a:extLst>
                    <a:ext uri="{9D8B030D-6E8A-4147-A177-3AD203B41FA5}">
                      <a16:colId xmlns:a16="http://schemas.microsoft.com/office/drawing/2014/main" val="747329125"/>
                    </a:ext>
                  </a:extLst>
                </a:gridCol>
                <a:gridCol w="4760260">
                  <a:extLst>
                    <a:ext uri="{9D8B030D-6E8A-4147-A177-3AD203B41FA5}">
                      <a16:colId xmlns:a16="http://schemas.microsoft.com/office/drawing/2014/main" val="2770856617"/>
                    </a:ext>
                  </a:extLst>
                </a:gridCol>
              </a:tblGrid>
              <a:tr h="360000">
                <a:tc>
                  <a:txBody>
                    <a:bodyPr/>
                    <a:lstStyle/>
                    <a:p>
                      <a:pPr indent="266700" algn="just">
                        <a:lnSpc>
                          <a:spcPts val="1400"/>
                        </a:lnSpc>
                        <a:spcBef>
                          <a:spcPts val="200"/>
                        </a:spcBef>
                        <a:spcAft>
                          <a:spcPts val="200"/>
                        </a:spcAft>
                      </a:pPr>
                      <a:r>
                        <a:rPr lang="zh-TW" sz="1000" kern="1050">
                          <a:effectLst/>
                        </a:rPr>
                        <a:t>属性</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说明</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795611945"/>
                  </a:ext>
                </a:extLst>
              </a:tr>
              <a:tr h="216000">
                <a:tc>
                  <a:txBody>
                    <a:bodyPr/>
                    <a:lstStyle/>
                    <a:p>
                      <a:pPr indent="266700" algn="just">
                        <a:lnSpc>
                          <a:spcPts val="1400"/>
                        </a:lnSpc>
                        <a:spcBef>
                          <a:spcPts val="200"/>
                        </a:spcBef>
                        <a:spcAft>
                          <a:spcPts val="200"/>
                        </a:spcAft>
                      </a:pPr>
                      <a:r>
                        <a:rPr lang="en-US" sz="1000" kern="1050">
                          <a:effectLst/>
                        </a:rPr>
                        <a:t>series_name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系列名称，用于</a:t>
                      </a:r>
                      <a:r>
                        <a:rPr lang="en-US" sz="1000" kern="1050" dirty="0">
                          <a:effectLst/>
                        </a:rPr>
                        <a:t> tooltip </a:t>
                      </a:r>
                      <a:r>
                        <a:rPr lang="zh-TW" sz="1000" kern="1050" dirty="0">
                          <a:effectLst/>
                        </a:rPr>
                        <a:t>的显示，</a:t>
                      </a:r>
                      <a:r>
                        <a:rPr lang="en-US" sz="1000" kern="1050" dirty="0">
                          <a:effectLst/>
                        </a:rPr>
                        <a:t>legend </a:t>
                      </a:r>
                      <a:r>
                        <a:rPr lang="zh-TW" sz="1000" kern="1050" dirty="0">
                          <a:effectLst/>
                        </a:rPr>
                        <a:t>的图例筛选。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30190094"/>
                  </a:ext>
                </a:extLst>
              </a:tr>
              <a:tr h="432000">
                <a:tc>
                  <a:txBody>
                    <a:bodyPr/>
                    <a:lstStyle/>
                    <a:p>
                      <a:pPr indent="266700" algn="just">
                        <a:lnSpc>
                          <a:spcPts val="1400"/>
                        </a:lnSpc>
                        <a:spcBef>
                          <a:spcPts val="200"/>
                        </a:spcBef>
                        <a:spcAft>
                          <a:spcPts val="200"/>
                        </a:spcAft>
                      </a:pPr>
                      <a:r>
                        <a:rPr lang="en-US" sz="1000" kern="1050">
                          <a:effectLst/>
                        </a:rPr>
                        <a:t>data_pair</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系列数据项，</a:t>
                      </a:r>
                      <a:r>
                        <a:rPr lang="en-US" sz="1000" kern="1050" dirty="0">
                          <a:effectLst/>
                        </a:rPr>
                        <a:t>[(word1, count1), (word2, count2)] </a:t>
                      </a:r>
                      <a:r>
                        <a:rPr lang="zh-TW" sz="1000" kern="1050" dirty="0">
                          <a:effectLst/>
                        </a:rPr>
                        <a:t>，其中</a:t>
                      </a:r>
                      <a:r>
                        <a:rPr lang="en-US" sz="1000" kern="1050" dirty="0">
                          <a:effectLst/>
                        </a:rPr>
                        <a:t>word1</a:t>
                      </a:r>
                      <a:r>
                        <a:rPr lang="zh-TW" sz="1000" kern="1050" dirty="0">
                          <a:effectLst/>
                        </a:rPr>
                        <a:t>是指关键词</a:t>
                      </a:r>
                      <a:r>
                        <a:rPr lang="en-US" sz="1000" kern="1050" dirty="0">
                          <a:effectLst/>
                        </a:rPr>
                        <a:t>1</a:t>
                      </a:r>
                      <a:r>
                        <a:rPr lang="zh-TW" sz="1000" kern="1050" dirty="0">
                          <a:effectLst/>
                        </a:rPr>
                        <a:t>，</a:t>
                      </a:r>
                      <a:r>
                        <a:rPr lang="en-US" sz="1000" kern="1050" dirty="0">
                          <a:effectLst/>
                        </a:rPr>
                        <a:t>count1</a:t>
                      </a:r>
                      <a:r>
                        <a:rPr lang="zh-TW" sz="1000" kern="1050" dirty="0">
                          <a:effectLst/>
                        </a:rPr>
                        <a:t>是关键词</a:t>
                      </a:r>
                      <a:r>
                        <a:rPr lang="en-US" sz="1000" kern="1050" dirty="0">
                          <a:effectLst/>
                        </a:rPr>
                        <a:t>1</a:t>
                      </a:r>
                      <a:r>
                        <a:rPr lang="zh-TW" sz="1000" kern="1050" dirty="0">
                          <a:effectLst/>
                        </a:rPr>
                        <a:t>的数量，</a:t>
                      </a:r>
                      <a:r>
                        <a:rPr lang="en-US" sz="1000" kern="1050" dirty="0">
                          <a:effectLst/>
                        </a:rPr>
                        <a:t>word2</a:t>
                      </a:r>
                      <a:r>
                        <a:rPr lang="zh-TW" sz="1000" kern="1050" dirty="0">
                          <a:effectLst/>
                        </a:rPr>
                        <a:t>是指关键词</a:t>
                      </a:r>
                      <a:r>
                        <a:rPr lang="en-US" sz="1000" kern="1050" dirty="0">
                          <a:effectLst/>
                        </a:rPr>
                        <a:t>2</a:t>
                      </a:r>
                      <a:r>
                        <a:rPr lang="zh-TW" sz="1000" kern="1050" dirty="0">
                          <a:effectLst/>
                        </a:rPr>
                        <a:t>，</a:t>
                      </a:r>
                      <a:r>
                        <a:rPr lang="en-US" sz="1000" kern="1050" dirty="0">
                          <a:effectLst/>
                        </a:rPr>
                        <a:t>count2</a:t>
                      </a:r>
                      <a:r>
                        <a:rPr lang="zh-TW" sz="1000" kern="1050" dirty="0">
                          <a:effectLst/>
                        </a:rPr>
                        <a:t>是关键词</a:t>
                      </a:r>
                      <a:r>
                        <a:rPr lang="en-US" sz="1000" kern="1050" dirty="0">
                          <a:effectLst/>
                        </a:rPr>
                        <a:t>2</a:t>
                      </a:r>
                      <a:r>
                        <a:rPr lang="zh-TW" sz="1000" kern="1050" dirty="0">
                          <a:effectLst/>
                        </a:rPr>
                        <a:t>的数量。</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74655636"/>
                  </a:ext>
                </a:extLst>
              </a:tr>
              <a:tr h="432000">
                <a:tc>
                  <a:txBody>
                    <a:bodyPr/>
                    <a:lstStyle/>
                    <a:p>
                      <a:pPr indent="266700" algn="just">
                        <a:lnSpc>
                          <a:spcPts val="1400"/>
                        </a:lnSpc>
                        <a:spcBef>
                          <a:spcPts val="200"/>
                        </a:spcBef>
                        <a:spcAft>
                          <a:spcPts val="200"/>
                        </a:spcAft>
                      </a:pPr>
                      <a:r>
                        <a:rPr lang="en-US" sz="1000" kern="1050">
                          <a:effectLst/>
                        </a:rPr>
                        <a:t>shape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词云图轮廓，有</a:t>
                      </a:r>
                      <a:r>
                        <a:rPr lang="en-US" sz="1000" kern="1050" dirty="0">
                          <a:effectLst/>
                        </a:rPr>
                        <a:t> 'circle', 'cardioid', 'diamond', 'triangle-forward', 'triangle', 'pentagon', 'star' </a:t>
                      </a:r>
                      <a:r>
                        <a:rPr lang="zh-TW" sz="1000" kern="1050" dirty="0">
                          <a:effectLst/>
                        </a:rPr>
                        <a:t>可选。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57824145"/>
                  </a:ext>
                </a:extLst>
              </a:tr>
              <a:tr h="216000">
                <a:tc>
                  <a:txBody>
                    <a:bodyPr/>
                    <a:lstStyle/>
                    <a:p>
                      <a:pPr indent="266700" algn="just">
                        <a:lnSpc>
                          <a:spcPts val="1400"/>
                        </a:lnSpc>
                        <a:spcBef>
                          <a:spcPts val="200"/>
                        </a:spcBef>
                        <a:spcAft>
                          <a:spcPts val="200"/>
                        </a:spcAft>
                      </a:pPr>
                      <a:r>
                        <a:rPr lang="en-US" sz="1000" kern="1050">
                          <a:effectLst/>
                        </a:rPr>
                        <a:t>word_gap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单词间隔。</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030351047"/>
                  </a:ext>
                </a:extLst>
              </a:tr>
              <a:tr h="216000">
                <a:tc>
                  <a:txBody>
                    <a:bodyPr/>
                    <a:lstStyle/>
                    <a:p>
                      <a:pPr indent="266700" algn="just">
                        <a:lnSpc>
                          <a:spcPts val="1400"/>
                        </a:lnSpc>
                        <a:spcBef>
                          <a:spcPts val="200"/>
                        </a:spcBef>
                        <a:spcAft>
                          <a:spcPts val="200"/>
                        </a:spcAft>
                      </a:pPr>
                      <a:r>
                        <a:rPr lang="en-US" sz="1000" kern="1050">
                          <a:effectLst/>
                        </a:rPr>
                        <a:t>word_size_range</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单词字体大小范围。</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863496216"/>
                  </a:ext>
                </a:extLst>
              </a:tr>
              <a:tr h="216000">
                <a:tc>
                  <a:txBody>
                    <a:bodyPr/>
                    <a:lstStyle/>
                    <a:p>
                      <a:pPr indent="266700" algn="just">
                        <a:lnSpc>
                          <a:spcPts val="1400"/>
                        </a:lnSpc>
                        <a:spcBef>
                          <a:spcPts val="200"/>
                        </a:spcBef>
                        <a:spcAft>
                          <a:spcPts val="200"/>
                        </a:spcAft>
                      </a:pPr>
                      <a:r>
                        <a:rPr lang="en-US" sz="1000" kern="1050">
                          <a:effectLst/>
                        </a:rPr>
                        <a:t>rotate_step</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a:effectLst/>
                        </a:rPr>
                        <a:t>旋转单词角度。</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53402144"/>
                  </a:ext>
                </a:extLst>
              </a:tr>
              <a:tr h="216000">
                <a:tc>
                  <a:txBody>
                    <a:bodyPr/>
                    <a:lstStyle/>
                    <a:p>
                      <a:pPr indent="266700" algn="just">
                        <a:lnSpc>
                          <a:spcPts val="1400"/>
                        </a:lnSpc>
                        <a:spcBef>
                          <a:spcPts val="200"/>
                        </a:spcBef>
                        <a:spcAft>
                          <a:spcPts val="200"/>
                        </a:spcAft>
                      </a:pPr>
                      <a:r>
                        <a:rPr lang="en-US" sz="1000" kern="1050">
                          <a:effectLst/>
                        </a:rPr>
                        <a:t>tooltip_opts</a:t>
                      </a:r>
                      <a:endParaRPr lang="zh-CN" sz="1000" kern="105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266700" algn="just">
                        <a:lnSpc>
                          <a:spcPts val="1400"/>
                        </a:lnSpc>
                        <a:spcBef>
                          <a:spcPts val="200"/>
                        </a:spcBef>
                        <a:spcAft>
                          <a:spcPts val="200"/>
                        </a:spcAft>
                      </a:pPr>
                      <a:r>
                        <a:rPr lang="zh-TW" sz="1000" kern="1050" dirty="0">
                          <a:effectLst/>
                        </a:rPr>
                        <a:t>提示框组件配置项。</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987929326"/>
                  </a:ext>
                </a:extLst>
              </a:tr>
            </a:tbl>
          </a:graphicData>
        </a:graphic>
      </p:graphicFrame>
    </p:spTree>
    <p:extLst>
      <p:ext uri="{BB962C8B-B14F-4D97-AF65-F5344CB8AC3E}">
        <p14:creationId xmlns:p14="http://schemas.microsoft.com/office/powerpoint/2010/main" val="41363513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为了分析该企业商品类型的构成情况，绘制了商品类型的关键词词云</a:t>
            </a:r>
            <a:r>
              <a:rPr lang="zh-CN" altLang="en-US" dirty="0"/>
              <a:t>。</a:t>
            </a:r>
          </a:p>
        </p:txBody>
      </p:sp>
      <p:sp>
        <p:nvSpPr>
          <p:cNvPr id="17412" name="内容占位符 2"/>
          <p:cNvSpPr>
            <a:spLocks noGrp="1"/>
          </p:cNvSpPr>
          <p:nvPr>
            <p:ph idx="10"/>
          </p:nvPr>
        </p:nvSpPr>
        <p:spPr/>
        <p:txBody>
          <a:bodyPr/>
          <a:lstStyle/>
          <a:p>
            <a:r>
              <a:rPr lang="en-US" altLang="zh-CN" dirty="0"/>
              <a:t>11.8.2  </a:t>
            </a:r>
            <a:r>
              <a:rPr lang="zh-CN" altLang="en-US" dirty="0"/>
              <a:t>商品类型关键词词云</a:t>
            </a:r>
            <a:endParaRPr dirty="0"/>
          </a:p>
        </p:txBody>
      </p:sp>
      <p:pic>
        <p:nvPicPr>
          <p:cNvPr id="4" name="图片 3">
            <a:extLst>
              <a:ext uri="{FF2B5EF4-FFF2-40B4-BE49-F238E27FC236}">
                <a16:creationId xmlns:a16="http://schemas.microsoft.com/office/drawing/2014/main" id="{23415D9F-0370-403B-B5D2-D90A9E7A83A4}"/>
              </a:ext>
            </a:extLst>
          </p:cNvPr>
          <p:cNvPicPr/>
          <p:nvPr/>
        </p:nvPicPr>
        <p:blipFill>
          <a:blip r:embed="rId2" cstate="print"/>
          <a:stretch>
            <a:fillRect/>
          </a:stretch>
        </p:blipFill>
        <p:spPr>
          <a:xfrm>
            <a:off x="4212099" y="2755208"/>
            <a:ext cx="3832774" cy="2075410"/>
          </a:xfrm>
          <a:prstGeom prst="rect">
            <a:avLst/>
          </a:prstGeom>
        </p:spPr>
      </p:pic>
    </p:spTree>
    <p:extLst>
      <p:ext uri="{BB962C8B-B14F-4D97-AF65-F5344CB8AC3E}">
        <p14:creationId xmlns:p14="http://schemas.microsoft.com/office/powerpoint/2010/main" val="3631182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r>
              <a:rPr lang="en-US" altLang="zh-CN" dirty="0"/>
              <a:t>#</a:t>
            </a:r>
            <a:r>
              <a:rPr lang="zh-CN" altLang="zh-CN" dirty="0"/>
              <a:t>画词云图</a:t>
            </a:r>
          </a:p>
          <a:p>
            <a:r>
              <a:rPr lang="en-US" altLang="zh-CN" dirty="0"/>
              <a:t>def </a:t>
            </a:r>
            <a:r>
              <a:rPr lang="en-US" altLang="zh-CN" dirty="0" err="1"/>
              <a:t>wordcloud</a:t>
            </a:r>
            <a:r>
              <a:rPr lang="en-US" altLang="zh-CN" dirty="0"/>
              <a:t>() -&gt; </a:t>
            </a:r>
            <a:r>
              <a:rPr lang="en-US" altLang="zh-CN" dirty="0" err="1"/>
              <a:t>WordCloud</a:t>
            </a:r>
            <a:r>
              <a:rPr lang="en-US" altLang="zh-CN" dirty="0"/>
              <a:t>:</a:t>
            </a:r>
            <a:endParaRPr lang="zh-CN" altLang="zh-CN" dirty="0"/>
          </a:p>
          <a:p>
            <a:r>
              <a:rPr lang="en-US" altLang="zh-CN" dirty="0"/>
              <a:t>    c = (</a:t>
            </a:r>
            <a:endParaRPr lang="zh-CN" altLang="zh-CN" dirty="0"/>
          </a:p>
          <a:p>
            <a:r>
              <a:rPr lang="en-US" altLang="zh-CN" dirty="0"/>
              <a:t>        </a:t>
            </a:r>
            <a:r>
              <a:rPr lang="en-US" altLang="zh-CN" dirty="0" err="1"/>
              <a:t>WordCloud</a:t>
            </a:r>
            <a:r>
              <a:rPr lang="en-US" altLang="zh-CN" dirty="0"/>
              <a:t>()</a:t>
            </a:r>
            <a:endParaRPr lang="zh-CN" altLang="zh-CN" dirty="0"/>
          </a:p>
          <a:p>
            <a:r>
              <a:rPr lang="en-US" altLang="zh-CN" dirty="0"/>
              <a:t>        .add("", v1, </a:t>
            </a:r>
            <a:r>
              <a:rPr lang="en-US" altLang="zh-CN" dirty="0" err="1"/>
              <a:t>word_size_range</a:t>
            </a:r>
            <a:r>
              <a:rPr lang="en-US" altLang="zh-CN" dirty="0"/>
              <a:t>=[20, 160],shape=</a:t>
            </a:r>
            <a:r>
              <a:rPr lang="en-US" altLang="zh-CN" dirty="0" err="1"/>
              <a:t>SymbolType.DIAMOND</a:t>
            </a:r>
            <a:r>
              <a:rPr lang="en-US" altLang="zh-CN" dirty="0"/>
              <a:t>)</a:t>
            </a:r>
            <a:endParaRPr lang="zh-CN" altLang="zh-CN" dirty="0"/>
          </a:p>
          <a:p>
            <a:r>
              <a:rPr lang="en-US" altLang="zh-CN" dirty="0"/>
              <a:t>        .</a:t>
            </a:r>
            <a:r>
              <a:rPr lang="en-US" altLang="zh-CN" dirty="0" err="1"/>
              <a:t>set_global_opts</a:t>
            </a:r>
            <a:r>
              <a:rPr lang="en-US" altLang="zh-CN" dirty="0"/>
              <a:t>(</a:t>
            </a:r>
            <a:r>
              <a:rPr lang="en-US" altLang="zh-CN" dirty="0" err="1"/>
              <a:t>title_opts</a:t>
            </a:r>
            <a:r>
              <a:rPr lang="en-US" altLang="zh-CN" dirty="0"/>
              <a:t>=</a:t>
            </a:r>
            <a:r>
              <a:rPr lang="en-US" altLang="zh-CN" dirty="0" err="1"/>
              <a:t>opts.TitleOpts</a:t>
            </a:r>
            <a:r>
              <a:rPr lang="en-US" altLang="zh-CN" dirty="0"/>
              <a:t>(title="2019</a:t>
            </a:r>
            <a:r>
              <a:rPr lang="zh-CN" altLang="zh-CN" dirty="0"/>
              <a:t>年销售商品类型关键词词云</a:t>
            </a:r>
            <a:r>
              <a:rPr lang="en-US" altLang="zh-CN" dirty="0"/>
              <a:t>"),</a:t>
            </a:r>
            <a:r>
              <a:rPr lang="en-US" altLang="zh-CN" dirty="0" err="1"/>
              <a:t>toolbox_opts</a:t>
            </a:r>
            <a:r>
              <a:rPr lang="en-US" altLang="zh-CN" dirty="0"/>
              <a:t>=</a:t>
            </a:r>
            <a:r>
              <a:rPr lang="en-US" altLang="zh-CN" dirty="0" err="1"/>
              <a:t>opts.ToolboxOpts</a:t>
            </a:r>
            <a:r>
              <a:rPr lang="en-US" altLang="zh-CN" dirty="0"/>
              <a:t>())</a:t>
            </a:r>
            <a:endParaRPr lang="zh-CN" altLang="zh-CN" dirty="0"/>
          </a:p>
          <a:p>
            <a:r>
              <a:rPr lang="en-US" altLang="zh-CN" dirty="0"/>
              <a:t>    )</a:t>
            </a:r>
            <a:endParaRPr lang="zh-CN" altLang="zh-CN" dirty="0"/>
          </a:p>
          <a:p>
            <a:r>
              <a:rPr lang="en-US" altLang="zh-CN" dirty="0"/>
              <a:t>    return c</a:t>
            </a:r>
            <a:endParaRPr lang="zh-CN" altLang="zh-CN" dirty="0"/>
          </a:p>
          <a:p>
            <a:pPr marL="271463" indent="-271463"/>
            <a:endParaRPr lang="zh-CN" altLang="en-US" dirty="0"/>
          </a:p>
        </p:txBody>
      </p:sp>
    </p:spTree>
    <p:extLst>
      <p:ext uri="{BB962C8B-B14F-4D97-AF65-F5344CB8AC3E}">
        <p14:creationId xmlns:p14="http://schemas.microsoft.com/office/powerpoint/2010/main" val="2070371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154144"/>
            <a:ext cx="0" cy="526817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39276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349694"/>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旭日图</a:t>
            </a:r>
          </a:p>
        </p:txBody>
      </p:sp>
      <p:sp>
        <p:nvSpPr>
          <p:cNvPr id="13" name="AutoShape 17"/>
          <p:cNvSpPr>
            <a:spLocks noChangeArrowheads="1"/>
          </p:cNvSpPr>
          <p:nvPr/>
        </p:nvSpPr>
        <p:spPr bwMode="auto">
          <a:xfrm>
            <a:off x="4000531" y="1320765"/>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雷达图</a:t>
            </a:r>
          </a:p>
        </p:txBody>
      </p:sp>
      <p:sp>
        <p:nvSpPr>
          <p:cNvPr id="15" name="Oval 15"/>
          <p:cNvSpPr>
            <a:spLocks noChangeArrowheads="1"/>
          </p:cNvSpPr>
          <p:nvPr/>
        </p:nvSpPr>
        <p:spPr bwMode="auto">
          <a:xfrm>
            <a:off x="2928857" y="2367694"/>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401895"/>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主题河流图</a:t>
            </a:r>
          </a:p>
        </p:txBody>
      </p:sp>
      <p:sp>
        <p:nvSpPr>
          <p:cNvPr id="22" name="Oval 15"/>
          <p:cNvSpPr>
            <a:spLocks noChangeArrowheads="1"/>
          </p:cNvSpPr>
          <p:nvPr/>
        </p:nvSpPr>
        <p:spPr bwMode="auto">
          <a:xfrm>
            <a:off x="2928857" y="3419895"/>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45651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词云</a:t>
            </a:r>
          </a:p>
        </p:txBody>
      </p:sp>
      <p:sp>
        <p:nvSpPr>
          <p:cNvPr id="29" name="Oval 15"/>
          <p:cNvSpPr>
            <a:spLocks noChangeArrowheads="1"/>
          </p:cNvSpPr>
          <p:nvPr/>
        </p:nvSpPr>
        <p:spPr bwMode="auto">
          <a:xfrm>
            <a:off x="2904947" y="447451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
        <p:nvSpPr>
          <p:cNvPr id="11" name="AutoShape 17">
            <a:hlinkClick r:id="" action="ppaction://noaction"/>
            <a:extLst>
              <a:ext uri="{FF2B5EF4-FFF2-40B4-BE49-F238E27FC236}">
                <a16:creationId xmlns:a16="http://schemas.microsoft.com/office/drawing/2014/main" id="{F858D493-DA42-4F15-8A9A-4F1412F3259F}"/>
              </a:ext>
            </a:extLst>
          </p:cNvPr>
          <p:cNvSpPr>
            <a:spLocks noChangeArrowheads="1"/>
          </p:cNvSpPr>
          <p:nvPr/>
        </p:nvSpPr>
        <p:spPr bwMode="auto">
          <a:xfrm>
            <a:off x="4024996" y="5522956"/>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玫瑰图</a:t>
            </a:r>
          </a:p>
        </p:txBody>
      </p:sp>
      <p:sp>
        <p:nvSpPr>
          <p:cNvPr id="12" name="Oval 15">
            <a:extLst>
              <a:ext uri="{FF2B5EF4-FFF2-40B4-BE49-F238E27FC236}">
                <a16:creationId xmlns:a16="http://schemas.microsoft.com/office/drawing/2014/main" id="{91C6563F-10D6-4D11-BBAF-3C078737F936}"/>
              </a:ext>
            </a:extLst>
          </p:cNvPr>
          <p:cNvSpPr>
            <a:spLocks noChangeArrowheads="1"/>
          </p:cNvSpPr>
          <p:nvPr/>
        </p:nvSpPr>
        <p:spPr bwMode="auto">
          <a:xfrm>
            <a:off x="2917493" y="5540956"/>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9</a:t>
            </a:r>
          </a:p>
        </p:txBody>
      </p:sp>
    </p:spTree>
    <p:extLst>
      <p:ext uri="{BB962C8B-B14F-4D97-AF65-F5344CB8AC3E}">
        <p14:creationId xmlns:p14="http://schemas.microsoft.com/office/powerpoint/2010/main" val="1562388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1</a:t>
            </a:r>
            <a:r>
              <a:rPr lang="zh-CN" altLang="en-US" dirty="0">
                <a:solidFill>
                  <a:schemeClr val="tx1"/>
                </a:solidFill>
              </a:rPr>
              <a:t>章  大数据可视化概述</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12240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DBeaver</a:t>
            </a:r>
            <a:r>
              <a:rPr lang="zh-CN" altLang="en-US" dirty="0"/>
              <a:t>是一个通用的数据库管理工具和</a:t>
            </a:r>
            <a:r>
              <a:rPr lang="en-US" altLang="zh-CN" dirty="0"/>
              <a:t>SQL</a:t>
            </a:r>
            <a:r>
              <a:rPr lang="zh-CN" altLang="en-US" dirty="0"/>
              <a:t>客户端，支持</a:t>
            </a:r>
            <a:r>
              <a:rPr lang="en-US" altLang="zh-CN" dirty="0"/>
              <a:t>MySQL</a:t>
            </a:r>
            <a:r>
              <a:rPr lang="zh-CN" altLang="en-US" dirty="0"/>
              <a:t>、</a:t>
            </a:r>
            <a:r>
              <a:rPr lang="en-US" altLang="zh-CN" dirty="0"/>
              <a:t>Oracle</a:t>
            </a:r>
            <a:r>
              <a:rPr lang="zh-CN" altLang="en-US" dirty="0"/>
              <a:t>、</a:t>
            </a:r>
            <a:r>
              <a:rPr lang="en-US" altLang="zh-CN" dirty="0"/>
              <a:t>DB2</a:t>
            </a:r>
            <a:r>
              <a:rPr lang="zh-CN" altLang="en-US" dirty="0"/>
              <a:t>、</a:t>
            </a:r>
            <a:r>
              <a:rPr lang="en-US" altLang="zh-CN" dirty="0"/>
              <a:t>MSSQL</a:t>
            </a:r>
            <a:r>
              <a:rPr lang="zh-CN" altLang="en-US" dirty="0"/>
              <a:t>、</a:t>
            </a:r>
            <a:r>
              <a:rPr lang="en-US" altLang="zh-CN" dirty="0"/>
              <a:t>Hive</a:t>
            </a:r>
            <a:r>
              <a:rPr lang="zh-CN" altLang="en-US" dirty="0"/>
              <a:t>等数据库，它提供一个图形界面用来查看表结构、执行查询、导出数据等。</a:t>
            </a:r>
          </a:p>
          <a:p>
            <a:pPr marL="361950" indent="-361950"/>
            <a:r>
              <a:rPr lang="zh-CN" altLang="en-US" dirty="0"/>
              <a:t>连接</a:t>
            </a:r>
            <a:r>
              <a:rPr lang="en-US" altLang="zh-CN" dirty="0"/>
              <a:t>Hadoop</a:t>
            </a:r>
            <a:r>
              <a:rPr lang="zh-CN" altLang="en-US" dirty="0"/>
              <a:t>集群的</a:t>
            </a:r>
            <a:r>
              <a:rPr lang="en-US" altLang="zh-CN" dirty="0"/>
              <a:t>Hive</a:t>
            </a:r>
            <a:r>
              <a:rPr lang="zh-CN" altLang="en-US" dirty="0"/>
              <a:t>的工具还有很多，推荐使用</a:t>
            </a:r>
            <a:r>
              <a:rPr lang="en-US" altLang="zh-CN" dirty="0" err="1"/>
              <a:t>DBeaver</a:t>
            </a:r>
            <a:r>
              <a:rPr lang="zh-CN" altLang="en-US" dirty="0"/>
              <a:t>的原因是因为</a:t>
            </a:r>
            <a:r>
              <a:rPr lang="en-US" altLang="zh-CN" dirty="0" err="1"/>
              <a:t>DBeaver</a:t>
            </a:r>
            <a:r>
              <a:rPr lang="zh-CN" altLang="en-US" dirty="0"/>
              <a:t>简单易用，支持各种关系型数据库，还有就是</a:t>
            </a:r>
            <a:r>
              <a:rPr lang="en-US" altLang="zh-CN" dirty="0" err="1"/>
              <a:t>DBeaver</a:t>
            </a:r>
            <a:r>
              <a:rPr lang="zh-CN" altLang="en-US" dirty="0"/>
              <a:t>的快捷键和</a:t>
            </a:r>
            <a:r>
              <a:rPr lang="en-US" altLang="zh-CN" dirty="0"/>
              <a:t>Eclipse</a:t>
            </a:r>
            <a:r>
              <a:rPr lang="zh-CN" altLang="en-US" dirty="0"/>
              <a:t>一样，比如注释、删除、复制等操作。</a:t>
            </a:r>
          </a:p>
          <a:p>
            <a:pPr marL="361950" indent="-361950"/>
            <a:endParaRPr lang="zh-CN" altLang="en-US" dirty="0"/>
          </a:p>
        </p:txBody>
      </p:sp>
      <p:sp>
        <p:nvSpPr>
          <p:cNvPr id="17412" name="内容占位符 2"/>
          <p:cNvSpPr>
            <a:spLocks noGrp="1"/>
          </p:cNvSpPr>
          <p:nvPr>
            <p:ph idx="10"/>
          </p:nvPr>
        </p:nvSpPr>
        <p:spPr/>
        <p:txBody>
          <a:bodyPr/>
          <a:lstStyle/>
          <a:p>
            <a:r>
              <a:rPr lang="en-US" dirty="0"/>
              <a:t>2.3.1  </a:t>
            </a:r>
            <a:r>
              <a:rPr lang="en-US" dirty="0" err="1"/>
              <a:t>DBeaver</a:t>
            </a:r>
            <a:endParaRPr dirty="0"/>
          </a:p>
        </p:txBody>
      </p:sp>
      <p:pic>
        <p:nvPicPr>
          <p:cNvPr id="2" name="图片 1">
            <a:extLst>
              <a:ext uri="{FF2B5EF4-FFF2-40B4-BE49-F238E27FC236}">
                <a16:creationId xmlns:a16="http://schemas.microsoft.com/office/drawing/2014/main" id="{3B5A1C89-7228-4903-AF01-3DE7FA7F6568}"/>
              </a:ext>
            </a:extLst>
          </p:cNvPr>
          <p:cNvPicPr>
            <a:picLocks noChangeAspect="1"/>
          </p:cNvPicPr>
          <p:nvPr/>
        </p:nvPicPr>
        <p:blipFill>
          <a:blip r:embed="rId2"/>
          <a:stretch>
            <a:fillRect/>
          </a:stretch>
        </p:blipFill>
        <p:spPr>
          <a:xfrm>
            <a:off x="3964072" y="3621732"/>
            <a:ext cx="4023709" cy="2828789"/>
          </a:xfrm>
          <a:prstGeom prst="rect">
            <a:avLst/>
          </a:prstGeom>
        </p:spPr>
      </p:pic>
    </p:spTree>
    <p:extLst>
      <p:ext uri="{BB962C8B-B14F-4D97-AF65-F5344CB8AC3E}">
        <p14:creationId xmlns:p14="http://schemas.microsoft.com/office/powerpoint/2010/main" val="41767872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玫瑰图是弗罗伦斯</a:t>
            </a:r>
            <a:r>
              <a:rPr lang="en-US" altLang="zh-CN" dirty="0"/>
              <a:t>·</a:t>
            </a:r>
            <a:r>
              <a:rPr lang="zh-CN" altLang="en-US" dirty="0"/>
              <a:t>南丁格尔所发明的，又名鸡冠花图、极坐标区域图，是南丁格尔在克里米亚战争期间提交的一份关于士兵死伤的报告时发明的一种图表。南丁格尔玫瑰图是在极坐标下绘制的柱状图，使用圆弧的半径长短表示数据的大小（数量的多少）。</a:t>
            </a:r>
          </a:p>
          <a:p>
            <a:pPr marL="361950" indent="-361950"/>
            <a:r>
              <a:rPr lang="zh-CN" altLang="en-US" dirty="0"/>
              <a:t>由于半径和面积的关系是平方的关系，南丁格尔玫瑰图会将数据的比例大小夸大，尤其适合对比大小相近的数值。由于圆形有周期的特性，所以玫瑰图也适用于表示一个周期内的时间概念，比如星期、月份。</a:t>
            </a:r>
          </a:p>
          <a:p>
            <a:pPr marL="361950" indent="-361950"/>
            <a:endParaRPr lang="zh-CN" altLang="en-US" dirty="0"/>
          </a:p>
        </p:txBody>
      </p:sp>
      <p:sp>
        <p:nvSpPr>
          <p:cNvPr id="17412" name="内容占位符 2"/>
          <p:cNvSpPr>
            <a:spLocks noGrp="1"/>
          </p:cNvSpPr>
          <p:nvPr>
            <p:ph idx="10"/>
          </p:nvPr>
        </p:nvSpPr>
        <p:spPr/>
        <p:txBody>
          <a:bodyPr/>
          <a:lstStyle/>
          <a:p>
            <a:r>
              <a:rPr lang="en-US" altLang="zh-CN" dirty="0"/>
              <a:t>11.9.1  </a:t>
            </a:r>
            <a:r>
              <a:rPr lang="zh-CN" altLang="en-US" dirty="0"/>
              <a:t>玫瑰图及其参数配置</a:t>
            </a:r>
            <a:endParaRPr dirty="0"/>
          </a:p>
        </p:txBody>
      </p:sp>
    </p:spTree>
    <p:extLst>
      <p:ext uri="{BB962C8B-B14F-4D97-AF65-F5344CB8AC3E}">
        <p14:creationId xmlns:p14="http://schemas.microsoft.com/office/powerpoint/2010/main" val="1914106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为了分析该企业不同职业群体的购买力情况，绘制了不同群体的销售额的玫瑰图。</a:t>
            </a:r>
          </a:p>
        </p:txBody>
      </p:sp>
      <p:sp>
        <p:nvSpPr>
          <p:cNvPr id="17412" name="内容占位符 2"/>
          <p:cNvSpPr>
            <a:spLocks noGrp="1"/>
          </p:cNvSpPr>
          <p:nvPr>
            <p:ph idx="10"/>
          </p:nvPr>
        </p:nvSpPr>
        <p:spPr/>
        <p:txBody>
          <a:bodyPr/>
          <a:lstStyle/>
          <a:p>
            <a:r>
              <a:rPr lang="en-US" altLang="zh-CN" dirty="0"/>
              <a:t>11.9.2  </a:t>
            </a:r>
            <a:r>
              <a:rPr lang="zh-CN" altLang="en-US" dirty="0"/>
              <a:t>不同职业群体的购买力分析</a:t>
            </a:r>
            <a:endParaRPr dirty="0"/>
          </a:p>
        </p:txBody>
      </p:sp>
      <p:pic>
        <p:nvPicPr>
          <p:cNvPr id="4" name="图片 3">
            <a:extLst>
              <a:ext uri="{FF2B5EF4-FFF2-40B4-BE49-F238E27FC236}">
                <a16:creationId xmlns:a16="http://schemas.microsoft.com/office/drawing/2014/main" id="{77710F84-1661-4B77-A35B-2ACA49D40A3A}"/>
              </a:ext>
            </a:extLst>
          </p:cNvPr>
          <p:cNvPicPr/>
          <p:nvPr/>
        </p:nvPicPr>
        <p:blipFill>
          <a:blip r:embed="rId2" cstate="print"/>
          <a:stretch>
            <a:fillRect/>
          </a:stretch>
        </p:blipFill>
        <p:spPr>
          <a:xfrm>
            <a:off x="3459335" y="2946718"/>
            <a:ext cx="4368165" cy="2386965"/>
          </a:xfrm>
          <a:prstGeom prst="rect">
            <a:avLst/>
          </a:prstGeom>
        </p:spPr>
      </p:pic>
    </p:spTree>
    <p:extLst>
      <p:ext uri="{BB962C8B-B14F-4D97-AF65-F5344CB8AC3E}">
        <p14:creationId xmlns:p14="http://schemas.microsoft.com/office/powerpoint/2010/main" val="1666853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pPr marL="271463" indent="-271463"/>
            <a:r>
              <a:rPr lang="en-US" altLang="zh-CN" dirty="0"/>
              <a:t>.</a:t>
            </a:r>
            <a:r>
              <a:rPr lang="en-US" altLang="zh-CN" dirty="0" err="1"/>
              <a:t>set_colors</a:t>
            </a:r>
            <a:r>
              <a:rPr lang="en-US" altLang="zh-CN" dirty="0"/>
              <a:t>(["blue", "green", "purple", "red", "silver"])      #</a:t>
            </a:r>
            <a:r>
              <a:rPr lang="zh-CN" altLang="en-US" dirty="0"/>
              <a:t>设置颜色  </a:t>
            </a:r>
          </a:p>
          <a:p>
            <a:pPr marL="271463" indent="-271463"/>
            <a:r>
              <a:rPr lang="zh-CN" altLang="en-US" dirty="0"/>
              <a:t>        </a:t>
            </a:r>
            <a:r>
              <a:rPr lang="en-US" altLang="zh-CN" dirty="0"/>
              <a:t>.</a:t>
            </a:r>
            <a:r>
              <a:rPr lang="en-US" altLang="zh-CN" dirty="0" err="1"/>
              <a:t>set_global_opts</a:t>
            </a:r>
            <a:r>
              <a:rPr lang="en-US" altLang="zh-CN" dirty="0"/>
              <a:t>(</a:t>
            </a:r>
            <a:r>
              <a:rPr lang="en-US" altLang="zh-CN" dirty="0" err="1"/>
              <a:t>title_opts</a:t>
            </a:r>
            <a:r>
              <a:rPr lang="en-US" altLang="zh-CN" dirty="0"/>
              <a:t>=</a:t>
            </a:r>
            <a:r>
              <a:rPr lang="en-US" altLang="zh-CN" dirty="0" err="1"/>
              <a:t>opts.TitleOpts</a:t>
            </a:r>
            <a:r>
              <a:rPr lang="en-US" altLang="zh-CN" dirty="0"/>
              <a:t>(title="2019</a:t>
            </a:r>
            <a:r>
              <a:rPr lang="zh-CN" altLang="en-US" dirty="0"/>
              <a:t>年不同职业群体的购买力分析</a:t>
            </a:r>
            <a:r>
              <a:rPr lang="en-US" altLang="zh-CN" dirty="0"/>
              <a:t>", subtitle="2019</a:t>
            </a:r>
            <a:r>
              <a:rPr lang="zh-CN" altLang="en-US" dirty="0"/>
              <a:t>年销售经营状况分析</a:t>
            </a:r>
            <a:r>
              <a:rPr lang="en-US" altLang="zh-CN" dirty="0"/>
              <a:t>"),</a:t>
            </a:r>
          </a:p>
          <a:p>
            <a:pPr marL="271463" indent="-271463"/>
            <a:r>
              <a:rPr lang="en-US" altLang="zh-CN" dirty="0"/>
              <a:t>                        </a:t>
            </a:r>
            <a:r>
              <a:rPr lang="en-US" altLang="zh-CN" dirty="0" err="1"/>
              <a:t>legend_opts</a:t>
            </a:r>
            <a:r>
              <a:rPr lang="en-US" altLang="zh-CN" dirty="0"/>
              <a:t>=</a:t>
            </a:r>
            <a:r>
              <a:rPr lang="en-US" altLang="zh-CN" dirty="0" err="1"/>
              <a:t>opts.LegendOpts</a:t>
            </a:r>
            <a:r>
              <a:rPr lang="en-US" altLang="zh-CN" dirty="0"/>
              <a:t>(orient="horizontal", </a:t>
            </a:r>
            <a:r>
              <a:rPr lang="en-US" altLang="zh-CN" dirty="0" err="1"/>
              <a:t>pos_top</a:t>
            </a:r>
            <a:r>
              <a:rPr lang="en-US" altLang="zh-CN" dirty="0"/>
              <a:t>="5%", </a:t>
            </a:r>
            <a:r>
              <a:rPr lang="en-US" altLang="zh-CN" dirty="0" err="1"/>
              <a:t>pos_left</a:t>
            </a:r>
            <a:r>
              <a:rPr lang="en-US" altLang="zh-CN" dirty="0"/>
              <a:t>="30%"), </a:t>
            </a:r>
          </a:p>
          <a:p>
            <a:pPr marL="271463" indent="-271463"/>
            <a:r>
              <a:rPr lang="en-US" altLang="zh-CN" dirty="0"/>
              <a:t>                        </a:t>
            </a:r>
            <a:r>
              <a:rPr lang="en-US" altLang="zh-CN" dirty="0" err="1"/>
              <a:t>toolbox_opts</a:t>
            </a:r>
            <a:r>
              <a:rPr lang="en-US" altLang="zh-CN" dirty="0"/>
              <a:t>=</a:t>
            </a:r>
            <a:r>
              <a:rPr lang="en-US" altLang="zh-CN" dirty="0" err="1"/>
              <a:t>opts.ToolboxOpts</a:t>
            </a:r>
            <a:r>
              <a:rPr lang="en-US" altLang="zh-CN" dirty="0"/>
              <a:t>())</a:t>
            </a:r>
          </a:p>
          <a:p>
            <a:pPr marL="271463" indent="-271463"/>
            <a:r>
              <a:rPr lang="en-US" altLang="zh-CN" dirty="0"/>
              <a:t>        .</a:t>
            </a:r>
            <a:r>
              <a:rPr lang="en-US" altLang="zh-CN" dirty="0" err="1"/>
              <a:t>set_series_opts</a:t>
            </a:r>
            <a:r>
              <a:rPr lang="en-US" altLang="zh-CN" dirty="0"/>
              <a:t>(</a:t>
            </a:r>
            <a:r>
              <a:rPr lang="en-US" altLang="zh-CN" dirty="0" err="1"/>
              <a:t>label_opts</a:t>
            </a:r>
            <a:r>
              <a:rPr lang="en-US" altLang="zh-CN" dirty="0"/>
              <a:t>=</a:t>
            </a:r>
            <a:r>
              <a:rPr lang="en-US" altLang="zh-CN" dirty="0" err="1"/>
              <a:t>opts.LabelOpts</a:t>
            </a:r>
            <a:r>
              <a:rPr lang="en-US" altLang="zh-CN" dirty="0"/>
              <a:t>(formatter="{b}: {c}"))</a:t>
            </a:r>
          </a:p>
          <a:p>
            <a:pPr marL="271463" indent="-271463"/>
            <a:endParaRPr lang="zh-CN" altLang="en-US" sz="1100" dirty="0"/>
          </a:p>
        </p:txBody>
      </p:sp>
    </p:spTree>
    <p:extLst>
      <p:ext uri="{BB962C8B-B14F-4D97-AF65-F5344CB8AC3E}">
        <p14:creationId xmlns:p14="http://schemas.microsoft.com/office/powerpoint/2010/main" val="811758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1318226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12</a:t>
            </a:r>
            <a:r>
              <a:rPr lang="zh-CN" altLang="en-US" dirty="0">
                <a:solidFill>
                  <a:schemeClr val="tx1"/>
                </a:solidFill>
              </a:rPr>
              <a:t>章  </a:t>
            </a:r>
            <a:r>
              <a:rPr lang="en-US" altLang="zh-CN" dirty="0" err="1">
                <a:solidFill>
                  <a:schemeClr val="tx1"/>
                </a:solidFill>
              </a:rPr>
              <a:t>Pyecharts</a:t>
            </a:r>
            <a:r>
              <a:rPr lang="zh-CN" altLang="en-US" dirty="0">
                <a:solidFill>
                  <a:schemeClr val="tx1"/>
                </a:solidFill>
              </a:rPr>
              <a:t>与</a:t>
            </a:r>
            <a:r>
              <a:rPr lang="en-US" altLang="zh-CN" dirty="0">
                <a:solidFill>
                  <a:schemeClr val="tx1"/>
                </a:solidFill>
              </a:rPr>
              <a:t>Django</a:t>
            </a:r>
            <a:r>
              <a:rPr lang="zh-CN" altLang="en-US" dirty="0">
                <a:solidFill>
                  <a:schemeClr val="tx1"/>
                </a:solidFill>
              </a:rPr>
              <a:t>集成</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24677989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本章通过实际案例介绍</a:t>
            </a:r>
            <a:r>
              <a:rPr lang="en-US" altLang="zh-CN" dirty="0" err="1"/>
              <a:t>Pyecharts</a:t>
            </a:r>
            <a:r>
              <a:rPr lang="zh-CN" altLang="en-US" dirty="0"/>
              <a:t>与</a:t>
            </a:r>
            <a:r>
              <a:rPr lang="en-US" altLang="zh-CN" dirty="0"/>
              <a:t>Django</a:t>
            </a:r>
            <a:r>
              <a:rPr lang="zh-CN" altLang="en-US" dirty="0"/>
              <a:t>的集成，基于对于可视化的巨大需求以及成本因素，利用</a:t>
            </a:r>
            <a:r>
              <a:rPr lang="en-US" altLang="zh-CN" dirty="0" err="1"/>
              <a:t>pyecharts</a:t>
            </a:r>
            <a:r>
              <a:rPr lang="en-US" altLang="zh-CN" dirty="0"/>
              <a:t> + Django </a:t>
            </a:r>
            <a:r>
              <a:rPr lang="zh-CN" altLang="en-US" dirty="0"/>
              <a:t>的可视化方式，显然是一种比较优的选择。</a:t>
            </a:r>
          </a:p>
        </p:txBody>
      </p:sp>
    </p:spTree>
    <p:extLst>
      <p:ext uri="{BB962C8B-B14F-4D97-AF65-F5344CB8AC3E}">
        <p14:creationId xmlns:p14="http://schemas.microsoft.com/office/powerpoint/2010/main" val="16953562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23098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Pyecharts</a:t>
            </a:r>
            <a:r>
              <a:rPr lang="zh-CN" altLang="en-US" sz="2400" dirty="0">
                <a:latin typeface="微软雅黑" pitchFamily="34" charset="-122"/>
                <a:ea typeface="微软雅黑" pitchFamily="34" charset="-122"/>
              </a:rPr>
              <a:t>与</a:t>
            </a:r>
            <a:r>
              <a:rPr lang="en-US" altLang="zh-CN" sz="2400" dirty="0">
                <a:latin typeface="微软雅黑" pitchFamily="34" charset="-122"/>
                <a:ea typeface="微软雅黑" pitchFamily="34" charset="-122"/>
              </a:rPr>
              <a:t>Django</a:t>
            </a:r>
            <a:r>
              <a:rPr lang="zh-CN" altLang="en-US" sz="2400" dirty="0">
                <a:latin typeface="微软雅黑" pitchFamily="34" charset="-122"/>
                <a:ea typeface="微软雅黑" pitchFamily="34" charset="-122"/>
              </a:rPr>
              <a:t>集成案例</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搭建</a:t>
            </a:r>
            <a:r>
              <a:rPr lang="en-US" altLang="zh-CN" sz="2400" dirty="0">
                <a:solidFill>
                  <a:schemeClr val="bg1"/>
                </a:solidFill>
                <a:latin typeface="微软雅黑" pitchFamily="34" charset="-122"/>
                <a:ea typeface="微软雅黑" pitchFamily="34" charset="-122"/>
              </a:rPr>
              <a:t>Django</a:t>
            </a:r>
            <a:r>
              <a:rPr lang="zh-CN" altLang="en-US" sz="2400" dirty="0">
                <a:solidFill>
                  <a:schemeClr val="bg1"/>
                </a:solidFill>
                <a:latin typeface="微软雅黑" pitchFamily="34" charset="-122"/>
                <a:ea typeface="微软雅黑" pitchFamily="34" charset="-122"/>
              </a:rPr>
              <a:t>开发环境</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Tree>
    <p:extLst>
      <p:ext uri="{BB962C8B-B14F-4D97-AF65-F5344CB8AC3E}">
        <p14:creationId xmlns:p14="http://schemas.microsoft.com/office/powerpoint/2010/main" val="2280572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Django</a:t>
            </a:r>
            <a:r>
              <a:rPr lang="zh-CN" altLang="en-US" dirty="0"/>
              <a:t>是一个开放源代码的</a:t>
            </a:r>
            <a:r>
              <a:rPr lang="en-US" altLang="zh-CN" dirty="0"/>
              <a:t>Web</a:t>
            </a:r>
            <a:r>
              <a:rPr lang="zh-CN" altLang="en-US" dirty="0"/>
              <a:t>应用框架，由</a:t>
            </a:r>
            <a:r>
              <a:rPr lang="en-US" altLang="zh-CN" dirty="0"/>
              <a:t>Python</a:t>
            </a:r>
            <a:r>
              <a:rPr lang="zh-CN" altLang="en-US" dirty="0"/>
              <a:t>写成。</a:t>
            </a:r>
            <a:r>
              <a:rPr lang="en-US" altLang="zh-CN" dirty="0"/>
              <a:t>Django</a:t>
            </a:r>
            <a:r>
              <a:rPr lang="zh-CN" altLang="en-US" dirty="0"/>
              <a:t>遵守</a:t>
            </a:r>
            <a:r>
              <a:rPr lang="en-US" altLang="zh-CN" dirty="0"/>
              <a:t>BSD</a:t>
            </a:r>
            <a:r>
              <a:rPr lang="zh-CN" altLang="en-US" dirty="0"/>
              <a:t>版权，初次发布于</a:t>
            </a:r>
            <a:r>
              <a:rPr lang="en-US" altLang="zh-CN" dirty="0"/>
              <a:t>2005</a:t>
            </a:r>
            <a:r>
              <a:rPr lang="zh-CN" altLang="en-US" dirty="0"/>
              <a:t>年</a:t>
            </a:r>
            <a:r>
              <a:rPr lang="en-US" altLang="zh-CN" dirty="0"/>
              <a:t>7</a:t>
            </a:r>
            <a:r>
              <a:rPr lang="zh-CN" altLang="en-US" dirty="0"/>
              <a:t>月</a:t>
            </a:r>
            <a:r>
              <a:rPr lang="en-US" altLang="zh-CN" dirty="0"/>
              <a:t>, </a:t>
            </a:r>
            <a:r>
              <a:rPr lang="zh-CN" altLang="en-US" dirty="0"/>
              <a:t>并于</a:t>
            </a:r>
            <a:r>
              <a:rPr lang="en-US" altLang="zh-CN" dirty="0"/>
              <a:t>2008</a:t>
            </a:r>
            <a:r>
              <a:rPr lang="zh-CN" altLang="en-US" dirty="0"/>
              <a:t>年</a:t>
            </a:r>
            <a:r>
              <a:rPr lang="en-US" altLang="zh-CN" dirty="0"/>
              <a:t>9</a:t>
            </a:r>
            <a:r>
              <a:rPr lang="zh-CN" altLang="en-US" dirty="0"/>
              <a:t>月发布了第一个正式版本</a:t>
            </a:r>
            <a:r>
              <a:rPr lang="en-US" altLang="zh-CN" dirty="0"/>
              <a:t>1.0</a:t>
            </a:r>
            <a:r>
              <a:rPr lang="zh-CN" altLang="en-US" dirty="0"/>
              <a:t>，</a:t>
            </a:r>
            <a:r>
              <a:rPr lang="en-US" altLang="zh-CN" dirty="0"/>
              <a:t>Django</a:t>
            </a:r>
            <a:r>
              <a:rPr lang="zh-CN" altLang="en-US" dirty="0"/>
              <a:t>采用了</a:t>
            </a:r>
            <a:r>
              <a:rPr lang="en-US" altLang="zh-CN" dirty="0"/>
              <a:t>MVC</a:t>
            </a:r>
            <a:r>
              <a:rPr lang="zh-CN" altLang="en-US" dirty="0"/>
              <a:t>的软件设计模式，即模型</a:t>
            </a:r>
            <a:r>
              <a:rPr lang="en-US" altLang="zh-CN" dirty="0"/>
              <a:t>M</a:t>
            </a:r>
            <a:r>
              <a:rPr lang="zh-CN" altLang="en-US" dirty="0"/>
              <a:t>、视图</a:t>
            </a:r>
            <a:r>
              <a:rPr lang="en-US" altLang="zh-CN" dirty="0"/>
              <a:t>V</a:t>
            </a:r>
            <a:r>
              <a:rPr lang="zh-CN" altLang="en-US" dirty="0"/>
              <a:t>和控制器</a:t>
            </a:r>
            <a:r>
              <a:rPr lang="en-US" altLang="zh-CN" dirty="0"/>
              <a:t>C</a:t>
            </a:r>
            <a:r>
              <a:rPr lang="zh-CN" altLang="en-US" dirty="0"/>
              <a:t>。</a:t>
            </a:r>
            <a:r>
              <a:rPr lang="en-US" altLang="zh-CN" dirty="0"/>
              <a:t>Django</a:t>
            </a:r>
            <a:r>
              <a:rPr lang="zh-CN" altLang="en-US" dirty="0"/>
              <a:t>版本与</a:t>
            </a:r>
            <a:r>
              <a:rPr lang="en-US" altLang="zh-CN" dirty="0"/>
              <a:t>Python</a:t>
            </a:r>
            <a:r>
              <a:rPr lang="zh-CN" altLang="en-US" dirty="0"/>
              <a:t>版本的对应关系如表所示。</a:t>
            </a:r>
          </a:p>
        </p:txBody>
      </p:sp>
      <p:sp>
        <p:nvSpPr>
          <p:cNvPr id="17412" name="内容占位符 2"/>
          <p:cNvSpPr>
            <a:spLocks noGrp="1"/>
          </p:cNvSpPr>
          <p:nvPr>
            <p:ph idx="10"/>
          </p:nvPr>
        </p:nvSpPr>
        <p:spPr>
          <a:xfrm>
            <a:off x="423863" y="1138238"/>
            <a:ext cx="11107737" cy="427037"/>
          </a:xfrm>
        </p:spPr>
        <p:txBody>
          <a:bodyPr/>
          <a:lstStyle/>
          <a:p>
            <a:r>
              <a:rPr lang="en-US" dirty="0"/>
              <a:t>12.1.1  Django</a:t>
            </a:r>
            <a:r>
              <a:rPr lang="zh-CN" altLang="en-US" dirty="0"/>
              <a:t>框架简介</a:t>
            </a:r>
            <a:endParaRPr dirty="0"/>
          </a:p>
        </p:txBody>
      </p:sp>
      <p:graphicFrame>
        <p:nvGraphicFramePr>
          <p:cNvPr id="2" name="表格 1">
            <a:extLst>
              <a:ext uri="{FF2B5EF4-FFF2-40B4-BE49-F238E27FC236}">
                <a16:creationId xmlns:a16="http://schemas.microsoft.com/office/drawing/2014/main" id="{EC384211-57A2-427A-BFE5-0ECA7BB5FCE4}"/>
              </a:ext>
            </a:extLst>
          </p:cNvPr>
          <p:cNvGraphicFramePr>
            <a:graphicFrameLocks noGrp="1"/>
          </p:cNvGraphicFramePr>
          <p:nvPr>
            <p:extLst>
              <p:ext uri="{D42A27DB-BD31-4B8C-83A1-F6EECF244321}">
                <p14:modId xmlns:p14="http://schemas.microsoft.com/office/powerpoint/2010/main" val="1188653810"/>
              </p:ext>
            </p:extLst>
          </p:nvPr>
        </p:nvGraphicFramePr>
        <p:xfrm>
          <a:off x="3166822" y="3782793"/>
          <a:ext cx="5598487" cy="1393049"/>
        </p:xfrm>
        <a:graphic>
          <a:graphicData uri="http://schemas.openxmlformats.org/drawingml/2006/table">
            <a:tbl>
              <a:tblPr firstRow="1" firstCol="1" bandRow="1">
                <a:tableStyleId>{5C22544A-7EE6-4342-B048-85BDC9FD1C3A}</a:tableStyleId>
              </a:tblPr>
              <a:tblGrid>
                <a:gridCol w="1580139">
                  <a:extLst>
                    <a:ext uri="{9D8B030D-6E8A-4147-A177-3AD203B41FA5}">
                      <a16:colId xmlns:a16="http://schemas.microsoft.com/office/drawing/2014/main" val="3011493994"/>
                    </a:ext>
                  </a:extLst>
                </a:gridCol>
                <a:gridCol w="4018348">
                  <a:extLst>
                    <a:ext uri="{9D8B030D-6E8A-4147-A177-3AD203B41FA5}">
                      <a16:colId xmlns:a16="http://schemas.microsoft.com/office/drawing/2014/main" val="1035925508"/>
                    </a:ext>
                  </a:extLst>
                </a:gridCol>
              </a:tblGrid>
              <a:tr h="290443">
                <a:tc>
                  <a:txBody>
                    <a:bodyPr/>
                    <a:lstStyle/>
                    <a:p>
                      <a:pPr marL="0" indent="0" algn="ctr">
                        <a:lnSpc>
                          <a:spcPts val="1400"/>
                        </a:lnSpc>
                        <a:spcBef>
                          <a:spcPts val="200"/>
                        </a:spcBef>
                        <a:spcAft>
                          <a:spcPts val="200"/>
                        </a:spcAft>
                      </a:pPr>
                      <a:r>
                        <a:rPr lang="en-US" sz="1200" kern="1050" dirty="0">
                          <a:effectLst/>
                        </a:rPr>
                        <a:t>Django</a:t>
                      </a:r>
                      <a:r>
                        <a:rPr lang="zh-TW" sz="1200" kern="1050" dirty="0">
                          <a:effectLst/>
                        </a:rPr>
                        <a:t>版本</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tc>
                  <a:txBody>
                    <a:bodyPr/>
                    <a:lstStyle/>
                    <a:p>
                      <a:pPr marL="0" indent="0" algn="ctr">
                        <a:lnSpc>
                          <a:spcPts val="1400"/>
                        </a:lnSpc>
                        <a:spcBef>
                          <a:spcPts val="200"/>
                        </a:spcBef>
                        <a:spcAft>
                          <a:spcPts val="200"/>
                        </a:spcAft>
                      </a:pPr>
                      <a:r>
                        <a:rPr lang="en-US" sz="1200" kern="1050" dirty="0">
                          <a:effectLst/>
                        </a:rPr>
                        <a:t>Python</a:t>
                      </a:r>
                      <a:r>
                        <a:rPr lang="zh-TW" sz="1200" kern="1050" dirty="0">
                          <a:effectLst/>
                        </a:rPr>
                        <a:t>版本</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extLst>
                  <a:ext uri="{0D108BD9-81ED-4DB2-BD59-A6C34878D82A}">
                    <a16:rowId xmlns:a16="http://schemas.microsoft.com/office/drawing/2014/main" val="4200116735"/>
                  </a:ext>
                </a:extLst>
              </a:tr>
              <a:tr h="250314">
                <a:tc>
                  <a:txBody>
                    <a:bodyPr/>
                    <a:lstStyle/>
                    <a:p>
                      <a:pPr marL="0" indent="0" algn="ctr">
                        <a:lnSpc>
                          <a:spcPts val="1400"/>
                        </a:lnSpc>
                        <a:spcBef>
                          <a:spcPts val="200"/>
                        </a:spcBef>
                        <a:spcAft>
                          <a:spcPts val="200"/>
                        </a:spcAft>
                      </a:pPr>
                      <a:r>
                        <a:rPr lang="en-US" sz="1200" kern="1050" dirty="0">
                          <a:effectLst/>
                        </a:rPr>
                        <a:t>1.8</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tc>
                  <a:txBody>
                    <a:bodyPr/>
                    <a:lstStyle/>
                    <a:p>
                      <a:pPr marL="0" indent="0" algn="ctr">
                        <a:lnSpc>
                          <a:spcPts val="1400"/>
                        </a:lnSpc>
                        <a:spcBef>
                          <a:spcPts val="200"/>
                        </a:spcBef>
                        <a:spcAft>
                          <a:spcPts val="200"/>
                        </a:spcAft>
                      </a:pPr>
                      <a:r>
                        <a:rPr lang="en-US" sz="1200" kern="1050" dirty="0">
                          <a:effectLst/>
                        </a:rPr>
                        <a:t>2.7, 3.2 , 3.3, 3.4, 3.5</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extLst>
                  <a:ext uri="{0D108BD9-81ED-4DB2-BD59-A6C34878D82A}">
                    <a16:rowId xmlns:a16="http://schemas.microsoft.com/office/drawing/2014/main" val="477368723"/>
                  </a:ext>
                </a:extLst>
              </a:tr>
              <a:tr h="213073">
                <a:tc>
                  <a:txBody>
                    <a:bodyPr/>
                    <a:lstStyle/>
                    <a:p>
                      <a:pPr marL="0" indent="0" algn="ctr">
                        <a:lnSpc>
                          <a:spcPts val="1400"/>
                        </a:lnSpc>
                        <a:spcBef>
                          <a:spcPts val="200"/>
                        </a:spcBef>
                        <a:spcAft>
                          <a:spcPts val="200"/>
                        </a:spcAft>
                      </a:pPr>
                      <a:r>
                        <a:rPr lang="en-US" sz="1200" kern="1050" dirty="0">
                          <a:effectLst/>
                        </a:rPr>
                        <a:t>1.9, 1.10</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tc>
                  <a:txBody>
                    <a:bodyPr/>
                    <a:lstStyle/>
                    <a:p>
                      <a:pPr marL="0" indent="0" algn="ctr">
                        <a:lnSpc>
                          <a:spcPts val="1400"/>
                        </a:lnSpc>
                        <a:spcBef>
                          <a:spcPts val="200"/>
                        </a:spcBef>
                        <a:spcAft>
                          <a:spcPts val="200"/>
                        </a:spcAft>
                      </a:pPr>
                      <a:r>
                        <a:rPr lang="en-US" sz="1200" kern="1050" dirty="0">
                          <a:effectLst/>
                        </a:rPr>
                        <a:t>2.7, 3.4, 3.5</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extLst>
                  <a:ext uri="{0D108BD9-81ED-4DB2-BD59-A6C34878D82A}">
                    <a16:rowId xmlns:a16="http://schemas.microsoft.com/office/drawing/2014/main" val="2366195307"/>
                  </a:ext>
                </a:extLst>
              </a:tr>
              <a:tr h="213073">
                <a:tc>
                  <a:txBody>
                    <a:bodyPr/>
                    <a:lstStyle/>
                    <a:p>
                      <a:pPr marL="0" indent="0" algn="ctr">
                        <a:lnSpc>
                          <a:spcPts val="1400"/>
                        </a:lnSpc>
                        <a:spcBef>
                          <a:spcPts val="200"/>
                        </a:spcBef>
                        <a:spcAft>
                          <a:spcPts val="200"/>
                        </a:spcAft>
                      </a:pPr>
                      <a:r>
                        <a:rPr lang="en-US" sz="1200" kern="1050" dirty="0">
                          <a:effectLst/>
                        </a:rPr>
                        <a:t>1.11</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tc>
                  <a:txBody>
                    <a:bodyPr/>
                    <a:lstStyle/>
                    <a:p>
                      <a:pPr marL="0" indent="0" algn="ctr">
                        <a:lnSpc>
                          <a:spcPts val="1400"/>
                        </a:lnSpc>
                        <a:spcBef>
                          <a:spcPts val="200"/>
                        </a:spcBef>
                        <a:spcAft>
                          <a:spcPts val="200"/>
                        </a:spcAft>
                      </a:pPr>
                      <a:r>
                        <a:rPr lang="en-US" sz="1200" kern="1050" dirty="0">
                          <a:effectLst/>
                        </a:rPr>
                        <a:t>2.7, 3.4, 3.5, 3.6</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extLst>
                  <a:ext uri="{0D108BD9-81ED-4DB2-BD59-A6C34878D82A}">
                    <a16:rowId xmlns:a16="http://schemas.microsoft.com/office/drawing/2014/main" val="942561096"/>
                  </a:ext>
                </a:extLst>
              </a:tr>
              <a:tr h="213073">
                <a:tc>
                  <a:txBody>
                    <a:bodyPr/>
                    <a:lstStyle/>
                    <a:p>
                      <a:pPr marL="0" indent="0" algn="ctr">
                        <a:lnSpc>
                          <a:spcPts val="1400"/>
                        </a:lnSpc>
                        <a:spcBef>
                          <a:spcPts val="200"/>
                        </a:spcBef>
                        <a:spcAft>
                          <a:spcPts val="200"/>
                        </a:spcAft>
                      </a:pPr>
                      <a:r>
                        <a:rPr lang="en-US" sz="1200" kern="1050" dirty="0">
                          <a:effectLst/>
                        </a:rPr>
                        <a:t>2.0</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tc>
                  <a:txBody>
                    <a:bodyPr/>
                    <a:lstStyle/>
                    <a:p>
                      <a:pPr marL="0" indent="0" algn="ctr">
                        <a:lnSpc>
                          <a:spcPts val="1400"/>
                        </a:lnSpc>
                        <a:spcBef>
                          <a:spcPts val="200"/>
                        </a:spcBef>
                        <a:spcAft>
                          <a:spcPts val="200"/>
                        </a:spcAft>
                      </a:pPr>
                      <a:r>
                        <a:rPr lang="en-US" sz="1200" kern="1050" dirty="0">
                          <a:effectLst/>
                        </a:rPr>
                        <a:t>3.4, 3.5, 3.6, 3.7</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extLst>
                  <a:ext uri="{0D108BD9-81ED-4DB2-BD59-A6C34878D82A}">
                    <a16:rowId xmlns:a16="http://schemas.microsoft.com/office/drawing/2014/main" val="3125547745"/>
                  </a:ext>
                </a:extLst>
              </a:tr>
              <a:tr h="213073">
                <a:tc>
                  <a:txBody>
                    <a:bodyPr/>
                    <a:lstStyle/>
                    <a:p>
                      <a:pPr marL="0" indent="0" algn="ctr">
                        <a:lnSpc>
                          <a:spcPts val="1400"/>
                        </a:lnSpc>
                        <a:spcBef>
                          <a:spcPts val="200"/>
                        </a:spcBef>
                        <a:spcAft>
                          <a:spcPts val="200"/>
                        </a:spcAft>
                      </a:pPr>
                      <a:r>
                        <a:rPr lang="en-US" sz="1200" kern="1050" dirty="0">
                          <a:effectLst/>
                        </a:rPr>
                        <a:t>2.1, 2.2</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tc>
                  <a:txBody>
                    <a:bodyPr/>
                    <a:lstStyle/>
                    <a:p>
                      <a:pPr marL="0" indent="0" algn="ctr">
                        <a:lnSpc>
                          <a:spcPts val="1400"/>
                        </a:lnSpc>
                        <a:spcBef>
                          <a:spcPts val="200"/>
                        </a:spcBef>
                        <a:spcAft>
                          <a:spcPts val="200"/>
                        </a:spcAft>
                      </a:pPr>
                      <a:r>
                        <a:rPr lang="en-US" sz="1200" kern="1050" dirty="0">
                          <a:effectLst/>
                        </a:rPr>
                        <a:t>3.5, 3.6, 3.7, 3.8</a:t>
                      </a:r>
                      <a:endParaRPr lang="zh-CN" sz="12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67" marR="68567" marT="0" marB="0" anchor="ctr"/>
                </a:tc>
                <a:extLst>
                  <a:ext uri="{0D108BD9-81ED-4DB2-BD59-A6C34878D82A}">
                    <a16:rowId xmlns:a16="http://schemas.microsoft.com/office/drawing/2014/main" val="149378086"/>
                  </a:ext>
                </a:extLst>
              </a:tr>
            </a:tbl>
          </a:graphicData>
        </a:graphic>
      </p:graphicFrame>
    </p:spTree>
    <p:extLst>
      <p:ext uri="{BB962C8B-B14F-4D97-AF65-F5344CB8AC3E}">
        <p14:creationId xmlns:p14="http://schemas.microsoft.com/office/powerpoint/2010/main" val="40168561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en-US" altLang="zh-CN" dirty="0"/>
              <a:t>Django</a:t>
            </a:r>
            <a:r>
              <a:rPr lang="zh-CN" altLang="zh-CN" dirty="0"/>
              <a:t>是一个基于</a:t>
            </a:r>
            <a:r>
              <a:rPr lang="en-US" altLang="zh-CN" dirty="0"/>
              <a:t>MVC</a:t>
            </a:r>
            <a:r>
              <a:rPr lang="zh-CN" altLang="zh-CN" dirty="0"/>
              <a:t>构造的框架。但是在</a:t>
            </a:r>
            <a:r>
              <a:rPr lang="en-US" altLang="zh-CN" dirty="0"/>
              <a:t>Django</a:t>
            </a:r>
            <a:r>
              <a:rPr lang="zh-CN" altLang="zh-CN" dirty="0"/>
              <a:t>中，控制器接受用户输入的部分由框架自行处理，所以</a:t>
            </a:r>
            <a:r>
              <a:rPr lang="en-US" altLang="zh-CN" dirty="0"/>
              <a:t> Django </a:t>
            </a:r>
            <a:r>
              <a:rPr lang="zh-CN" altLang="zh-CN" dirty="0"/>
              <a:t>里更关注的是模型（</a:t>
            </a:r>
            <a:r>
              <a:rPr lang="en-US" altLang="zh-CN" dirty="0"/>
              <a:t>Model</a:t>
            </a:r>
            <a:r>
              <a:rPr lang="zh-CN" altLang="zh-CN" dirty="0"/>
              <a:t>）、模板</a:t>
            </a:r>
            <a:r>
              <a:rPr lang="en-US" altLang="zh-CN" dirty="0"/>
              <a:t>(Template)</a:t>
            </a:r>
            <a:r>
              <a:rPr lang="zh-CN" altLang="zh-CN" dirty="0"/>
              <a:t>和视图（</a:t>
            </a:r>
            <a:r>
              <a:rPr lang="en-US" altLang="zh-CN" dirty="0"/>
              <a:t>Views</a:t>
            </a:r>
            <a:r>
              <a:rPr lang="zh-CN" altLang="zh-CN" dirty="0"/>
              <a:t>），称为</a:t>
            </a:r>
            <a:r>
              <a:rPr lang="en-US" altLang="zh-CN" dirty="0"/>
              <a:t> MTV</a:t>
            </a:r>
            <a:r>
              <a:rPr lang="zh-CN" altLang="zh-CN" dirty="0"/>
              <a:t>模式</a:t>
            </a:r>
            <a:r>
              <a:rPr lang="zh-CN" altLang="en-US" dirty="0"/>
              <a:t>。</a:t>
            </a:r>
            <a:endParaRPr lang="en-US" altLang="zh-CN" dirty="0"/>
          </a:p>
          <a:p>
            <a:r>
              <a:rPr lang="zh-CN" altLang="zh-CN" dirty="0"/>
              <a:t>（</a:t>
            </a:r>
            <a:r>
              <a:rPr lang="en-US" altLang="zh-CN" dirty="0"/>
              <a:t>1</a:t>
            </a:r>
            <a:r>
              <a:rPr lang="zh-CN" altLang="zh-CN" dirty="0"/>
              <a:t>）模型层</a:t>
            </a:r>
          </a:p>
          <a:p>
            <a:r>
              <a:rPr lang="zh-CN" altLang="zh-CN" dirty="0"/>
              <a:t>（</a:t>
            </a:r>
            <a:r>
              <a:rPr lang="en-US" altLang="zh-CN" dirty="0"/>
              <a:t>2</a:t>
            </a:r>
            <a:r>
              <a:rPr lang="zh-CN" altLang="zh-CN" dirty="0"/>
              <a:t>）模板层</a:t>
            </a:r>
          </a:p>
          <a:p>
            <a:r>
              <a:rPr lang="zh-CN" altLang="zh-CN" dirty="0"/>
              <a:t>（</a:t>
            </a:r>
            <a:r>
              <a:rPr lang="en-US" altLang="zh-CN" dirty="0"/>
              <a:t>3</a:t>
            </a:r>
            <a:r>
              <a:rPr lang="zh-CN" altLang="zh-CN" dirty="0"/>
              <a:t>）视图层</a:t>
            </a:r>
          </a:p>
          <a:p>
            <a:pPr marL="271463" indent="-271463"/>
            <a:endParaRPr lang="zh-CN" altLang="en-US" dirty="0"/>
          </a:p>
        </p:txBody>
      </p:sp>
      <p:graphicFrame>
        <p:nvGraphicFramePr>
          <p:cNvPr id="2" name="表格 1">
            <a:extLst>
              <a:ext uri="{FF2B5EF4-FFF2-40B4-BE49-F238E27FC236}">
                <a16:creationId xmlns:a16="http://schemas.microsoft.com/office/drawing/2014/main" id="{0FC958A4-CABE-4875-95F0-BFB2EEF3BDE5}"/>
              </a:ext>
            </a:extLst>
          </p:cNvPr>
          <p:cNvGraphicFramePr>
            <a:graphicFrameLocks noGrp="1"/>
          </p:cNvGraphicFramePr>
          <p:nvPr>
            <p:extLst>
              <p:ext uri="{D42A27DB-BD31-4B8C-83A1-F6EECF244321}">
                <p14:modId xmlns:p14="http://schemas.microsoft.com/office/powerpoint/2010/main" val="2035318538"/>
              </p:ext>
            </p:extLst>
          </p:nvPr>
        </p:nvGraphicFramePr>
        <p:xfrm>
          <a:off x="3038763" y="3887254"/>
          <a:ext cx="6428510" cy="1395947"/>
        </p:xfrm>
        <a:graphic>
          <a:graphicData uri="http://schemas.openxmlformats.org/drawingml/2006/table">
            <a:tbl>
              <a:tblPr firstRow="1" firstCol="1" bandRow="1">
                <a:tableStyleId>{5C22544A-7EE6-4342-B048-85BDC9FD1C3A}</a:tableStyleId>
              </a:tblPr>
              <a:tblGrid>
                <a:gridCol w="2149163">
                  <a:extLst>
                    <a:ext uri="{9D8B030D-6E8A-4147-A177-3AD203B41FA5}">
                      <a16:colId xmlns:a16="http://schemas.microsoft.com/office/drawing/2014/main" val="3476035305"/>
                    </a:ext>
                  </a:extLst>
                </a:gridCol>
                <a:gridCol w="4279347">
                  <a:extLst>
                    <a:ext uri="{9D8B030D-6E8A-4147-A177-3AD203B41FA5}">
                      <a16:colId xmlns:a16="http://schemas.microsoft.com/office/drawing/2014/main" val="1261245288"/>
                    </a:ext>
                  </a:extLst>
                </a:gridCol>
              </a:tblGrid>
              <a:tr h="322441">
                <a:tc>
                  <a:txBody>
                    <a:bodyPr/>
                    <a:lstStyle/>
                    <a:p>
                      <a:pPr marL="0" indent="0" algn="ctr">
                        <a:lnSpc>
                          <a:spcPts val="1400"/>
                        </a:lnSpc>
                        <a:spcBef>
                          <a:spcPts val="200"/>
                        </a:spcBef>
                        <a:spcAft>
                          <a:spcPts val="200"/>
                        </a:spcAft>
                      </a:pPr>
                      <a:r>
                        <a:rPr lang="zh-TW" sz="1000" kern="1050" dirty="0">
                          <a:effectLst/>
                        </a:rPr>
                        <a:t>层次</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6704" marR="56704" marT="0" marB="0" anchor="ctr"/>
                </a:tc>
                <a:tc>
                  <a:txBody>
                    <a:bodyPr/>
                    <a:lstStyle/>
                    <a:p>
                      <a:pPr marL="0" indent="0" algn="ctr">
                        <a:lnSpc>
                          <a:spcPts val="1400"/>
                        </a:lnSpc>
                        <a:spcBef>
                          <a:spcPts val="200"/>
                        </a:spcBef>
                        <a:spcAft>
                          <a:spcPts val="200"/>
                        </a:spcAft>
                      </a:pPr>
                      <a:r>
                        <a:rPr lang="zh-TW" sz="1000" kern="1050" dirty="0">
                          <a:effectLst/>
                        </a:rPr>
                        <a:t>职责</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6704" marR="56704" marT="0" marB="0" anchor="ctr"/>
                </a:tc>
                <a:extLst>
                  <a:ext uri="{0D108BD9-81ED-4DB2-BD59-A6C34878D82A}">
                    <a16:rowId xmlns:a16="http://schemas.microsoft.com/office/drawing/2014/main" val="1087022757"/>
                  </a:ext>
                </a:extLst>
              </a:tr>
              <a:tr h="406674">
                <a:tc>
                  <a:txBody>
                    <a:bodyPr/>
                    <a:lstStyle/>
                    <a:p>
                      <a:pPr marL="0" indent="0" algn="ctr">
                        <a:lnSpc>
                          <a:spcPts val="1400"/>
                        </a:lnSpc>
                        <a:spcBef>
                          <a:spcPts val="200"/>
                        </a:spcBef>
                        <a:spcAft>
                          <a:spcPts val="200"/>
                        </a:spcAft>
                      </a:pPr>
                      <a:r>
                        <a:rPr lang="zh-TW" sz="1000" kern="1050" dirty="0">
                          <a:effectLst/>
                        </a:rPr>
                        <a:t>模型（</a:t>
                      </a:r>
                      <a:r>
                        <a:rPr lang="en-US" sz="1000" kern="1050" dirty="0">
                          <a:effectLst/>
                        </a:rPr>
                        <a:t>Model</a:t>
                      </a:r>
                      <a:r>
                        <a:rPr lang="zh-TW" sz="1000" kern="1050" dirty="0">
                          <a:effectLst/>
                        </a:rPr>
                        <a:t>），即数据存取层</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6704" marR="56704" marT="0" marB="0" anchor="ctr"/>
                </a:tc>
                <a:tc>
                  <a:txBody>
                    <a:bodyPr/>
                    <a:lstStyle/>
                    <a:p>
                      <a:pPr marL="0" indent="0" algn="just">
                        <a:lnSpc>
                          <a:spcPts val="1400"/>
                        </a:lnSpc>
                        <a:spcBef>
                          <a:spcPts val="200"/>
                        </a:spcBef>
                        <a:spcAft>
                          <a:spcPts val="200"/>
                        </a:spcAft>
                      </a:pPr>
                      <a:r>
                        <a:rPr lang="zh-TW" sz="1000" kern="1050" dirty="0">
                          <a:effectLst/>
                        </a:rPr>
                        <a:t>处理与数据相关的所有事务： 如何存取、如何验证有效性、包含哪些行为以及数据之间的关系等。</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6704" marR="56704" marT="0" marB="0" anchor="ctr"/>
                </a:tc>
                <a:extLst>
                  <a:ext uri="{0D108BD9-81ED-4DB2-BD59-A6C34878D82A}">
                    <a16:rowId xmlns:a16="http://schemas.microsoft.com/office/drawing/2014/main" val="4248920211"/>
                  </a:ext>
                </a:extLst>
              </a:tr>
              <a:tr h="333416">
                <a:tc>
                  <a:txBody>
                    <a:bodyPr/>
                    <a:lstStyle/>
                    <a:p>
                      <a:pPr marL="0" indent="0" algn="ctr">
                        <a:lnSpc>
                          <a:spcPts val="1400"/>
                        </a:lnSpc>
                        <a:spcBef>
                          <a:spcPts val="200"/>
                        </a:spcBef>
                        <a:spcAft>
                          <a:spcPts val="200"/>
                        </a:spcAft>
                      </a:pPr>
                      <a:r>
                        <a:rPr lang="zh-TW" sz="1000" kern="1050" dirty="0">
                          <a:effectLst/>
                        </a:rPr>
                        <a:t>模板</a:t>
                      </a:r>
                      <a:r>
                        <a:rPr lang="en-US" sz="1000" kern="1050" dirty="0">
                          <a:effectLst/>
                        </a:rPr>
                        <a:t>(Template)</a:t>
                      </a:r>
                      <a:r>
                        <a:rPr lang="zh-TW" sz="1000" kern="1050" dirty="0">
                          <a:effectLst/>
                        </a:rPr>
                        <a:t>，即表现层</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6704" marR="56704" marT="0" marB="0" anchor="ctr"/>
                </a:tc>
                <a:tc>
                  <a:txBody>
                    <a:bodyPr/>
                    <a:lstStyle/>
                    <a:p>
                      <a:pPr marL="0" indent="0" algn="just">
                        <a:lnSpc>
                          <a:spcPts val="1400"/>
                        </a:lnSpc>
                        <a:spcBef>
                          <a:spcPts val="200"/>
                        </a:spcBef>
                        <a:spcAft>
                          <a:spcPts val="200"/>
                        </a:spcAft>
                      </a:pPr>
                      <a:r>
                        <a:rPr lang="zh-TW" sz="1000" kern="1050" dirty="0">
                          <a:effectLst/>
                        </a:rPr>
                        <a:t>处理与表现相关的决定： 如何在页面或其他类型文档中进行显示。</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6704" marR="56704" marT="0" marB="0" anchor="ctr"/>
                </a:tc>
                <a:extLst>
                  <a:ext uri="{0D108BD9-81ED-4DB2-BD59-A6C34878D82A}">
                    <a16:rowId xmlns:a16="http://schemas.microsoft.com/office/drawing/2014/main" val="3711374160"/>
                  </a:ext>
                </a:extLst>
              </a:tr>
              <a:tr h="333416">
                <a:tc>
                  <a:txBody>
                    <a:bodyPr/>
                    <a:lstStyle/>
                    <a:p>
                      <a:pPr marL="0" indent="0" algn="ctr">
                        <a:lnSpc>
                          <a:spcPts val="1400"/>
                        </a:lnSpc>
                        <a:spcBef>
                          <a:spcPts val="200"/>
                        </a:spcBef>
                        <a:spcAft>
                          <a:spcPts val="200"/>
                        </a:spcAft>
                      </a:pPr>
                      <a:r>
                        <a:rPr lang="zh-TW" sz="1000" kern="1050" dirty="0">
                          <a:effectLst/>
                        </a:rPr>
                        <a:t>视图（</a:t>
                      </a:r>
                      <a:r>
                        <a:rPr lang="en-US" sz="1000" kern="1050" dirty="0">
                          <a:effectLst/>
                        </a:rPr>
                        <a:t>View</a:t>
                      </a:r>
                      <a:r>
                        <a:rPr lang="zh-TW" sz="1000" kern="1050" dirty="0">
                          <a:effectLst/>
                        </a:rPr>
                        <a:t>），即业务逻辑层</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6704" marR="56704" marT="0" marB="0" anchor="ctr"/>
                </a:tc>
                <a:tc>
                  <a:txBody>
                    <a:bodyPr/>
                    <a:lstStyle/>
                    <a:p>
                      <a:pPr marL="0" indent="0" algn="just">
                        <a:lnSpc>
                          <a:spcPts val="1400"/>
                        </a:lnSpc>
                        <a:spcBef>
                          <a:spcPts val="200"/>
                        </a:spcBef>
                        <a:spcAft>
                          <a:spcPts val="200"/>
                        </a:spcAft>
                      </a:pPr>
                      <a:r>
                        <a:rPr lang="zh-TW" sz="1000" kern="1050" dirty="0">
                          <a:effectLst/>
                        </a:rPr>
                        <a:t>存取模型及调取恰当模板的相关逻辑。模型与模板的桥梁。</a:t>
                      </a:r>
                      <a:endParaRPr lang="zh-CN" sz="1000" kern="105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56704" marR="56704" marT="0" marB="0" anchor="ctr"/>
                </a:tc>
                <a:extLst>
                  <a:ext uri="{0D108BD9-81ED-4DB2-BD59-A6C34878D82A}">
                    <a16:rowId xmlns:a16="http://schemas.microsoft.com/office/drawing/2014/main" val="534874178"/>
                  </a:ext>
                </a:extLst>
              </a:tr>
            </a:tbl>
          </a:graphicData>
        </a:graphic>
      </p:graphicFrame>
    </p:spTree>
    <p:extLst>
      <p:ext uri="{BB962C8B-B14F-4D97-AF65-F5344CB8AC3E}">
        <p14:creationId xmlns:p14="http://schemas.microsoft.com/office/powerpoint/2010/main" val="21065901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r>
              <a:rPr lang="en-US" altLang="zh-CN" dirty="0"/>
              <a:t>Django</a:t>
            </a:r>
            <a:r>
              <a:rPr lang="zh-CN" altLang="zh-CN" dirty="0"/>
              <a:t>工作机制如下：</a:t>
            </a:r>
          </a:p>
          <a:p>
            <a:r>
              <a:rPr lang="en-US" altLang="zh-CN" dirty="0"/>
              <a:t>1. </a:t>
            </a:r>
            <a:r>
              <a:rPr lang="zh-CN" altLang="zh-CN" dirty="0"/>
              <a:t>用</a:t>
            </a:r>
            <a:r>
              <a:rPr lang="en-US" altLang="zh-CN" dirty="0"/>
              <a:t>manage .</a:t>
            </a:r>
            <a:r>
              <a:rPr lang="en-US" altLang="zh-CN" dirty="0" err="1"/>
              <a:t>py</a:t>
            </a:r>
            <a:r>
              <a:rPr lang="en-US" altLang="zh-CN" dirty="0"/>
              <a:t> </a:t>
            </a:r>
            <a:r>
              <a:rPr lang="en-US" altLang="zh-CN" dirty="0" err="1"/>
              <a:t>runserver</a:t>
            </a:r>
            <a:r>
              <a:rPr lang="en-US" altLang="zh-CN" dirty="0"/>
              <a:t> </a:t>
            </a:r>
            <a:r>
              <a:rPr lang="zh-CN" altLang="zh-CN" dirty="0"/>
              <a:t>启动</a:t>
            </a:r>
            <a:r>
              <a:rPr lang="en-US" altLang="zh-CN" dirty="0"/>
              <a:t>Django</a:t>
            </a:r>
            <a:r>
              <a:rPr lang="zh-CN" altLang="zh-CN" dirty="0"/>
              <a:t>服务器时就载入了在同一目录下的</a:t>
            </a:r>
            <a:r>
              <a:rPr lang="en-US" altLang="zh-CN" dirty="0"/>
              <a:t>settings .</a:t>
            </a:r>
            <a:r>
              <a:rPr lang="en-US" altLang="zh-CN" dirty="0" err="1"/>
              <a:t>py</a:t>
            </a:r>
            <a:r>
              <a:rPr lang="zh-CN" altLang="zh-CN" dirty="0"/>
              <a:t>。该文件包含了项目中的配置信息，其中最重要的配置就是</a:t>
            </a:r>
            <a:r>
              <a:rPr lang="en-US" altLang="zh-CN" dirty="0"/>
              <a:t>ROOT_URLCONF</a:t>
            </a:r>
            <a:r>
              <a:rPr lang="zh-CN" altLang="zh-CN" dirty="0"/>
              <a:t>，它告诉</a:t>
            </a:r>
            <a:r>
              <a:rPr lang="en-US" altLang="zh-CN" dirty="0"/>
              <a:t>Django</a:t>
            </a:r>
            <a:r>
              <a:rPr lang="zh-CN" altLang="zh-CN" dirty="0"/>
              <a:t>哪个</a:t>
            </a:r>
            <a:r>
              <a:rPr lang="en-US" altLang="zh-CN" dirty="0"/>
              <a:t>Python</a:t>
            </a:r>
            <a:r>
              <a:rPr lang="zh-CN" altLang="zh-CN" dirty="0"/>
              <a:t>模块应该用作本站的</a:t>
            </a:r>
            <a:r>
              <a:rPr lang="en-US" altLang="zh-CN" dirty="0" err="1"/>
              <a:t>URLConf</a:t>
            </a:r>
            <a:r>
              <a:rPr lang="zh-CN" altLang="zh-CN" dirty="0"/>
              <a:t>，默认的是</a:t>
            </a:r>
            <a:r>
              <a:rPr lang="en-US" altLang="zh-CN" dirty="0" err="1"/>
              <a:t>urls</a:t>
            </a:r>
            <a:r>
              <a:rPr lang="en-US" altLang="zh-CN" dirty="0"/>
              <a:t> .</a:t>
            </a:r>
            <a:r>
              <a:rPr lang="en-US" altLang="zh-CN" dirty="0" err="1"/>
              <a:t>py</a:t>
            </a:r>
            <a:endParaRPr lang="zh-CN" altLang="zh-CN" dirty="0"/>
          </a:p>
          <a:p>
            <a:r>
              <a:rPr lang="en-US" altLang="zh-CN" dirty="0"/>
              <a:t>2. </a:t>
            </a:r>
            <a:r>
              <a:rPr lang="zh-CN" altLang="zh-CN" dirty="0"/>
              <a:t>当访问</a:t>
            </a:r>
            <a:r>
              <a:rPr lang="en-US" altLang="zh-CN" dirty="0" err="1"/>
              <a:t>url</a:t>
            </a:r>
            <a:r>
              <a:rPr lang="zh-CN" altLang="zh-CN" dirty="0"/>
              <a:t>的时候，</a:t>
            </a:r>
            <a:r>
              <a:rPr lang="en-US" altLang="zh-CN" dirty="0"/>
              <a:t>Django</a:t>
            </a:r>
            <a:r>
              <a:rPr lang="zh-CN" altLang="zh-CN" dirty="0"/>
              <a:t>会根据</a:t>
            </a:r>
            <a:r>
              <a:rPr lang="en-US" altLang="zh-CN" dirty="0"/>
              <a:t>ROOT_URLCONF</a:t>
            </a:r>
            <a:r>
              <a:rPr lang="zh-CN" altLang="zh-CN" dirty="0"/>
              <a:t>的设置来装载</a:t>
            </a:r>
            <a:r>
              <a:rPr lang="en-US" altLang="zh-CN" dirty="0" err="1"/>
              <a:t>URLConf</a:t>
            </a:r>
            <a:r>
              <a:rPr lang="zh-CN" altLang="zh-CN" dirty="0"/>
              <a:t>。</a:t>
            </a:r>
          </a:p>
          <a:p>
            <a:r>
              <a:rPr lang="en-US" altLang="zh-CN" dirty="0"/>
              <a:t>3. </a:t>
            </a:r>
            <a:r>
              <a:rPr lang="zh-CN" altLang="zh-CN" dirty="0"/>
              <a:t>然后按顺序逐个匹配</a:t>
            </a:r>
            <a:r>
              <a:rPr lang="en-US" altLang="zh-CN" dirty="0" err="1"/>
              <a:t>URLConf</a:t>
            </a:r>
            <a:r>
              <a:rPr lang="zh-CN" altLang="zh-CN" dirty="0"/>
              <a:t>里的</a:t>
            </a:r>
            <a:r>
              <a:rPr lang="en-US" altLang="zh-CN" dirty="0" err="1"/>
              <a:t>URLpatterns</a:t>
            </a:r>
            <a:r>
              <a:rPr lang="zh-CN" altLang="zh-CN" dirty="0"/>
              <a:t>。如果找到则会调用相关联的视图函数，并把</a:t>
            </a:r>
            <a:r>
              <a:rPr lang="en-US" altLang="zh-CN" dirty="0" err="1"/>
              <a:t>HttpRequest</a:t>
            </a:r>
            <a:r>
              <a:rPr lang="zh-CN" altLang="zh-CN" dirty="0"/>
              <a:t>对象作为第一个参数</a:t>
            </a:r>
            <a:r>
              <a:rPr lang="en-US" altLang="zh-CN" dirty="0"/>
              <a:t>(</a:t>
            </a:r>
            <a:r>
              <a:rPr lang="zh-CN" altLang="zh-CN" dirty="0"/>
              <a:t>通常是</a:t>
            </a:r>
            <a:r>
              <a:rPr lang="en-US" altLang="zh-CN" dirty="0"/>
              <a:t>request)</a:t>
            </a:r>
            <a:endParaRPr lang="zh-CN" altLang="zh-CN" dirty="0"/>
          </a:p>
          <a:p>
            <a:r>
              <a:rPr lang="en-US" altLang="zh-CN" dirty="0"/>
              <a:t>4. </a:t>
            </a:r>
            <a:r>
              <a:rPr lang="zh-CN" altLang="zh-CN" dirty="0"/>
              <a:t>最后该</a:t>
            </a:r>
            <a:r>
              <a:rPr lang="en-US" altLang="zh-CN" dirty="0"/>
              <a:t>view</a:t>
            </a:r>
            <a:r>
              <a:rPr lang="zh-CN" altLang="zh-CN" dirty="0"/>
              <a:t>函数负责返回一个</a:t>
            </a:r>
            <a:r>
              <a:rPr lang="en-US" altLang="zh-CN" dirty="0" err="1"/>
              <a:t>HttpResponse</a:t>
            </a:r>
            <a:r>
              <a:rPr lang="zh-CN" altLang="zh-CN" dirty="0"/>
              <a:t>对象</a:t>
            </a:r>
            <a:r>
              <a:rPr lang="zh-CN" altLang="en-US" dirty="0"/>
              <a:t>。</a:t>
            </a:r>
          </a:p>
        </p:txBody>
      </p:sp>
    </p:spTree>
    <p:extLst>
      <p:ext uri="{BB962C8B-B14F-4D97-AF65-F5344CB8AC3E}">
        <p14:creationId xmlns:p14="http://schemas.microsoft.com/office/powerpoint/2010/main" val="1946718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Oracle SQL Developer</a:t>
            </a:r>
            <a:r>
              <a:rPr lang="zh-CN" altLang="en-US" dirty="0"/>
              <a:t>支持常见的数据库类型，包括</a:t>
            </a:r>
            <a:r>
              <a:rPr lang="en-US" altLang="zh-CN" dirty="0"/>
              <a:t>MySQL</a:t>
            </a:r>
            <a:r>
              <a:rPr lang="zh-CN" altLang="en-US" dirty="0"/>
              <a:t>、</a:t>
            </a:r>
            <a:r>
              <a:rPr lang="en-US" altLang="zh-CN" dirty="0"/>
              <a:t>Oracle</a:t>
            </a:r>
            <a:r>
              <a:rPr lang="zh-CN" altLang="en-US" dirty="0"/>
              <a:t>、</a:t>
            </a:r>
            <a:r>
              <a:rPr lang="en-US" altLang="zh-CN" dirty="0"/>
              <a:t>DB2</a:t>
            </a:r>
            <a:r>
              <a:rPr lang="zh-CN" altLang="en-US" dirty="0"/>
              <a:t>、</a:t>
            </a:r>
            <a:r>
              <a:rPr lang="en-US" altLang="zh-CN" dirty="0"/>
              <a:t>MSSQL</a:t>
            </a:r>
            <a:r>
              <a:rPr lang="zh-CN" altLang="en-US" dirty="0"/>
              <a:t>、</a:t>
            </a:r>
            <a:r>
              <a:rPr lang="en-US" altLang="zh-CN" dirty="0"/>
              <a:t>Hive</a:t>
            </a:r>
            <a:r>
              <a:rPr lang="zh-CN" altLang="en-US" dirty="0"/>
              <a:t>等数据库，前提是要导入相应数据库的</a:t>
            </a:r>
            <a:r>
              <a:rPr lang="en-US" altLang="zh-CN" dirty="0"/>
              <a:t>jar</a:t>
            </a:r>
            <a:r>
              <a:rPr lang="zh-CN" altLang="en-US" dirty="0"/>
              <a:t>包，而且是免费的，主要难点是下载和配置</a:t>
            </a:r>
            <a:r>
              <a:rPr lang="en-US" altLang="zh-CN" dirty="0"/>
              <a:t>Oracle SQL Developer</a:t>
            </a:r>
            <a:r>
              <a:rPr lang="zh-CN" altLang="en-US" dirty="0"/>
              <a:t>和</a:t>
            </a:r>
            <a:r>
              <a:rPr lang="en-US" altLang="zh-CN" dirty="0"/>
              <a:t>Hive</a:t>
            </a:r>
            <a:r>
              <a:rPr lang="zh-CN" altLang="en-US" dirty="0"/>
              <a:t>的</a:t>
            </a:r>
            <a:r>
              <a:rPr lang="en-US" altLang="zh-CN" dirty="0"/>
              <a:t>jar</a:t>
            </a:r>
            <a:r>
              <a:rPr lang="zh-CN" altLang="en-US" dirty="0"/>
              <a:t>包。</a:t>
            </a:r>
          </a:p>
        </p:txBody>
      </p:sp>
      <p:sp>
        <p:nvSpPr>
          <p:cNvPr id="17412" name="内容占位符 2"/>
          <p:cNvSpPr>
            <a:spLocks noGrp="1"/>
          </p:cNvSpPr>
          <p:nvPr>
            <p:ph idx="10"/>
          </p:nvPr>
        </p:nvSpPr>
        <p:spPr/>
        <p:txBody>
          <a:bodyPr/>
          <a:lstStyle/>
          <a:p>
            <a:r>
              <a:rPr lang="en-US" dirty="0"/>
              <a:t>2.3.2  Oracle SQL Developer</a:t>
            </a:r>
            <a:endParaRPr dirty="0"/>
          </a:p>
        </p:txBody>
      </p:sp>
      <p:pic>
        <p:nvPicPr>
          <p:cNvPr id="2" name="图片 1">
            <a:extLst>
              <a:ext uri="{FF2B5EF4-FFF2-40B4-BE49-F238E27FC236}">
                <a16:creationId xmlns:a16="http://schemas.microsoft.com/office/drawing/2014/main" id="{E48F6D33-29A4-4DBB-AE98-74B824A9FB5A}"/>
              </a:ext>
            </a:extLst>
          </p:cNvPr>
          <p:cNvPicPr>
            <a:picLocks noChangeAspect="1"/>
          </p:cNvPicPr>
          <p:nvPr/>
        </p:nvPicPr>
        <p:blipFill>
          <a:blip r:embed="rId2"/>
          <a:stretch>
            <a:fillRect/>
          </a:stretch>
        </p:blipFill>
        <p:spPr>
          <a:xfrm>
            <a:off x="3489577" y="3330434"/>
            <a:ext cx="4566300" cy="2450804"/>
          </a:xfrm>
          <a:prstGeom prst="rect">
            <a:avLst/>
          </a:prstGeom>
        </p:spPr>
      </p:pic>
    </p:spTree>
    <p:extLst>
      <p:ext uri="{BB962C8B-B14F-4D97-AF65-F5344CB8AC3E}">
        <p14:creationId xmlns:p14="http://schemas.microsoft.com/office/powerpoint/2010/main" val="546739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r>
              <a:rPr lang="zh-CN" altLang="zh-CN" dirty="0"/>
              <a:t>如果需要把大量的数据在</a:t>
            </a:r>
            <a:r>
              <a:rPr lang="en-US" altLang="zh-CN" dirty="0"/>
              <a:t> web </a:t>
            </a:r>
            <a:r>
              <a:rPr lang="zh-CN" altLang="zh-CN" dirty="0"/>
              <a:t>端进行可视化，需要绘制各类图表，数据保存在服务器中，使用</a:t>
            </a:r>
            <a:r>
              <a:rPr lang="en-US" altLang="zh-CN" dirty="0"/>
              <a:t> D3.js</a:t>
            </a:r>
            <a:r>
              <a:rPr lang="zh-CN" altLang="zh-CN" dirty="0"/>
              <a:t>这个数据可视化前端库来画图，但是需要编写大量的</a:t>
            </a:r>
            <a:r>
              <a:rPr lang="en-US" altLang="zh-CN" dirty="0" err="1"/>
              <a:t>js</a:t>
            </a:r>
            <a:r>
              <a:rPr lang="zh-CN" altLang="zh-CN" dirty="0"/>
              <a:t>代码。但是</a:t>
            </a:r>
            <a:r>
              <a:rPr lang="en-US" altLang="zh-CN" dirty="0"/>
              <a:t>Django</a:t>
            </a:r>
            <a:r>
              <a:rPr lang="zh-CN" altLang="zh-CN" dirty="0"/>
              <a:t>框架，只需要在后端编写及少量的</a:t>
            </a:r>
            <a:r>
              <a:rPr lang="en-US" altLang="zh-CN" dirty="0"/>
              <a:t>Python</a:t>
            </a:r>
            <a:r>
              <a:rPr lang="zh-CN" altLang="zh-CN" dirty="0"/>
              <a:t>代码，再传送到前端让浏览器解析，从而大大的减少了工作量。</a:t>
            </a:r>
          </a:p>
          <a:p>
            <a:r>
              <a:rPr lang="zh-CN" altLang="zh-CN" dirty="0"/>
              <a:t>下面介绍</a:t>
            </a:r>
            <a:r>
              <a:rPr lang="en-US" altLang="zh-CN" dirty="0"/>
              <a:t>Django</a:t>
            </a:r>
            <a:r>
              <a:rPr lang="zh-CN" altLang="zh-CN" dirty="0"/>
              <a:t>开发环境，在</a:t>
            </a:r>
            <a:r>
              <a:rPr lang="en-US" altLang="zh-CN" dirty="0"/>
              <a:t>Anaconda</a:t>
            </a:r>
            <a:r>
              <a:rPr lang="zh-CN" altLang="zh-CN" dirty="0"/>
              <a:t>开发环境下，可以通过</a:t>
            </a:r>
            <a:r>
              <a:rPr lang="en-US" altLang="zh-CN" dirty="0"/>
              <a:t>pip install </a:t>
            </a:r>
            <a:r>
              <a:rPr lang="en-US" altLang="zh-CN" dirty="0" err="1"/>
              <a:t>django</a:t>
            </a:r>
            <a:r>
              <a:rPr lang="zh-CN" altLang="zh-CN" dirty="0"/>
              <a:t>命令安装</a:t>
            </a:r>
            <a:r>
              <a:rPr lang="en-US" altLang="zh-CN" dirty="0" err="1"/>
              <a:t>django</a:t>
            </a:r>
            <a:r>
              <a:rPr lang="zh-CN" altLang="zh-CN" dirty="0"/>
              <a:t>，此外我们还需要安装</a:t>
            </a:r>
            <a:r>
              <a:rPr lang="en-US" altLang="zh-CN" dirty="0" err="1"/>
              <a:t>djangorestframework</a:t>
            </a:r>
            <a:r>
              <a:rPr lang="zh-CN" altLang="zh-CN" dirty="0"/>
              <a:t>、</a:t>
            </a:r>
            <a:r>
              <a:rPr lang="en-US" altLang="zh-CN" dirty="0" err="1"/>
              <a:t>sqlparse</a:t>
            </a:r>
            <a:r>
              <a:rPr lang="zh-CN" altLang="zh-CN" dirty="0"/>
              <a:t>等包，这里我们安装的是</a:t>
            </a:r>
            <a:r>
              <a:rPr lang="en-US" altLang="zh-CN" dirty="0" err="1"/>
              <a:t>django</a:t>
            </a:r>
            <a:r>
              <a:rPr lang="en-US" altLang="zh-CN" dirty="0"/>
              <a:t> 2.2.5</a:t>
            </a:r>
            <a:r>
              <a:rPr lang="zh-CN" altLang="zh-CN" dirty="0"/>
              <a:t>版本</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dirty="0"/>
              <a:t>12.1.2  Django</a:t>
            </a:r>
            <a:r>
              <a:rPr lang="zh-CN" altLang="en-US" dirty="0"/>
              <a:t>开发环境</a:t>
            </a:r>
            <a:endParaRPr dirty="0"/>
          </a:p>
        </p:txBody>
      </p:sp>
    </p:spTree>
    <p:extLst>
      <p:ext uri="{BB962C8B-B14F-4D97-AF65-F5344CB8AC3E}">
        <p14:creationId xmlns:p14="http://schemas.microsoft.com/office/powerpoint/2010/main" val="23166571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229905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sym typeface="微软雅黑" pitchFamily="34" charset="-122"/>
              </a:rPr>
              <a:t>Pyecharts</a:t>
            </a:r>
            <a:r>
              <a:rPr lang="zh-CN" altLang="en-US" sz="2400" dirty="0">
                <a:latin typeface="微软雅黑" pitchFamily="34" charset="-122"/>
                <a:ea typeface="微软雅黑" pitchFamily="34" charset="-122"/>
                <a:sym typeface="微软雅黑" pitchFamily="34" charset="-122"/>
              </a:rPr>
              <a:t>与</a:t>
            </a:r>
            <a:r>
              <a:rPr lang="en-US" altLang="zh-CN" sz="2400" dirty="0">
                <a:latin typeface="微软雅黑" pitchFamily="34" charset="-122"/>
                <a:ea typeface="微软雅黑" pitchFamily="34" charset="-122"/>
                <a:sym typeface="微软雅黑" pitchFamily="34" charset="-122"/>
              </a:rPr>
              <a:t>Django</a:t>
            </a:r>
            <a:r>
              <a:rPr lang="zh-CN" altLang="en-US" sz="2400" dirty="0">
                <a:latin typeface="微软雅黑" pitchFamily="34" charset="-122"/>
                <a:ea typeface="微软雅黑" pitchFamily="34" charset="-122"/>
                <a:sym typeface="微软雅黑" pitchFamily="34" charset="-122"/>
              </a:rPr>
              <a:t>集成案例</a:t>
            </a:r>
          </a:p>
        </p:txBody>
      </p:sp>
      <p:sp>
        <p:nvSpPr>
          <p:cNvPr id="22538" name="标题 3"/>
          <p:cNvSpPr>
            <a:spLocks noGrp="1"/>
          </p:cNvSpPr>
          <p:nvPr>
            <p:ph type="title" idx="4294967295"/>
          </p:nvPr>
        </p:nvSpPr>
        <p:spPr>
          <a:xfrm>
            <a:off x="255588" y="358775"/>
            <a:ext cx="10972800" cy="528638"/>
          </a:xfrm>
          <a:prstGeom prst="rect">
            <a:avLst/>
          </a:prstGeom>
        </p:spPr>
        <p:txBody>
          <a:bodyPr/>
          <a:lstStyle/>
          <a:p>
            <a:r>
              <a:rPr lang="zh-CN" altLang="en-US" dirty="0"/>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搭建</a:t>
            </a:r>
            <a:r>
              <a:rPr lang="en-US" altLang="zh-CN" sz="2400" dirty="0">
                <a:solidFill>
                  <a:schemeClr val="bg1"/>
                </a:solidFill>
                <a:latin typeface="微软雅黑" pitchFamily="34" charset="-122"/>
                <a:ea typeface="微软雅黑" pitchFamily="34" charset="-122"/>
              </a:rPr>
              <a:t>Django</a:t>
            </a:r>
            <a:r>
              <a:rPr lang="zh-CN" altLang="en-US" sz="2400" dirty="0">
                <a:solidFill>
                  <a:schemeClr val="bg1"/>
                </a:solidFill>
                <a:latin typeface="微软雅黑" pitchFamily="34" charset="-122"/>
                <a:ea typeface="微软雅黑" pitchFamily="34" charset="-122"/>
              </a:rPr>
              <a:t>开发环境</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Tree>
    <p:extLst>
      <p:ext uri="{BB962C8B-B14F-4D97-AF65-F5344CB8AC3E}">
        <p14:creationId xmlns:p14="http://schemas.microsoft.com/office/powerpoint/2010/main" val="28015825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为了研究企业</a:t>
            </a:r>
            <a:r>
              <a:rPr lang="en-US" altLang="zh-CN" dirty="0"/>
              <a:t>2019</a:t>
            </a:r>
            <a:r>
              <a:rPr lang="zh-CN" altLang="zh-CN" dirty="0"/>
              <a:t>年在全国各个省市的有效订单与有效客户的数量，数据需要在</a:t>
            </a:r>
            <a:r>
              <a:rPr lang="en-US" altLang="zh-CN" dirty="0"/>
              <a:t>web</a:t>
            </a:r>
            <a:r>
              <a:rPr lang="zh-CN" altLang="zh-CN" dirty="0"/>
              <a:t>端进行可视化，并绘制相关图表。可视化的数据存放在我们搭建的</a:t>
            </a:r>
            <a:r>
              <a:rPr lang="en-US" altLang="zh-CN" dirty="0"/>
              <a:t>Hadoop</a:t>
            </a:r>
            <a:r>
              <a:rPr lang="zh-CN" altLang="zh-CN" dirty="0"/>
              <a:t>集群中，通过</a:t>
            </a:r>
            <a:r>
              <a:rPr lang="en-US" altLang="zh-CN" dirty="0" err="1"/>
              <a:t>Pyecharts</a:t>
            </a:r>
            <a:r>
              <a:rPr lang="zh-CN" altLang="zh-CN" dirty="0"/>
              <a:t>与</a:t>
            </a:r>
            <a:r>
              <a:rPr lang="en-US" altLang="zh-CN" dirty="0"/>
              <a:t>Django</a:t>
            </a:r>
            <a:r>
              <a:rPr lang="zh-CN" altLang="zh-CN" dirty="0"/>
              <a:t>的集成，我们只需要在后端编写少量的</a:t>
            </a:r>
            <a:r>
              <a:rPr lang="en-US" altLang="zh-CN" dirty="0"/>
              <a:t>Python</a:t>
            </a:r>
            <a:r>
              <a:rPr lang="zh-CN" altLang="zh-CN" dirty="0"/>
              <a:t>代码，传送到前端让浏览器，就可以生成比较美观的可视化视图页面。</a:t>
            </a:r>
          </a:p>
          <a:p>
            <a:pPr marL="361950" indent="-361950"/>
            <a:r>
              <a:rPr lang="zh-CN" altLang="zh-CN" dirty="0"/>
              <a:t>在</a:t>
            </a:r>
            <a:r>
              <a:rPr lang="en-US" altLang="zh-CN" dirty="0"/>
              <a:t>Anaconda Prompt</a:t>
            </a:r>
            <a:r>
              <a:rPr lang="zh-CN" altLang="zh-CN" dirty="0"/>
              <a:t>中，切换到</a:t>
            </a:r>
            <a:r>
              <a:rPr lang="en-US" altLang="zh-CN" dirty="0"/>
              <a:t>D</a:t>
            </a:r>
            <a:r>
              <a:rPr lang="zh-CN" altLang="zh-CN" dirty="0"/>
              <a:t>盘的</a:t>
            </a:r>
            <a:r>
              <a:rPr lang="en-US" altLang="zh-CN" dirty="0"/>
              <a:t>Python for Matplotlib and </a:t>
            </a:r>
            <a:r>
              <a:rPr lang="en-US" altLang="zh-CN" dirty="0" err="1"/>
              <a:t>pyecharts</a:t>
            </a:r>
            <a:r>
              <a:rPr lang="zh-CN" altLang="zh-CN" dirty="0"/>
              <a:t>的文件夹下，通过</a:t>
            </a:r>
            <a:r>
              <a:rPr lang="en-US" altLang="zh-CN" dirty="0" err="1"/>
              <a:t>django</a:t>
            </a:r>
            <a:r>
              <a:rPr lang="en-US" altLang="zh-CN" dirty="0"/>
              <a:t>-admin </a:t>
            </a:r>
            <a:r>
              <a:rPr lang="en-US" altLang="zh-CN" dirty="0" err="1"/>
              <a:t>startproject</a:t>
            </a:r>
            <a:r>
              <a:rPr lang="en-US" altLang="zh-CN" dirty="0"/>
              <a:t> </a:t>
            </a:r>
            <a:r>
              <a:rPr lang="en-US" altLang="zh-CN" dirty="0" err="1"/>
              <a:t>pyecharts_django</a:t>
            </a:r>
            <a:r>
              <a:rPr lang="zh-CN" altLang="zh-CN" dirty="0"/>
              <a:t>来创建我们的</a:t>
            </a:r>
            <a:r>
              <a:rPr lang="en-US" altLang="zh-CN" dirty="0" err="1"/>
              <a:t>pyecharts_django</a:t>
            </a:r>
            <a:r>
              <a:rPr lang="zh-CN" altLang="zh-CN" dirty="0"/>
              <a:t>项目</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12.2.1  </a:t>
            </a:r>
            <a:r>
              <a:rPr lang="zh-CN" altLang="en-US" dirty="0"/>
              <a:t>创建项目运行环境</a:t>
            </a:r>
            <a:endParaRPr dirty="0"/>
          </a:p>
        </p:txBody>
      </p:sp>
      <p:pic>
        <p:nvPicPr>
          <p:cNvPr id="4" name="图片 3">
            <a:extLst>
              <a:ext uri="{FF2B5EF4-FFF2-40B4-BE49-F238E27FC236}">
                <a16:creationId xmlns:a16="http://schemas.microsoft.com/office/drawing/2014/main" id="{2EBCF387-825C-4171-B3DA-B9C60294F26A}"/>
              </a:ext>
            </a:extLst>
          </p:cNvPr>
          <p:cNvPicPr/>
          <p:nvPr/>
        </p:nvPicPr>
        <p:blipFill rotWithShape="1">
          <a:blip r:embed="rId2" cstate="print"/>
          <a:srcRect t="-1" b="51284"/>
          <a:stretch/>
        </p:blipFill>
        <p:spPr bwMode="auto">
          <a:xfrm>
            <a:off x="3541106" y="4391573"/>
            <a:ext cx="5048711" cy="13811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76497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r>
              <a:rPr lang="zh-CN" altLang="zh-CN" dirty="0"/>
              <a:t>通过上面的操作，在</a:t>
            </a:r>
            <a:r>
              <a:rPr lang="en-US" altLang="zh-CN" dirty="0"/>
              <a:t>D</a:t>
            </a:r>
            <a:r>
              <a:rPr lang="zh-CN" altLang="zh-CN" dirty="0"/>
              <a:t>盘的</a:t>
            </a:r>
            <a:r>
              <a:rPr lang="en-US" altLang="zh-CN" dirty="0"/>
              <a:t>Python for Matplotlib and </a:t>
            </a:r>
            <a:r>
              <a:rPr lang="en-US" altLang="zh-CN" dirty="0" err="1"/>
              <a:t>pyecharts</a:t>
            </a:r>
            <a:r>
              <a:rPr lang="zh-CN" altLang="zh-CN" dirty="0"/>
              <a:t>的文件夹下将会生成</a:t>
            </a:r>
            <a:r>
              <a:rPr lang="en-US" altLang="zh-CN" dirty="0" err="1"/>
              <a:t>pyecharts_django</a:t>
            </a:r>
            <a:r>
              <a:rPr lang="zh-CN" altLang="zh-CN" dirty="0"/>
              <a:t>文件夹，其中包含</a:t>
            </a:r>
            <a:r>
              <a:rPr lang="en-US" altLang="zh-CN" dirty="0"/>
              <a:t>manage.py</a:t>
            </a:r>
            <a:r>
              <a:rPr lang="zh-CN" altLang="zh-CN" dirty="0"/>
              <a:t>和</a:t>
            </a:r>
            <a:r>
              <a:rPr lang="en-US" altLang="zh-CN" dirty="0" err="1"/>
              <a:t>pyecharts_django</a:t>
            </a:r>
            <a:r>
              <a:rPr lang="zh-CN" altLang="zh-CN" dirty="0"/>
              <a:t>两个文件：</a:t>
            </a:r>
          </a:p>
          <a:p>
            <a:pPr marL="342900" lvl="0" indent="-342900">
              <a:buFont typeface="+mj-ea"/>
              <a:buAutoNum type="circleNumDbPlain"/>
            </a:pPr>
            <a:r>
              <a:rPr lang="en-US" altLang="zh-CN" dirty="0"/>
              <a:t>manage.py</a:t>
            </a:r>
            <a:r>
              <a:rPr lang="zh-CN" altLang="zh-CN" dirty="0"/>
              <a:t>：一个实用的命令行工具，可以以各种方式与该</a:t>
            </a:r>
            <a:r>
              <a:rPr lang="en-US" altLang="zh-CN" dirty="0"/>
              <a:t>Django</a:t>
            </a:r>
            <a:r>
              <a:rPr lang="zh-CN" altLang="zh-CN" dirty="0"/>
              <a:t>项目进行交互。</a:t>
            </a:r>
          </a:p>
          <a:p>
            <a:pPr marL="342900" lvl="0" indent="-342900">
              <a:buFont typeface="+mj-ea"/>
              <a:buAutoNum type="circleNumDbPlain"/>
            </a:pPr>
            <a:r>
              <a:rPr lang="en-US" altLang="zh-CN" dirty="0" err="1"/>
              <a:t>pyecharts_django</a:t>
            </a:r>
            <a:r>
              <a:rPr lang="zh-CN" altLang="zh-CN" dirty="0"/>
              <a:t>：项目的容器，存放项目相关的文件。</a:t>
            </a:r>
          </a:p>
          <a:p>
            <a:r>
              <a:rPr lang="zh-CN" altLang="zh-CN" dirty="0"/>
              <a:t>项目容器</a:t>
            </a:r>
            <a:r>
              <a:rPr lang="en-US" altLang="zh-CN" dirty="0" err="1"/>
              <a:t>pyecharts_django</a:t>
            </a:r>
            <a:r>
              <a:rPr lang="zh-CN" altLang="zh-CN" dirty="0"/>
              <a:t>文件夹下，初始默认包含以下文件：</a:t>
            </a:r>
          </a:p>
          <a:p>
            <a:pPr marL="342900" lvl="0" indent="-342900">
              <a:buFont typeface="+mj-ea"/>
              <a:buAutoNum type="circleNumDbPlain"/>
            </a:pPr>
            <a:r>
              <a:rPr lang="en-US" altLang="zh-CN" dirty="0"/>
              <a:t>__init__.py: </a:t>
            </a:r>
            <a:r>
              <a:rPr lang="zh-CN" altLang="zh-CN" dirty="0"/>
              <a:t>一个空文件，告诉</a:t>
            </a:r>
            <a:r>
              <a:rPr lang="en-US" altLang="zh-CN" dirty="0"/>
              <a:t> Python </a:t>
            </a:r>
            <a:r>
              <a:rPr lang="zh-CN" altLang="zh-CN" dirty="0"/>
              <a:t>该目录是一个</a:t>
            </a:r>
            <a:r>
              <a:rPr lang="en-US" altLang="zh-CN" dirty="0"/>
              <a:t> Python </a:t>
            </a:r>
            <a:r>
              <a:rPr lang="zh-CN" altLang="zh-CN" dirty="0"/>
              <a:t>包。</a:t>
            </a:r>
          </a:p>
          <a:p>
            <a:pPr marL="342900" lvl="0" indent="-342900">
              <a:buFont typeface="+mj-ea"/>
              <a:buAutoNum type="circleNumDbPlain"/>
            </a:pPr>
            <a:r>
              <a:rPr lang="en-US" altLang="zh-CN" dirty="0"/>
              <a:t>settings.py: </a:t>
            </a:r>
            <a:r>
              <a:rPr lang="zh-CN" altLang="zh-CN" dirty="0"/>
              <a:t>该</a:t>
            </a:r>
            <a:r>
              <a:rPr lang="en-US" altLang="zh-CN" dirty="0"/>
              <a:t> Django </a:t>
            </a:r>
            <a:r>
              <a:rPr lang="zh-CN" altLang="zh-CN" dirty="0"/>
              <a:t>项目的设置</a:t>
            </a:r>
            <a:r>
              <a:rPr lang="en-US" altLang="zh-CN" dirty="0"/>
              <a:t>/</a:t>
            </a:r>
            <a:r>
              <a:rPr lang="zh-CN" altLang="zh-CN" dirty="0"/>
              <a:t>配置。</a:t>
            </a:r>
          </a:p>
          <a:p>
            <a:pPr marL="342900" lvl="0" indent="-342900">
              <a:buFont typeface="+mj-ea"/>
              <a:buAutoNum type="circleNumDbPlain"/>
            </a:pPr>
            <a:r>
              <a:rPr lang="en-US" altLang="zh-CN" dirty="0"/>
              <a:t>urls.py: </a:t>
            </a:r>
            <a:r>
              <a:rPr lang="zh-CN" altLang="zh-CN" dirty="0"/>
              <a:t>该</a:t>
            </a:r>
            <a:r>
              <a:rPr lang="en-US" altLang="zh-CN" dirty="0"/>
              <a:t> Django </a:t>
            </a:r>
            <a:r>
              <a:rPr lang="zh-CN" altLang="zh-CN" dirty="0"/>
              <a:t>项目的</a:t>
            </a:r>
            <a:r>
              <a:rPr lang="en-US" altLang="zh-CN" dirty="0"/>
              <a:t> URL </a:t>
            </a:r>
            <a:r>
              <a:rPr lang="zh-CN" altLang="zh-CN" dirty="0"/>
              <a:t>声明</a:t>
            </a:r>
            <a:r>
              <a:rPr lang="en-US" altLang="zh-CN" dirty="0"/>
              <a:t>; </a:t>
            </a:r>
            <a:r>
              <a:rPr lang="zh-CN" altLang="zh-CN" dirty="0"/>
              <a:t>一份由</a:t>
            </a:r>
            <a:r>
              <a:rPr lang="en-US" altLang="zh-CN" dirty="0"/>
              <a:t> Django </a:t>
            </a:r>
            <a:r>
              <a:rPr lang="zh-CN" altLang="zh-CN" dirty="0"/>
              <a:t>驱动的网站</a:t>
            </a:r>
            <a:r>
              <a:rPr lang="en-US" altLang="zh-CN" dirty="0"/>
              <a:t>"</a:t>
            </a:r>
            <a:r>
              <a:rPr lang="zh-CN" altLang="zh-CN" dirty="0"/>
              <a:t>目录</a:t>
            </a:r>
            <a:r>
              <a:rPr lang="en-US" altLang="zh-CN" dirty="0"/>
              <a:t>"</a:t>
            </a:r>
            <a:r>
              <a:rPr lang="zh-CN" altLang="zh-CN" dirty="0"/>
              <a:t>。</a:t>
            </a:r>
          </a:p>
          <a:p>
            <a:pPr marL="342900" lvl="0" indent="-342900">
              <a:buFont typeface="+mj-ea"/>
              <a:buAutoNum type="circleNumDbPlain"/>
            </a:pPr>
            <a:r>
              <a:rPr lang="en-US" altLang="zh-CN" dirty="0"/>
              <a:t>wsgi.py: </a:t>
            </a:r>
            <a:r>
              <a:rPr lang="zh-CN" altLang="zh-CN" dirty="0"/>
              <a:t>一个</a:t>
            </a:r>
            <a:r>
              <a:rPr lang="en-US" altLang="zh-CN" dirty="0"/>
              <a:t> WSGI </a:t>
            </a:r>
            <a:r>
              <a:rPr lang="zh-CN" altLang="zh-CN" dirty="0"/>
              <a:t>兼容的</a:t>
            </a:r>
            <a:r>
              <a:rPr lang="en-US" altLang="zh-CN" dirty="0"/>
              <a:t> Web </a:t>
            </a:r>
            <a:r>
              <a:rPr lang="zh-CN" altLang="zh-CN" dirty="0"/>
              <a:t>服务器的入口，以便运行你的项目。</a:t>
            </a:r>
          </a:p>
          <a:p>
            <a:r>
              <a:rPr lang="zh-CN" altLang="zh-CN" dirty="0"/>
              <a:t>在</a:t>
            </a:r>
            <a:r>
              <a:rPr lang="en-US" altLang="zh-CN" dirty="0"/>
              <a:t>D</a:t>
            </a:r>
            <a:r>
              <a:rPr lang="zh-CN" altLang="zh-CN" dirty="0"/>
              <a:t>盘</a:t>
            </a:r>
            <a:r>
              <a:rPr lang="en-US" altLang="zh-CN" dirty="0"/>
              <a:t>Python for Matplotlib and </a:t>
            </a:r>
            <a:r>
              <a:rPr lang="en-US" altLang="zh-CN" dirty="0" err="1"/>
              <a:t>pyecharts</a:t>
            </a:r>
            <a:r>
              <a:rPr lang="zh-CN" altLang="zh-CN" dirty="0"/>
              <a:t>文件夹下的</a:t>
            </a:r>
            <a:r>
              <a:rPr lang="en-US" altLang="zh-CN" dirty="0" err="1"/>
              <a:t>pyecharts_django</a:t>
            </a:r>
            <a:r>
              <a:rPr lang="zh-CN" altLang="zh-CN" dirty="0"/>
              <a:t>文件夹中，创建</a:t>
            </a:r>
            <a:r>
              <a:rPr lang="en-US" altLang="zh-CN" dirty="0"/>
              <a:t>sales</a:t>
            </a:r>
            <a:r>
              <a:rPr lang="zh-CN" altLang="zh-CN" dirty="0"/>
              <a:t>应用，运行</a:t>
            </a:r>
            <a:r>
              <a:rPr lang="en-US" altLang="zh-CN" dirty="0"/>
              <a:t>Python manage.py </a:t>
            </a:r>
            <a:r>
              <a:rPr lang="en-US" altLang="zh-CN" dirty="0" err="1"/>
              <a:t>startapp</a:t>
            </a:r>
            <a:r>
              <a:rPr lang="en-US" altLang="zh-CN" dirty="0"/>
              <a:t> sales</a:t>
            </a:r>
            <a:r>
              <a:rPr lang="zh-CN" altLang="zh-CN" dirty="0"/>
              <a:t>命令，在</a:t>
            </a:r>
            <a:r>
              <a:rPr lang="en-US" altLang="zh-CN" dirty="0" err="1"/>
              <a:t>pyecharts_django</a:t>
            </a:r>
            <a:r>
              <a:rPr lang="zh-CN" altLang="zh-CN" dirty="0"/>
              <a:t>文件夹下将会新建一个</a:t>
            </a:r>
            <a:r>
              <a:rPr lang="en-US" altLang="zh-CN" dirty="0"/>
              <a:t>sales</a:t>
            </a:r>
            <a:r>
              <a:rPr lang="zh-CN" altLang="zh-CN" dirty="0"/>
              <a:t>项目。</a:t>
            </a:r>
          </a:p>
        </p:txBody>
      </p:sp>
    </p:spTree>
    <p:extLst>
      <p:ext uri="{BB962C8B-B14F-4D97-AF65-F5344CB8AC3E}">
        <p14:creationId xmlns:p14="http://schemas.microsoft.com/office/powerpoint/2010/main" val="6349720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首先需要为应用添加应用名称，需要修改</a:t>
            </a:r>
            <a:r>
              <a:rPr lang="en-US" altLang="zh-CN" dirty="0"/>
              <a:t>settings.py</a:t>
            </a:r>
            <a:r>
              <a:rPr lang="zh-CN" altLang="zh-CN" dirty="0"/>
              <a:t>文件，它位于</a:t>
            </a:r>
            <a:r>
              <a:rPr lang="en-US" altLang="zh-CN" dirty="0"/>
              <a:t>\</a:t>
            </a:r>
            <a:r>
              <a:rPr lang="en-US" altLang="zh-CN" dirty="0" err="1"/>
              <a:t>pyecharts_django</a:t>
            </a:r>
            <a:r>
              <a:rPr lang="zh-CN" altLang="zh-CN" dirty="0"/>
              <a:t>文件夹下，在</a:t>
            </a:r>
            <a:r>
              <a:rPr lang="en-US" altLang="zh-CN" dirty="0"/>
              <a:t>setting.py</a:t>
            </a:r>
            <a:r>
              <a:rPr lang="zh-CN" altLang="zh-CN" dirty="0"/>
              <a:t>中添加注册新建的</a:t>
            </a:r>
            <a:r>
              <a:rPr lang="en-US" altLang="zh-CN" dirty="0"/>
              <a:t>sales</a:t>
            </a:r>
            <a:r>
              <a:rPr lang="zh-CN" altLang="zh-CN" dirty="0"/>
              <a:t>应用程序</a:t>
            </a:r>
            <a:r>
              <a:rPr lang="zh-CN" altLang="en-US" dirty="0"/>
              <a:t>。</a:t>
            </a:r>
            <a:endParaRPr lang="en-US" altLang="zh-CN" dirty="0"/>
          </a:p>
          <a:p>
            <a:pPr marL="361950" indent="-361950"/>
            <a:r>
              <a:rPr lang="zh-CN" altLang="zh-CN" dirty="0"/>
              <a:t>然后打开生成的</a:t>
            </a:r>
            <a:r>
              <a:rPr lang="en-US" altLang="zh-CN" dirty="0"/>
              <a:t>sales</a:t>
            </a:r>
            <a:r>
              <a:rPr lang="zh-CN" altLang="zh-CN" dirty="0"/>
              <a:t>文件夹，再打开</a:t>
            </a:r>
            <a:r>
              <a:rPr lang="en-US" altLang="zh-CN" dirty="0"/>
              <a:t>views.py</a:t>
            </a:r>
            <a:r>
              <a:rPr lang="zh-CN" altLang="zh-CN" dirty="0"/>
              <a:t>文件，通过代码生成一个名叫</a:t>
            </a:r>
            <a:r>
              <a:rPr lang="en-US" altLang="zh-CN" dirty="0"/>
              <a:t>index</a:t>
            </a:r>
            <a:r>
              <a:rPr lang="zh-CN" altLang="zh-CN" dirty="0"/>
              <a:t>的视图</a:t>
            </a:r>
            <a:r>
              <a:rPr lang="zh-CN" altLang="en-US" dirty="0"/>
              <a:t>。</a:t>
            </a:r>
            <a:endParaRPr lang="en-US" altLang="zh-CN" dirty="0"/>
          </a:p>
          <a:p>
            <a:pPr marL="361950" indent="-361950"/>
            <a:r>
              <a:rPr lang="zh-CN" altLang="zh-CN" dirty="0"/>
              <a:t>为了使得编写的</a:t>
            </a:r>
            <a:r>
              <a:rPr lang="en-US" altLang="zh-CN" dirty="0"/>
              <a:t>index</a:t>
            </a:r>
            <a:r>
              <a:rPr lang="zh-CN" altLang="zh-CN" dirty="0"/>
              <a:t>视图有一个</a:t>
            </a:r>
            <a:r>
              <a:rPr lang="en-US" altLang="zh-CN" dirty="0"/>
              <a:t>URL</a:t>
            </a:r>
            <a:r>
              <a:rPr lang="zh-CN" altLang="zh-CN" dirty="0"/>
              <a:t>映射，在</a:t>
            </a:r>
            <a:r>
              <a:rPr lang="en-US" altLang="zh-CN" dirty="0"/>
              <a:t>sales</a:t>
            </a:r>
            <a:r>
              <a:rPr lang="zh-CN" altLang="zh-CN" dirty="0"/>
              <a:t>文件夹下新建一个</a:t>
            </a:r>
            <a:r>
              <a:rPr lang="en-US" altLang="zh-CN" dirty="0"/>
              <a:t>urls.py</a:t>
            </a:r>
            <a:r>
              <a:rPr lang="zh-CN" altLang="zh-CN" dirty="0"/>
              <a:t>文件，</a:t>
            </a:r>
            <a:r>
              <a:rPr lang="zh-CN" altLang="en-US" dirty="0"/>
              <a:t>并</a:t>
            </a:r>
            <a:r>
              <a:rPr lang="zh-CN" altLang="zh-CN" dirty="0"/>
              <a:t>输入</a:t>
            </a:r>
            <a:r>
              <a:rPr lang="zh-CN" altLang="en-US" dirty="0"/>
              <a:t>配置</a:t>
            </a:r>
            <a:r>
              <a:rPr lang="zh-CN" altLang="zh-CN" dirty="0"/>
              <a:t>代码</a:t>
            </a:r>
            <a:r>
              <a:rPr lang="zh-CN" altLang="en-US" dirty="0"/>
              <a:t>。</a:t>
            </a:r>
            <a:endParaRPr lang="zh-CN" altLang="zh-CN" dirty="0"/>
          </a:p>
          <a:p>
            <a:pPr marL="361950" indent="-361950"/>
            <a:r>
              <a:rPr lang="zh-CN" altLang="zh-CN" dirty="0"/>
              <a:t>在</a:t>
            </a:r>
            <a:r>
              <a:rPr lang="en-US" altLang="zh-CN" dirty="0"/>
              <a:t>D</a:t>
            </a:r>
            <a:r>
              <a:rPr lang="zh-CN" altLang="zh-CN" dirty="0"/>
              <a:t>盘</a:t>
            </a:r>
            <a:r>
              <a:rPr lang="en-US" altLang="zh-CN" dirty="0"/>
              <a:t>Python for Matplotlib and </a:t>
            </a:r>
            <a:r>
              <a:rPr lang="en-US" altLang="zh-CN" dirty="0" err="1"/>
              <a:t>pyecharts</a:t>
            </a:r>
            <a:r>
              <a:rPr lang="en-US" altLang="zh-CN" dirty="0"/>
              <a:t>\</a:t>
            </a:r>
            <a:r>
              <a:rPr lang="en-US" altLang="zh-CN" dirty="0" err="1"/>
              <a:t>pyecharts_django</a:t>
            </a:r>
            <a:r>
              <a:rPr lang="en-US" altLang="zh-CN" dirty="0"/>
              <a:t>\</a:t>
            </a:r>
            <a:r>
              <a:rPr lang="en-US" altLang="zh-CN" dirty="0" err="1"/>
              <a:t>pyecharts_django</a:t>
            </a:r>
            <a:r>
              <a:rPr lang="zh-CN" altLang="zh-CN" dirty="0"/>
              <a:t>文件夹下，创建</a:t>
            </a:r>
            <a:r>
              <a:rPr lang="en-US" altLang="zh-CN" dirty="0"/>
              <a:t>sales</a:t>
            </a:r>
            <a:r>
              <a:rPr lang="zh-CN" altLang="zh-CN" dirty="0"/>
              <a:t>的</a:t>
            </a:r>
            <a:r>
              <a:rPr lang="en-US" altLang="zh-CN" dirty="0" err="1"/>
              <a:t>urls</a:t>
            </a:r>
            <a:r>
              <a:rPr lang="zh-CN" altLang="zh-CN" dirty="0"/>
              <a:t>模块，打开</a:t>
            </a:r>
            <a:r>
              <a:rPr lang="en-US" altLang="zh-CN" dirty="0"/>
              <a:t>urls.py</a:t>
            </a:r>
            <a:r>
              <a:rPr lang="zh-CN" altLang="zh-CN" dirty="0"/>
              <a:t>文件，并在</a:t>
            </a:r>
            <a:r>
              <a:rPr lang="en-US" altLang="zh-CN" dirty="0" err="1"/>
              <a:t>urlpatterns</a:t>
            </a:r>
            <a:r>
              <a:rPr lang="zh-CN" altLang="zh-CN" dirty="0"/>
              <a:t>模块中插入一个</a:t>
            </a:r>
            <a:r>
              <a:rPr lang="en-US" altLang="zh-CN" dirty="0"/>
              <a:t>include()</a:t>
            </a:r>
            <a:r>
              <a:rPr lang="zh-CN" altLang="zh-CN" dirty="0"/>
              <a:t>函数，</a:t>
            </a:r>
            <a:r>
              <a:rPr lang="zh-CN" altLang="en-US" dirty="0"/>
              <a:t>并输入代码。</a:t>
            </a:r>
            <a:endParaRPr lang="en-US" altLang="zh-CN" dirty="0"/>
          </a:p>
          <a:p>
            <a:pPr marL="361950" indent="-361950"/>
            <a:r>
              <a:rPr lang="zh-CN" altLang="zh-CN" dirty="0"/>
              <a:t>为了简化可视化页面的配置，可以复制</a:t>
            </a:r>
            <a:r>
              <a:rPr lang="en-US" altLang="zh-CN" dirty="0"/>
              <a:t>Anaconda3\Lib\site-packages\</a:t>
            </a:r>
            <a:r>
              <a:rPr lang="en-US" altLang="zh-CN" dirty="0" err="1"/>
              <a:t>pyecharts</a:t>
            </a:r>
            <a:r>
              <a:rPr lang="en-US" altLang="zh-CN" dirty="0"/>
              <a:t>\render</a:t>
            </a:r>
            <a:r>
              <a:rPr lang="zh-CN" altLang="zh-CN" dirty="0"/>
              <a:t>文件夹下的</a:t>
            </a:r>
            <a:r>
              <a:rPr lang="en-US" altLang="zh-CN" dirty="0"/>
              <a:t>templates</a:t>
            </a:r>
            <a:r>
              <a:rPr lang="zh-CN" altLang="zh-CN" dirty="0"/>
              <a:t>到</a:t>
            </a:r>
            <a:r>
              <a:rPr lang="en-US" altLang="zh-CN" dirty="0"/>
              <a:t>D:\Python for Matplotlib and </a:t>
            </a:r>
            <a:r>
              <a:rPr lang="en-US" altLang="zh-CN" dirty="0" err="1"/>
              <a:t>pyecharts</a:t>
            </a:r>
            <a:r>
              <a:rPr lang="en-US" altLang="zh-CN" dirty="0"/>
              <a:t>\</a:t>
            </a:r>
            <a:r>
              <a:rPr lang="en-US" altLang="zh-CN" dirty="0" err="1"/>
              <a:t>pyecharts_django</a:t>
            </a:r>
            <a:r>
              <a:rPr lang="zh-CN" altLang="zh-CN" dirty="0"/>
              <a:t>，然后在</a:t>
            </a:r>
            <a:r>
              <a:rPr lang="en-US" altLang="zh-CN" dirty="0"/>
              <a:t>templates</a:t>
            </a:r>
            <a:r>
              <a:rPr lang="zh-CN" altLang="zh-CN" dirty="0"/>
              <a:t>中新建一个</a:t>
            </a:r>
            <a:r>
              <a:rPr lang="en-US" altLang="zh-CN" dirty="0"/>
              <a:t>index.html</a:t>
            </a:r>
            <a:r>
              <a:rPr lang="zh-CN" altLang="zh-CN" dirty="0"/>
              <a:t>文件，</a:t>
            </a:r>
            <a:r>
              <a:rPr lang="zh-CN" altLang="en-US" dirty="0"/>
              <a:t>并输入</a:t>
            </a:r>
            <a:r>
              <a:rPr lang="zh-CN" altLang="zh-CN" dirty="0"/>
              <a:t>代码</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altLang="zh-CN" dirty="0"/>
              <a:t>12.2.2  </a:t>
            </a:r>
            <a:r>
              <a:rPr lang="zh-CN" altLang="en-US" dirty="0"/>
              <a:t>配置项目参数文件</a:t>
            </a:r>
            <a:endParaRPr dirty="0"/>
          </a:p>
        </p:txBody>
      </p:sp>
    </p:spTree>
    <p:extLst>
      <p:ext uri="{BB962C8B-B14F-4D97-AF65-F5344CB8AC3E}">
        <p14:creationId xmlns:p14="http://schemas.microsoft.com/office/powerpoint/2010/main" val="8187558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待上述项目的参数文件都配置完毕后，就可以测试一下实际效果，运行</a:t>
            </a:r>
            <a:r>
              <a:rPr lang="en-US" altLang="zh-CN" dirty="0"/>
              <a:t>Python manage.py </a:t>
            </a:r>
            <a:r>
              <a:rPr lang="en-US" altLang="zh-CN" dirty="0" err="1"/>
              <a:t>runserver</a:t>
            </a:r>
            <a:r>
              <a:rPr lang="zh-CN" altLang="zh-CN" dirty="0"/>
              <a:t>命令，出现如图所示的对话框，说明应用正常启动。</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12.2.3  </a:t>
            </a:r>
            <a:r>
              <a:rPr lang="zh-CN" altLang="en-US" dirty="0"/>
              <a:t>测试项目运行效果</a:t>
            </a:r>
            <a:endParaRPr dirty="0"/>
          </a:p>
        </p:txBody>
      </p:sp>
      <p:pic>
        <p:nvPicPr>
          <p:cNvPr id="4" name="图片 3">
            <a:extLst>
              <a:ext uri="{FF2B5EF4-FFF2-40B4-BE49-F238E27FC236}">
                <a16:creationId xmlns:a16="http://schemas.microsoft.com/office/drawing/2014/main" id="{80A430D3-CDAC-4538-B0E8-017872F7B1E7}"/>
              </a:ext>
            </a:extLst>
          </p:cNvPr>
          <p:cNvPicPr/>
          <p:nvPr/>
        </p:nvPicPr>
        <p:blipFill>
          <a:blip r:embed="rId2" cstate="print"/>
          <a:stretch>
            <a:fillRect/>
          </a:stretch>
        </p:blipFill>
        <p:spPr>
          <a:xfrm>
            <a:off x="3669145" y="3096722"/>
            <a:ext cx="4828310" cy="2131060"/>
          </a:xfrm>
          <a:prstGeom prst="rect">
            <a:avLst/>
          </a:prstGeom>
        </p:spPr>
      </p:pic>
    </p:spTree>
    <p:extLst>
      <p:ext uri="{BB962C8B-B14F-4D97-AF65-F5344CB8AC3E}">
        <p14:creationId xmlns:p14="http://schemas.microsoft.com/office/powerpoint/2010/main" val="39433087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zh-CN" dirty="0"/>
              <a:t>在浏览器中输入</a:t>
            </a:r>
            <a:r>
              <a:rPr lang="en-US" altLang="zh-CN" dirty="0"/>
              <a:t>http://127.0.0.1:8000/sales/index/</a:t>
            </a:r>
            <a:r>
              <a:rPr lang="zh-CN" altLang="zh-CN" dirty="0"/>
              <a:t>，就可以看到我们设计的页面信息，由于省份较多，可以通过拖动下方的滚动条的方式，从而查看所有省份的数据</a:t>
            </a:r>
            <a:r>
              <a:rPr lang="zh-CN" altLang="en-US" dirty="0"/>
              <a:t>。</a:t>
            </a:r>
          </a:p>
        </p:txBody>
      </p:sp>
      <p:pic>
        <p:nvPicPr>
          <p:cNvPr id="3" name="图片 2">
            <a:extLst>
              <a:ext uri="{FF2B5EF4-FFF2-40B4-BE49-F238E27FC236}">
                <a16:creationId xmlns:a16="http://schemas.microsoft.com/office/drawing/2014/main" id="{0C5AF647-AE9F-4D89-9349-750566BC458A}"/>
              </a:ext>
            </a:extLst>
          </p:cNvPr>
          <p:cNvPicPr/>
          <p:nvPr/>
        </p:nvPicPr>
        <p:blipFill>
          <a:blip r:embed="rId2" cstate="print"/>
          <a:stretch>
            <a:fillRect/>
          </a:stretch>
        </p:blipFill>
        <p:spPr>
          <a:xfrm>
            <a:off x="3291377" y="2465041"/>
            <a:ext cx="5686367" cy="3021359"/>
          </a:xfrm>
          <a:prstGeom prst="rect">
            <a:avLst/>
          </a:prstGeom>
        </p:spPr>
      </p:pic>
    </p:spTree>
    <p:extLst>
      <p:ext uri="{BB962C8B-B14F-4D97-AF65-F5344CB8AC3E}">
        <p14:creationId xmlns:p14="http://schemas.microsoft.com/office/powerpoint/2010/main" val="37256448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F2766B-A382-43F8-B47F-268A84BD1ACC}"/>
              </a:ext>
            </a:extLst>
          </p:cNvPr>
          <p:cNvSpPr>
            <a:spLocks noGrp="1"/>
          </p:cNvSpPr>
          <p:nvPr>
            <p:ph idx="1"/>
          </p:nvPr>
        </p:nvSpPr>
        <p:spPr/>
        <p:txBody>
          <a:bodyPr/>
          <a:lstStyle/>
          <a:p>
            <a:r>
              <a:rPr lang="zh-CN" altLang="en-US" dirty="0"/>
              <a:t>附录</a:t>
            </a:r>
            <a:r>
              <a:rPr lang="en-US" altLang="zh-CN" dirty="0"/>
              <a:t>A  Python</a:t>
            </a:r>
            <a:r>
              <a:rPr lang="zh-CN" altLang="en-US" dirty="0"/>
              <a:t>常用第三方工具包</a:t>
            </a:r>
            <a:endParaRPr lang="en-US" altLang="zh-CN" dirty="0"/>
          </a:p>
          <a:p>
            <a:r>
              <a:rPr lang="zh-CN" altLang="en-US" dirty="0"/>
              <a:t>附录</a:t>
            </a:r>
            <a:r>
              <a:rPr lang="en-US" altLang="zh-CN" dirty="0"/>
              <a:t>B  </a:t>
            </a:r>
            <a:r>
              <a:rPr lang="zh-CN" altLang="zh-CN" dirty="0"/>
              <a:t>集群各节点的参数配置</a:t>
            </a:r>
            <a:endParaRPr lang="en-US" altLang="zh-CN" dirty="0"/>
          </a:p>
          <a:p>
            <a:r>
              <a:rPr lang="zh-CN" altLang="en-US" dirty="0"/>
              <a:t>参考文献</a:t>
            </a:r>
          </a:p>
        </p:txBody>
      </p:sp>
      <p:sp>
        <p:nvSpPr>
          <p:cNvPr id="3" name="内容占位符 2">
            <a:extLst>
              <a:ext uri="{FF2B5EF4-FFF2-40B4-BE49-F238E27FC236}">
                <a16:creationId xmlns:a16="http://schemas.microsoft.com/office/drawing/2014/main" id="{6432D80A-5FBD-4337-A46D-60E92AD31647}"/>
              </a:ext>
            </a:extLst>
          </p:cNvPr>
          <p:cNvSpPr>
            <a:spLocks noGrp="1"/>
          </p:cNvSpPr>
          <p:nvPr>
            <p:ph idx="10"/>
          </p:nvPr>
        </p:nvSpPr>
        <p:spPr/>
        <p:txBody>
          <a:bodyPr/>
          <a:lstStyle/>
          <a:p>
            <a:r>
              <a:rPr lang="zh-CN" altLang="en-US" dirty="0"/>
              <a:t>注意事项：</a:t>
            </a:r>
          </a:p>
        </p:txBody>
      </p:sp>
    </p:spTree>
    <p:extLst>
      <p:ext uri="{BB962C8B-B14F-4D97-AF65-F5344CB8AC3E}">
        <p14:creationId xmlns:p14="http://schemas.microsoft.com/office/powerpoint/2010/main" val="18056677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28236378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DbVisualizer</a:t>
            </a:r>
            <a:r>
              <a:rPr lang="zh-CN" altLang="en-US" dirty="0"/>
              <a:t>是基于</a:t>
            </a:r>
            <a:r>
              <a:rPr lang="en-US" altLang="zh-CN" dirty="0"/>
              <a:t>JDBC</a:t>
            </a:r>
            <a:r>
              <a:rPr lang="zh-CN" altLang="en-US" dirty="0"/>
              <a:t>的跨平台数据库操作工具，可以快速连接需要的数据库，包括</a:t>
            </a:r>
            <a:r>
              <a:rPr lang="en-US" altLang="zh-CN" dirty="0"/>
              <a:t>MySQL</a:t>
            </a:r>
            <a:r>
              <a:rPr lang="zh-CN" altLang="en-US" dirty="0"/>
              <a:t>、</a:t>
            </a:r>
            <a:r>
              <a:rPr lang="en-US" altLang="zh-CN" dirty="0"/>
              <a:t>Oracle</a:t>
            </a:r>
            <a:r>
              <a:rPr lang="zh-CN" altLang="en-US" dirty="0"/>
              <a:t>、</a:t>
            </a:r>
            <a:r>
              <a:rPr lang="en-US" altLang="zh-CN" dirty="0"/>
              <a:t>DB2</a:t>
            </a:r>
            <a:r>
              <a:rPr lang="zh-CN" altLang="en-US" dirty="0"/>
              <a:t>、</a:t>
            </a:r>
            <a:r>
              <a:rPr lang="en-US" altLang="zh-CN" dirty="0"/>
              <a:t>MSSQL</a:t>
            </a:r>
            <a:r>
              <a:rPr lang="zh-CN" altLang="en-US" dirty="0"/>
              <a:t>、</a:t>
            </a:r>
            <a:r>
              <a:rPr lang="en-US" altLang="zh-CN" dirty="0"/>
              <a:t>Hive</a:t>
            </a:r>
            <a:r>
              <a:rPr lang="zh-CN" altLang="en-US" dirty="0"/>
              <a:t>等数据库。</a:t>
            </a:r>
          </a:p>
        </p:txBody>
      </p:sp>
      <p:sp>
        <p:nvSpPr>
          <p:cNvPr id="17412" name="内容占位符 2"/>
          <p:cNvSpPr>
            <a:spLocks noGrp="1"/>
          </p:cNvSpPr>
          <p:nvPr>
            <p:ph idx="10"/>
          </p:nvPr>
        </p:nvSpPr>
        <p:spPr/>
        <p:txBody>
          <a:bodyPr/>
          <a:lstStyle/>
          <a:p>
            <a:r>
              <a:rPr lang="en-US" dirty="0"/>
              <a:t>2.3.3  </a:t>
            </a:r>
            <a:r>
              <a:rPr lang="en-US" dirty="0" err="1"/>
              <a:t>DbVisualizer</a:t>
            </a:r>
            <a:endParaRPr dirty="0"/>
          </a:p>
        </p:txBody>
      </p:sp>
      <p:pic>
        <p:nvPicPr>
          <p:cNvPr id="4" name="图片 3">
            <a:extLst>
              <a:ext uri="{FF2B5EF4-FFF2-40B4-BE49-F238E27FC236}">
                <a16:creationId xmlns:a16="http://schemas.microsoft.com/office/drawing/2014/main" id="{169419D7-3C6D-42D3-B018-B8A20673F449}"/>
              </a:ext>
            </a:extLst>
          </p:cNvPr>
          <p:cNvPicPr/>
          <p:nvPr/>
        </p:nvPicPr>
        <p:blipFill>
          <a:blip r:embed="rId2" cstate="print"/>
          <a:stretch>
            <a:fillRect/>
          </a:stretch>
        </p:blipFill>
        <p:spPr>
          <a:xfrm>
            <a:off x="3918065" y="2920019"/>
            <a:ext cx="4023360" cy="3031490"/>
          </a:xfrm>
          <a:prstGeom prst="rect">
            <a:avLst/>
          </a:prstGeom>
        </p:spPr>
      </p:pic>
    </p:spTree>
    <p:extLst>
      <p:ext uri="{BB962C8B-B14F-4D97-AF65-F5344CB8AC3E}">
        <p14:creationId xmlns:p14="http://schemas.microsoft.com/office/powerpoint/2010/main" val="30477324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SQuirrel</a:t>
            </a:r>
            <a:r>
              <a:rPr lang="en-US" altLang="zh-CN" dirty="0"/>
              <a:t> SQL Client</a:t>
            </a:r>
            <a:r>
              <a:rPr lang="zh-CN" altLang="zh-CN" dirty="0"/>
              <a:t>是一个用</a:t>
            </a:r>
            <a:r>
              <a:rPr lang="en-US" altLang="zh-CN" dirty="0"/>
              <a:t>Java</a:t>
            </a:r>
            <a:r>
              <a:rPr lang="zh-CN" altLang="zh-CN" dirty="0"/>
              <a:t>写的数据库客户端工具，它通过一个统一的用户界面来操作</a:t>
            </a:r>
            <a:r>
              <a:rPr lang="en-US" altLang="zh-CN" dirty="0"/>
              <a:t>MySQL</a:t>
            </a:r>
            <a:r>
              <a:rPr lang="zh-CN" altLang="zh-CN" dirty="0"/>
              <a:t>、</a:t>
            </a:r>
            <a:r>
              <a:rPr lang="en-US" altLang="zh-CN" dirty="0"/>
              <a:t>MSSQL</a:t>
            </a:r>
            <a:r>
              <a:rPr lang="zh-CN" altLang="zh-CN" dirty="0"/>
              <a:t>、</a:t>
            </a:r>
            <a:r>
              <a:rPr lang="en-US" altLang="zh-CN" dirty="0"/>
              <a:t>Hive</a:t>
            </a:r>
            <a:r>
              <a:rPr lang="zh-CN" altLang="zh-CN" dirty="0"/>
              <a:t>等支持</a:t>
            </a:r>
            <a:r>
              <a:rPr lang="en-US" altLang="zh-CN" dirty="0"/>
              <a:t>JDBC</a:t>
            </a:r>
            <a:r>
              <a:rPr lang="zh-CN" altLang="zh-CN" dirty="0"/>
              <a:t>访问的数据库</a:t>
            </a:r>
            <a:r>
              <a:rPr lang="zh-CN" altLang="en-US" dirty="0"/>
              <a:t>。</a:t>
            </a:r>
          </a:p>
        </p:txBody>
      </p:sp>
      <p:sp>
        <p:nvSpPr>
          <p:cNvPr id="17412" name="内容占位符 2"/>
          <p:cNvSpPr>
            <a:spLocks noGrp="1"/>
          </p:cNvSpPr>
          <p:nvPr>
            <p:ph idx="10"/>
          </p:nvPr>
        </p:nvSpPr>
        <p:spPr/>
        <p:txBody>
          <a:bodyPr/>
          <a:lstStyle/>
          <a:p>
            <a:r>
              <a:rPr lang="en-US" dirty="0"/>
              <a:t>2.3.4  </a:t>
            </a:r>
            <a:r>
              <a:rPr lang="en-US" dirty="0" err="1"/>
              <a:t>SQuirrel</a:t>
            </a:r>
            <a:r>
              <a:rPr lang="en-US" dirty="0"/>
              <a:t> SQL Client</a:t>
            </a:r>
            <a:endParaRPr dirty="0"/>
          </a:p>
        </p:txBody>
      </p:sp>
      <p:pic>
        <p:nvPicPr>
          <p:cNvPr id="4" name="图片 3">
            <a:extLst>
              <a:ext uri="{FF2B5EF4-FFF2-40B4-BE49-F238E27FC236}">
                <a16:creationId xmlns:a16="http://schemas.microsoft.com/office/drawing/2014/main" id="{FEF40C9D-C2B5-41A0-AC94-7A18FD11E7A8}"/>
              </a:ext>
            </a:extLst>
          </p:cNvPr>
          <p:cNvPicPr/>
          <p:nvPr/>
        </p:nvPicPr>
        <p:blipFill>
          <a:blip r:embed="rId2" cstate="print"/>
          <a:stretch>
            <a:fillRect/>
          </a:stretch>
        </p:blipFill>
        <p:spPr>
          <a:xfrm>
            <a:off x="3840596" y="2927118"/>
            <a:ext cx="4381500" cy="2887980"/>
          </a:xfrm>
          <a:prstGeom prst="rect">
            <a:avLst/>
          </a:prstGeom>
        </p:spPr>
      </p:pic>
    </p:spTree>
    <p:extLst>
      <p:ext uri="{BB962C8B-B14F-4D97-AF65-F5344CB8AC3E}">
        <p14:creationId xmlns:p14="http://schemas.microsoft.com/office/powerpoint/2010/main" val="21614780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27230133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3</a:t>
            </a:r>
            <a:r>
              <a:rPr lang="zh-CN" altLang="en-US" dirty="0">
                <a:solidFill>
                  <a:schemeClr val="tx1"/>
                </a:solidFill>
              </a:rPr>
              <a:t>章  大数据可视化工具</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178787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本章将通过某上市电商企业的客户数据、订单数据、股价数据，详细介绍</a:t>
            </a:r>
            <a:r>
              <a:rPr lang="en-US" altLang="zh-CN" dirty="0"/>
              <a:t>Tableau</a:t>
            </a:r>
            <a:r>
              <a:rPr lang="zh-CN" altLang="en-US" dirty="0"/>
              <a:t>、</a:t>
            </a:r>
            <a:r>
              <a:rPr lang="en-US" altLang="zh-CN" dirty="0"/>
              <a:t>Zeppelin </a:t>
            </a:r>
            <a:r>
              <a:rPr lang="zh-CN" altLang="en-US" dirty="0"/>
              <a:t>和</a:t>
            </a:r>
            <a:r>
              <a:rPr lang="en-US" altLang="zh-CN" dirty="0"/>
              <a:t>Python</a:t>
            </a:r>
            <a:r>
              <a:rPr lang="zh-CN" altLang="en-US" dirty="0"/>
              <a:t>三类大数据常用可视化工具，包括如何连接到</a:t>
            </a:r>
            <a:r>
              <a:rPr lang="en-US" altLang="zh-CN" dirty="0"/>
              <a:t>Hive</a:t>
            </a:r>
            <a:r>
              <a:rPr lang="zh-CN" altLang="en-US" dirty="0"/>
              <a:t>和</a:t>
            </a:r>
            <a:r>
              <a:rPr lang="en-US" altLang="zh-CN" dirty="0"/>
              <a:t>Spark</a:t>
            </a:r>
            <a:r>
              <a:rPr lang="zh-CN" altLang="en-US" dirty="0"/>
              <a:t>。</a:t>
            </a:r>
          </a:p>
        </p:txBody>
      </p:sp>
    </p:spTree>
    <p:extLst>
      <p:ext uri="{BB962C8B-B14F-4D97-AF65-F5344CB8AC3E}">
        <p14:creationId xmlns:p14="http://schemas.microsoft.com/office/powerpoint/2010/main" val="2037273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rPr>
              <a:t>Zeppelin</a:t>
            </a:r>
            <a:endParaRPr lang="zh-CN" altLang="en-US" sz="2400" dirty="0">
              <a:latin typeface="微软雅黑" pitchFamily="34" charset="-122"/>
              <a:ea typeface="微软雅黑" pitchFamily="34" charset="-122"/>
            </a:endParaRP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Tableau</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Python</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3343803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“所有人都能学会的业务分析工具”，这是</a:t>
            </a:r>
            <a:r>
              <a:rPr lang="en-US" altLang="zh-CN" dirty="0"/>
              <a:t>Tableau</a:t>
            </a:r>
            <a:r>
              <a:rPr lang="zh-CN" altLang="zh-CN" dirty="0"/>
              <a:t>官方网站上对</a:t>
            </a:r>
            <a:r>
              <a:rPr lang="en-US" altLang="zh-CN" dirty="0"/>
              <a:t>Tableau Desktop</a:t>
            </a:r>
            <a:r>
              <a:rPr lang="zh-CN" altLang="zh-CN" dirty="0"/>
              <a:t>的描述。确实，</a:t>
            </a:r>
            <a:r>
              <a:rPr lang="zh-CN" altLang="en-US" dirty="0"/>
              <a:t>软件</a:t>
            </a:r>
            <a:r>
              <a:rPr lang="zh-CN" altLang="zh-CN" dirty="0"/>
              <a:t>简单、易用是软件的最大特点。使用者不需要精通复杂的编程和统计原理，只需要把数据直接拖放到工具簿中，通过一些简单的设置就可以得到想要的可视化图形。</a:t>
            </a:r>
            <a:endParaRPr lang="en-US" altLang="zh-CN" dirty="0"/>
          </a:p>
          <a:p>
            <a:pPr marL="361950" indent="-361950"/>
            <a:r>
              <a:rPr lang="en-US" altLang="zh-CN" dirty="0"/>
              <a:t>Tableau</a:t>
            </a:r>
            <a:r>
              <a:rPr lang="zh-CN" altLang="en-US" dirty="0"/>
              <a:t>系列包含的</a:t>
            </a:r>
            <a:r>
              <a:rPr lang="en-US" altLang="zh-CN" dirty="0"/>
              <a:t>7</a:t>
            </a:r>
            <a:r>
              <a:rPr lang="zh-CN" altLang="en-US" dirty="0"/>
              <a:t>种工具：</a:t>
            </a:r>
            <a:r>
              <a:rPr lang="en-US" altLang="zh-CN" dirty="0"/>
              <a:t>Tableau Desktop</a:t>
            </a:r>
            <a:r>
              <a:rPr lang="zh-CN" altLang="en-US" dirty="0"/>
              <a:t>、</a:t>
            </a:r>
            <a:r>
              <a:rPr lang="en-US" altLang="zh-CN" dirty="0"/>
              <a:t>Tableau Prep</a:t>
            </a:r>
            <a:r>
              <a:rPr lang="zh-CN" altLang="en-US" dirty="0"/>
              <a:t>、</a:t>
            </a:r>
            <a:r>
              <a:rPr lang="en-US" altLang="zh-CN" dirty="0"/>
              <a:t>Tableau Online</a:t>
            </a:r>
            <a:r>
              <a:rPr lang="zh-CN" altLang="en-US" dirty="0"/>
              <a:t>、</a:t>
            </a:r>
            <a:r>
              <a:rPr lang="en-US" altLang="zh-CN" dirty="0"/>
              <a:t>Tableau Server</a:t>
            </a:r>
            <a:r>
              <a:rPr lang="zh-CN" altLang="en-US" dirty="0"/>
              <a:t>、</a:t>
            </a:r>
            <a:r>
              <a:rPr lang="en-US" altLang="zh-CN" dirty="0"/>
              <a:t>Tableau Public</a:t>
            </a:r>
            <a:r>
              <a:rPr lang="zh-CN" altLang="en-US" dirty="0"/>
              <a:t>、</a:t>
            </a:r>
            <a:r>
              <a:rPr lang="en-US" altLang="zh-CN" dirty="0"/>
              <a:t>Tableau Mobile</a:t>
            </a:r>
            <a:r>
              <a:rPr lang="zh-CN" altLang="en-US" dirty="0"/>
              <a:t>、</a:t>
            </a:r>
            <a:r>
              <a:rPr lang="en-US" altLang="zh-CN" dirty="0"/>
              <a:t>Tableau Reader</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dirty="0"/>
              <a:t>3.1.1  Tableau</a:t>
            </a:r>
            <a:r>
              <a:rPr lang="zh-CN" altLang="en-US" dirty="0"/>
              <a:t>简介</a:t>
            </a:r>
            <a:endParaRPr dirty="0"/>
          </a:p>
        </p:txBody>
      </p:sp>
    </p:spTree>
    <p:extLst>
      <p:ext uri="{BB962C8B-B14F-4D97-AF65-F5344CB8AC3E}">
        <p14:creationId xmlns:p14="http://schemas.microsoft.com/office/powerpoint/2010/main" val="3340498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Tableau</a:t>
            </a:r>
            <a:r>
              <a:rPr lang="zh-CN" altLang="zh-CN" dirty="0"/>
              <a:t>连接</a:t>
            </a:r>
            <a:r>
              <a:rPr lang="en-US" altLang="zh-CN" dirty="0"/>
              <a:t>Hadoop</a:t>
            </a:r>
            <a:r>
              <a:rPr lang="zh-CN" altLang="zh-CN" dirty="0"/>
              <a:t>集群的方法与</a:t>
            </a:r>
            <a:r>
              <a:rPr lang="en-US" altLang="zh-CN" dirty="0"/>
              <a:t>MS Power BI</a:t>
            </a:r>
            <a:r>
              <a:rPr lang="zh-CN" altLang="zh-CN" dirty="0"/>
              <a:t>类似，</a:t>
            </a:r>
            <a:r>
              <a:rPr lang="zh-CN" altLang="en-US" dirty="0"/>
              <a:t>首先需要下载和安装对应的</a:t>
            </a:r>
            <a:r>
              <a:rPr lang="zh-CN" altLang="zh-CN" dirty="0"/>
              <a:t>驱动程序</a:t>
            </a:r>
            <a:r>
              <a:rPr lang="zh-CN" altLang="en-US" dirty="0"/>
              <a:t>。打开</a:t>
            </a:r>
            <a:r>
              <a:rPr lang="en-US" altLang="zh-CN" dirty="0"/>
              <a:t>Tableau Desktop</a:t>
            </a:r>
            <a:r>
              <a:rPr lang="zh-CN" altLang="en-US" dirty="0"/>
              <a:t>软件，然后找到</a:t>
            </a:r>
            <a:r>
              <a:rPr lang="en-US" altLang="zh-CN" dirty="0"/>
              <a:t>Hive</a:t>
            </a:r>
            <a:r>
              <a:rPr lang="zh-CN" altLang="en-US" dirty="0"/>
              <a:t>的对应连接接口，这里我们选择“更多”下的“</a:t>
            </a:r>
            <a:r>
              <a:rPr lang="en-US" altLang="zh-CN" dirty="0"/>
              <a:t>Hortonworks Hadoop Hive”</a:t>
            </a:r>
            <a:r>
              <a:rPr lang="zh-CN" altLang="en-US" dirty="0"/>
              <a:t>选项，在弹出的界面中需要输入</a:t>
            </a:r>
            <a:r>
              <a:rPr lang="en-US" altLang="zh-CN" dirty="0"/>
              <a:t>Hadoop</a:t>
            </a:r>
            <a:r>
              <a:rPr lang="zh-CN" altLang="en-US" dirty="0"/>
              <a:t>集群的服务器地址，服务器登录信息，包括身份验证方式、传输方式、用户名和密码等，然后点击“登录”按钮即可。</a:t>
            </a:r>
          </a:p>
        </p:txBody>
      </p:sp>
      <p:sp>
        <p:nvSpPr>
          <p:cNvPr id="17412" name="内容占位符 2"/>
          <p:cNvSpPr>
            <a:spLocks noGrp="1"/>
          </p:cNvSpPr>
          <p:nvPr>
            <p:ph idx="10"/>
          </p:nvPr>
        </p:nvSpPr>
        <p:spPr>
          <a:xfrm>
            <a:off x="423863" y="1138238"/>
            <a:ext cx="11107737" cy="427037"/>
          </a:xfrm>
        </p:spPr>
        <p:txBody>
          <a:bodyPr/>
          <a:lstStyle/>
          <a:p>
            <a:r>
              <a:rPr lang="en-US" dirty="0"/>
              <a:t>3.1.2  Tableau</a:t>
            </a:r>
            <a:r>
              <a:rPr lang="zh-CN" altLang="en-US" dirty="0"/>
              <a:t>连接</a:t>
            </a:r>
            <a:r>
              <a:rPr lang="en-US" dirty="0"/>
              <a:t>Hive</a:t>
            </a:r>
            <a:endParaRPr dirty="0"/>
          </a:p>
        </p:txBody>
      </p:sp>
      <p:pic>
        <p:nvPicPr>
          <p:cNvPr id="4" name="图片 3">
            <a:extLst>
              <a:ext uri="{FF2B5EF4-FFF2-40B4-BE49-F238E27FC236}">
                <a16:creationId xmlns:a16="http://schemas.microsoft.com/office/drawing/2014/main" id="{4F912FE5-AFA4-42E4-A17E-56133B10E63B}"/>
              </a:ext>
            </a:extLst>
          </p:cNvPr>
          <p:cNvPicPr/>
          <p:nvPr/>
        </p:nvPicPr>
        <p:blipFill>
          <a:blip r:embed="rId2" cstate="print"/>
          <a:stretch>
            <a:fillRect/>
          </a:stretch>
        </p:blipFill>
        <p:spPr>
          <a:xfrm>
            <a:off x="4582391" y="3573405"/>
            <a:ext cx="2971800" cy="2722245"/>
          </a:xfrm>
          <a:prstGeom prst="rect">
            <a:avLst/>
          </a:prstGeom>
        </p:spPr>
      </p:pic>
    </p:spTree>
    <p:extLst>
      <p:ext uri="{BB962C8B-B14F-4D97-AF65-F5344CB8AC3E}">
        <p14:creationId xmlns:p14="http://schemas.microsoft.com/office/powerpoint/2010/main" val="3514219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“让每个人都成为数据分析师”是大数据时代的要求，数据可视化技术的出现恰恰从侧面缓解了专业数据分析人才的缺乏。</a:t>
            </a:r>
            <a:endParaRPr lang="en-US" altLang="zh-CN" dirty="0"/>
          </a:p>
          <a:p>
            <a:pPr marL="271463" indent="-271463"/>
            <a:r>
              <a:rPr lang="en-US" altLang="zh-CN" dirty="0"/>
              <a:t>Tableau</a:t>
            </a:r>
            <a:r>
              <a:rPr lang="zh-CN" altLang="en-US" dirty="0"/>
              <a:t>、</a:t>
            </a:r>
            <a:r>
              <a:rPr lang="en-US" altLang="zh-CN" dirty="0"/>
              <a:t>Microsoft</a:t>
            </a:r>
            <a:r>
              <a:rPr lang="zh-CN" altLang="en-US" dirty="0"/>
              <a:t>、</a:t>
            </a:r>
            <a:r>
              <a:rPr lang="en-US" altLang="zh-CN" dirty="0"/>
              <a:t>IBM</a:t>
            </a:r>
            <a:r>
              <a:rPr lang="zh-CN" altLang="en-US" dirty="0"/>
              <a:t>等</a:t>
            </a:r>
            <a:r>
              <a:rPr lang="en-US" altLang="zh-CN" dirty="0"/>
              <a:t>IT</a:t>
            </a:r>
            <a:r>
              <a:rPr lang="zh-CN" altLang="en-US" dirty="0"/>
              <a:t>厂商纷纷加入数据可视化的阵营，在降低数据分析门槛的同时，为分析结果提供更炫的展现效果。</a:t>
            </a:r>
          </a:p>
        </p:txBody>
      </p:sp>
    </p:spTree>
    <p:extLst>
      <p:ext uri="{BB962C8B-B14F-4D97-AF65-F5344CB8AC3E}">
        <p14:creationId xmlns:p14="http://schemas.microsoft.com/office/powerpoint/2010/main" val="314973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Tableau</a:t>
            </a:r>
            <a:r>
              <a:rPr lang="zh-CN" altLang="en-US" dirty="0"/>
              <a:t>也可以连接</a:t>
            </a:r>
            <a:r>
              <a:rPr lang="en-US" altLang="zh-CN" dirty="0"/>
              <a:t>Spark</a:t>
            </a:r>
            <a:r>
              <a:rPr lang="zh-CN" altLang="en-US" dirty="0"/>
              <a:t>，打开</a:t>
            </a:r>
            <a:r>
              <a:rPr lang="en-US" altLang="zh-CN" dirty="0"/>
              <a:t>Tableau Desktop</a:t>
            </a:r>
            <a:r>
              <a:rPr lang="zh-CN" altLang="en-US" dirty="0"/>
              <a:t>软件，然后找到</a:t>
            </a:r>
            <a:r>
              <a:rPr lang="en-US" altLang="zh-CN" dirty="0"/>
              <a:t>Spark</a:t>
            </a:r>
            <a:r>
              <a:rPr lang="zh-CN" altLang="en-US" dirty="0"/>
              <a:t>的对应连接接口，这里我们选择“更多”下的“</a:t>
            </a:r>
            <a:r>
              <a:rPr lang="en-US" altLang="zh-CN" dirty="0"/>
              <a:t>Spark SQL”</a:t>
            </a:r>
            <a:r>
              <a:rPr lang="zh-CN" altLang="en-US" dirty="0"/>
              <a:t>选项，在弹出的界面中需要输入</a:t>
            </a:r>
            <a:r>
              <a:rPr lang="en-US" altLang="zh-CN" dirty="0"/>
              <a:t>Hadoop</a:t>
            </a:r>
            <a:r>
              <a:rPr lang="zh-CN" altLang="en-US" dirty="0"/>
              <a:t>集群的服务器地址，服务器登录信息，包括</a:t>
            </a:r>
            <a:r>
              <a:rPr lang="en-US" altLang="zh-CN" dirty="0"/>
              <a:t>Spark</a:t>
            </a:r>
            <a:r>
              <a:rPr lang="zh-CN" altLang="en-US" dirty="0"/>
              <a:t>类型、身份验证方式、传输方式、用户名和密码等，然后点击“登录”按钮即可。</a:t>
            </a:r>
          </a:p>
        </p:txBody>
      </p:sp>
      <p:sp>
        <p:nvSpPr>
          <p:cNvPr id="17412" name="内容占位符 2"/>
          <p:cNvSpPr>
            <a:spLocks noGrp="1"/>
          </p:cNvSpPr>
          <p:nvPr>
            <p:ph idx="10"/>
          </p:nvPr>
        </p:nvSpPr>
        <p:spPr>
          <a:xfrm>
            <a:off x="423863" y="1138238"/>
            <a:ext cx="11107737" cy="427037"/>
          </a:xfrm>
        </p:spPr>
        <p:txBody>
          <a:bodyPr/>
          <a:lstStyle/>
          <a:p>
            <a:r>
              <a:rPr lang="en-US" dirty="0"/>
              <a:t>3.1.3  Tableau</a:t>
            </a:r>
            <a:r>
              <a:rPr lang="zh-CN" altLang="en-US" dirty="0"/>
              <a:t>连接</a:t>
            </a:r>
            <a:r>
              <a:rPr lang="en-US" dirty="0"/>
              <a:t>Spark</a:t>
            </a:r>
            <a:endParaRPr dirty="0"/>
          </a:p>
        </p:txBody>
      </p:sp>
      <p:pic>
        <p:nvPicPr>
          <p:cNvPr id="4" name="图片 3">
            <a:extLst>
              <a:ext uri="{FF2B5EF4-FFF2-40B4-BE49-F238E27FC236}">
                <a16:creationId xmlns:a16="http://schemas.microsoft.com/office/drawing/2014/main" id="{F109D658-66DC-40AB-80F6-45F1F5EFD4BD}"/>
              </a:ext>
            </a:extLst>
          </p:cNvPr>
          <p:cNvPicPr/>
          <p:nvPr/>
        </p:nvPicPr>
        <p:blipFill>
          <a:blip r:embed="rId2" cstate="print"/>
          <a:stretch>
            <a:fillRect/>
          </a:stretch>
        </p:blipFill>
        <p:spPr>
          <a:xfrm>
            <a:off x="4920008" y="3396701"/>
            <a:ext cx="2573655" cy="2558415"/>
          </a:xfrm>
          <a:prstGeom prst="rect">
            <a:avLst/>
          </a:prstGeom>
        </p:spPr>
      </p:pic>
    </p:spTree>
    <p:extLst>
      <p:ext uri="{BB962C8B-B14F-4D97-AF65-F5344CB8AC3E}">
        <p14:creationId xmlns:p14="http://schemas.microsoft.com/office/powerpoint/2010/main" val="2048688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5342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Zeppelin</a:t>
            </a:r>
            <a:endParaRPr lang="zh-CN" altLang="en-US" sz="2400" dirty="0">
              <a:latin typeface="微软雅黑" pitchFamily="34" charset="-122"/>
              <a:ea typeface="微软雅黑" pitchFamily="34" charset="-122"/>
              <a:sym typeface="微软雅黑" pitchFamily="34" charset="-122"/>
            </a:endParaRPr>
          </a:p>
        </p:txBody>
      </p:sp>
      <p:sp>
        <p:nvSpPr>
          <p:cNvPr id="22538" name="标题 3"/>
          <p:cNvSpPr>
            <a:spLocks noGrp="1"/>
          </p:cNvSpPr>
          <p:nvPr>
            <p:ph type="title" idx="4294967295"/>
          </p:nvPr>
        </p:nvSpPr>
        <p:spPr>
          <a:xfrm>
            <a:off x="255588" y="358775"/>
            <a:ext cx="10972800" cy="528638"/>
          </a:xfrm>
          <a:prstGeom prst="rect">
            <a:avLst/>
          </a:prstGeom>
        </p:spPr>
        <p:txBody>
          <a:bodyPr/>
          <a:lstStyle/>
          <a:p>
            <a:r>
              <a:rPr lang="zh-CN" altLang="en-US" dirty="0"/>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Tableau</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Python</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949865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Apache Zeppelin</a:t>
            </a:r>
            <a:r>
              <a:rPr lang="zh-CN" altLang="en-US" dirty="0"/>
              <a:t>是基于</a:t>
            </a:r>
            <a:r>
              <a:rPr lang="en-US" altLang="zh-CN" dirty="0"/>
              <a:t>Web</a:t>
            </a:r>
            <a:r>
              <a:rPr lang="zh-CN" altLang="en-US" dirty="0"/>
              <a:t>的笔记本，支持</a:t>
            </a:r>
            <a:r>
              <a:rPr lang="en-US" altLang="zh-CN" dirty="0"/>
              <a:t>SQL</a:t>
            </a:r>
            <a:r>
              <a:rPr lang="zh-CN" altLang="en-US" dirty="0"/>
              <a:t>、</a:t>
            </a:r>
            <a:r>
              <a:rPr lang="en-US" altLang="zh-CN" dirty="0"/>
              <a:t>Scala</a:t>
            </a:r>
            <a:r>
              <a:rPr lang="zh-CN" altLang="en-US" dirty="0"/>
              <a:t>等数据驱动的交互式数据分析和协作文档。通过</a:t>
            </a:r>
            <a:r>
              <a:rPr lang="en-US" altLang="zh-CN" dirty="0"/>
              <a:t>JDBC</a:t>
            </a:r>
            <a:r>
              <a:rPr lang="zh-CN" altLang="en-US" dirty="0"/>
              <a:t>可以支持</a:t>
            </a:r>
            <a:r>
              <a:rPr lang="en-US" altLang="zh-CN" dirty="0"/>
              <a:t>PostgreSQL</a:t>
            </a:r>
            <a:r>
              <a:rPr lang="zh-CN" altLang="en-US" dirty="0"/>
              <a:t>、</a:t>
            </a:r>
            <a:r>
              <a:rPr lang="en-US" altLang="zh-CN" dirty="0" err="1"/>
              <a:t>Mysql</a:t>
            </a:r>
            <a:r>
              <a:rPr lang="zh-CN" altLang="en-US" dirty="0"/>
              <a:t>、</a:t>
            </a:r>
            <a:r>
              <a:rPr lang="en-US" altLang="zh-CN" dirty="0"/>
              <a:t>Amazon Redshift</a:t>
            </a:r>
            <a:r>
              <a:rPr lang="zh-CN" altLang="en-US" dirty="0"/>
              <a:t>、</a:t>
            </a:r>
            <a:r>
              <a:rPr lang="en-US" altLang="zh-CN" dirty="0"/>
              <a:t>Hive</a:t>
            </a:r>
            <a:r>
              <a:rPr lang="zh-CN" altLang="en-US" dirty="0"/>
              <a:t>等数据库。在部署方面支持单个用户也支持多用户，可以满足数据摄取、数据发现、数据分析、数据可视化与协作等。</a:t>
            </a:r>
          </a:p>
          <a:p>
            <a:pPr marL="361950" indent="-361950"/>
            <a:r>
              <a:rPr lang="en-US" altLang="zh-CN" dirty="0"/>
              <a:t>Zeppelin</a:t>
            </a:r>
            <a:r>
              <a:rPr lang="zh-CN" altLang="en-US" dirty="0"/>
              <a:t>中最核心的概念是</a:t>
            </a:r>
            <a:r>
              <a:rPr lang="en-US" altLang="zh-CN" dirty="0"/>
              <a:t>Interpreter</a:t>
            </a:r>
            <a:r>
              <a:rPr lang="zh-CN" altLang="en-US" dirty="0"/>
              <a:t>，</a:t>
            </a:r>
            <a:r>
              <a:rPr lang="en-US" altLang="zh-CN" dirty="0"/>
              <a:t>Interpreter</a:t>
            </a:r>
            <a:r>
              <a:rPr lang="zh-CN" altLang="en-US" dirty="0"/>
              <a:t>是一个插件允许用户使用一个指定的语言或数据处理器。每一个</a:t>
            </a:r>
            <a:r>
              <a:rPr lang="en-US" altLang="zh-CN" dirty="0"/>
              <a:t>Interpreter</a:t>
            </a:r>
            <a:r>
              <a:rPr lang="zh-CN" altLang="en-US" dirty="0"/>
              <a:t>都属于一个</a:t>
            </a:r>
            <a:r>
              <a:rPr lang="en-US" altLang="zh-CN" dirty="0" err="1"/>
              <a:t>InterpreterGroup</a:t>
            </a:r>
            <a:r>
              <a:rPr lang="zh-CN" altLang="en-US" dirty="0"/>
              <a:t>，同一个</a:t>
            </a:r>
            <a:r>
              <a:rPr lang="en-US" altLang="zh-CN" dirty="0" err="1"/>
              <a:t>InterpreterGroup</a:t>
            </a:r>
            <a:r>
              <a:rPr lang="zh-CN" altLang="en-US" dirty="0"/>
              <a:t>的</a:t>
            </a:r>
            <a:r>
              <a:rPr lang="en-US" altLang="zh-CN" dirty="0"/>
              <a:t>Interpreters</a:t>
            </a:r>
            <a:r>
              <a:rPr lang="zh-CN" altLang="en-US" dirty="0"/>
              <a:t>可以相互引用，例如</a:t>
            </a:r>
            <a:r>
              <a:rPr lang="en-US" altLang="zh-CN" dirty="0" err="1"/>
              <a:t>SparkSqlInterpreter</a:t>
            </a:r>
            <a:r>
              <a:rPr lang="zh-CN" altLang="en-US" dirty="0"/>
              <a:t>可以引用</a:t>
            </a:r>
            <a:r>
              <a:rPr lang="en-US" altLang="zh-CN" dirty="0" err="1"/>
              <a:t>SparkInterpreter</a:t>
            </a:r>
            <a:r>
              <a:rPr lang="zh-CN" altLang="en-US" dirty="0"/>
              <a:t>以获取</a:t>
            </a:r>
            <a:r>
              <a:rPr lang="en-US" altLang="zh-CN" dirty="0" err="1"/>
              <a:t>SparkContext</a:t>
            </a:r>
            <a:r>
              <a:rPr lang="zh-CN" altLang="en-US" dirty="0"/>
              <a:t>，因为他们属于同一个</a:t>
            </a:r>
            <a:r>
              <a:rPr lang="en-US" altLang="zh-CN" dirty="0" err="1"/>
              <a:t>InterpreterGroup</a:t>
            </a:r>
            <a:r>
              <a:rPr lang="zh-CN" altLang="en-US" dirty="0"/>
              <a:t>。当前已经实现的</a:t>
            </a:r>
            <a:r>
              <a:rPr lang="en-US" altLang="zh-CN" dirty="0"/>
              <a:t>Interpreter</a:t>
            </a:r>
            <a:r>
              <a:rPr lang="zh-CN" altLang="en-US" dirty="0"/>
              <a:t>有</a:t>
            </a:r>
            <a:r>
              <a:rPr lang="en-US" altLang="zh-CN" dirty="0"/>
              <a:t>spark</a:t>
            </a:r>
            <a:r>
              <a:rPr lang="zh-CN" altLang="en-US" dirty="0"/>
              <a:t>解释器，</a:t>
            </a:r>
            <a:r>
              <a:rPr lang="en-US" altLang="zh-CN" dirty="0"/>
              <a:t>Python</a:t>
            </a:r>
            <a:r>
              <a:rPr lang="zh-CN" altLang="en-US" dirty="0"/>
              <a:t>解释器，</a:t>
            </a:r>
            <a:r>
              <a:rPr lang="en-US" altLang="zh-CN" dirty="0" err="1"/>
              <a:t>SparkSQL</a:t>
            </a:r>
            <a:r>
              <a:rPr lang="zh-CN" altLang="en-US" dirty="0"/>
              <a:t>解释器</a:t>
            </a:r>
            <a:r>
              <a:rPr lang="en-US" altLang="zh-CN" dirty="0"/>
              <a:t>,JDBC</a:t>
            </a:r>
            <a:r>
              <a:rPr lang="zh-CN" altLang="en-US" dirty="0"/>
              <a:t>，</a:t>
            </a:r>
            <a:r>
              <a:rPr lang="en-US" altLang="zh-CN" dirty="0"/>
              <a:t>Markdown</a:t>
            </a:r>
            <a:r>
              <a:rPr lang="zh-CN" altLang="en-US" dirty="0"/>
              <a:t>和</a:t>
            </a:r>
            <a:r>
              <a:rPr lang="en-US" altLang="zh-CN" dirty="0"/>
              <a:t>shell</a:t>
            </a:r>
            <a:r>
              <a:rPr lang="zh-CN" altLang="en-US" dirty="0"/>
              <a:t>等。</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dirty="0"/>
              <a:t>3.2.1  Zeppelin</a:t>
            </a:r>
            <a:r>
              <a:rPr lang="zh-CN" altLang="en-US" dirty="0"/>
              <a:t>简介</a:t>
            </a:r>
            <a:endParaRPr dirty="0"/>
          </a:p>
        </p:txBody>
      </p:sp>
    </p:spTree>
    <p:extLst>
      <p:ext uri="{BB962C8B-B14F-4D97-AF65-F5344CB8AC3E}">
        <p14:creationId xmlns:p14="http://schemas.microsoft.com/office/powerpoint/2010/main" val="3651357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a:t>
            </a:r>
            <a:r>
              <a:rPr lang="en-US" altLang="zh-CN" dirty="0"/>
              <a:t>1</a:t>
            </a:r>
            <a:r>
              <a:rPr lang="zh-CN" altLang="zh-CN" dirty="0"/>
              <a:t>）启动集群和</a:t>
            </a:r>
            <a:r>
              <a:rPr lang="en-US" altLang="zh-CN" dirty="0"/>
              <a:t>Hive</a:t>
            </a:r>
            <a:r>
              <a:rPr lang="zh-CN" altLang="zh-CN" dirty="0"/>
              <a:t>相关进程</a:t>
            </a:r>
          </a:p>
          <a:p>
            <a:pPr marL="361950" indent="-361950"/>
            <a:r>
              <a:rPr lang="zh-CN" altLang="zh-CN" dirty="0"/>
              <a:t>（</a:t>
            </a:r>
            <a:r>
              <a:rPr lang="en-US" altLang="zh-CN" dirty="0"/>
              <a:t>2</a:t>
            </a:r>
            <a:r>
              <a:rPr lang="zh-CN" altLang="zh-CN" dirty="0"/>
              <a:t>）配置</a:t>
            </a:r>
            <a:r>
              <a:rPr lang="en-US" altLang="zh-CN" dirty="0"/>
              <a:t>Hive</a:t>
            </a:r>
            <a:r>
              <a:rPr lang="zh-CN" altLang="zh-CN" dirty="0"/>
              <a:t>解释器</a:t>
            </a:r>
          </a:p>
          <a:p>
            <a:pPr marL="361950" indent="-361950"/>
            <a:r>
              <a:rPr lang="zh-CN" altLang="en-US" dirty="0"/>
              <a:t>在创建新的解释器页面，“</a:t>
            </a:r>
            <a:r>
              <a:rPr lang="en-US" altLang="zh-CN" dirty="0"/>
              <a:t>Interpreter Name”</a:t>
            </a:r>
            <a:r>
              <a:rPr lang="zh-CN" altLang="en-US" dirty="0"/>
              <a:t>中输入解释器的名称，可以输入</a:t>
            </a:r>
            <a:r>
              <a:rPr lang="en-US" altLang="zh-CN" dirty="0"/>
              <a:t>hive</a:t>
            </a:r>
            <a:r>
              <a:rPr lang="zh-CN" altLang="en-US" dirty="0"/>
              <a:t>，“</a:t>
            </a:r>
            <a:r>
              <a:rPr lang="en-US" altLang="zh-CN" dirty="0"/>
              <a:t>Interpreter group”</a:t>
            </a:r>
            <a:r>
              <a:rPr lang="zh-CN" altLang="en-US" dirty="0"/>
              <a:t>需要选择</a:t>
            </a:r>
            <a:r>
              <a:rPr lang="en-US" altLang="zh-CN" dirty="0" err="1"/>
              <a:t>jdbc</a:t>
            </a:r>
            <a:r>
              <a:rPr lang="zh-CN" altLang="en-US" dirty="0"/>
              <a:t>。还需要添加</a:t>
            </a:r>
            <a:r>
              <a:rPr lang="en-US" altLang="zh-CN" dirty="0"/>
              <a:t>Hive</a:t>
            </a:r>
            <a:r>
              <a:rPr lang="zh-CN" altLang="en-US" dirty="0"/>
              <a:t>、</a:t>
            </a:r>
            <a:r>
              <a:rPr lang="en-US" altLang="zh-CN" dirty="0"/>
              <a:t>Hadoop</a:t>
            </a:r>
            <a:r>
              <a:rPr lang="zh-CN" altLang="en-US" dirty="0"/>
              <a:t>和</a:t>
            </a:r>
            <a:r>
              <a:rPr lang="en-US" altLang="zh-CN" dirty="0"/>
              <a:t>MySQL</a:t>
            </a:r>
            <a:r>
              <a:rPr lang="zh-CN" altLang="en-US" dirty="0"/>
              <a:t>的相应依赖，版本需要相一致。</a:t>
            </a:r>
          </a:p>
        </p:txBody>
      </p:sp>
      <p:sp>
        <p:nvSpPr>
          <p:cNvPr id="17412" name="内容占位符 2"/>
          <p:cNvSpPr>
            <a:spLocks noGrp="1"/>
          </p:cNvSpPr>
          <p:nvPr>
            <p:ph idx="10"/>
          </p:nvPr>
        </p:nvSpPr>
        <p:spPr>
          <a:xfrm>
            <a:off x="423863" y="1138238"/>
            <a:ext cx="11107737" cy="427037"/>
          </a:xfrm>
        </p:spPr>
        <p:txBody>
          <a:bodyPr/>
          <a:lstStyle/>
          <a:p>
            <a:r>
              <a:rPr lang="en-US" dirty="0"/>
              <a:t>3.2.2  Zeppelin</a:t>
            </a:r>
            <a:r>
              <a:rPr lang="zh-CN" altLang="en-US" dirty="0"/>
              <a:t>连接</a:t>
            </a:r>
            <a:r>
              <a:rPr lang="en-US" dirty="0"/>
              <a:t>Hive</a:t>
            </a:r>
            <a:endParaRPr dirty="0"/>
          </a:p>
        </p:txBody>
      </p:sp>
      <p:pic>
        <p:nvPicPr>
          <p:cNvPr id="4" name="图片 3">
            <a:extLst>
              <a:ext uri="{FF2B5EF4-FFF2-40B4-BE49-F238E27FC236}">
                <a16:creationId xmlns:a16="http://schemas.microsoft.com/office/drawing/2014/main" id="{48437DFC-05FC-4FB4-938A-3B85884CA113}"/>
              </a:ext>
            </a:extLst>
          </p:cNvPr>
          <p:cNvPicPr/>
          <p:nvPr/>
        </p:nvPicPr>
        <p:blipFill>
          <a:blip r:embed="rId2" cstate="print"/>
          <a:stretch>
            <a:fillRect/>
          </a:stretch>
        </p:blipFill>
        <p:spPr>
          <a:xfrm>
            <a:off x="3255644" y="3836959"/>
            <a:ext cx="5274310" cy="2416810"/>
          </a:xfrm>
          <a:prstGeom prst="rect">
            <a:avLst/>
          </a:prstGeom>
        </p:spPr>
      </p:pic>
    </p:spTree>
    <p:extLst>
      <p:ext uri="{BB962C8B-B14F-4D97-AF65-F5344CB8AC3E}">
        <p14:creationId xmlns:p14="http://schemas.microsoft.com/office/powerpoint/2010/main" val="94100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a:t>
            </a:r>
            <a:r>
              <a:rPr lang="en-US" altLang="zh-CN" dirty="0"/>
              <a:t>1</a:t>
            </a:r>
            <a:r>
              <a:rPr lang="zh-CN" altLang="en-US" dirty="0"/>
              <a:t>）启动集群和</a:t>
            </a:r>
            <a:r>
              <a:rPr lang="en-US" altLang="zh-CN" dirty="0"/>
              <a:t>Spark</a:t>
            </a:r>
            <a:r>
              <a:rPr lang="zh-CN" altLang="en-US" dirty="0"/>
              <a:t>相关进程</a:t>
            </a:r>
            <a:endParaRPr lang="en-US" altLang="zh-CN" dirty="0"/>
          </a:p>
          <a:p>
            <a:pPr marL="361950" indent="-361950"/>
            <a:r>
              <a:rPr lang="zh-CN" altLang="en-US" dirty="0"/>
              <a:t>（</a:t>
            </a:r>
            <a:r>
              <a:rPr lang="en-US" altLang="zh-CN" dirty="0"/>
              <a:t>2</a:t>
            </a:r>
            <a:r>
              <a:rPr lang="zh-CN" altLang="en-US" dirty="0"/>
              <a:t>）配置</a:t>
            </a:r>
            <a:r>
              <a:rPr lang="en-US" altLang="zh-CN" dirty="0"/>
              <a:t>Spark</a:t>
            </a:r>
            <a:r>
              <a:rPr lang="zh-CN" altLang="en-US" dirty="0"/>
              <a:t>解释器</a:t>
            </a:r>
            <a:endParaRPr lang="en-US" altLang="zh-CN" dirty="0"/>
          </a:p>
          <a:p>
            <a:pPr marL="361950" indent="-361950"/>
            <a:r>
              <a:rPr lang="zh-CN" altLang="en-US" dirty="0"/>
              <a:t>在创建新的解释器页面，“</a:t>
            </a:r>
            <a:r>
              <a:rPr lang="en-US" altLang="zh-CN" dirty="0"/>
              <a:t>Interpreter Name”</a:t>
            </a:r>
            <a:r>
              <a:rPr lang="zh-CN" altLang="en-US" dirty="0"/>
              <a:t>中输入解释器的名称，可以输入</a:t>
            </a:r>
            <a:r>
              <a:rPr lang="en-US" altLang="zh-CN" dirty="0"/>
              <a:t>spark</a:t>
            </a:r>
            <a:r>
              <a:rPr lang="zh-CN" altLang="en-US" dirty="0"/>
              <a:t>，“</a:t>
            </a:r>
            <a:r>
              <a:rPr lang="en-US" altLang="zh-CN" dirty="0"/>
              <a:t>Interpreter group”</a:t>
            </a:r>
            <a:r>
              <a:rPr lang="zh-CN" altLang="en-US" dirty="0"/>
              <a:t>需要选择</a:t>
            </a:r>
            <a:r>
              <a:rPr lang="en-US" altLang="zh-CN" dirty="0"/>
              <a:t>spark</a:t>
            </a:r>
            <a:r>
              <a:rPr lang="zh-CN" altLang="en-US" dirty="0"/>
              <a:t>。然后修改</a:t>
            </a:r>
            <a:r>
              <a:rPr lang="en-US" altLang="zh-CN" dirty="0"/>
              <a:t>JDBC</a:t>
            </a:r>
            <a:r>
              <a:rPr lang="zh-CN" altLang="en-US" dirty="0"/>
              <a:t>解释器配置选项，</a:t>
            </a:r>
            <a:r>
              <a:rPr lang="zh-CN" altLang="zh-CN" dirty="0"/>
              <a:t>注意</a:t>
            </a:r>
            <a:r>
              <a:rPr lang="en-US" altLang="zh-CN" dirty="0"/>
              <a:t>master</a:t>
            </a:r>
            <a:r>
              <a:rPr lang="zh-CN" altLang="zh-CN" dirty="0"/>
              <a:t>选项的设置</a:t>
            </a:r>
            <a:r>
              <a:rPr lang="zh-CN" altLang="en-US" dirty="0"/>
              <a:t>。</a:t>
            </a:r>
          </a:p>
        </p:txBody>
      </p:sp>
      <p:sp>
        <p:nvSpPr>
          <p:cNvPr id="17412" name="内容占位符 2"/>
          <p:cNvSpPr>
            <a:spLocks noGrp="1"/>
          </p:cNvSpPr>
          <p:nvPr>
            <p:ph idx="10"/>
          </p:nvPr>
        </p:nvSpPr>
        <p:spPr>
          <a:xfrm>
            <a:off x="423863" y="1138238"/>
            <a:ext cx="11107737" cy="427037"/>
          </a:xfrm>
        </p:spPr>
        <p:txBody>
          <a:bodyPr/>
          <a:lstStyle/>
          <a:p>
            <a:r>
              <a:rPr lang="en-US" dirty="0"/>
              <a:t>3.2.3  Zeppelin</a:t>
            </a:r>
            <a:r>
              <a:rPr lang="zh-CN" altLang="en-US" dirty="0"/>
              <a:t>连接</a:t>
            </a:r>
            <a:r>
              <a:rPr lang="en-US" dirty="0"/>
              <a:t>Spark</a:t>
            </a:r>
            <a:endParaRPr dirty="0"/>
          </a:p>
        </p:txBody>
      </p:sp>
      <p:pic>
        <p:nvPicPr>
          <p:cNvPr id="4" name="图片 3">
            <a:extLst>
              <a:ext uri="{FF2B5EF4-FFF2-40B4-BE49-F238E27FC236}">
                <a16:creationId xmlns:a16="http://schemas.microsoft.com/office/drawing/2014/main" id="{4D6EF05D-FC44-4128-8E4D-F8C4302A5664}"/>
              </a:ext>
            </a:extLst>
          </p:cNvPr>
          <p:cNvPicPr/>
          <p:nvPr/>
        </p:nvPicPr>
        <p:blipFill>
          <a:blip r:embed="rId2" cstate="print"/>
          <a:stretch>
            <a:fillRect/>
          </a:stretch>
        </p:blipFill>
        <p:spPr>
          <a:xfrm>
            <a:off x="3384954" y="3869863"/>
            <a:ext cx="5274310" cy="2480310"/>
          </a:xfrm>
          <a:prstGeom prst="rect">
            <a:avLst/>
          </a:prstGeom>
        </p:spPr>
      </p:pic>
    </p:spTree>
    <p:extLst>
      <p:ext uri="{BB962C8B-B14F-4D97-AF65-F5344CB8AC3E}">
        <p14:creationId xmlns:p14="http://schemas.microsoft.com/office/powerpoint/2010/main" val="3090101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283847"/>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Zeppelin</a:t>
            </a:r>
            <a:endParaRPr lang="zh-CN" altLang="en-US" sz="2400" dirty="0">
              <a:latin typeface="微软雅黑" pitchFamily="34" charset="-122"/>
              <a:ea typeface="微软雅黑" pitchFamily="34" charset="-122"/>
              <a:sym typeface="微软雅黑" pitchFamily="34" charset="-122"/>
            </a:endParaRPr>
          </a:p>
        </p:txBody>
      </p:sp>
      <p:sp>
        <p:nvSpPr>
          <p:cNvPr id="22538"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Tableau</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Python</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3138358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Python </a:t>
            </a:r>
            <a:r>
              <a:rPr lang="zh-CN" altLang="en-US" dirty="0"/>
              <a:t>是一门简单易学且功能强大的编程语言。它拥有高效的高级数据结构，并且能够用简单而又高效的方式进行面向对象编程。</a:t>
            </a:r>
            <a:r>
              <a:rPr lang="en-US" altLang="zh-CN" dirty="0"/>
              <a:t>Python </a:t>
            </a:r>
            <a:r>
              <a:rPr lang="zh-CN" altLang="en-US" dirty="0"/>
              <a:t>优雅的语法和动态类型，再结合它的解释性，使其在大多数平台的许多领域成为编写脚本或开发应用程序的理想语言。</a:t>
            </a:r>
          </a:p>
        </p:txBody>
      </p:sp>
      <p:sp>
        <p:nvSpPr>
          <p:cNvPr id="17412" name="内容占位符 2"/>
          <p:cNvSpPr>
            <a:spLocks noGrp="1"/>
          </p:cNvSpPr>
          <p:nvPr>
            <p:ph idx="10"/>
          </p:nvPr>
        </p:nvSpPr>
        <p:spPr>
          <a:xfrm>
            <a:off x="423863" y="1138238"/>
            <a:ext cx="11107737" cy="427037"/>
          </a:xfrm>
        </p:spPr>
        <p:txBody>
          <a:bodyPr/>
          <a:lstStyle/>
          <a:p>
            <a:r>
              <a:rPr lang="en-US" dirty="0"/>
              <a:t>3.3.1  Python</a:t>
            </a:r>
            <a:r>
              <a:rPr lang="zh-CN" altLang="en-US" dirty="0"/>
              <a:t>简介</a:t>
            </a:r>
            <a:endParaRPr dirty="0"/>
          </a:p>
        </p:txBody>
      </p:sp>
      <p:pic>
        <p:nvPicPr>
          <p:cNvPr id="4" name="图片 3">
            <a:extLst>
              <a:ext uri="{FF2B5EF4-FFF2-40B4-BE49-F238E27FC236}">
                <a16:creationId xmlns:a16="http://schemas.microsoft.com/office/drawing/2014/main" id="{CA78342E-0E54-4B2D-977D-8DA1810F204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83653" y="3559464"/>
            <a:ext cx="3384550" cy="1955800"/>
          </a:xfrm>
          <a:prstGeom prst="rect">
            <a:avLst/>
          </a:prstGeom>
        </p:spPr>
      </p:pic>
    </p:spTree>
    <p:extLst>
      <p:ext uri="{BB962C8B-B14F-4D97-AF65-F5344CB8AC3E}">
        <p14:creationId xmlns:p14="http://schemas.microsoft.com/office/powerpoint/2010/main" val="3309310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启动</a:t>
            </a:r>
            <a:r>
              <a:rPr lang="en-US" altLang="zh-CN" dirty="0"/>
              <a:t>Hadoop</a:t>
            </a:r>
            <a:r>
              <a:rPr lang="zh-CN" altLang="en-US" dirty="0"/>
              <a:t>后，</a:t>
            </a:r>
            <a:r>
              <a:rPr lang="en-US" altLang="zh-CN" dirty="0"/>
              <a:t>Python</a:t>
            </a:r>
            <a:r>
              <a:rPr lang="zh-CN" altLang="en-US" dirty="0"/>
              <a:t>借助</a:t>
            </a:r>
            <a:r>
              <a:rPr lang="en-US" altLang="zh-CN" dirty="0" err="1"/>
              <a:t>impyla</a:t>
            </a:r>
            <a:r>
              <a:rPr lang="zh-CN" altLang="en-US" dirty="0"/>
              <a:t>包，可以连接到</a:t>
            </a:r>
            <a:r>
              <a:rPr lang="en-US" altLang="zh-CN" dirty="0"/>
              <a:t>Hadoop</a:t>
            </a:r>
            <a:r>
              <a:rPr lang="zh-CN" altLang="en-US" dirty="0"/>
              <a:t>集群的</a:t>
            </a:r>
            <a:r>
              <a:rPr lang="en-US" altLang="zh-CN" dirty="0"/>
              <a:t>Hive</a:t>
            </a:r>
            <a:r>
              <a:rPr lang="zh-CN" altLang="en-US" dirty="0"/>
              <a:t>。需要安装以下几个包：</a:t>
            </a:r>
            <a:r>
              <a:rPr lang="en-US" altLang="zh-CN" dirty="0" err="1"/>
              <a:t>impyla</a:t>
            </a:r>
            <a:r>
              <a:rPr lang="zh-CN" altLang="en-US" dirty="0"/>
              <a:t>、</a:t>
            </a:r>
            <a:r>
              <a:rPr lang="en-US" altLang="zh-CN" dirty="0" err="1"/>
              <a:t>thirftpy</a:t>
            </a:r>
            <a:r>
              <a:rPr lang="zh-CN" altLang="en-US" dirty="0"/>
              <a:t>和</a:t>
            </a:r>
            <a:r>
              <a:rPr lang="en-US" altLang="zh-CN" dirty="0"/>
              <a:t>thirftpy2</a:t>
            </a:r>
            <a:r>
              <a:rPr lang="zh-CN" altLang="en-US" dirty="0"/>
              <a:t>包，如果安装包的时候报错，需要下载离线安装包再安装，注意要和我们的</a:t>
            </a:r>
            <a:r>
              <a:rPr lang="en-US" altLang="zh-CN" dirty="0"/>
              <a:t>Python</a:t>
            </a:r>
            <a:r>
              <a:rPr lang="zh-CN" altLang="en-US" dirty="0"/>
              <a:t>版本相匹配。</a:t>
            </a:r>
            <a:endParaRPr lang="en-US" altLang="zh-CN" dirty="0"/>
          </a:p>
          <a:p>
            <a:pPr marL="361950" indent="-361950"/>
            <a:r>
              <a:rPr lang="en-US" altLang="zh-CN" dirty="0"/>
              <a:t>from </a:t>
            </a:r>
            <a:r>
              <a:rPr lang="en-US" altLang="zh-CN" dirty="0" err="1"/>
              <a:t>impala.dbapi</a:t>
            </a:r>
            <a:r>
              <a:rPr lang="en-US" altLang="zh-CN" dirty="0"/>
              <a:t> import connect</a:t>
            </a:r>
          </a:p>
          <a:p>
            <a:pPr marL="361950" indent="-361950"/>
            <a:r>
              <a:rPr lang="en-US" altLang="zh-CN" dirty="0"/>
              <a:t>conn = connect(host='192.168.1.7', port=10000, database='sales',</a:t>
            </a:r>
            <a:r>
              <a:rPr lang="en-US" altLang="zh-CN" dirty="0" err="1"/>
              <a:t>auth_mechanism</a:t>
            </a:r>
            <a:r>
              <a:rPr lang="en-US" altLang="zh-CN" dirty="0"/>
              <a:t>='</a:t>
            </a:r>
            <a:r>
              <a:rPr lang="en-US" altLang="zh-CN" dirty="0" err="1"/>
              <a:t>NOSASL',user</a:t>
            </a:r>
            <a:r>
              <a:rPr lang="en-US" altLang="zh-CN" dirty="0"/>
              <a:t>='root')</a:t>
            </a:r>
          </a:p>
          <a:p>
            <a:pPr marL="361950" indent="-361950"/>
            <a:r>
              <a:rPr lang="en-US" altLang="zh-CN" dirty="0"/>
              <a:t>cur = </a:t>
            </a:r>
            <a:r>
              <a:rPr lang="en-US" altLang="zh-CN" dirty="0" err="1"/>
              <a:t>conn.cursor</a:t>
            </a:r>
            <a:r>
              <a:rPr lang="en-US" altLang="zh-CN" dirty="0"/>
              <a:t>()</a:t>
            </a:r>
          </a:p>
          <a:p>
            <a:pPr marL="361950" indent="-361950"/>
            <a:r>
              <a:rPr lang="en-US" altLang="zh-CN" dirty="0" err="1"/>
              <a:t>cur.execute</a:t>
            </a:r>
            <a:r>
              <a:rPr lang="en-US" altLang="zh-CN" dirty="0"/>
              <a:t>('select * from orders where </a:t>
            </a:r>
            <a:r>
              <a:rPr lang="en-US" altLang="zh-CN" dirty="0" err="1"/>
              <a:t>order_date</a:t>
            </a:r>
            <a:r>
              <a:rPr lang="en-US" altLang="zh-CN" dirty="0"/>
              <a:t>="2019-11-11"')</a:t>
            </a:r>
          </a:p>
          <a:p>
            <a:pPr marL="361950" indent="-361950"/>
            <a:r>
              <a:rPr lang="en-US" altLang="zh-CN" dirty="0"/>
              <a:t>print(</a:t>
            </a:r>
            <a:r>
              <a:rPr lang="en-US" altLang="zh-CN" dirty="0" err="1"/>
              <a:t>cur.fetchall</a:t>
            </a:r>
            <a:r>
              <a:rPr lang="en-US" altLang="zh-CN" dirty="0"/>
              <a:t>())</a:t>
            </a:r>
          </a:p>
        </p:txBody>
      </p:sp>
      <p:sp>
        <p:nvSpPr>
          <p:cNvPr id="17412" name="内容占位符 2"/>
          <p:cNvSpPr>
            <a:spLocks noGrp="1"/>
          </p:cNvSpPr>
          <p:nvPr>
            <p:ph idx="10"/>
          </p:nvPr>
        </p:nvSpPr>
        <p:spPr>
          <a:xfrm>
            <a:off x="423863" y="1138238"/>
            <a:ext cx="11107737" cy="427037"/>
          </a:xfrm>
        </p:spPr>
        <p:txBody>
          <a:bodyPr/>
          <a:lstStyle/>
          <a:p>
            <a:r>
              <a:rPr lang="en-US" dirty="0"/>
              <a:t>3.3.2  Python</a:t>
            </a:r>
            <a:r>
              <a:rPr lang="zh-CN" altLang="en-US" dirty="0"/>
              <a:t>连接</a:t>
            </a:r>
            <a:r>
              <a:rPr lang="en-US" dirty="0"/>
              <a:t>Hive</a:t>
            </a:r>
            <a:endParaRPr dirty="0"/>
          </a:p>
        </p:txBody>
      </p:sp>
    </p:spTree>
    <p:extLst>
      <p:ext uri="{BB962C8B-B14F-4D97-AF65-F5344CB8AC3E}">
        <p14:creationId xmlns:p14="http://schemas.microsoft.com/office/powerpoint/2010/main" val="725140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为了让大家更好的理解本书后面的内容，这里提前举一个案例，使用的是公司的订单</a:t>
            </a:r>
            <a:r>
              <a:rPr lang="en-US" altLang="zh-CN" dirty="0"/>
              <a:t>orders</a:t>
            </a:r>
            <a:r>
              <a:rPr lang="zh-CN" altLang="en-US" dirty="0"/>
              <a:t>表，该表也是位于我们搭建的</a:t>
            </a:r>
            <a:r>
              <a:rPr lang="en-US" altLang="zh-CN" dirty="0"/>
              <a:t>Hadoop</a:t>
            </a:r>
            <a:r>
              <a:rPr lang="zh-CN" altLang="en-US" dirty="0"/>
              <a:t>集群中，而且是分区表，分区字段是年份</a:t>
            </a:r>
            <a:r>
              <a:rPr lang="en-US" altLang="zh-CN" dirty="0"/>
              <a:t>dt</a:t>
            </a:r>
            <a:r>
              <a:rPr lang="zh-CN" altLang="en-US" dirty="0"/>
              <a:t>。我们要需求是展示</a:t>
            </a:r>
            <a:r>
              <a:rPr lang="en-US" altLang="zh-CN" dirty="0"/>
              <a:t>2019</a:t>
            </a:r>
            <a:r>
              <a:rPr lang="zh-CN" altLang="en-US" dirty="0"/>
              <a:t>年各个区域的销售额情况。</a:t>
            </a:r>
          </a:p>
        </p:txBody>
      </p:sp>
      <p:sp>
        <p:nvSpPr>
          <p:cNvPr id="17412" name="内容占位符 2"/>
          <p:cNvSpPr>
            <a:spLocks noGrp="1"/>
          </p:cNvSpPr>
          <p:nvPr>
            <p:ph idx="10"/>
          </p:nvPr>
        </p:nvSpPr>
        <p:spPr>
          <a:xfrm>
            <a:off x="423863" y="1138238"/>
            <a:ext cx="11107737" cy="427037"/>
          </a:xfrm>
        </p:spPr>
        <p:txBody>
          <a:bodyPr/>
          <a:lstStyle/>
          <a:p>
            <a:r>
              <a:rPr lang="en-US" dirty="0"/>
              <a:t>3.3.3  Python</a:t>
            </a:r>
            <a:r>
              <a:rPr lang="zh-CN" altLang="en-US" dirty="0"/>
              <a:t>可视化案例</a:t>
            </a:r>
            <a:endParaRPr dirty="0"/>
          </a:p>
        </p:txBody>
      </p:sp>
      <p:pic>
        <p:nvPicPr>
          <p:cNvPr id="4" name="图片 3">
            <a:extLst>
              <a:ext uri="{FF2B5EF4-FFF2-40B4-BE49-F238E27FC236}">
                <a16:creationId xmlns:a16="http://schemas.microsoft.com/office/drawing/2014/main" id="{5F60C9C6-06C5-4612-A12E-90ED71EBF345}"/>
              </a:ext>
            </a:extLst>
          </p:cNvPr>
          <p:cNvPicPr/>
          <p:nvPr/>
        </p:nvPicPr>
        <p:blipFill>
          <a:blip r:embed="rId2" cstate="print"/>
          <a:stretch>
            <a:fillRect/>
          </a:stretch>
        </p:blipFill>
        <p:spPr>
          <a:xfrm>
            <a:off x="3301828" y="3397480"/>
            <a:ext cx="5274310" cy="2446020"/>
          </a:xfrm>
          <a:prstGeom prst="rect">
            <a:avLst/>
          </a:prstGeom>
        </p:spPr>
      </p:pic>
    </p:spTree>
    <p:extLst>
      <p:ext uri="{BB962C8B-B14F-4D97-AF65-F5344CB8AC3E}">
        <p14:creationId xmlns:p14="http://schemas.microsoft.com/office/powerpoint/2010/main" val="2407990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2421034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a:latin typeface="微软雅黑" pitchFamily="34" charset="-122"/>
                <a:ea typeface="微软雅黑" pitchFamily="34" charset="-122"/>
              </a:rPr>
              <a:t>数据可视化的技术难点</a:t>
            </a:r>
            <a:endParaRPr lang="zh-CN" altLang="en-US" sz="2400" dirty="0">
              <a:latin typeface="微软雅黑" pitchFamily="34" charset="-122"/>
              <a:ea typeface="微软雅黑" pitchFamily="34" charset="-122"/>
            </a:endParaRP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大数据时代的技术挑战</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可视化工具的必备特性</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4</a:t>
            </a:r>
            <a:r>
              <a:rPr lang="zh-CN" altLang="en-US" dirty="0">
                <a:solidFill>
                  <a:schemeClr val="tx1"/>
                </a:solidFill>
              </a:rPr>
              <a:t>章  </a:t>
            </a:r>
            <a:r>
              <a:rPr lang="en-US" altLang="zh-CN" dirty="0">
                <a:solidFill>
                  <a:schemeClr val="tx1"/>
                </a:solidFill>
              </a:rPr>
              <a:t>Python</a:t>
            </a:r>
            <a:r>
              <a:rPr lang="zh-CN" altLang="en-US" dirty="0">
                <a:solidFill>
                  <a:schemeClr val="tx1"/>
                </a:solidFill>
              </a:rPr>
              <a:t>可视化编程基础</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665889251"/>
      </p:ext>
    </p:extLst>
  </p:cSld>
  <p:clrMapOvr>
    <a:masterClrMapping/>
  </p:clrMapOvr>
  <p:transition spd="slow">
    <p:wheel spokes="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本章我们将介绍</a:t>
            </a:r>
            <a:r>
              <a:rPr lang="en-US" altLang="zh-CN" dirty="0"/>
              <a:t>Python</a:t>
            </a:r>
            <a:r>
              <a:rPr lang="zh-CN" altLang="en-US" dirty="0"/>
              <a:t>可视化编程的基础，包括软件的安装、如何搭建代码开发环境、以及如何连接各类常用的数据源。</a:t>
            </a:r>
          </a:p>
        </p:txBody>
      </p:sp>
    </p:spTree>
    <p:extLst>
      <p:ext uri="{BB962C8B-B14F-4D97-AF65-F5344CB8AC3E}">
        <p14:creationId xmlns:p14="http://schemas.microsoft.com/office/powerpoint/2010/main" val="1836686228"/>
      </p:ext>
    </p:extLst>
  </p:cSld>
  <p:clrMapOvr>
    <a:masterClrMapping/>
  </p:clrMapOvr>
  <p:transition spd="slow">
    <p:wheel spokes="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13664"/>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rPr>
              <a:t>Python</a:t>
            </a:r>
            <a:r>
              <a:rPr lang="zh-CN" altLang="en-US" sz="2400" dirty="0">
                <a:latin typeface="微软雅黑" pitchFamily="34" charset="-122"/>
                <a:ea typeface="微软雅黑" pitchFamily="34" charset="-122"/>
              </a:rPr>
              <a:t>代码开发工具</a:t>
            </a:r>
          </a:p>
        </p:txBody>
      </p:sp>
      <p:sp>
        <p:nvSpPr>
          <p:cNvPr id="15370"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Python</a:t>
            </a:r>
            <a:r>
              <a:rPr lang="zh-CN" altLang="en-US" sz="2400" dirty="0">
                <a:solidFill>
                  <a:schemeClr val="bg1"/>
                </a:solidFill>
                <a:latin typeface="微软雅黑" pitchFamily="34" charset="-122"/>
                <a:ea typeface="微软雅黑" pitchFamily="34" charset="-122"/>
              </a:rPr>
              <a:t>环境安装</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Python</a:t>
            </a:r>
            <a:r>
              <a:rPr lang="zh-CN" altLang="en-US" sz="2400" dirty="0">
                <a:latin typeface="微软雅黑" pitchFamily="34" charset="-122"/>
                <a:ea typeface="微软雅黑" pitchFamily="34" charset="-122"/>
                <a:sym typeface="微软雅黑" pitchFamily="34" charset="-122"/>
              </a:rPr>
              <a:t>连接数据源</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1161728946"/>
      </p:ext>
    </p:extLst>
  </p:cSld>
  <p:clrMapOvr>
    <a:masterClrMapping/>
  </p:clrMapOvr>
  <p:transition spd="slow">
    <p:wheel spokes="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r>
              <a:rPr lang="en-US" altLang="zh-CN" dirty="0"/>
              <a:t>Anaconda</a:t>
            </a:r>
            <a:r>
              <a:rPr lang="zh-CN" altLang="zh-CN" dirty="0"/>
              <a:t>是专注于数据分析的</a:t>
            </a:r>
            <a:r>
              <a:rPr lang="en-US" altLang="zh-CN" dirty="0"/>
              <a:t>Python</a:t>
            </a:r>
            <a:r>
              <a:rPr lang="zh-CN" altLang="zh-CN" dirty="0"/>
              <a:t>发行版本，包含了</a:t>
            </a:r>
            <a:r>
              <a:rPr lang="en-US" altLang="zh-CN" dirty="0" err="1"/>
              <a:t>conda</a:t>
            </a:r>
            <a:r>
              <a:rPr lang="zh-CN" altLang="zh-CN" dirty="0"/>
              <a:t>、</a:t>
            </a:r>
            <a:r>
              <a:rPr lang="en-US" altLang="zh-CN" dirty="0"/>
              <a:t>Python</a:t>
            </a:r>
            <a:r>
              <a:rPr lang="zh-CN" altLang="zh-CN" dirty="0"/>
              <a:t>等</a:t>
            </a:r>
            <a:r>
              <a:rPr lang="en-US" altLang="zh-CN" dirty="0"/>
              <a:t>190</a:t>
            </a:r>
            <a:r>
              <a:rPr lang="zh-CN" altLang="zh-CN" dirty="0"/>
              <a:t>多个科学包及其依赖项。</a:t>
            </a:r>
            <a:r>
              <a:rPr lang="en-US" altLang="zh-CN" dirty="0"/>
              <a:t>Anaconda</a:t>
            </a:r>
            <a:r>
              <a:rPr lang="zh-CN" altLang="zh-CN" dirty="0"/>
              <a:t>的优点总结起来就八个字：省时省心、分析利器。</a:t>
            </a:r>
          </a:p>
          <a:p>
            <a:pPr lvl="0"/>
            <a:r>
              <a:rPr lang="zh-CN" altLang="zh-CN" b="1" dirty="0"/>
              <a:t>省时省心：</a:t>
            </a:r>
            <a:r>
              <a:rPr lang="en-US" altLang="zh-CN" dirty="0"/>
              <a:t>Anaconda</a:t>
            </a:r>
            <a:r>
              <a:rPr lang="zh-CN" altLang="zh-CN" dirty="0"/>
              <a:t>通过管理工具包、开发环境、</a:t>
            </a:r>
            <a:r>
              <a:rPr lang="en-US" altLang="zh-CN" dirty="0"/>
              <a:t>Python</a:t>
            </a:r>
            <a:r>
              <a:rPr lang="zh-CN" altLang="zh-CN" dirty="0"/>
              <a:t>版本，大大简化了你的工作流程。不仅可以方便地安装、更新、卸载工具包，而且安装时能自动安装相应的依赖包，同时还能使用不同的虚拟环境隔离不同要求的项目。</a:t>
            </a:r>
          </a:p>
          <a:p>
            <a:pPr lvl="0"/>
            <a:r>
              <a:rPr lang="zh-CN" altLang="zh-CN" b="1" dirty="0"/>
              <a:t>分析利器： </a:t>
            </a:r>
            <a:r>
              <a:rPr lang="zh-CN" altLang="zh-CN" dirty="0"/>
              <a:t>在</a:t>
            </a:r>
            <a:r>
              <a:rPr lang="en-US" altLang="zh-CN" dirty="0"/>
              <a:t> Anaconda </a:t>
            </a:r>
            <a:r>
              <a:rPr lang="zh-CN" altLang="zh-CN" dirty="0"/>
              <a:t>官网中是这么宣传自己的：适用于企业级大数据分析的</a:t>
            </a:r>
            <a:r>
              <a:rPr lang="en-US" altLang="zh-CN" dirty="0"/>
              <a:t>Python</a:t>
            </a:r>
            <a:r>
              <a:rPr lang="zh-CN" altLang="zh-CN" dirty="0"/>
              <a:t>工具。其包含了</a:t>
            </a:r>
            <a:r>
              <a:rPr lang="en-US" altLang="zh-CN" dirty="0"/>
              <a:t>720</a:t>
            </a:r>
            <a:r>
              <a:rPr lang="zh-CN" altLang="zh-CN" dirty="0"/>
              <a:t>多个数据科学相关的开源包，在数据可视化、机器学习、深度学习等多方面都有涉及。不仅可以做数据分析，甚至可以用在大数据和人工智能领域。</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dirty="0"/>
              <a:t>4.1.1  Anaconda</a:t>
            </a:r>
            <a:endParaRPr dirty="0"/>
          </a:p>
        </p:txBody>
      </p:sp>
    </p:spTree>
    <p:extLst>
      <p:ext uri="{BB962C8B-B14F-4D97-AF65-F5344CB8AC3E}">
        <p14:creationId xmlns:p14="http://schemas.microsoft.com/office/powerpoint/2010/main" val="3994308821"/>
      </p:ext>
    </p:extLst>
  </p:cSld>
  <p:clrMapOvr>
    <a:masterClrMapping/>
  </p:clrMapOvr>
  <p:transition spd="slow">
    <p:wheel spokes="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PyCharm</a:t>
            </a:r>
            <a:r>
              <a:rPr lang="zh-CN" altLang="en-US" dirty="0"/>
              <a:t>也是一个比较常见的</a:t>
            </a:r>
            <a:r>
              <a:rPr lang="en-US" altLang="zh-CN" dirty="0"/>
              <a:t>Python</a:t>
            </a:r>
            <a:r>
              <a:rPr lang="zh-CN" altLang="en-US" dirty="0"/>
              <a:t>代码开发环境，可以帮助用户在使用</a:t>
            </a:r>
            <a:r>
              <a:rPr lang="en-US" altLang="zh-CN" dirty="0"/>
              <a:t>Python</a:t>
            </a:r>
            <a:r>
              <a:rPr lang="zh-CN" altLang="en-US" dirty="0"/>
              <a:t>语言开发时提高其效率的工具，如调试、语法高亮、</a:t>
            </a:r>
            <a:r>
              <a:rPr lang="en-US" altLang="zh-CN" dirty="0"/>
              <a:t>Project</a:t>
            </a:r>
            <a:r>
              <a:rPr lang="zh-CN" altLang="en-US" dirty="0"/>
              <a:t>管理、代码跳转、智能提示、自动完成、单元测试、版本控制等。</a:t>
            </a:r>
          </a:p>
          <a:p>
            <a:pPr marL="361950" indent="-361950"/>
            <a:r>
              <a:rPr lang="en-US" altLang="zh-CN" dirty="0"/>
              <a:t>PyCharm</a:t>
            </a:r>
            <a:r>
              <a:rPr lang="zh-CN" altLang="en-US" dirty="0"/>
              <a:t>是一专注于</a:t>
            </a:r>
            <a:r>
              <a:rPr lang="en-US" altLang="zh-CN" dirty="0"/>
              <a:t>Python</a:t>
            </a:r>
            <a:r>
              <a:rPr lang="zh-CN" altLang="en-US" dirty="0"/>
              <a:t>的集成开发环境，分为专业版，教育版和社区版，专业版是收费的，只能试用一个月，教育版是免费的，是专门针对学生和老师设计的，社区版适合个人或小团队开发使用，但是一些功能没法使用，比如</a:t>
            </a:r>
            <a:r>
              <a:rPr lang="en-US" altLang="zh-CN" dirty="0"/>
              <a:t>Web</a:t>
            </a:r>
            <a:r>
              <a:rPr lang="zh-CN" altLang="en-US" dirty="0"/>
              <a:t>开发，</a:t>
            </a:r>
            <a:r>
              <a:rPr lang="en-US" altLang="zh-CN" dirty="0"/>
              <a:t>Python</a:t>
            </a:r>
            <a:r>
              <a:rPr lang="zh-CN" altLang="en-US" dirty="0"/>
              <a:t>探查等，对于初学者来说社区版的功能足够满足需求。</a:t>
            </a:r>
          </a:p>
          <a:p>
            <a:pPr marL="361950" indent="-361950"/>
            <a:r>
              <a:rPr lang="zh-CN" altLang="en-US" dirty="0"/>
              <a:t>在开始安装</a:t>
            </a:r>
            <a:r>
              <a:rPr lang="en-US" altLang="zh-CN" dirty="0"/>
              <a:t>PyCharm</a:t>
            </a:r>
            <a:r>
              <a:rPr lang="zh-CN" altLang="en-US" dirty="0"/>
              <a:t>之前请确保电脑上已经安装了</a:t>
            </a:r>
            <a:r>
              <a:rPr lang="en-US" altLang="zh-CN" dirty="0"/>
              <a:t>JAVA 1.8</a:t>
            </a:r>
            <a:r>
              <a:rPr lang="zh-CN" altLang="en-US" dirty="0"/>
              <a:t>以上的版本，并且已配置好环境变量。</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dirty="0"/>
              <a:t>4.1.2  PyCharm</a:t>
            </a:r>
            <a:endParaRPr dirty="0"/>
          </a:p>
        </p:txBody>
      </p:sp>
    </p:spTree>
    <p:extLst>
      <p:ext uri="{BB962C8B-B14F-4D97-AF65-F5344CB8AC3E}">
        <p14:creationId xmlns:p14="http://schemas.microsoft.com/office/powerpoint/2010/main" val="3123382949"/>
      </p:ext>
    </p:extLst>
  </p:cSld>
  <p:clrMapOvr>
    <a:masterClrMapping/>
  </p:clrMapOvr>
  <p:transition spd="slow">
    <p:wheel spokes="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5342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Python</a:t>
            </a:r>
            <a:r>
              <a:rPr lang="zh-CN" altLang="en-US" sz="2400" dirty="0">
                <a:latin typeface="微软雅黑" pitchFamily="34" charset="-122"/>
                <a:ea typeface="微软雅黑" pitchFamily="34" charset="-122"/>
                <a:sym typeface="微软雅黑" pitchFamily="34" charset="-122"/>
              </a:rPr>
              <a:t>代码开发工具</a:t>
            </a:r>
          </a:p>
        </p:txBody>
      </p:sp>
      <p:sp>
        <p:nvSpPr>
          <p:cNvPr id="22538" name="标题 3"/>
          <p:cNvSpPr>
            <a:spLocks noGrp="1"/>
          </p:cNvSpPr>
          <p:nvPr>
            <p:ph type="title" idx="4294967295"/>
          </p:nvPr>
        </p:nvSpPr>
        <p:spPr>
          <a:xfrm>
            <a:off x="255588" y="358775"/>
            <a:ext cx="10972800" cy="528638"/>
          </a:xfrm>
          <a:prstGeom prst="rect">
            <a:avLst/>
          </a:prstGeom>
        </p:spPr>
        <p:txBody>
          <a:bodyPr/>
          <a:lstStyle/>
          <a:p>
            <a:r>
              <a:rPr lang="zh-CN" altLang="en-US" dirty="0"/>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Python</a:t>
            </a:r>
            <a:r>
              <a:rPr lang="zh-CN" altLang="en-US" sz="2400" dirty="0">
                <a:solidFill>
                  <a:schemeClr val="bg1"/>
                </a:solidFill>
                <a:latin typeface="微软雅黑" pitchFamily="34" charset="-122"/>
                <a:ea typeface="微软雅黑" pitchFamily="34" charset="-122"/>
              </a:rPr>
              <a:t>环境安装</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Python</a:t>
            </a:r>
            <a:r>
              <a:rPr lang="zh-CN" altLang="en-US" sz="2400" dirty="0">
                <a:latin typeface="微软雅黑" pitchFamily="34" charset="-122"/>
                <a:ea typeface="微软雅黑" pitchFamily="34" charset="-122"/>
                <a:sym typeface="微软雅黑" pitchFamily="34" charset="-122"/>
              </a:rPr>
              <a:t>连接数据源</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389622703"/>
      </p:ext>
    </p:extLst>
  </p:cSld>
  <p:clrMapOvr>
    <a:masterClrMapping/>
  </p:clrMapOvr>
  <p:transition spd="slow">
    <p:wheel spokes="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安装</a:t>
            </a:r>
            <a:r>
              <a:rPr lang="en-US" altLang="zh-CN" dirty="0"/>
              <a:t>Anaconda</a:t>
            </a:r>
            <a:r>
              <a:rPr lang="zh-CN" altLang="en-US" dirty="0"/>
              <a:t>后，默认是安装</a:t>
            </a:r>
            <a:r>
              <a:rPr lang="en-US" altLang="zh-CN" dirty="0"/>
              <a:t>Spyder</a:t>
            </a:r>
            <a:r>
              <a:rPr lang="zh-CN" altLang="en-US" dirty="0"/>
              <a:t>的，因此不需要再单独安装，</a:t>
            </a:r>
            <a:r>
              <a:rPr lang="en-US" altLang="zh-CN" dirty="0"/>
              <a:t>Spyder</a:t>
            </a:r>
            <a:r>
              <a:rPr lang="zh-CN" altLang="en-US" dirty="0"/>
              <a:t>是</a:t>
            </a:r>
            <a:r>
              <a:rPr lang="en-US" altLang="zh-CN" dirty="0"/>
              <a:t>Python</a:t>
            </a:r>
            <a:r>
              <a:rPr lang="zh-CN" altLang="en-US" dirty="0"/>
              <a:t>的作者为它开发的一个简单的集成开发环境，与其他的开发环境相比，它最大的优点就是模仿</a:t>
            </a:r>
            <a:r>
              <a:rPr lang="en-US" altLang="zh-CN" dirty="0"/>
              <a:t>MATLAB</a:t>
            </a:r>
            <a:r>
              <a:rPr lang="zh-CN" altLang="en-US" dirty="0"/>
              <a:t>的“工作空间”的功能，可以方便地观察和修改数组的值。</a:t>
            </a:r>
            <a:r>
              <a:rPr lang="en-US" altLang="zh-CN" dirty="0"/>
              <a:t>Spyder</a:t>
            </a:r>
            <a:r>
              <a:rPr lang="zh-CN" altLang="en-US" dirty="0"/>
              <a:t>的界面由多个窗格构成，用户可以根据自己的喜好调整它们的位置和大小。</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dirty="0"/>
              <a:t>4.2.1  Spyder</a:t>
            </a:r>
            <a:endParaRPr dirty="0"/>
          </a:p>
        </p:txBody>
      </p:sp>
      <p:pic>
        <p:nvPicPr>
          <p:cNvPr id="4" name="图片 3">
            <a:extLst>
              <a:ext uri="{FF2B5EF4-FFF2-40B4-BE49-F238E27FC236}">
                <a16:creationId xmlns:a16="http://schemas.microsoft.com/office/drawing/2014/main" id="{A5B26083-E398-4F49-B967-4EFD3F2F4696}"/>
              </a:ext>
            </a:extLst>
          </p:cNvPr>
          <p:cNvPicPr/>
          <p:nvPr/>
        </p:nvPicPr>
        <p:blipFill>
          <a:blip r:embed="rId2" cstate="print"/>
          <a:stretch>
            <a:fillRect/>
          </a:stretch>
        </p:blipFill>
        <p:spPr>
          <a:xfrm>
            <a:off x="3458845" y="3538220"/>
            <a:ext cx="5274310" cy="2829560"/>
          </a:xfrm>
          <a:prstGeom prst="rect">
            <a:avLst/>
          </a:prstGeom>
        </p:spPr>
      </p:pic>
    </p:spTree>
    <p:extLst>
      <p:ext uri="{BB962C8B-B14F-4D97-AF65-F5344CB8AC3E}">
        <p14:creationId xmlns:p14="http://schemas.microsoft.com/office/powerpoint/2010/main" val="516964749"/>
      </p:ext>
    </p:extLst>
  </p:cSld>
  <p:clrMapOvr>
    <a:masterClrMapping/>
  </p:clrMapOvr>
  <p:transition spd="slow">
    <p:wheel spokes="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Jupyter</a:t>
            </a:r>
            <a:r>
              <a:rPr lang="en-US" altLang="zh-CN" dirty="0"/>
              <a:t> Notebook </a:t>
            </a:r>
            <a:r>
              <a:rPr lang="zh-CN" altLang="en-US" dirty="0"/>
              <a:t>是一个在浏览器中使用的交互式的笔记本，可以实现将代码、文字完美结合起来，用户大多数是一些从事数据科学领域相关（机器学习、数据分析等）的人员。下面介绍</a:t>
            </a:r>
            <a:r>
              <a:rPr lang="en-US" altLang="zh-CN" dirty="0" err="1"/>
              <a:t>Jupyter</a:t>
            </a:r>
            <a:r>
              <a:rPr lang="en-US" altLang="zh-CN" dirty="0"/>
              <a:t> Notebook</a:t>
            </a:r>
            <a:r>
              <a:rPr lang="zh-CN" altLang="en-US" dirty="0"/>
              <a:t>的常用功能。每一个</a:t>
            </a:r>
            <a:r>
              <a:rPr lang="en-US" altLang="zh-CN" dirty="0"/>
              <a:t>Notebook</a:t>
            </a:r>
            <a:r>
              <a:rPr lang="zh-CN" altLang="en-US" dirty="0"/>
              <a:t>主要包含四个区域：文件名、菜单栏、工具栏、内容编辑。</a:t>
            </a:r>
          </a:p>
        </p:txBody>
      </p:sp>
      <p:sp>
        <p:nvSpPr>
          <p:cNvPr id="17412" name="内容占位符 2"/>
          <p:cNvSpPr>
            <a:spLocks noGrp="1"/>
          </p:cNvSpPr>
          <p:nvPr>
            <p:ph idx="10"/>
          </p:nvPr>
        </p:nvSpPr>
        <p:spPr>
          <a:xfrm>
            <a:off x="423863" y="1138238"/>
            <a:ext cx="11107737" cy="427037"/>
          </a:xfrm>
        </p:spPr>
        <p:txBody>
          <a:bodyPr/>
          <a:lstStyle/>
          <a:p>
            <a:r>
              <a:rPr lang="en-US" dirty="0"/>
              <a:t>4.2.2  </a:t>
            </a:r>
            <a:r>
              <a:rPr lang="en-US" dirty="0" err="1"/>
              <a:t>Jupyter</a:t>
            </a:r>
            <a:r>
              <a:rPr lang="en-US" dirty="0"/>
              <a:t> Notebook</a:t>
            </a:r>
            <a:endParaRPr dirty="0"/>
          </a:p>
        </p:txBody>
      </p:sp>
      <p:pic>
        <p:nvPicPr>
          <p:cNvPr id="5" name="图片 4">
            <a:extLst>
              <a:ext uri="{FF2B5EF4-FFF2-40B4-BE49-F238E27FC236}">
                <a16:creationId xmlns:a16="http://schemas.microsoft.com/office/drawing/2014/main" id="{99B7EE6F-1B63-4B0E-8C73-F73965CD0D77}"/>
              </a:ext>
            </a:extLst>
          </p:cNvPr>
          <p:cNvPicPr/>
          <p:nvPr/>
        </p:nvPicPr>
        <p:blipFill>
          <a:blip r:embed="rId2" cstate="print"/>
          <a:stretch>
            <a:fillRect/>
          </a:stretch>
        </p:blipFill>
        <p:spPr>
          <a:xfrm>
            <a:off x="3246408" y="3241531"/>
            <a:ext cx="5274310" cy="2924175"/>
          </a:xfrm>
          <a:prstGeom prst="rect">
            <a:avLst/>
          </a:prstGeom>
        </p:spPr>
      </p:pic>
    </p:spTree>
    <p:extLst>
      <p:ext uri="{BB962C8B-B14F-4D97-AF65-F5344CB8AC3E}">
        <p14:creationId xmlns:p14="http://schemas.microsoft.com/office/powerpoint/2010/main" val="2641101000"/>
      </p:ext>
    </p:extLst>
  </p:cSld>
  <p:clrMapOvr>
    <a:masterClrMapping/>
  </p:clrMapOvr>
  <p:transition spd="slow">
    <p:wheel spokes="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Jupyter</a:t>
            </a:r>
            <a:r>
              <a:rPr lang="en-US" altLang="zh-CN" dirty="0"/>
              <a:t> Lab</a:t>
            </a:r>
            <a:r>
              <a:rPr lang="zh-CN" altLang="zh-CN" dirty="0"/>
              <a:t>源于</a:t>
            </a:r>
            <a:r>
              <a:rPr lang="en-US" altLang="zh-CN" dirty="0" err="1"/>
              <a:t>IPython</a:t>
            </a:r>
            <a:r>
              <a:rPr lang="en-US" altLang="zh-CN" dirty="0"/>
              <a:t> Notebook</a:t>
            </a:r>
            <a:r>
              <a:rPr lang="zh-CN" altLang="zh-CN" dirty="0"/>
              <a:t>，是使用</a:t>
            </a:r>
            <a:r>
              <a:rPr lang="en-US" altLang="zh-CN" dirty="0"/>
              <a:t>Python</a:t>
            </a:r>
            <a:r>
              <a:rPr lang="zh-CN" altLang="zh-CN" dirty="0"/>
              <a:t>（</a:t>
            </a:r>
            <a:r>
              <a:rPr lang="en-US" altLang="zh-CN" dirty="0"/>
              <a:t>R</a:t>
            </a:r>
            <a:r>
              <a:rPr lang="zh-CN" altLang="zh-CN" dirty="0"/>
              <a:t>、</a:t>
            </a:r>
            <a:r>
              <a:rPr lang="en-US" altLang="zh-CN" dirty="0"/>
              <a:t>Julia</a:t>
            </a:r>
            <a:r>
              <a:rPr lang="zh-CN" altLang="zh-CN" dirty="0"/>
              <a:t>、</a:t>
            </a:r>
            <a:r>
              <a:rPr lang="en-US" altLang="zh-CN" dirty="0"/>
              <a:t>Node</a:t>
            </a:r>
            <a:r>
              <a:rPr lang="zh-CN" altLang="zh-CN" dirty="0"/>
              <a:t>等其他语言的内核）进行代码演示、数据分析、可视化、教学的很好工具，对</a:t>
            </a:r>
            <a:r>
              <a:rPr lang="en-US" altLang="zh-CN" dirty="0"/>
              <a:t>Python</a:t>
            </a:r>
            <a:r>
              <a:rPr lang="zh-CN" altLang="zh-CN" dirty="0"/>
              <a:t>的愈加流行和在</a:t>
            </a:r>
            <a:r>
              <a:rPr lang="en-US" altLang="zh-CN" dirty="0"/>
              <a:t>AI</a:t>
            </a:r>
            <a:r>
              <a:rPr lang="zh-CN" altLang="zh-CN" dirty="0"/>
              <a:t>领域的领导地位有很大的推动作用，这是本书默认使用的代码开发工具。</a:t>
            </a:r>
            <a:endParaRPr lang="en-US" altLang="zh-CN" dirty="0"/>
          </a:p>
        </p:txBody>
      </p:sp>
      <p:sp>
        <p:nvSpPr>
          <p:cNvPr id="17412" name="内容占位符 2"/>
          <p:cNvSpPr>
            <a:spLocks noGrp="1"/>
          </p:cNvSpPr>
          <p:nvPr>
            <p:ph idx="10"/>
          </p:nvPr>
        </p:nvSpPr>
        <p:spPr>
          <a:xfrm>
            <a:off x="423863" y="1138238"/>
            <a:ext cx="11107737" cy="427037"/>
          </a:xfrm>
        </p:spPr>
        <p:txBody>
          <a:bodyPr/>
          <a:lstStyle/>
          <a:p>
            <a:r>
              <a:rPr lang="en-US" dirty="0"/>
              <a:t>4.2.3  </a:t>
            </a:r>
            <a:r>
              <a:rPr lang="en-US" dirty="0" err="1"/>
              <a:t>Jupyter</a:t>
            </a:r>
            <a:r>
              <a:rPr lang="en-US" dirty="0"/>
              <a:t> Lab</a:t>
            </a:r>
            <a:endParaRPr dirty="0"/>
          </a:p>
        </p:txBody>
      </p:sp>
      <p:pic>
        <p:nvPicPr>
          <p:cNvPr id="4" name="图片 3">
            <a:extLst>
              <a:ext uri="{FF2B5EF4-FFF2-40B4-BE49-F238E27FC236}">
                <a16:creationId xmlns:a16="http://schemas.microsoft.com/office/drawing/2014/main" id="{94500582-E80D-4886-99EB-6F8125EBDD4A}"/>
              </a:ext>
            </a:extLst>
          </p:cNvPr>
          <p:cNvPicPr/>
          <p:nvPr/>
        </p:nvPicPr>
        <p:blipFill>
          <a:blip r:embed="rId2" cstate="print"/>
          <a:stretch>
            <a:fillRect/>
          </a:stretch>
        </p:blipFill>
        <p:spPr>
          <a:xfrm>
            <a:off x="3320300" y="3343391"/>
            <a:ext cx="5274310" cy="2480310"/>
          </a:xfrm>
          <a:prstGeom prst="rect">
            <a:avLst/>
          </a:prstGeom>
          <a:ln>
            <a:solidFill>
              <a:schemeClr val="accent1"/>
            </a:solidFill>
          </a:ln>
        </p:spPr>
      </p:pic>
    </p:spTree>
    <p:extLst>
      <p:ext uri="{BB962C8B-B14F-4D97-AF65-F5344CB8AC3E}">
        <p14:creationId xmlns:p14="http://schemas.microsoft.com/office/powerpoint/2010/main" val="2929611280"/>
      </p:ext>
    </p:extLst>
  </p:cSld>
  <p:clrMapOvr>
    <a:masterClrMapping/>
  </p:clrMapOvr>
  <p:transition spd="slow">
    <p:wheel spokes="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283847"/>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Python</a:t>
            </a:r>
            <a:r>
              <a:rPr lang="zh-CN" altLang="en-US" sz="2400" dirty="0">
                <a:latin typeface="微软雅黑" pitchFamily="34" charset="-122"/>
                <a:ea typeface="微软雅黑" pitchFamily="34" charset="-122"/>
                <a:sym typeface="微软雅黑" pitchFamily="34" charset="-122"/>
              </a:rPr>
              <a:t>代码开发工具</a:t>
            </a:r>
          </a:p>
        </p:txBody>
      </p:sp>
      <p:sp>
        <p:nvSpPr>
          <p:cNvPr id="22538" name="标题 3"/>
          <p:cNvSpPr>
            <a:spLocks noGrp="1"/>
          </p:cNvSpPr>
          <p:nvPr>
            <p:ph type="title" idx="4294967295"/>
          </p:nvPr>
        </p:nvSpPr>
        <p:spPr>
          <a:xfrm>
            <a:off x="255588" y="358775"/>
            <a:ext cx="10972800" cy="528638"/>
          </a:xfrm>
          <a:prstGeom prst="rect">
            <a:avLst/>
          </a:prstGeom>
        </p:spPr>
        <p:txBody>
          <a:bodyPr/>
          <a:lstStyle/>
          <a:p>
            <a:r>
              <a:rPr lang="zh-CN" altLang="en-US"/>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Python</a:t>
            </a:r>
            <a:r>
              <a:rPr lang="zh-CN" altLang="en-US" sz="2400" dirty="0">
                <a:solidFill>
                  <a:schemeClr val="bg1"/>
                </a:solidFill>
                <a:latin typeface="微软雅黑" pitchFamily="34" charset="-122"/>
                <a:ea typeface="微软雅黑" pitchFamily="34" charset="-122"/>
              </a:rPr>
              <a:t>环境安装</a:t>
            </a: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Python</a:t>
            </a:r>
            <a:r>
              <a:rPr lang="zh-CN" altLang="en-US" sz="2400" dirty="0">
                <a:latin typeface="微软雅黑" pitchFamily="34" charset="-122"/>
                <a:ea typeface="微软雅黑" pitchFamily="34" charset="-122"/>
                <a:sym typeface="微软雅黑" pitchFamily="34" charset="-122"/>
              </a:rPr>
              <a:t>连接数据源</a:t>
            </a: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60611475"/>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大数据的出现正在引发全球范围内技术与商业变革的深刻变化。在技术领域，以往更多依靠模型的方法，现在可以借用规模庞大的数据，用基于统计的方法，使语音识别、机器翻译等技术在大数据时代取得了新的突破性进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Python</a:t>
            </a:r>
            <a:r>
              <a:rPr lang="zh-CN" altLang="en-US" dirty="0"/>
              <a:t>可以很方便的连接本地文件，包括文本文件、</a:t>
            </a:r>
            <a:r>
              <a:rPr lang="en-US" altLang="zh-CN" dirty="0"/>
              <a:t>CSV</a:t>
            </a:r>
            <a:r>
              <a:rPr lang="zh-CN" altLang="en-US" dirty="0"/>
              <a:t>文件、</a:t>
            </a:r>
            <a:r>
              <a:rPr lang="en-US" altLang="zh-CN" dirty="0"/>
              <a:t>XLS</a:t>
            </a:r>
            <a:r>
              <a:rPr lang="zh-CN" altLang="en-US" dirty="0"/>
              <a:t>和</a:t>
            </a:r>
            <a:r>
              <a:rPr lang="en-US" altLang="zh-CN" dirty="0"/>
              <a:t>XLSX</a:t>
            </a:r>
            <a:r>
              <a:rPr lang="zh-CN" altLang="en-US" dirty="0"/>
              <a:t>等，但是在连接之前需要安装对应的第三方库，否则连接会失败。</a:t>
            </a:r>
          </a:p>
        </p:txBody>
      </p:sp>
      <p:sp>
        <p:nvSpPr>
          <p:cNvPr id="17412" name="内容占位符 2"/>
          <p:cNvSpPr>
            <a:spLocks noGrp="1"/>
          </p:cNvSpPr>
          <p:nvPr>
            <p:ph idx="10"/>
          </p:nvPr>
        </p:nvSpPr>
        <p:spPr>
          <a:xfrm>
            <a:off x="423863" y="1138238"/>
            <a:ext cx="11107737" cy="427037"/>
          </a:xfrm>
        </p:spPr>
        <p:txBody>
          <a:bodyPr/>
          <a:lstStyle/>
          <a:p>
            <a:r>
              <a:rPr lang="en-US" altLang="zh-CN" dirty="0"/>
              <a:t>4.3.1  </a:t>
            </a:r>
            <a:r>
              <a:rPr lang="zh-CN" altLang="en-US" dirty="0"/>
              <a:t>连接单个文件数据</a:t>
            </a:r>
            <a:endParaRPr dirty="0"/>
          </a:p>
        </p:txBody>
      </p:sp>
    </p:spTree>
    <p:extLst>
      <p:ext uri="{BB962C8B-B14F-4D97-AF65-F5344CB8AC3E}">
        <p14:creationId xmlns:p14="http://schemas.microsoft.com/office/powerpoint/2010/main" val="1270672599"/>
      </p:ext>
    </p:extLst>
  </p:cSld>
  <p:clrMapOvr>
    <a:masterClrMapping/>
  </p:clrMapOvr>
  <p:transition spd="slow">
    <p:wheel spokes="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with open('D:/Python for Matplotlib and </a:t>
            </a:r>
            <a:r>
              <a:rPr lang="en-US" altLang="zh-CN" dirty="0" err="1"/>
              <a:t>pyecharts</a:t>
            </a:r>
            <a:r>
              <a:rPr lang="en-US" altLang="zh-CN" dirty="0"/>
              <a:t>/data/orders.txt', mode='r', encoding='utf-8') as </a:t>
            </a:r>
            <a:r>
              <a:rPr lang="en-US" altLang="zh-CN" dirty="0" err="1"/>
              <a:t>file_object</a:t>
            </a:r>
            <a:r>
              <a:rPr lang="en-US" altLang="zh-CN" dirty="0"/>
              <a:t>:  # </a:t>
            </a:r>
            <a:r>
              <a:rPr lang="zh-CN" altLang="en-US" dirty="0"/>
              <a:t>打开</a:t>
            </a:r>
            <a:r>
              <a:rPr lang="en-US" altLang="zh-CN" dirty="0"/>
              <a:t>txt</a:t>
            </a:r>
            <a:r>
              <a:rPr lang="zh-CN" altLang="en-US" dirty="0"/>
              <a:t>文件，以‘</a:t>
            </a:r>
            <a:r>
              <a:rPr lang="en-US" altLang="zh-CN" dirty="0"/>
              <a:t>utf-8’</a:t>
            </a:r>
            <a:r>
              <a:rPr lang="zh-CN" altLang="en-US" dirty="0"/>
              <a:t>编码读取</a:t>
            </a:r>
          </a:p>
          <a:p>
            <a:pPr marL="361950" indent="-361950"/>
            <a:r>
              <a:rPr lang="zh-CN" altLang="en-US" dirty="0"/>
              <a:t>   </a:t>
            </a:r>
            <a:r>
              <a:rPr lang="en-US" altLang="zh-CN" dirty="0"/>
              <a:t>lines=</a:t>
            </a:r>
            <a:r>
              <a:rPr lang="en-US" altLang="zh-CN" dirty="0" err="1"/>
              <a:t>file_object.readlines</a:t>
            </a:r>
            <a:r>
              <a:rPr lang="en-US" altLang="zh-CN" dirty="0"/>
              <a:t>()</a:t>
            </a:r>
          </a:p>
          <a:p>
            <a:pPr marL="361950" indent="-361950"/>
            <a:r>
              <a:rPr lang="en-US" altLang="zh-CN" dirty="0"/>
              <a:t>file1=[]</a:t>
            </a:r>
          </a:p>
          <a:p>
            <a:pPr marL="361950" indent="-361950"/>
            <a:r>
              <a:rPr lang="en-US" altLang="zh-CN" dirty="0"/>
              <a:t>row=[]</a:t>
            </a:r>
          </a:p>
          <a:p>
            <a:pPr marL="361950" indent="-361950"/>
            <a:r>
              <a:rPr lang="en-US" altLang="zh-CN" dirty="0"/>
              <a:t>for line in lines:</a:t>
            </a:r>
          </a:p>
          <a:p>
            <a:pPr marL="361950" indent="-361950"/>
            <a:r>
              <a:rPr lang="en-US" altLang="zh-CN" dirty="0"/>
              <a:t>    row=</a:t>
            </a:r>
            <a:r>
              <a:rPr lang="en-US" altLang="zh-CN" dirty="0" err="1"/>
              <a:t>line.split</a:t>
            </a:r>
            <a:r>
              <a:rPr lang="en-US" altLang="zh-CN" dirty="0"/>
              <a:t>(",")    #</a:t>
            </a:r>
            <a:r>
              <a:rPr lang="zh-CN" altLang="en-US" dirty="0"/>
              <a:t>指定空格作为分隔符对</a:t>
            </a:r>
            <a:r>
              <a:rPr lang="en-US" altLang="zh-CN" dirty="0"/>
              <a:t>line</a:t>
            </a:r>
            <a:r>
              <a:rPr lang="zh-CN" altLang="en-US" dirty="0"/>
              <a:t>进行切片</a:t>
            </a:r>
          </a:p>
          <a:p>
            <a:pPr marL="361950" indent="-361950"/>
            <a:r>
              <a:rPr lang="zh-CN" altLang="en-US" dirty="0"/>
              <a:t>    </a:t>
            </a:r>
            <a:r>
              <a:rPr lang="en-US" altLang="zh-CN" dirty="0"/>
              <a:t>file1.append(row)</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zh-CN" altLang="en-US" dirty="0"/>
              <a:t>（</a:t>
            </a:r>
            <a:r>
              <a:rPr lang="en-US" altLang="zh-CN" dirty="0"/>
              <a:t>1</a:t>
            </a:r>
            <a:r>
              <a:rPr lang="zh-CN" altLang="en-US" dirty="0"/>
              <a:t>）．读取</a:t>
            </a:r>
            <a:r>
              <a:rPr lang="en-US" altLang="zh-CN" dirty="0"/>
              <a:t>TXT</a:t>
            </a:r>
            <a:r>
              <a:rPr lang="zh-CN" altLang="en-US" dirty="0"/>
              <a:t>文件数据案例</a:t>
            </a:r>
            <a:endParaRPr dirty="0"/>
          </a:p>
        </p:txBody>
      </p:sp>
    </p:spTree>
    <p:extLst>
      <p:ext uri="{BB962C8B-B14F-4D97-AF65-F5344CB8AC3E}">
        <p14:creationId xmlns:p14="http://schemas.microsoft.com/office/powerpoint/2010/main" val="1015368428"/>
      </p:ext>
    </p:extLst>
  </p:cSld>
  <p:clrMapOvr>
    <a:masterClrMapping/>
  </p:clrMapOvr>
  <p:transition spd="slow">
    <p:wheel spokes="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filename='D:/Python for Matplotlib and </a:t>
            </a:r>
            <a:r>
              <a:rPr lang="en-US" altLang="zh-CN" dirty="0" err="1"/>
              <a:t>pyecharts</a:t>
            </a:r>
            <a:r>
              <a:rPr lang="en-US" altLang="zh-CN" dirty="0"/>
              <a:t>/data/orders.csv'</a:t>
            </a:r>
          </a:p>
          <a:p>
            <a:pPr marL="361950" indent="-361950"/>
            <a:r>
              <a:rPr lang="en-US" altLang="zh-CN" dirty="0"/>
              <a:t>#</a:t>
            </a:r>
            <a:r>
              <a:rPr lang="zh-CN" altLang="en-US" dirty="0"/>
              <a:t>打开文件并将结果文件对象存储在</a:t>
            </a:r>
            <a:r>
              <a:rPr lang="en-US" altLang="zh-CN" dirty="0"/>
              <a:t>f</a:t>
            </a:r>
            <a:r>
              <a:rPr lang="zh-CN" altLang="en-US" dirty="0"/>
              <a:t>中</a:t>
            </a:r>
          </a:p>
          <a:p>
            <a:pPr marL="361950" indent="-361950"/>
            <a:r>
              <a:rPr lang="en-US" altLang="zh-CN" dirty="0"/>
              <a:t>with open(</a:t>
            </a:r>
            <a:r>
              <a:rPr lang="en-US" altLang="zh-CN" dirty="0" err="1"/>
              <a:t>filename,encoding</a:t>
            </a:r>
            <a:r>
              <a:rPr lang="en-US" altLang="zh-CN" dirty="0"/>
              <a:t>='utf-8') as f:</a:t>
            </a:r>
          </a:p>
          <a:p>
            <a:pPr marL="361950" indent="-361950"/>
            <a:r>
              <a:rPr lang="en-US" altLang="zh-CN" dirty="0"/>
              <a:t>    #</a:t>
            </a:r>
            <a:r>
              <a:rPr lang="zh-CN" altLang="en-US" dirty="0"/>
              <a:t>创建一个与该文件相关联的</a:t>
            </a:r>
            <a:r>
              <a:rPr lang="en-US" altLang="zh-CN" dirty="0"/>
              <a:t>reader</a:t>
            </a:r>
            <a:r>
              <a:rPr lang="zh-CN" altLang="en-US" dirty="0"/>
              <a:t>对象</a:t>
            </a:r>
          </a:p>
          <a:p>
            <a:pPr marL="361950" indent="-361950"/>
            <a:r>
              <a:rPr lang="zh-CN" altLang="en-US" dirty="0"/>
              <a:t>    </a:t>
            </a:r>
            <a:r>
              <a:rPr lang="en-US" altLang="zh-CN" dirty="0"/>
              <a:t>reader=</a:t>
            </a:r>
            <a:r>
              <a:rPr lang="en-US" altLang="zh-CN" dirty="0" err="1"/>
              <a:t>csv.reader</a:t>
            </a:r>
            <a:r>
              <a:rPr lang="en-US" altLang="zh-CN" dirty="0"/>
              <a:t>(f)</a:t>
            </a:r>
          </a:p>
          <a:p>
            <a:pPr marL="361950" indent="-361950"/>
            <a:r>
              <a:rPr lang="en-US" altLang="zh-CN" dirty="0"/>
              <a:t>    #</a:t>
            </a:r>
            <a:r>
              <a:rPr lang="zh-CN" altLang="en-US" dirty="0"/>
              <a:t>只调用一次</a:t>
            </a:r>
            <a:r>
              <a:rPr lang="en-US" altLang="zh-CN" dirty="0"/>
              <a:t>next()</a:t>
            </a:r>
            <a:r>
              <a:rPr lang="zh-CN" altLang="en-US" dirty="0"/>
              <a:t>方法，得到文件的第一行，将第一行数据中的每一个元素存储在列表中</a:t>
            </a:r>
          </a:p>
          <a:p>
            <a:pPr marL="361950" indent="-361950"/>
            <a:r>
              <a:rPr lang="zh-CN" altLang="en-US" dirty="0"/>
              <a:t>    </a:t>
            </a:r>
            <a:r>
              <a:rPr lang="en-US" altLang="zh-CN" dirty="0" err="1"/>
              <a:t>header_row</a:t>
            </a:r>
            <a:r>
              <a:rPr lang="en-US" altLang="zh-CN" dirty="0"/>
              <a:t>=next(reader)</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zh-CN" altLang="en-US" dirty="0"/>
              <a:t>（</a:t>
            </a:r>
            <a:r>
              <a:rPr lang="en-US" altLang="zh-CN" dirty="0"/>
              <a:t>2</a:t>
            </a:r>
            <a:r>
              <a:rPr lang="zh-CN" altLang="en-US" dirty="0"/>
              <a:t>）读取</a:t>
            </a:r>
            <a:r>
              <a:rPr lang="en-US" altLang="zh-CN" dirty="0"/>
              <a:t>CSV</a:t>
            </a:r>
            <a:r>
              <a:rPr lang="zh-CN" altLang="en-US" dirty="0"/>
              <a:t>文件数据案例</a:t>
            </a:r>
            <a:endParaRPr dirty="0"/>
          </a:p>
        </p:txBody>
      </p:sp>
    </p:spTree>
    <p:extLst>
      <p:ext uri="{BB962C8B-B14F-4D97-AF65-F5344CB8AC3E}">
        <p14:creationId xmlns:p14="http://schemas.microsoft.com/office/powerpoint/2010/main" val="150903546"/>
      </p:ext>
    </p:extLst>
  </p:cSld>
  <p:clrMapOvr>
    <a:masterClrMapping/>
  </p:clrMapOvr>
  <p:transition spd="slow">
    <p:wheel spokes="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data = </a:t>
            </a:r>
            <a:r>
              <a:rPr lang="en-US" altLang="zh-CN" dirty="0" err="1"/>
              <a:t>pd.read_excel</a:t>
            </a:r>
            <a:r>
              <a:rPr lang="en-US" altLang="zh-CN" dirty="0"/>
              <a:t>('D:/Python for Matplotlib and </a:t>
            </a:r>
            <a:r>
              <a:rPr lang="en-US" altLang="zh-CN" dirty="0" err="1"/>
              <a:t>pyecharts</a:t>
            </a:r>
            <a:r>
              <a:rPr lang="en-US" altLang="zh-CN" dirty="0"/>
              <a:t>/data/orders.xls')   #</a:t>
            </a:r>
            <a:r>
              <a:rPr lang="zh-CN" altLang="en-US" dirty="0"/>
              <a:t>读取</a:t>
            </a:r>
            <a:r>
              <a:rPr lang="en-US" altLang="zh-CN" dirty="0"/>
              <a:t>Excel</a:t>
            </a:r>
            <a:r>
              <a:rPr lang="zh-CN" altLang="en-US" dirty="0"/>
              <a:t>文件，创建</a:t>
            </a:r>
            <a:r>
              <a:rPr lang="en-US" altLang="zh-CN" dirty="0" err="1"/>
              <a:t>DataFrame</a:t>
            </a:r>
            <a:endParaRPr lang="en-US" altLang="zh-CN" dirty="0"/>
          </a:p>
          <a:p>
            <a:pPr marL="361950" indent="-361950"/>
            <a:r>
              <a:rPr lang="en-US" altLang="zh-CN" dirty="0"/>
              <a:t># </a:t>
            </a:r>
            <a:r>
              <a:rPr lang="zh-CN" altLang="en-US" dirty="0"/>
              <a:t>获取一列的数值</a:t>
            </a:r>
          </a:p>
          <a:p>
            <a:pPr marL="361950" indent="-361950"/>
            <a:r>
              <a:rPr lang="en-US" altLang="zh-CN" dirty="0"/>
              <a:t>v1 = list(data['category'])</a:t>
            </a:r>
          </a:p>
          <a:p>
            <a:pPr marL="361950" indent="-361950"/>
            <a:r>
              <a:rPr lang="en-US" altLang="zh-CN" dirty="0"/>
              <a:t>v2 = list(data['x'])</a:t>
            </a:r>
          </a:p>
          <a:p>
            <a:pPr marL="361950" indent="-361950"/>
            <a:r>
              <a:rPr lang="en-US" altLang="zh-CN" dirty="0"/>
              <a:t>v3 = list(data['y'])</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zh-CN" altLang="en-US" dirty="0"/>
              <a:t>（</a:t>
            </a:r>
            <a:r>
              <a:rPr lang="en-US" altLang="zh-CN" dirty="0"/>
              <a:t>3</a:t>
            </a:r>
            <a:r>
              <a:rPr lang="zh-CN" altLang="en-US" dirty="0"/>
              <a:t>）读取</a:t>
            </a:r>
            <a:r>
              <a:rPr lang="en-US" altLang="zh-CN" dirty="0"/>
              <a:t>XLS</a:t>
            </a:r>
            <a:r>
              <a:rPr lang="zh-CN" altLang="en-US" dirty="0"/>
              <a:t>文件数据案例</a:t>
            </a:r>
            <a:endParaRPr dirty="0"/>
          </a:p>
        </p:txBody>
      </p:sp>
    </p:spTree>
    <p:extLst>
      <p:ext uri="{BB962C8B-B14F-4D97-AF65-F5344CB8AC3E}">
        <p14:creationId xmlns:p14="http://schemas.microsoft.com/office/powerpoint/2010/main" val="2633467654"/>
      </p:ext>
    </p:extLst>
  </p:cSld>
  <p:clrMapOvr>
    <a:masterClrMapping/>
  </p:clrMapOvr>
  <p:transition spd="slow">
    <p:wheel spokes="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data = </a:t>
            </a:r>
            <a:r>
              <a:rPr lang="en-US" altLang="zh-CN" dirty="0" err="1"/>
              <a:t>xlrd.open_workbook</a:t>
            </a:r>
            <a:r>
              <a:rPr lang="en-US" altLang="zh-CN" dirty="0"/>
              <a:t>('D:/Python for Matplotlib and </a:t>
            </a:r>
            <a:r>
              <a:rPr lang="en-US" altLang="zh-CN" dirty="0" err="1"/>
              <a:t>pyecharts</a:t>
            </a:r>
            <a:r>
              <a:rPr lang="en-US" altLang="zh-CN" dirty="0"/>
              <a:t>/data/orders.xlsx')</a:t>
            </a:r>
          </a:p>
          <a:p>
            <a:pPr marL="361950" indent="-361950"/>
            <a:r>
              <a:rPr lang="en-US" altLang="zh-CN" dirty="0"/>
              <a:t>table = </a:t>
            </a:r>
            <a:r>
              <a:rPr lang="en-US" altLang="zh-CN" dirty="0" err="1"/>
              <a:t>data.sheet_by_index</a:t>
            </a:r>
            <a:r>
              <a:rPr lang="en-US" altLang="zh-CN" dirty="0"/>
              <a:t>(0)</a:t>
            </a:r>
          </a:p>
          <a:p>
            <a:pPr marL="361950" indent="-361950"/>
            <a:r>
              <a:rPr lang="en-US" altLang="zh-CN" dirty="0"/>
              <a:t># </a:t>
            </a:r>
            <a:r>
              <a:rPr lang="zh-CN" altLang="en-US" dirty="0"/>
              <a:t>获取一列的数值，例如第</a:t>
            </a:r>
            <a:r>
              <a:rPr lang="en-US" altLang="zh-CN" dirty="0"/>
              <a:t>1</a:t>
            </a:r>
            <a:r>
              <a:rPr lang="zh-CN" altLang="en-US" dirty="0"/>
              <a:t>列</a:t>
            </a:r>
          </a:p>
          <a:p>
            <a:pPr marL="361950" indent="-361950"/>
            <a:r>
              <a:rPr lang="en-US" altLang="zh-CN" dirty="0"/>
              <a:t>v1 = </a:t>
            </a:r>
            <a:r>
              <a:rPr lang="en-US" altLang="zh-CN" dirty="0" err="1"/>
              <a:t>table.col_values</a:t>
            </a:r>
            <a:r>
              <a:rPr lang="en-US" altLang="zh-CN" dirty="0"/>
              <a:t>(0)</a:t>
            </a:r>
          </a:p>
          <a:p>
            <a:pPr marL="361950" indent="-361950"/>
            <a:r>
              <a:rPr lang="en-US" altLang="zh-CN" dirty="0"/>
              <a:t>v2 = </a:t>
            </a:r>
            <a:r>
              <a:rPr lang="en-US" altLang="zh-CN" dirty="0" err="1"/>
              <a:t>table.col_values</a:t>
            </a:r>
            <a:r>
              <a:rPr lang="en-US" altLang="zh-CN" dirty="0"/>
              <a:t>(1)</a:t>
            </a:r>
          </a:p>
          <a:p>
            <a:pPr marL="361950" indent="-361950"/>
            <a:r>
              <a:rPr lang="en-US" altLang="zh-CN" dirty="0"/>
              <a:t>v3 = </a:t>
            </a:r>
            <a:r>
              <a:rPr lang="en-US" altLang="zh-CN" dirty="0" err="1"/>
              <a:t>table.col_values</a:t>
            </a:r>
            <a:r>
              <a:rPr lang="en-US" altLang="zh-CN" dirty="0"/>
              <a:t>(2)</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zh-CN" altLang="en-US" dirty="0"/>
              <a:t>（</a:t>
            </a:r>
            <a:r>
              <a:rPr lang="en-US" altLang="zh-CN" dirty="0"/>
              <a:t>4</a:t>
            </a:r>
            <a:r>
              <a:rPr lang="zh-CN" altLang="en-US" dirty="0"/>
              <a:t>）读取</a:t>
            </a:r>
            <a:r>
              <a:rPr lang="en-US" altLang="zh-CN" dirty="0"/>
              <a:t>XLSX</a:t>
            </a:r>
            <a:r>
              <a:rPr lang="zh-CN" altLang="en-US" dirty="0"/>
              <a:t>文件数据</a:t>
            </a:r>
            <a:endParaRPr dirty="0"/>
          </a:p>
        </p:txBody>
      </p:sp>
    </p:spTree>
    <p:extLst>
      <p:ext uri="{BB962C8B-B14F-4D97-AF65-F5344CB8AC3E}">
        <p14:creationId xmlns:p14="http://schemas.microsoft.com/office/powerpoint/2010/main" val="3648578424"/>
      </p:ext>
    </p:extLst>
  </p:cSld>
  <p:clrMapOvr>
    <a:masterClrMapping/>
  </p:clrMapOvr>
  <p:transition spd="slow">
    <p:wheel spokes="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Python</a:t>
            </a:r>
            <a:r>
              <a:rPr lang="zh-CN" altLang="en-US" dirty="0"/>
              <a:t>可以很方便的连接关系型数据库，例如</a:t>
            </a:r>
            <a:r>
              <a:rPr lang="en-US" altLang="zh-CN" dirty="0"/>
              <a:t>MySQL</a:t>
            </a:r>
            <a:r>
              <a:rPr lang="zh-CN" altLang="en-US" dirty="0"/>
              <a:t>、</a:t>
            </a:r>
            <a:r>
              <a:rPr lang="en-US" altLang="zh-CN" dirty="0"/>
              <a:t>SQL Server</a:t>
            </a:r>
            <a:r>
              <a:rPr lang="zh-CN" altLang="en-US" dirty="0"/>
              <a:t>等，但是在连接之前</a:t>
            </a:r>
            <a:r>
              <a:rPr lang="en-US" altLang="zh-CN" dirty="0"/>
              <a:t>Python</a:t>
            </a:r>
            <a:r>
              <a:rPr lang="zh-CN" altLang="en-US" dirty="0"/>
              <a:t>需要安装对应的第三方库，否则连接会失败。</a:t>
            </a:r>
          </a:p>
        </p:txBody>
      </p:sp>
      <p:sp>
        <p:nvSpPr>
          <p:cNvPr id="17412" name="内容占位符 2"/>
          <p:cNvSpPr>
            <a:spLocks noGrp="1"/>
          </p:cNvSpPr>
          <p:nvPr>
            <p:ph idx="10"/>
          </p:nvPr>
        </p:nvSpPr>
        <p:spPr>
          <a:xfrm>
            <a:off x="423863" y="1138238"/>
            <a:ext cx="11107737" cy="427037"/>
          </a:xfrm>
        </p:spPr>
        <p:txBody>
          <a:bodyPr/>
          <a:lstStyle/>
          <a:p>
            <a:r>
              <a:rPr lang="en-US" altLang="zh-CN" dirty="0"/>
              <a:t>4.3.2  </a:t>
            </a:r>
            <a:r>
              <a:rPr lang="zh-CN" altLang="en-US" dirty="0"/>
              <a:t>连接关系型数据库</a:t>
            </a:r>
            <a:endParaRPr dirty="0"/>
          </a:p>
        </p:txBody>
      </p:sp>
    </p:spTree>
    <p:extLst>
      <p:ext uri="{BB962C8B-B14F-4D97-AF65-F5344CB8AC3E}">
        <p14:creationId xmlns:p14="http://schemas.microsoft.com/office/powerpoint/2010/main" val="1100745171"/>
      </p:ext>
    </p:extLst>
  </p:cSld>
  <p:clrMapOvr>
    <a:masterClrMapping/>
  </p:clrMapOvr>
  <p:transition spd="slow">
    <p:wheel spokes="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conn = </a:t>
            </a:r>
            <a:r>
              <a:rPr lang="en-US" altLang="zh-CN" dirty="0" err="1"/>
              <a:t>pymysql.connect</a:t>
            </a:r>
            <a:r>
              <a:rPr lang="en-US" altLang="zh-CN" dirty="0"/>
              <a:t>(host='127.0.0.1',port=3306,user='</a:t>
            </a:r>
            <a:r>
              <a:rPr lang="en-US" altLang="zh-CN" dirty="0" err="1"/>
              <a:t>root',password</a:t>
            </a:r>
            <a:r>
              <a:rPr lang="en-US" altLang="zh-CN" dirty="0"/>
              <a:t>='root',</a:t>
            </a:r>
            <a:r>
              <a:rPr lang="en-US" altLang="zh-CN" dirty="0" err="1"/>
              <a:t>db</a:t>
            </a:r>
            <a:r>
              <a:rPr lang="en-US" altLang="zh-CN" dirty="0"/>
              <a:t>='</a:t>
            </a:r>
            <a:r>
              <a:rPr lang="en-US" altLang="zh-CN" dirty="0" err="1"/>
              <a:t>sales',charset</a:t>
            </a:r>
            <a:r>
              <a:rPr lang="en-US" altLang="zh-CN" dirty="0"/>
              <a:t>='utf8')</a:t>
            </a:r>
          </a:p>
          <a:p>
            <a:pPr marL="361950" indent="-361950"/>
            <a:r>
              <a:rPr lang="en-US" altLang="zh-CN" dirty="0"/>
              <a:t>cursor = </a:t>
            </a:r>
            <a:r>
              <a:rPr lang="en-US" altLang="zh-CN" dirty="0" err="1"/>
              <a:t>conn.cursor</a:t>
            </a:r>
            <a:r>
              <a:rPr lang="en-US" altLang="zh-CN" dirty="0"/>
              <a:t>()</a:t>
            </a:r>
          </a:p>
          <a:p>
            <a:pPr marL="361950" indent="-361950"/>
            <a:r>
              <a:rPr lang="en-US" altLang="zh-CN" dirty="0" err="1"/>
              <a:t>sql_num</a:t>
            </a:r>
            <a:r>
              <a:rPr lang="en-US" altLang="zh-CN" dirty="0"/>
              <a:t> = "SELECT </a:t>
            </a:r>
            <a:r>
              <a:rPr lang="en-US" altLang="zh-CN" dirty="0" err="1"/>
              <a:t>category,ROUND</a:t>
            </a:r>
            <a:r>
              <a:rPr lang="en-US" altLang="zh-CN" dirty="0"/>
              <a:t>(SUM(sales/10000),2),ROUND(SUM(profit/10000),2) FROM orders where dt=2019 GROUP BY category"</a:t>
            </a:r>
          </a:p>
          <a:p>
            <a:pPr marL="361950" indent="-361950"/>
            <a:r>
              <a:rPr lang="en-US" altLang="zh-CN" dirty="0" err="1"/>
              <a:t>cursor.execute</a:t>
            </a:r>
            <a:r>
              <a:rPr lang="en-US" altLang="zh-CN" dirty="0"/>
              <a:t>(</a:t>
            </a:r>
            <a:r>
              <a:rPr lang="en-US" altLang="zh-CN" dirty="0" err="1"/>
              <a:t>sql_num</a:t>
            </a:r>
            <a:r>
              <a:rPr lang="en-US" altLang="zh-CN" dirty="0"/>
              <a:t>)</a:t>
            </a:r>
          </a:p>
          <a:p>
            <a:pPr marL="361950" indent="-361950"/>
            <a:r>
              <a:rPr lang="en-US" altLang="zh-CN" dirty="0" err="1"/>
              <a:t>sh</a:t>
            </a:r>
            <a:r>
              <a:rPr lang="en-US" altLang="zh-CN" dirty="0"/>
              <a:t> = </a:t>
            </a:r>
            <a:r>
              <a:rPr lang="en-US" altLang="zh-CN" dirty="0" err="1"/>
              <a:t>cursor.fetchall</a:t>
            </a:r>
            <a:r>
              <a:rPr lang="en-US" altLang="zh-CN" dirty="0"/>
              <a:t>()</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zh-CN" altLang="en-US" dirty="0"/>
              <a:t>（</a:t>
            </a:r>
            <a:r>
              <a:rPr lang="en-US" altLang="zh-CN" dirty="0"/>
              <a:t>1</a:t>
            </a:r>
            <a:r>
              <a:rPr lang="zh-CN" altLang="en-US" dirty="0"/>
              <a:t>）读取</a:t>
            </a:r>
            <a:r>
              <a:rPr lang="en-US" altLang="zh-CN" dirty="0"/>
              <a:t>MySQL</a:t>
            </a:r>
            <a:r>
              <a:rPr lang="zh-CN" altLang="en-US" dirty="0"/>
              <a:t>数据库数据</a:t>
            </a:r>
            <a:endParaRPr dirty="0"/>
          </a:p>
        </p:txBody>
      </p:sp>
    </p:spTree>
    <p:extLst>
      <p:ext uri="{BB962C8B-B14F-4D97-AF65-F5344CB8AC3E}">
        <p14:creationId xmlns:p14="http://schemas.microsoft.com/office/powerpoint/2010/main" val="2025206989"/>
      </p:ext>
    </p:extLst>
  </p:cSld>
  <p:clrMapOvr>
    <a:masterClrMapping/>
  </p:clrMapOvr>
  <p:transition spd="slow">
    <p:wheel spokes="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conn = </a:t>
            </a:r>
            <a:r>
              <a:rPr lang="en-US" altLang="zh-CN" dirty="0" err="1"/>
              <a:t>pymssql.connect</a:t>
            </a:r>
            <a:r>
              <a:rPr lang="en-US" altLang="zh-CN" dirty="0"/>
              <a:t>(host='192.168.1.107',user='</a:t>
            </a:r>
            <a:r>
              <a:rPr lang="en-US" altLang="zh-CN" dirty="0" err="1"/>
              <a:t>sa</a:t>
            </a:r>
            <a:r>
              <a:rPr lang="en-US" altLang="zh-CN" dirty="0"/>
              <a:t>',password='Wren2014',database='</a:t>
            </a:r>
            <a:r>
              <a:rPr lang="en-US" altLang="zh-CN" dirty="0" err="1"/>
              <a:t>sales',charset</a:t>
            </a:r>
            <a:r>
              <a:rPr lang="en-US" altLang="zh-CN" dirty="0"/>
              <a:t>='utf8')</a:t>
            </a:r>
          </a:p>
          <a:p>
            <a:pPr marL="361950" indent="-361950"/>
            <a:r>
              <a:rPr lang="en-US" altLang="zh-CN" dirty="0"/>
              <a:t>cursor = </a:t>
            </a:r>
            <a:r>
              <a:rPr lang="en-US" altLang="zh-CN" dirty="0" err="1"/>
              <a:t>conn.cursor</a:t>
            </a:r>
            <a:r>
              <a:rPr lang="en-US" altLang="zh-CN" dirty="0"/>
              <a:t>()</a:t>
            </a:r>
          </a:p>
          <a:p>
            <a:pPr marL="361950" indent="-361950"/>
            <a:r>
              <a:rPr lang="en-US" altLang="zh-CN" dirty="0" err="1"/>
              <a:t>sql_num</a:t>
            </a:r>
            <a:r>
              <a:rPr lang="en-US" altLang="zh-CN" dirty="0"/>
              <a:t> = "SELECT </a:t>
            </a:r>
            <a:r>
              <a:rPr lang="en-US" altLang="zh-CN" dirty="0" err="1"/>
              <a:t>manager,ROUND</a:t>
            </a:r>
            <a:r>
              <a:rPr lang="en-US" altLang="zh-CN" dirty="0"/>
              <a:t>(SUM(sales/10000),2),ROUND(SUM(profit/10000),2) FROM orders where dt=2019 GROUP BY manager"</a:t>
            </a:r>
          </a:p>
          <a:p>
            <a:pPr marL="361950" indent="-361950"/>
            <a:r>
              <a:rPr lang="en-US" altLang="zh-CN" dirty="0" err="1"/>
              <a:t>cursor.execute</a:t>
            </a:r>
            <a:r>
              <a:rPr lang="en-US" altLang="zh-CN" dirty="0"/>
              <a:t>(</a:t>
            </a:r>
            <a:r>
              <a:rPr lang="en-US" altLang="zh-CN" dirty="0" err="1"/>
              <a:t>sql_num</a:t>
            </a:r>
            <a:r>
              <a:rPr lang="en-US" altLang="zh-CN" dirty="0"/>
              <a:t>)</a:t>
            </a:r>
          </a:p>
          <a:p>
            <a:pPr marL="361950" indent="-361950"/>
            <a:r>
              <a:rPr lang="en-US" altLang="zh-CN" dirty="0" err="1"/>
              <a:t>sh</a:t>
            </a:r>
            <a:r>
              <a:rPr lang="en-US" altLang="zh-CN" dirty="0"/>
              <a:t> = </a:t>
            </a:r>
            <a:r>
              <a:rPr lang="en-US" altLang="zh-CN" dirty="0" err="1"/>
              <a:t>cursor.fetchall</a:t>
            </a:r>
            <a:r>
              <a:rPr lang="en-US" altLang="zh-CN" dirty="0"/>
              <a:t>()</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zh-CN" altLang="en-US" dirty="0"/>
              <a:t>（</a:t>
            </a:r>
            <a:r>
              <a:rPr lang="en-US" altLang="zh-CN" dirty="0"/>
              <a:t>2</a:t>
            </a:r>
            <a:r>
              <a:rPr lang="zh-CN" altLang="en-US" dirty="0"/>
              <a:t>）读取</a:t>
            </a:r>
            <a:r>
              <a:rPr lang="en-US" altLang="zh-CN" dirty="0"/>
              <a:t>SQL Server</a:t>
            </a:r>
            <a:r>
              <a:rPr lang="zh-CN" altLang="en-US" dirty="0"/>
              <a:t>数据库数据</a:t>
            </a:r>
            <a:endParaRPr dirty="0"/>
          </a:p>
        </p:txBody>
      </p:sp>
    </p:spTree>
    <p:extLst>
      <p:ext uri="{BB962C8B-B14F-4D97-AF65-F5344CB8AC3E}">
        <p14:creationId xmlns:p14="http://schemas.microsoft.com/office/powerpoint/2010/main" val="2390702667"/>
      </p:ext>
    </p:extLst>
  </p:cSld>
  <p:clrMapOvr>
    <a:masterClrMapping/>
  </p:clrMapOvr>
  <p:transition spd="slow">
    <p:wheel spokes="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conn = connect(host='192.168.1.7', port=10000, database='sales',</a:t>
            </a:r>
            <a:r>
              <a:rPr lang="en-US" altLang="zh-CN" dirty="0" err="1"/>
              <a:t>auth_mechanism</a:t>
            </a:r>
            <a:r>
              <a:rPr lang="en-US" altLang="zh-CN" dirty="0"/>
              <a:t>='</a:t>
            </a:r>
            <a:r>
              <a:rPr lang="en-US" altLang="zh-CN" dirty="0" err="1"/>
              <a:t>NOSASL',user</a:t>
            </a:r>
            <a:r>
              <a:rPr lang="en-US" altLang="zh-CN" dirty="0"/>
              <a:t>='root')</a:t>
            </a:r>
          </a:p>
          <a:p>
            <a:pPr marL="361950" indent="-361950"/>
            <a:r>
              <a:rPr lang="en-US" altLang="zh-CN" dirty="0"/>
              <a:t>cursor = </a:t>
            </a:r>
            <a:r>
              <a:rPr lang="en-US" altLang="zh-CN" dirty="0" err="1"/>
              <a:t>conn.cursor</a:t>
            </a:r>
            <a:r>
              <a:rPr lang="en-US" altLang="zh-CN" dirty="0"/>
              <a:t>()</a:t>
            </a:r>
          </a:p>
          <a:p>
            <a:pPr marL="361950" indent="-361950"/>
            <a:r>
              <a:rPr lang="en-US" altLang="zh-CN" dirty="0"/>
              <a:t>#</a:t>
            </a:r>
            <a:r>
              <a:rPr lang="zh-CN" altLang="en-US" dirty="0"/>
              <a:t>读取</a:t>
            </a:r>
            <a:r>
              <a:rPr lang="en-US" altLang="zh-CN" dirty="0"/>
              <a:t>Hadoop</a:t>
            </a:r>
            <a:r>
              <a:rPr lang="zh-CN" altLang="en-US" dirty="0"/>
              <a:t>表数据</a:t>
            </a:r>
          </a:p>
          <a:p>
            <a:pPr marL="361950" indent="-361950"/>
            <a:r>
              <a:rPr lang="en-US" altLang="zh-CN" dirty="0" err="1"/>
              <a:t>sql_num</a:t>
            </a:r>
            <a:r>
              <a:rPr lang="en-US" altLang="zh-CN" dirty="0"/>
              <a:t> = "SELECT </a:t>
            </a:r>
            <a:r>
              <a:rPr lang="en-US" altLang="zh-CN" dirty="0" err="1"/>
              <a:t>region,count</a:t>
            </a:r>
            <a:r>
              <a:rPr lang="en-US" altLang="zh-CN" dirty="0"/>
              <a:t>(distinct </a:t>
            </a:r>
            <a:r>
              <a:rPr lang="en-US" altLang="zh-CN" dirty="0" err="1"/>
              <a:t>order_id</a:t>
            </a:r>
            <a:r>
              <a:rPr lang="en-US" altLang="zh-CN" dirty="0"/>
              <a:t>),count(distinct </a:t>
            </a:r>
            <a:r>
              <a:rPr lang="en-US" altLang="zh-CN" dirty="0" err="1"/>
              <a:t>cust_id</a:t>
            </a:r>
            <a:r>
              <a:rPr lang="en-US" altLang="zh-CN" dirty="0"/>
              <a:t>) FROM orders WHERE dt=2019 and return=0 GROUP BY region"</a:t>
            </a:r>
          </a:p>
          <a:p>
            <a:pPr marL="361950" indent="-361950"/>
            <a:r>
              <a:rPr lang="en-US" altLang="zh-CN" dirty="0" err="1"/>
              <a:t>cursor.execute</a:t>
            </a:r>
            <a:r>
              <a:rPr lang="en-US" altLang="zh-CN" dirty="0"/>
              <a:t>(</a:t>
            </a:r>
            <a:r>
              <a:rPr lang="en-US" altLang="zh-CN" dirty="0" err="1"/>
              <a:t>sql_num</a:t>
            </a:r>
            <a:r>
              <a:rPr lang="en-US" altLang="zh-CN" dirty="0"/>
              <a:t>)</a:t>
            </a:r>
          </a:p>
          <a:p>
            <a:pPr marL="361950" indent="-361950"/>
            <a:r>
              <a:rPr lang="en-US" altLang="zh-CN" dirty="0" err="1"/>
              <a:t>sh</a:t>
            </a:r>
            <a:r>
              <a:rPr lang="en-US" altLang="zh-CN" dirty="0"/>
              <a:t> = </a:t>
            </a:r>
            <a:r>
              <a:rPr lang="en-US" altLang="zh-CN" dirty="0" err="1"/>
              <a:t>cursor.fetchall</a:t>
            </a:r>
            <a:r>
              <a:rPr lang="en-US" altLang="zh-CN" dirty="0"/>
              <a:t>()</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en-US" altLang="zh-CN" dirty="0"/>
              <a:t>4.3.3  </a:t>
            </a:r>
            <a:r>
              <a:rPr lang="zh-CN" altLang="en-US" dirty="0"/>
              <a:t>连接</a:t>
            </a:r>
            <a:r>
              <a:rPr lang="en-US" dirty="0"/>
              <a:t>Hadoop</a:t>
            </a:r>
            <a:r>
              <a:rPr lang="zh-CN" altLang="en-US" dirty="0"/>
              <a:t>集群</a:t>
            </a:r>
            <a:endParaRPr dirty="0"/>
          </a:p>
        </p:txBody>
      </p:sp>
    </p:spTree>
    <p:extLst>
      <p:ext uri="{BB962C8B-B14F-4D97-AF65-F5344CB8AC3E}">
        <p14:creationId xmlns:p14="http://schemas.microsoft.com/office/powerpoint/2010/main" val="2592428105"/>
      </p:ext>
    </p:extLst>
  </p:cSld>
  <p:clrMapOvr>
    <a:masterClrMapping/>
  </p:clrMapOvr>
  <p:transition spd="slow">
    <p:wheel spokes="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1565545164"/>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第一个挑战是数据量大；</a:t>
            </a:r>
            <a:endParaRPr lang="en-US" altLang="zh-CN" dirty="0"/>
          </a:p>
          <a:p>
            <a:pPr marL="361950" indent="-361950"/>
            <a:r>
              <a:rPr lang="zh-CN" altLang="zh-CN" dirty="0"/>
              <a:t>第二个挑战是数据类型繁多</a:t>
            </a:r>
            <a:r>
              <a:rPr lang="zh-CN" altLang="en-US" dirty="0"/>
              <a:t>；</a:t>
            </a:r>
            <a:endParaRPr lang="en-US" altLang="zh-CN" dirty="0"/>
          </a:p>
          <a:p>
            <a:pPr marL="361950" indent="-361950"/>
            <a:r>
              <a:rPr lang="zh-CN" altLang="zh-CN" dirty="0"/>
              <a:t>第三个挑战是数据价值密度低</a:t>
            </a:r>
            <a:r>
              <a:rPr lang="zh-CN" altLang="en-US" dirty="0"/>
              <a:t>；</a:t>
            </a:r>
            <a:endParaRPr lang="zh-CN" altLang="zh-CN" dirty="0"/>
          </a:p>
          <a:p>
            <a:pPr marL="361950" indent="-361950"/>
            <a:r>
              <a:rPr lang="zh-CN" altLang="zh-CN" dirty="0"/>
              <a:t>第四个挑战是高速性。</a:t>
            </a:r>
          </a:p>
          <a:p>
            <a:pPr marL="361950" indent="-361950"/>
            <a:endParaRPr lang="zh-CN" altLang="en-US" dirty="0"/>
          </a:p>
        </p:txBody>
      </p:sp>
      <p:sp>
        <p:nvSpPr>
          <p:cNvPr id="17412" name="内容占位符 2"/>
          <p:cNvSpPr>
            <a:spLocks noGrp="1"/>
          </p:cNvSpPr>
          <p:nvPr>
            <p:ph idx="10"/>
          </p:nvPr>
        </p:nvSpPr>
        <p:spPr>
          <a:xfrm>
            <a:off x="423863" y="1138238"/>
            <a:ext cx="11107737" cy="427037"/>
          </a:xfrm>
        </p:spPr>
        <p:txBody>
          <a:bodyPr/>
          <a:lstStyle/>
          <a:p>
            <a:r>
              <a:rPr lang="zh-CN" altLang="en-US" dirty="0"/>
              <a:t>大数据时代主要有以下</a:t>
            </a:r>
            <a:r>
              <a:rPr lang="en-US" altLang="zh-CN" dirty="0"/>
              <a:t>4</a:t>
            </a:r>
            <a:r>
              <a:rPr lang="zh-CN" altLang="en-US" dirty="0"/>
              <a:t>个技术挑战：</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5</a:t>
            </a:r>
            <a:r>
              <a:rPr lang="zh-CN" altLang="en-US" dirty="0">
                <a:solidFill>
                  <a:schemeClr val="tx1"/>
                </a:solidFill>
              </a:rPr>
              <a:t>章  </a:t>
            </a:r>
            <a:r>
              <a:rPr lang="en-US" altLang="zh-CN" dirty="0">
                <a:solidFill>
                  <a:schemeClr val="tx1"/>
                </a:solidFill>
              </a:rPr>
              <a:t>Python</a:t>
            </a:r>
            <a:r>
              <a:rPr lang="zh-CN" altLang="en-US" dirty="0">
                <a:solidFill>
                  <a:schemeClr val="tx1"/>
                </a:solidFill>
              </a:rPr>
              <a:t>数据可视化库</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3831052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p:txBody>
          <a:bodyPr/>
          <a:lstStyle/>
          <a:p>
            <a:pPr marL="271463" indent="-271463"/>
            <a:r>
              <a:rPr lang="zh-CN" altLang="en-US" dirty="0"/>
              <a:t>本章我们将结合实际案例介绍</a:t>
            </a:r>
            <a:r>
              <a:rPr lang="en-US" altLang="zh-CN" dirty="0"/>
              <a:t>Python</a:t>
            </a:r>
            <a:r>
              <a:rPr lang="zh-CN" altLang="en-US" dirty="0"/>
              <a:t>的主要数据可视化库，包括</a:t>
            </a:r>
            <a:r>
              <a:rPr lang="en-US" altLang="zh-CN" dirty="0"/>
              <a:t>Matplotlib</a:t>
            </a:r>
            <a:r>
              <a:rPr lang="zh-CN" altLang="en-US" dirty="0"/>
              <a:t>、</a:t>
            </a:r>
            <a:r>
              <a:rPr lang="en-US" altLang="zh-CN" dirty="0" err="1"/>
              <a:t>Pyecharts</a:t>
            </a:r>
            <a:r>
              <a:rPr lang="zh-CN" altLang="en-US" dirty="0"/>
              <a:t>、</a:t>
            </a:r>
            <a:r>
              <a:rPr lang="en-US" altLang="zh-CN" dirty="0"/>
              <a:t>Seaborn</a:t>
            </a:r>
            <a:r>
              <a:rPr lang="zh-CN" altLang="en-US" dirty="0"/>
              <a:t>、</a:t>
            </a:r>
            <a:r>
              <a:rPr lang="en-US" altLang="zh-CN" dirty="0" err="1"/>
              <a:t>ggplot</a:t>
            </a:r>
            <a:r>
              <a:rPr lang="zh-CN" altLang="en-US" dirty="0"/>
              <a:t>、</a:t>
            </a:r>
            <a:r>
              <a:rPr lang="en-US" altLang="zh-CN" dirty="0"/>
              <a:t>Bokeh</a:t>
            </a:r>
            <a:r>
              <a:rPr lang="zh-CN" altLang="en-US" dirty="0"/>
              <a:t>、</a:t>
            </a:r>
            <a:r>
              <a:rPr lang="en-US" altLang="zh-CN" dirty="0" err="1"/>
              <a:t>Pygal</a:t>
            </a:r>
            <a:r>
              <a:rPr lang="zh-CN" altLang="en-US" dirty="0"/>
              <a:t>、</a:t>
            </a:r>
            <a:r>
              <a:rPr lang="en-US" altLang="zh-CN" dirty="0" err="1"/>
              <a:t>Plotly</a:t>
            </a:r>
            <a:r>
              <a:rPr lang="zh-CN" altLang="en-US" dirty="0"/>
              <a:t>、</a:t>
            </a:r>
            <a:r>
              <a:rPr lang="en-US" altLang="zh-CN" dirty="0" err="1"/>
              <a:t>NetworkX</a:t>
            </a:r>
            <a:r>
              <a:rPr lang="zh-CN" altLang="en-US" dirty="0"/>
              <a:t>等。</a:t>
            </a:r>
          </a:p>
        </p:txBody>
      </p:sp>
    </p:spTree>
    <p:extLst>
      <p:ext uri="{BB962C8B-B14F-4D97-AF65-F5344CB8AC3E}">
        <p14:creationId xmlns:p14="http://schemas.microsoft.com/office/powerpoint/2010/main" val="22257890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Pyecharts</a:t>
            </a:r>
            <a:endParaRPr lang="zh-CN" altLang="en-US" sz="2400" dirty="0">
              <a:latin typeface="微软雅黑" pitchFamily="34" charset="-122"/>
              <a:ea typeface="微软雅黑"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Matplotlib</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Seaborn</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ggplot</a:t>
            </a:r>
            <a:endParaRPr lang="zh-CN" altLang="en-US" sz="2400" dirty="0">
              <a:latin typeface="微软雅黑" pitchFamily="34" charset="-122"/>
              <a:ea typeface="微软雅黑" pitchFamily="34" charset="-122"/>
            </a:endParaRP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29194404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Pygal</a:t>
            </a:r>
            <a:endParaRPr lang="zh-CN" altLang="en-US" sz="2400" dirty="0">
              <a:latin typeface="微软雅黑" pitchFamily="34" charset="-122"/>
              <a:ea typeface="微软雅黑"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Bokeh</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sym typeface="微软雅黑" pitchFamily="34" charset="-122"/>
              </a:rPr>
              <a:t>Plotly</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其它可视化库</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Tree>
    <p:extLst>
      <p:ext uri="{BB962C8B-B14F-4D97-AF65-F5344CB8AC3E}">
        <p14:creationId xmlns:p14="http://schemas.microsoft.com/office/powerpoint/2010/main" val="32102054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Matplotlib</a:t>
            </a:r>
            <a:r>
              <a:rPr lang="zh-CN" altLang="en-US" dirty="0"/>
              <a:t>是一个比较重要的</a:t>
            </a:r>
            <a:r>
              <a:rPr lang="en-US" altLang="zh-CN" dirty="0"/>
              <a:t>Python</a:t>
            </a:r>
            <a:r>
              <a:rPr lang="zh-CN" altLang="en-US" dirty="0"/>
              <a:t>绘图库，它基于</a:t>
            </a:r>
            <a:r>
              <a:rPr lang="en-US" altLang="zh-CN" dirty="0" err="1"/>
              <a:t>Numpy</a:t>
            </a:r>
            <a:r>
              <a:rPr lang="zh-CN" altLang="en-US" dirty="0"/>
              <a:t>的数组运算功能，绘图功能非常强大，已经成为</a:t>
            </a:r>
            <a:r>
              <a:rPr lang="en-US" altLang="zh-CN" dirty="0"/>
              <a:t>Python</a:t>
            </a:r>
            <a:r>
              <a:rPr lang="zh-CN" altLang="en-US" dirty="0"/>
              <a:t>中公认的数据可视化工具，通过</a:t>
            </a:r>
            <a:r>
              <a:rPr lang="en-US" altLang="zh-CN" dirty="0"/>
              <a:t>Matplotlib</a:t>
            </a:r>
            <a:r>
              <a:rPr lang="zh-CN" altLang="en-US" dirty="0"/>
              <a:t>你可以很轻松地画一些或简单或复杂地图形，几行代码即可生成线图、直方图、功率谱、条形图、错误图、散点图等。</a:t>
            </a:r>
            <a:endParaRPr lang="en-US" altLang="zh-CN" dirty="0"/>
          </a:p>
          <a:p>
            <a:pPr marL="361950" indent="-361950"/>
            <a:r>
              <a:rPr lang="zh-CN" altLang="en-US" dirty="0"/>
              <a:t>安装</a:t>
            </a:r>
            <a:r>
              <a:rPr lang="en-US" altLang="zh-CN" dirty="0"/>
              <a:t>Anaconda</a:t>
            </a:r>
            <a:r>
              <a:rPr lang="zh-CN" altLang="en-US" dirty="0"/>
              <a:t>后，会默认安装</a:t>
            </a:r>
            <a:r>
              <a:rPr lang="en-US" altLang="zh-CN" dirty="0"/>
              <a:t>Matplotlib</a:t>
            </a:r>
            <a:r>
              <a:rPr lang="zh-CN" altLang="en-US" dirty="0"/>
              <a:t>库，如果要单独安装，可以通过</a:t>
            </a:r>
            <a:r>
              <a:rPr lang="en-US" altLang="zh-CN" dirty="0"/>
              <a:t>pip</a:t>
            </a:r>
            <a:r>
              <a:rPr lang="zh-CN" altLang="en-US" dirty="0"/>
              <a:t>命令实现，前提是首先需要安装</a:t>
            </a:r>
            <a:r>
              <a:rPr lang="en-US" altLang="zh-CN" dirty="0"/>
              <a:t>pip</a:t>
            </a:r>
            <a:r>
              <a:rPr lang="zh-CN" altLang="en-US" dirty="0"/>
              <a:t>包，命令为：</a:t>
            </a:r>
            <a:r>
              <a:rPr lang="en-US" altLang="zh-CN" dirty="0"/>
              <a:t>pip install Matplotlib</a:t>
            </a:r>
            <a:r>
              <a:rPr lang="zh-CN" altLang="en-US" dirty="0"/>
              <a:t>。</a:t>
            </a:r>
          </a:p>
        </p:txBody>
      </p:sp>
      <p:sp>
        <p:nvSpPr>
          <p:cNvPr id="17412" name="内容占位符 2"/>
          <p:cNvSpPr>
            <a:spLocks noGrp="1"/>
          </p:cNvSpPr>
          <p:nvPr>
            <p:ph idx="10"/>
          </p:nvPr>
        </p:nvSpPr>
        <p:spPr/>
        <p:txBody>
          <a:bodyPr/>
          <a:lstStyle/>
          <a:p>
            <a:r>
              <a:rPr lang="en-US" dirty="0"/>
              <a:t>5.1.1  Matplotlib</a:t>
            </a:r>
            <a:r>
              <a:rPr lang="zh-CN" altLang="en-US" dirty="0"/>
              <a:t>库简介</a:t>
            </a:r>
            <a:endParaRPr dirty="0"/>
          </a:p>
        </p:txBody>
      </p:sp>
    </p:spTree>
    <p:extLst>
      <p:ext uri="{BB962C8B-B14F-4D97-AF65-F5344CB8AC3E}">
        <p14:creationId xmlns:p14="http://schemas.microsoft.com/office/powerpoint/2010/main" val="18463864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下面演示一个比较简单的</a:t>
            </a:r>
            <a:r>
              <a:rPr lang="en-US" altLang="zh-CN" dirty="0"/>
              <a:t>Matplotlib</a:t>
            </a:r>
            <a:r>
              <a:rPr lang="zh-CN" altLang="en-US" dirty="0"/>
              <a:t>数据可视化的例子，例如需要按照组和性别统计某次考核的成绩，通过条形图对结果进行可视化。</a:t>
            </a:r>
          </a:p>
        </p:txBody>
      </p:sp>
      <p:sp>
        <p:nvSpPr>
          <p:cNvPr id="17412" name="内容占位符 2"/>
          <p:cNvSpPr>
            <a:spLocks noGrp="1"/>
          </p:cNvSpPr>
          <p:nvPr>
            <p:ph idx="10"/>
          </p:nvPr>
        </p:nvSpPr>
        <p:spPr/>
        <p:txBody>
          <a:bodyPr/>
          <a:lstStyle/>
          <a:p>
            <a:r>
              <a:rPr lang="en-US" dirty="0"/>
              <a:t>5.1.2  Matplotlib</a:t>
            </a:r>
            <a:r>
              <a:rPr lang="zh-CN" altLang="en-US" dirty="0"/>
              <a:t>可视化案例</a:t>
            </a:r>
            <a:endParaRPr dirty="0"/>
          </a:p>
        </p:txBody>
      </p:sp>
      <p:pic>
        <p:nvPicPr>
          <p:cNvPr id="4" name="图片 3">
            <a:extLst>
              <a:ext uri="{FF2B5EF4-FFF2-40B4-BE49-F238E27FC236}">
                <a16:creationId xmlns:a16="http://schemas.microsoft.com/office/drawing/2014/main" id="{0061D48B-F9C0-40A4-9357-B1B4544E838E}"/>
              </a:ext>
            </a:extLst>
          </p:cNvPr>
          <p:cNvPicPr/>
          <p:nvPr/>
        </p:nvPicPr>
        <p:blipFill>
          <a:blip r:embed="rId2" cstate="print"/>
          <a:stretch>
            <a:fillRect/>
          </a:stretch>
        </p:blipFill>
        <p:spPr>
          <a:xfrm>
            <a:off x="4368540" y="3305954"/>
            <a:ext cx="2882265" cy="1964055"/>
          </a:xfrm>
          <a:prstGeom prst="rect">
            <a:avLst/>
          </a:prstGeom>
        </p:spPr>
      </p:pic>
    </p:spTree>
    <p:extLst>
      <p:ext uri="{BB962C8B-B14F-4D97-AF65-F5344CB8AC3E}">
        <p14:creationId xmlns:p14="http://schemas.microsoft.com/office/powerpoint/2010/main" val="1458561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Pyecharts</a:t>
            </a:r>
            <a:endParaRPr lang="zh-CN" altLang="en-US" sz="2400" dirty="0">
              <a:latin typeface="微软雅黑" pitchFamily="34" charset="-122"/>
              <a:ea typeface="微软雅黑"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Matplotlib</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Seaborn</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ggplot</a:t>
            </a:r>
            <a:endParaRPr lang="zh-CN" altLang="en-US" sz="2400" dirty="0">
              <a:latin typeface="微软雅黑" pitchFamily="34" charset="-122"/>
              <a:ea typeface="微软雅黑" pitchFamily="34" charset="-122"/>
            </a:endParaRP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41978436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Pyecharts</a:t>
            </a:r>
            <a:r>
              <a:rPr lang="zh-CN" altLang="en-US" dirty="0"/>
              <a:t>是一个用于生成 </a:t>
            </a:r>
            <a:r>
              <a:rPr lang="en-US" altLang="zh-CN" dirty="0" err="1"/>
              <a:t>Echarts</a:t>
            </a:r>
            <a:r>
              <a:rPr lang="en-US" altLang="zh-CN" dirty="0"/>
              <a:t> </a:t>
            </a:r>
            <a:r>
              <a:rPr lang="zh-CN" altLang="en-US" dirty="0"/>
              <a:t>图表的类库，可以与</a:t>
            </a:r>
            <a:r>
              <a:rPr lang="en-US" altLang="zh-CN" dirty="0"/>
              <a:t>Python </a:t>
            </a:r>
            <a:r>
              <a:rPr lang="zh-CN" altLang="en-US" dirty="0"/>
              <a:t>进行对接，方便在 </a:t>
            </a:r>
            <a:r>
              <a:rPr lang="en-US" altLang="zh-CN" dirty="0"/>
              <a:t>Python </a:t>
            </a:r>
            <a:r>
              <a:rPr lang="zh-CN" altLang="en-US" dirty="0"/>
              <a:t>中直接使用数据生成图。</a:t>
            </a:r>
            <a:r>
              <a:rPr lang="en-US" altLang="zh-CN" dirty="0" err="1"/>
              <a:t>Echarts</a:t>
            </a:r>
            <a:r>
              <a:rPr lang="en-US" altLang="zh-CN" dirty="0"/>
              <a:t> </a:t>
            </a:r>
            <a:r>
              <a:rPr lang="zh-CN" altLang="en-US" dirty="0"/>
              <a:t>是百度开源的一个数据可视化 </a:t>
            </a:r>
            <a:r>
              <a:rPr lang="en-US" altLang="zh-CN" dirty="0"/>
              <a:t>JS </a:t>
            </a:r>
            <a:r>
              <a:rPr lang="zh-CN" altLang="en-US" dirty="0"/>
              <a:t>库，生成的图可视化效果非常棒，凭借着良好的交互性，精巧的图表设计，得到了众多开发者的认可。</a:t>
            </a:r>
          </a:p>
          <a:p>
            <a:pPr marL="361950" indent="-361950"/>
            <a:r>
              <a:rPr lang="en-US" altLang="zh-CN" dirty="0" err="1"/>
              <a:t>Pyecharts</a:t>
            </a:r>
            <a:r>
              <a:rPr lang="zh-CN" altLang="en-US" dirty="0"/>
              <a:t>分为</a:t>
            </a:r>
            <a:r>
              <a:rPr lang="en-US" altLang="zh-CN" dirty="0"/>
              <a:t>v0.5.X</a:t>
            </a:r>
            <a:r>
              <a:rPr lang="zh-CN" altLang="en-US" dirty="0"/>
              <a:t>和</a:t>
            </a:r>
            <a:r>
              <a:rPr lang="en-US" altLang="zh-CN" dirty="0"/>
              <a:t>v1</a:t>
            </a:r>
            <a:r>
              <a:rPr lang="zh-CN" altLang="en-US" dirty="0"/>
              <a:t>两个大版本，</a:t>
            </a:r>
            <a:r>
              <a:rPr lang="en-US" altLang="zh-CN" dirty="0"/>
              <a:t>v0.5.X</a:t>
            </a:r>
            <a:r>
              <a:rPr lang="zh-CN" altLang="en-US" dirty="0"/>
              <a:t>和</a:t>
            </a:r>
            <a:r>
              <a:rPr lang="en-US" altLang="zh-CN" dirty="0"/>
              <a:t>v1</a:t>
            </a:r>
            <a:r>
              <a:rPr lang="zh-CN" altLang="en-US" dirty="0"/>
              <a:t>间不兼容，</a:t>
            </a:r>
            <a:r>
              <a:rPr lang="en-US" altLang="zh-CN" dirty="0"/>
              <a:t>v1</a:t>
            </a:r>
            <a:r>
              <a:rPr lang="zh-CN" altLang="en-US" dirty="0"/>
              <a:t>是一个全新的版本。</a:t>
            </a:r>
            <a:r>
              <a:rPr lang="en-US" altLang="zh-CN" dirty="0" err="1"/>
              <a:t>pyecharts</a:t>
            </a:r>
            <a:r>
              <a:rPr lang="zh-CN" altLang="en-US" dirty="0"/>
              <a:t>经过了半年的沉寂后，终于发布了新版本，新版本号将从</a:t>
            </a:r>
            <a:r>
              <a:rPr lang="en-US" altLang="zh-CN" dirty="0"/>
              <a:t>v1.0.0</a:t>
            </a:r>
            <a:r>
              <a:rPr lang="zh-CN" altLang="en-US" dirty="0"/>
              <a:t>开始，这是一个全新的，向下不兼容的</a:t>
            </a:r>
            <a:r>
              <a:rPr lang="en-US" altLang="zh-CN" dirty="0" err="1"/>
              <a:t>pyecharts</a:t>
            </a:r>
            <a:r>
              <a:rPr lang="zh-CN" altLang="en-US" dirty="0"/>
              <a:t>版本，类似与</a:t>
            </a:r>
            <a:r>
              <a:rPr lang="en-US" altLang="zh-CN" dirty="0"/>
              <a:t>Python3</a:t>
            </a:r>
            <a:r>
              <a:rPr lang="zh-CN" altLang="en-US" dirty="0"/>
              <a:t>与</a:t>
            </a:r>
            <a:r>
              <a:rPr lang="en-US" altLang="zh-CN" dirty="0"/>
              <a:t>Python2</a:t>
            </a:r>
            <a:r>
              <a:rPr lang="zh-CN" altLang="en-US" dirty="0"/>
              <a:t>。不过如果开发者以前接触过</a:t>
            </a:r>
            <a:r>
              <a:rPr lang="en-US" altLang="zh-CN" dirty="0" err="1"/>
              <a:t>pyecharts</a:t>
            </a:r>
            <a:r>
              <a:rPr lang="zh-CN" altLang="en-US" dirty="0"/>
              <a:t>的话，新版本对于你们来说也是会很容易上手的。</a:t>
            </a:r>
          </a:p>
          <a:p>
            <a:pPr marL="361950" indent="-361950"/>
            <a:endParaRPr lang="zh-CN" altLang="en-US" dirty="0"/>
          </a:p>
        </p:txBody>
      </p:sp>
      <p:sp>
        <p:nvSpPr>
          <p:cNvPr id="17412" name="内容占位符 2"/>
          <p:cNvSpPr>
            <a:spLocks noGrp="1"/>
          </p:cNvSpPr>
          <p:nvPr>
            <p:ph idx="10"/>
          </p:nvPr>
        </p:nvSpPr>
        <p:spPr/>
        <p:txBody>
          <a:bodyPr/>
          <a:lstStyle/>
          <a:p>
            <a:r>
              <a:rPr lang="en-US" dirty="0"/>
              <a:t>5.2.1  </a:t>
            </a:r>
            <a:r>
              <a:rPr lang="en-US" dirty="0" err="1"/>
              <a:t>Pyecharts</a:t>
            </a:r>
            <a:r>
              <a:rPr lang="zh-CN" altLang="en-US" dirty="0"/>
              <a:t>库简介</a:t>
            </a:r>
            <a:endParaRPr dirty="0"/>
          </a:p>
        </p:txBody>
      </p:sp>
    </p:spTree>
    <p:extLst>
      <p:ext uri="{BB962C8B-B14F-4D97-AF65-F5344CB8AC3E}">
        <p14:creationId xmlns:p14="http://schemas.microsoft.com/office/powerpoint/2010/main" val="3464357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下面演示一个比较简单的</a:t>
            </a:r>
            <a:r>
              <a:rPr lang="en-US" altLang="zh-CN" dirty="0" err="1"/>
              <a:t>Pyecharts</a:t>
            </a:r>
            <a:r>
              <a:rPr lang="zh-CN" altLang="en-US" dirty="0"/>
              <a:t>数据可视化的例子，例如需要按照班级统计某次考核的成绩，通过条形图对结果进行可视化。</a:t>
            </a:r>
          </a:p>
        </p:txBody>
      </p:sp>
      <p:sp>
        <p:nvSpPr>
          <p:cNvPr id="17412" name="内容占位符 2"/>
          <p:cNvSpPr>
            <a:spLocks noGrp="1"/>
          </p:cNvSpPr>
          <p:nvPr>
            <p:ph idx="10"/>
          </p:nvPr>
        </p:nvSpPr>
        <p:spPr/>
        <p:txBody>
          <a:bodyPr/>
          <a:lstStyle/>
          <a:p>
            <a:r>
              <a:rPr lang="en-US" dirty="0"/>
              <a:t>5.2.2  </a:t>
            </a:r>
            <a:r>
              <a:rPr lang="en-US" dirty="0" err="1"/>
              <a:t>Pyecharts</a:t>
            </a:r>
            <a:r>
              <a:rPr lang="zh-CN" altLang="en-US" dirty="0"/>
              <a:t>可视化案例</a:t>
            </a:r>
            <a:endParaRPr dirty="0"/>
          </a:p>
        </p:txBody>
      </p:sp>
      <p:pic>
        <p:nvPicPr>
          <p:cNvPr id="4" name="图片 3">
            <a:extLst>
              <a:ext uri="{FF2B5EF4-FFF2-40B4-BE49-F238E27FC236}">
                <a16:creationId xmlns:a16="http://schemas.microsoft.com/office/drawing/2014/main" id="{57B859D8-3742-4114-9FA2-C2314713A0CF}"/>
              </a:ext>
            </a:extLst>
          </p:cNvPr>
          <p:cNvPicPr/>
          <p:nvPr/>
        </p:nvPicPr>
        <p:blipFill>
          <a:blip r:embed="rId2" cstate="print"/>
          <a:stretch>
            <a:fillRect/>
          </a:stretch>
        </p:blipFill>
        <p:spPr>
          <a:xfrm>
            <a:off x="3218700" y="3035993"/>
            <a:ext cx="5274310" cy="2854960"/>
          </a:xfrm>
          <a:prstGeom prst="rect">
            <a:avLst/>
          </a:prstGeom>
          <a:ln>
            <a:solidFill>
              <a:schemeClr val="accent1"/>
            </a:solidFill>
          </a:ln>
        </p:spPr>
      </p:pic>
    </p:spTree>
    <p:extLst>
      <p:ext uri="{BB962C8B-B14F-4D97-AF65-F5344CB8AC3E}">
        <p14:creationId xmlns:p14="http://schemas.microsoft.com/office/powerpoint/2010/main" val="30462966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Pyecharts</a:t>
            </a:r>
            <a:endParaRPr lang="zh-CN" altLang="en-US" sz="2400" dirty="0">
              <a:latin typeface="微软雅黑" pitchFamily="34" charset="-122"/>
              <a:ea typeface="微软雅黑"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Matplotlib</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Seaborn</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ggplot</a:t>
            </a:r>
            <a:endParaRPr lang="zh-CN" altLang="en-US" sz="2400" dirty="0">
              <a:latin typeface="微软雅黑" pitchFamily="34" charset="-122"/>
              <a:ea typeface="微软雅黑" pitchFamily="34" charset="-122"/>
            </a:endParaRP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30142196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0" cy="3353421"/>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p:cNvSpPr>
            <a:spLocks noChangeArrowheads="1"/>
          </p:cNvSpPr>
          <p:nvPr/>
        </p:nvSpPr>
        <p:spPr bwMode="auto">
          <a:xfrm>
            <a:off x="4000531" y="2608672"/>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数据可视化的技术难点</a:t>
            </a:r>
          </a:p>
        </p:txBody>
      </p:sp>
      <p:sp>
        <p:nvSpPr>
          <p:cNvPr id="22538" name="标题 3"/>
          <p:cNvSpPr>
            <a:spLocks noGrp="1"/>
          </p:cNvSpPr>
          <p:nvPr>
            <p:ph type="title" idx="4294967295"/>
          </p:nvPr>
        </p:nvSpPr>
        <p:spPr>
          <a:xfrm>
            <a:off x="255588" y="358775"/>
            <a:ext cx="10972800" cy="528638"/>
          </a:xfrm>
          <a:prstGeom prst="rect">
            <a:avLst/>
          </a:prstGeom>
        </p:spPr>
        <p:txBody>
          <a:bodyPr/>
          <a:lstStyle/>
          <a:p>
            <a:r>
              <a:rPr lang="zh-CN" altLang="en-US" dirty="0"/>
              <a:t>目录</a:t>
            </a: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solidFill>
                  <a:schemeClr val="bg1"/>
                </a:solidFill>
                <a:latin typeface="微软雅黑" pitchFamily="34" charset="-122"/>
                <a:ea typeface="微软雅黑" pitchFamily="34" charset="-122"/>
              </a:rPr>
              <a:t>大数据时代的技术挑战</a:t>
            </a: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sym typeface="微软雅黑" pitchFamily="34" charset="-122"/>
              </a:rPr>
              <a:t>可视化工具的必备特性</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Seaborn</a:t>
            </a:r>
            <a:r>
              <a:rPr lang="zh-CN" altLang="en-US" dirty="0"/>
              <a:t>同</a:t>
            </a:r>
            <a:r>
              <a:rPr lang="en-US" altLang="zh-CN" dirty="0"/>
              <a:t>Matplotlib</a:t>
            </a:r>
            <a:r>
              <a:rPr lang="zh-CN" altLang="en-US" dirty="0"/>
              <a:t>一样，也是</a:t>
            </a:r>
            <a:r>
              <a:rPr lang="en-US" altLang="zh-CN" dirty="0"/>
              <a:t>Python</a:t>
            </a:r>
            <a:r>
              <a:rPr lang="zh-CN" altLang="en-US" dirty="0"/>
              <a:t>进行数据可视化分析的重要第三方包。但</a:t>
            </a:r>
            <a:r>
              <a:rPr lang="en-US" altLang="zh-CN" dirty="0"/>
              <a:t>seaborn</a:t>
            </a:r>
            <a:r>
              <a:rPr lang="zh-CN" altLang="en-US" dirty="0"/>
              <a:t>是在</a:t>
            </a:r>
            <a:r>
              <a:rPr lang="en-US" altLang="zh-CN" dirty="0"/>
              <a:t>Matplotlib</a:t>
            </a:r>
            <a:r>
              <a:rPr lang="zh-CN" altLang="en-US" dirty="0"/>
              <a:t>的基础上进行了更高级的</a:t>
            </a:r>
            <a:r>
              <a:rPr lang="en-US" altLang="zh-CN" dirty="0"/>
              <a:t>API</a:t>
            </a:r>
            <a:r>
              <a:rPr lang="zh-CN" altLang="en-US" dirty="0"/>
              <a:t>封装，使得作图更加容易，图形更加漂亮。</a:t>
            </a:r>
            <a:r>
              <a:rPr lang="en-US" altLang="zh-CN" dirty="0"/>
              <a:t>Seaborn</a:t>
            </a:r>
            <a:r>
              <a:rPr lang="zh-CN" altLang="en-US" dirty="0"/>
              <a:t>是基于</a:t>
            </a:r>
            <a:r>
              <a:rPr lang="en-US" altLang="zh-CN" dirty="0"/>
              <a:t>Matplotlib</a:t>
            </a:r>
            <a:r>
              <a:rPr lang="zh-CN" altLang="en-US" dirty="0"/>
              <a:t>产生的一个模块，专攻于统计可视化，可以和</a:t>
            </a:r>
            <a:r>
              <a:rPr lang="en-US" altLang="zh-CN" dirty="0"/>
              <a:t>Pandas</a:t>
            </a:r>
            <a:r>
              <a:rPr lang="zh-CN" altLang="en-US" dirty="0"/>
              <a:t>进行无缝链接，使初学者更容易上手。相对于</a:t>
            </a:r>
            <a:r>
              <a:rPr lang="en-US" altLang="zh-CN" dirty="0"/>
              <a:t>Matplotlib</a:t>
            </a:r>
            <a:r>
              <a:rPr lang="zh-CN" altLang="en-US" dirty="0"/>
              <a:t>，</a:t>
            </a:r>
            <a:r>
              <a:rPr lang="en-US" altLang="zh-CN" dirty="0"/>
              <a:t>Seaborn</a:t>
            </a:r>
            <a:r>
              <a:rPr lang="zh-CN" altLang="en-US" dirty="0"/>
              <a:t>语法更简洁，两者关系类似于</a:t>
            </a:r>
            <a:r>
              <a:rPr lang="en-US" altLang="zh-CN" dirty="0" err="1"/>
              <a:t>Numpy</a:t>
            </a:r>
            <a:r>
              <a:rPr lang="zh-CN" altLang="en-US" dirty="0"/>
              <a:t>和</a:t>
            </a:r>
            <a:r>
              <a:rPr lang="en-US" altLang="zh-CN" dirty="0"/>
              <a:t>Pandas</a:t>
            </a:r>
            <a:r>
              <a:rPr lang="zh-CN" altLang="en-US" dirty="0"/>
              <a:t>之间的关系。但是应该强调的是，应该把</a:t>
            </a:r>
            <a:r>
              <a:rPr lang="en-US" altLang="zh-CN" dirty="0"/>
              <a:t>Seaborn</a:t>
            </a:r>
            <a:r>
              <a:rPr lang="zh-CN" altLang="en-US" dirty="0"/>
              <a:t>视为</a:t>
            </a:r>
            <a:r>
              <a:rPr lang="en-US" altLang="zh-CN" dirty="0"/>
              <a:t>Matplotlib</a:t>
            </a:r>
            <a:r>
              <a:rPr lang="zh-CN" altLang="en-US" dirty="0"/>
              <a:t>的补充，而不是替代物。</a:t>
            </a:r>
          </a:p>
          <a:p>
            <a:pPr marL="361950" indent="-361950"/>
            <a:r>
              <a:rPr lang="zh-CN" altLang="en-US" dirty="0"/>
              <a:t>安装</a:t>
            </a:r>
            <a:r>
              <a:rPr lang="en-US" altLang="zh-CN" dirty="0"/>
              <a:t>Anaconda</a:t>
            </a:r>
            <a:r>
              <a:rPr lang="zh-CN" altLang="en-US" dirty="0"/>
              <a:t>后，会默认安装</a:t>
            </a:r>
            <a:r>
              <a:rPr lang="en-US" altLang="zh-CN" dirty="0"/>
              <a:t>seaborn</a:t>
            </a:r>
            <a:r>
              <a:rPr lang="zh-CN" altLang="en-US" dirty="0"/>
              <a:t>库，如果要单独安装，通过</a:t>
            </a:r>
            <a:r>
              <a:rPr lang="en-US" altLang="zh-CN" dirty="0"/>
              <a:t>pip</a:t>
            </a:r>
            <a:r>
              <a:rPr lang="zh-CN" altLang="en-US" dirty="0"/>
              <a:t>命令实现，前提是首先需要安装</a:t>
            </a:r>
            <a:r>
              <a:rPr lang="en-US" altLang="zh-CN" dirty="0"/>
              <a:t>pip</a:t>
            </a:r>
            <a:r>
              <a:rPr lang="zh-CN" altLang="en-US" dirty="0"/>
              <a:t>包，代码为：</a:t>
            </a:r>
            <a:r>
              <a:rPr lang="en-US" altLang="zh-CN" dirty="0"/>
              <a:t>pip install seaborn</a:t>
            </a:r>
            <a:r>
              <a:rPr lang="zh-CN" altLang="en-US" dirty="0"/>
              <a:t>。</a:t>
            </a:r>
          </a:p>
          <a:p>
            <a:pPr marL="361950" indent="-361950"/>
            <a:endParaRPr lang="zh-CN" altLang="en-US" dirty="0"/>
          </a:p>
        </p:txBody>
      </p:sp>
      <p:sp>
        <p:nvSpPr>
          <p:cNvPr id="17412" name="内容占位符 2"/>
          <p:cNvSpPr>
            <a:spLocks noGrp="1"/>
          </p:cNvSpPr>
          <p:nvPr>
            <p:ph idx="10"/>
          </p:nvPr>
        </p:nvSpPr>
        <p:spPr/>
        <p:txBody>
          <a:bodyPr/>
          <a:lstStyle/>
          <a:p>
            <a:r>
              <a:rPr lang="en-US" dirty="0"/>
              <a:t>5.3.1  Seaborn</a:t>
            </a:r>
            <a:r>
              <a:rPr lang="zh-CN" altLang="en-US" dirty="0"/>
              <a:t>库简介</a:t>
            </a:r>
            <a:endParaRPr dirty="0"/>
          </a:p>
        </p:txBody>
      </p:sp>
    </p:spTree>
    <p:extLst>
      <p:ext uri="{BB962C8B-B14F-4D97-AF65-F5344CB8AC3E}">
        <p14:creationId xmlns:p14="http://schemas.microsoft.com/office/powerpoint/2010/main" val="2743691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下面演示一个</a:t>
            </a:r>
            <a:r>
              <a:rPr lang="en-US" altLang="zh-CN" dirty="0"/>
              <a:t>Seaborn</a:t>
            </a:r>
            <a:r>
              <a:rPr lang="zh-CN" altLang="en-US" dirty="0"/>
              <a:t>数据可视化的例子，例如如果要分析该企业每个月利润额的分布情况，可以通过直方图和密度图的形式进行可视化分析，数据存储在本地的</a:t>
            </a:r>
            <a:r>
              <a:rPr lang="en-US" altLang="zh-CN" dirty="0"/>
              <a:t>MySQL</a:t>
            </a:r>
            <a:r>
              <a:rPr lang="zh-CN" altLang="en-US" dirty="0"/>
              <a:t>数据库中，数据库名为</a:t>
            </a:r>
            <a:r>
              <a:rPr lang="en-US" altLang="zh-CN" dirty="0"/>
              <a:t>sales</a:t>
            </a:r>
            <a:r>
              <a:rPr lang="zh-CN" altLang="en-US" dirty="0"/>
              <a:t>，使用的表为订单</a:t>
            </a:r>
            <a:r>
              <a:rPr lang="en-US" altLang="zh-CN" dirty="0"/>
              <a:t>orders</a:t>
            </a:r>
            <a:r>
              <a:rPr lang="zh-CN" altLang="en-US" dirty="0"/>
              <a:t>表。</a:t>
            </a:r>
          </a:p>
        </p:txBody>
      </p:sp>
      <p:sp>
        <p:nvSpPr>
          <p:cNvPr id="17412" name="内容占位符 2"/>
          <p:cNvSpPr>
            <a:spLocks noGrp="1"/>
          </p:cNvSpPr>
          <p:nvPr>
            <p:ph idx="10"/>
          </p:nvPr>
        </p:nvSpPr>
        <p:spPr/>
        <p:txBody>
          <a:bodyPr/>
          <a:lstStyle/>
          <a:p>
            <a:r>
              <a:rPr lang="en-US" dirty="0"/>
              <a:t>5.3.2  Seaborn</a:t>
            </a:r>
            <a:r>
              <a:rPr lang="zh-CN" altLang="en-US" dirty="0"/>
              <a:t>可视化案例</a:t>
            </a:r>
            <a:endParaRPr dirty="0"/>
          </a:p>
        </p:txBody>
      </p:sp>
      <p:pic>
        <p:nvPicPr>
          <p:cNvPr id="4" name="图片 3">
            <a:extLst>
              <a:ext uri="{FF2B5EF4-FFF2-40B4-BE49-F238E27FC236}">
                <a16:creationId xmlns:a16="http://schemas.microsoft.com/office/drawing/2014/main" id="{F7D01F8F-0F44-40CF-9AFA-B3A510E13F58}"/>
              </a:ext>
            </a:extLst>
          </p:cNvPr>
          <p:cNvPicPr/>
          <p:nvPr/>
        </p:nvPicPr>
        <p:blipFill>
          <a:blip r:embed="rId2" cstate="print"/>
          <a:stretch>
            <a:fillRect/>
          </a:stretch>
        </p:blipFill>
        <p:spPr>
          <a:xfrm>
            <a:off x="3964247" y="3468370"/>
            <a:ext cx="3413760" cy="2156460"/>
          </a:xfrm>
          <a:prstGeom prst="rect">
            <a:avLst/>
          </a:prstGeom>
        </p:spPr>
      </p:pic>
    </p:spTree>
    <p:extLst>
      <p:ext uri="{BB962C8B-B14F-4D97-AF65-F5344CB8AC3E}">
        <p14:creationId xmlns:p14="http://schemas.microsoft.com/office/powerpoint/2010/main" val="18430521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Pyecharts</a:t>
            </a:r>
            <a:endParaRPr lang="zh-CN" altLang="en-US" sz="2400" dirty="0">
              <a:latin typeface="微软雅黑" pitchFamily="34" charset="-122"/>
              <a:ea typeface="微软雅黑"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Matplotlib</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latin typeface="微软雅黑" pitchFamily="34" charset="-122"/>
                <a:ea typeface="微软雅黑" pitchFamily="34" charset="-122"/>
                <a:sym typeface="微软雅黑" pitchFamily="34" charset="-122"/>
              </a:rPr>
              <a:t>Seaborn</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ggplot</a:t>
            </a:r>
            <a:endParaRPr lang="zh-CN" altLang="en-US" sz="2400" dirty="0">
              <a:latin typeface="微软雅黑" pitchFamily="34" charset="-122"/>
              <a:ea typeface="微软雅黑" pitchFamily="34" charset="-122"/>
            </a:endParaRPr>
          </a:p>
        </p:txBody>
      </p:sp>
      <p:sp>
        <p:nvSpPr>
          <p:cNvPr id="29" name="Oval 15"/>
          <p:cNvSpPr>
            <a:spLocks noChangeArrowheads="1"/>
          </p:cNvSpPr>
          <p:nvPr/>
        </p:nvSpPr>
        <p:spPr bwMode="auto">
          <a:xfrm>
            <a:off x="2904947" y="4733497"/>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1426190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ggplot</a:t>
            </a:r>
            <a:r>
              <a:rPr lang="zh-CN" altLang="en-US" dirty="0"/>
              <a:t>是基于</a:t>
            </a:r>
            <a:r>
              <a:rPr lang="en-US" altLang="zh-CN" dirty="0"/>
              <a:t>R</a:t>
            </a:r>
            <a:r>
              <a:rPr lang="zh-CN" altLang="en-US" dirty="0"/>
              <a:t>的</a:t>
            </a:r>
            <a:r>
              <a:rPr lang="en-US" altLang="zh-CN" dirty="0"/>
              <a:t>ggplot2</a:t>
            </a:r>
            <a:r>
              <a:rPr lang="zh-CN" altLang="en-US" dirty="0"/>
              <a:t>和</a:t>
            </a:r>
            <a:r>
              <a:rPr lang="en-US" altLang="zh-CN" dirty="0"/>
              <a:t>Python</a:t>
            </a:r>
            <a:r>
              <a:rPr lang="zh-CN" altLang="en-US" dirty="0"/>
              <a:t>的绘图系统。它的构建是为了用最少的代码快速绘制专业又美观的图表。</a:t>
            </a:r>
            <a:r>
              <a:rPr lang="en-US" altLang="zh-CN" dirty="0" err="1"/>
              <a:t>ggplot</a:t>
            </a:r>
            <a:r>
              <a:rPr lang="zh-CN" altLang="en-US" dirty="0"/>
              <a:t>与</a:t>
            </a:r>
            <a:r>
              <a:rPr lang="en-US" altLang="zh-CN" dirty="0"/>
              <a:t>Python</a:t>
            </a:r>
            <a:r>
              <a:rPr lang="zh-CN" altLang="en-US" dirty="0"/>
              <a:t>中的</a:t>
            </a:r>
            <a:r>
              <a:rPr lang="en-US" altLang="zh-CN" dirty="0"/>
              <a:t>Pandas</a:t>
            </a:r>
            <a:r>
              <a:rPr lang="zh-CN" altLang="en-US" dirty="0"/>
              <a:t>有着共生关系。如果打算使用</a:t>
            </a:r>
            <a:r>
              <a:rPr lang="en-US" altLang="zh-CN" dirty="0" err="1"/>
              <a:t>ggplot</a:t>
            </a:r>
            <a:r>
              <a:rPr lang="zh-CN" altLang="en-US" dirty="0"/>
              <a:t>，最好将数据保存在</a:t>
            </a:r>
            <a:r>
              <a:rPr lang="en-US" altLang="zh-CN" dirty="0" err="1"/>
              <a:t>DataFrames</a:t>
            </a:r>
            <a:r>
              <a:rPr lang="zh-CN" altLang="en-US" dirty="0"/>
              <a:t>中。即若想使用</a:t>
            </a:r>
            <a:r>
              <a:rPr lang="en-US" altLang="zh-CN" dirty="0" err="1"/>
              <a:t>ggplot</a:t>
            </a:r>
            <a:r>
              <a:rPr lang="zh-CN" altLang="en-US" dirty="0"/>
              <a:t>，先将数据转化为</a:t>
            </a:r>
            <a:r>
              <a:rPr lang="en-US" altLang="zh-CN" dirty="0" err="1"/>
              <a:t>dataframe</a:t>
            </a:r>
            <a:r>
              <a:rPr lang="zh-CN" altLang="en-US" dirty="0"/>
              <a:t>形式。</a:t>
            </a:r>
          </a:p>
          <a:p>
            <a:pPr marL="361950" indent="-361950"/>
            <a:r>
              <a:rPr lang="zh-CN" altLang="en-US" dirty="0"/>
              <a:t>注意，在安装好</a:t>
            </a:r>
            <a:r>
              <a:rPr lang="en-US" altLang="zh-CN" dirty="0" err="1"/>
              <a:t>ggplot</a:t>
            </a:r>
            <a:r>
              <a:rPr lang="zh-CN" altLang="en-US" dirty="0"/>
              <a:t>后，如果直接导入</a:t>
            </a:r>
            <a:r>
              <a:rPr lang="en-US" altLang="zh-CN" dirty="0" err="1"/>
              <a:t>ggplot</a:t>
            </a:r>
            <a:r>
              <a:rPr lang="zh-CN" altLang="en-US" dirty="0"/>
              <a:t>，即</a:t>
            </a:r>
            <a:r>
              <a:rPr lang="en-US" altLang="zh-CN" dirty="0"/>
              <a:t>import </a:t>
            </a:r>
            <a:r>
              <a:rPr lang="en-US" altLang="zh-CN" dirty="0" err="1"/>
              <a:t>ggplot</a:t>
            </a:r>
            <a:r>
              <a:rPr lang="zh-CN" altLang="en-US" dirty="0"/>
              <a:t>，会出现错误信息：</a:t>
            </a:r>
            <a:r>
              <a:rPr lang="en-US" altLang="zh-CN" dirty="0" err="1"/>
              <a:t>AttributeError</a:t>
            </a:r>
            <a:r>
              <a:rPr lang="en-US" altLang="zh-CN" dirty="0"/>
              <a:t>: module ‘Pandas’ has no attribute ‘</a:t>
            </a:r>
            <a:r>
              <a:rPr lang="en-US" altLang="zh-CN" dirty="0" err="1"/>
              <a:t>tslib</a:t>
            </a:r>
            <a:r>
              <a:rPr lang="en-US" altLang="zh-CN" dirty="0"/>
              <a:t>’</a:t>
            </a:r>
            <a:r>
              <a:rPr lang="zh-CN" altLang="en-US" dirty="0"/>
              <a:t>。这是由于</a:t>
            </a:r>
            <a:r>
              <a:rPr lang="en-US" altLang="zh-CN" dirty="0" err="1"/>
              <a:t>ggplot</a:t>
            </a:r>
            <a:r>
              <a:rPr lang="zh-CN" altLang="en-US" dirty="0"/>
              <a:t>环境配置的不兼容导致的，我们需要修改</a:t>
            </a:r>
            <a:r>
              <a:rPr lang="en-US" altLang="zh-CN" dirty="0"/>
              <a:t>smoothers.py</a:t>
            </a:r>
            <a:r>
              <a:rPr lang="zh-CN" altLang="en-US" dirty="0"/>
              <a:t>和</a:t>
            </a:r>
            <a:r>
              <a:rPr lang="en-US" altLang="zh-CN" dirty="0"/>
              <a:t>utils.py</a:t>
            </a:r>
            <a:r>
              <a:rPr lang="zh-CN" altLang="en-US" dirty="0"/>
              <a:t>两个文件。</a:t>
            </a:r>
          </a:p>
          <a:p>
            <a:pPr marL="361950" indent="-361950"/>
            <a:endParaRPr lang="zh-CN" altLang="en-US" dirty="0"/>
          </a:p>
        </p:txBody>
      </p:sp>
      <p:sp>
        <p:nvSpPr>
          <p:cNvPr id="17412" name="内容占位符 2"/>
          <p:cNvSpPr>
            <a:spLocks noGrp="1"/>
          </p:cNvSpPr>
          <p:nvPr>
            <p:ph idx="10"/>
          </p:nvPr>
        </p:nvSpPr>
        <p:spPr/>
        <p:txBody>
          <a:bodyPr/>
          <a:lstStyle/>
          <a:p>
            <a:r>
              <a:rPr lang="en-US" dirty="0"/>
              <a:t>5.4.1  </a:t>
            </a:r>
            <a:r>
              <a:rPr lang="en-US" dirty="0" err="1"/>
              <a:t>ggplot</a:t>
            </a:r>
            <a:r>
              <a:rPr lang="zh-CN" altLang="en-US" dirty="0"/>
              <a:t>库简介</a:t>
            </a:r>
            <a:endParaRPr dirty="0"/>
          </a:p>
        </p:txBody>
      </p:sp>
    </p:spTree>
    <p:extLst>
      <p:ext uri="{BB962C8B-B14F-4D97-AF65-F5344CB8AC3E}">
        <p14:creationId xmlns:p14="http://schemas.microsoft.com/office/powerpoint/2010/main" val="21167406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下面演示一个简单的</a:t>
            </a:r>
            <a:r>
              <a:rPr lang="en-US" altLang="zh-CN" dirty="0" err="1"/>
              <a:t>ggplot</a:t>
            </a:r>
            <a:r>
              <a:rPr lang="zh-CN" altLang="en-US" dirty="0"/>
              <a:t>数据可视化的例子，例如需要分析该企业</a:t>
            </a:r>
            <a:r>
              <a:rPr lang="en-US" altLang="zh-CN" dirty="0"/>
              <a:t>2019</a:t>
            </a:r>
            <a:r>
              <a:rPr lang="zh-CN" altLang="en-US" dirty="0"/>
              <a:t>年销售额情况，可以通过按销售日期绘制折线图的方法进行可视化分析。</a:t>
            </a:r>
          </a:p>
        </p:txBody>
      </p:sp>
      <p:sp>
        <p:nvSpPr>
          <p:cNvPr id="17412" name="内容占位符 2"/>
          <p:cNvSpPr>
            <a:spLocks noGrp="1"/>
          </p:cNvSpPr>
          <p:nvPr>
            <p:ph idx="10"/>
          </p:nvPr>
        </p:nvSpPr>
        <p:spPr/>
        <p:txBody>
          <a:bodyPr/>
          <a:lstStyle/>
          <a:p>
            <a:r>
              <a:rPr lang="en-US" dirty="0"/>
              <a:t>5.4.2  </a:t>
            </a:r>
            <a:r>
              <a:rPr lang="en-US" dirty="0" err="1"/>
              <a:t>ggplot</a:t>
            </a:r>
            <a:r>
              <a:rPr lang="zh-CN" altLang="en-US" dirty="0"/>
              <a:t>可视化案例</a:t>
            </a:r>
            <a:endParaRPr dirty="0"/>
          </a:p>
        </p:txBody>
      </p:sp>
      <p:pic>
        <p:nvPicPr>
          <p:cNvPr id="4" name="图片 3">
            <a:extLst>
              <a:ext uri="{FF2B5EF4-FFF2-40B4-BE49-F238E27FC236}">
                <a16:creationId xmlns:a16="http://schemas.microsoft.com/office/drawing/2014/main" id="{88957525-341B-4AFB-8128-035C4657F564}"/>
              </a:ext>
            </a:extLst>
          </p:cNvPr>
          <p:cNvPicPr/>
          <p:nvPr/>
        </p:nvPicPr>
        <p:blipFill>
          <a:blip r:embed="rId2" cstate="print"/>
          <a:stretch>
            <a:fillRect/>
          </a:stretch>
        </p:blipFill>
        <p:spPr>
          <a:xfrm>
            <a:off x="3577156" y="2916178"/>
            <a:ext cx="4150995" cy="3020695"/>
          </a:xfrm>
          <a:prstGeom prst="rect">
            <a:avLst/>
          </a:prstGeom>
        </p:spPr>
      </p:pic>
    </p:spTree>
    <p:extLst>
      <p:ext uri="{BB962C8B-B14F-4D97-AF65-F5344CB8AC3E}">
        <p14:creationId xmlns:p14="http://schemas.microsoft.com/office/powerpoint/2010/main" val="30773941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Pygal</a:t>
            </a:r>
            <a:endParaRPr lang="zh-CN" altLang="en-US" sz="2400" dirty="0">
              <a:latin typeface="微软雅黑" pitchFamily="34" charset="-122"/>
              <a:ea typeface="微软雅黑"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Bokeh</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sym typeface="微软雅黑" pitchFamily="34" charset="-122"/>
              </a:rPr>
              <a:t>Plotly</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其它可视化库</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Tree>
    <p:extLst>
      <p:ext uri="{BB962C8B-B14F-4D97-AF65-F5344CB8AC3E}">
        <p14:creationId xmlns:p14="http://schemas.microsoft.com/office/powerpoint/2010/main" val="40358664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Bokeh </a:t>
            </a:r>
            <a:r>
              <a:rPr lang="zh-CN" altLang="en-US" dirty="0"/>
              <a:t>是基于 </a:t>
            </a:r>
            <a:r>
              <a:rPr lang="en-US" altLang="zh-CN" dirty="0" err="1"/>
              <a:t>javascript</a:t>
            </a:r>
            <a:r>
              <a:rPr lang="en-US" altLang="zh-CN" dirty="0"/>
              <a:t> </a:t>
            </a:r>
            <a:r>
              <a:rPr lang="zh-CN" altLang="en-US" dirty="0"/>
              <a:t>来实现交互可视化库，它可以在</a:t>
            </a:r>
            <a:r>
              <a:rPr lang="en-US" altLang="zh-CN" dirty="0"/>
              <a:t>WEB</a:t>
            </a:r>
            <a:r>
              <a:rPr lang="zh-CN" altLang="en-US" dirty="0"/>
              <a:t>浏览器中实现美观的视觉效果。但是它也有明显的缺点。其一是版本时常更新，最重要的是有时语法还不向下兼容。这对于我们来说是噩梦。其二是语法晦涩，与 </a:t>
            </a:r>
            <a:r>
              <a:rPr lang="en-US" altLang="zh-CN" dirty="0"/>
              <a:t>Matplotlib</a:t>
            </a:r>
            <a:r>
              <a:rPr lang="zh-CN" altLang="en-US" dirty="0"/>
              <a:t>做比较，可以说是有过之而无不及。</a:t>
            </a:r>
          </a:p>
          <a:p>
            <a:pPr marL="361950" indent="-361950"/>
            <a:r>
              <a:rPr lang="en-US" altLang="zh-CN" dirty="0"/>
              <a:t>Bokeh</a:t>
            </a:r>
            <a:r>
              <a:rPr lang="zh-CN" altLang="en-US" dirty="0"/>
              <a:t>的优势：</a:t>
            </a:r>
          </a:p>
          <a:p>
            <a:pPr marL="361950" indent="-361950"/>
            <a:r>
              <a:rPr lang="en-US" altLang="zh-CN" dirty="0"/>
              <a:t>Bokeh</a:t>
            </a:r>
            <a:r>
              <a:rPr lang="zh-CN" altLang="en-US" dirty="0"/>
              <a:t>允许你通过简单的指令就可以快速创建复杂的统计图</a:t>
            </a:r>
            <a:r>
              <a:rPr lang="en-US" altLang="zh-CN" dirty="0"/>
              <a:t>;</a:t>
            </a:r>
          </a:p>
          <a:p>
            <a:pPr marL="361950" indent="-361950"/>
            <a:r>
              <a:rPr lang="en-US" altLang="zh-CN" dirty="0"/>
              <a:t>Bokeh</a:t>
            </a:r>
            <a:r>
              <a:rPr lang="zh-CN" altLang="en-US" dirty="0"/>
              <a:t>提供到各种媒体，如</a:t>
            </a:r>
            <a:r>
              <a:rPr lang="en-US" altLang="zh-CN" dirty="0"/>
              <a:t>HTML</a:t>
            </a:r>
            <a:r>
              <a:rPr lang="zh-CN" altLang="en-US" dirty="0"/>
              <a:t>，</a:t>
            </a:r>
            <a:r>
              <a:rPr lang="en-US" altLang="zh-CN" dirty="0"/>
              <a:t>Notebook</a:t>
            </a:r>
            <a:r>
              <a:rPr lang="zh-CN" altLang="en-US" dirty="0"/>
              <a:t>文档和服务器的输出</a:t>
            </a:r>
            <a:r>
              <a:rPr lang="en-US" altLang="zh-CN" dirty="0"/>
              <a:t>;</a:t>
            </a:r>
          </a:p>
          <a:p>
            <a:pPr marL="361950" indent="-361950"/>
            <a:r>
              <a:rPr lang="zh-CN" altLang="en-US" dirty="0"/>
              <a:t>我们也可以将</a:t>
            </a:r>
            <a:r>
              <a:rPr lang="en-US" altLang="zh-CN" dirty="0"/>
              <a:t>Bokeh</a:t>
            </a:r>
            <a:r>
              <a:rPr lang="zh-CN" altLang="en-US" dirty="0"/>
              <a:t>可视化嵌入</a:t>
            </a:r>
            <a:r>
              <a:rPr lang="en-US" altLang="zh-CN" dirty="0"/>
              <a:t>flask</a:t>
            </a:r>
            <a:r>
              <a:rPr lang="zh-CN" altLang="en-US" dirty="0"/>
              <a:t>和</a:t>
            </a:r>
            <a:r>
              <a:rPr lang="en-US" altLang="zh-CN" dirty="0" err="1"/>
              <a:t>django</a:t>
            </a:r>
            <a:r>
              <a:rPr lang="zh-CN" altLang="en-US" dirty="0"/>
              <a:t>程序；</a:t>
            </a:r>
          </a:p>
          <a:p>
            <a:pPr marL="361950" indent="-361950"/>
            <a:r>
              <a:rPr lang="en-US" altLang="zh-CN" dirty="0"/>
              <a:t>Bokeh</a:t>
            </a:r>
            <a:r>
              <a:rPr lang="zh-CN" altLang="en-US" dirty="0"/>
              <a:t>可以转换写在其它库（如</a:t>
            </a:r>
            <a:r>
              <a:rPr lang="en-US" altLang="zh-CN" dirty="0"/>
              <a:t>Matplotlib</a:t>
            </a:r>
            <a:r>
              <a:rPr lang="zh-CN" altLang="en-US" dirty="0"/>
              <a:t>、</a:t>
            </a:r>
            <a:r>
              <a:rPr lang="en-US" altLang="zh-CN" dirty="0"/>
              <a:t>seaborn</a:t>
            </a:r>
            <a:r>
              <a:rPr lang="zh-CN" altLang="en-US" dirty="0"/>
              <a:t>）中的可视化；</a:t>
            </a:r>
          </a:p>
          <a:p>
            <a:pPr marL="361950" indent="-361950"/>
            <a:r>
              <a:rPr lang="en-US" altLang="zh-CN" dirty="0"/>
              <a:t>Bokeh</a:t>
            </a:r>
            <a:r>
              <a:rPr lang="zh-CN" altLang="en-US" dirty="0"/>
              <a:t>能灵活地将交互式应用、布局和不同样式选择用于可视化。</a:t>
            </a:r>
          </a:p>
        </p:txBody>
      </p:sp>
      <p:sp>
        <p:nvSpPr>
          <p:cNvPr id="17412" name="内容占位符 2"/>
          <p:cNvSpPr>
            <a:spLocks noGrp="1"/>
          </p:cNvSpPr>
          <p:nvPr>
            <p:ph idx="10"/>
          </p:nvPr>
        </p:nvSpPr>
        <p:spPr/>
        <p:txBody>
          <a:bodyPr/>
          <a:lstStyle/>
          <a:p>
            <a:r>
              <a:rPr lang="en-US" dirty="0"/>
              <a:t>5.5.1  Bokeh</a:t>
            </a:r>
            <a:r>
              <a:rPr lang="zh-CN" altLang="en-US" dirty="0"/>
              <a:t>库简介</a:t>
            </a:r>
            <a:endParaRPr dirty="0"/>
          </a:p>
        </p:txBody>
      </p:sp>
    </p:spTree>
    <p:extLst>
      <p:ext uri="{BB962C8B-B14F-4D97-AF65-F5344CB8AC3E}">
        <p14:creationId xmlns:p14="http://schemas.microsoft.com/office/powerpoint/2010/main" val="40317676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zh-CN" dirty="0"/>
              <a:t>下面演示一个简单的</a:t>
            </a:r>
            <a:r>
              <a:rPr lang="en-US" altLang="zh-CN" dirty="0"/>
              <a:t>Bokeh</a:t>
            </a:r>
            <a:r>
              <a:rPr lang="zh-CN" altLang="zh-CN" dirty="0"/>
              <a:t>数据可视化的例子，例如需要分析该企业</a:t>
            </a:r>
            <a:r>
              <a:rPr lang="en-US" altLang="zh-CN" dirty="0"/>
              <a:t>2019</a:t>
            </a:r>
            <a:r>
              <a:rPr lang="zh-CN" altLang="zh-CN" dirty="0"/>
              <a:t>年的经营状况，可以通过绘制销售额和利润额折线图的方法进行可视化分析</a:t>
            </a:r>
            <a:r>
              <a:rPr lang="zh-CN" altLang="en-US" dirty="0"/>
              <a:t>。</a:t>
            </a:r>
          </a:p>
        </p:txBody>
      </p:sp>
      <p:sp>
        <p:nvSpPr>
          <p:cNvPr id="17412" name="内容占位符 2"/>
          <p:cNvSpPr>
            <a:spLocks noGrp="1"/>
          </p:cNvSpPr>
          <p:nvPr>
            <p:ph idx="10"/>
          </p:nvPr>
        </p:nvSpPr>
        <p:spPr/>
        <p:txBody>
          <a:bodyPr/>
          <a:lstStyle/>
          <a:p>
            <a:r>
              <a:rPr lang="en-US" dirty="0"/>
              <a:t>5.5.2  Bokeh</a:t>
            </a:r>
            <a:r>
              <a:rPr lang="zh-CN" altLang="en-US" dirty="0"/>
              <a:t>可视化案例</a:t>
            </a:r>
            <a:endParaRPr dirty="0"/>
          </a:p>
        </p:txBody>
      </p:sp>
      <p:pic>
        <p:nvPicPr>
          <p:cNvPr id="4" name="图片 3">
            <a:extLst>
              <a:ext uri="{FF2B5EF4-FFF2-40B4-BE49-F238E27FC236}">
                <a16:creationId xmlns:a16="http://schemas.microsoft.com/office/drawing/2014/main" id="{0EAB845E-C71D-4A23-BEA9-D8C45C07A9E9}"/>
              </a:ext>
            </a:extLst>
          </p:cNvPr>
          <p:cNvPicPr/>
          <p:nvPr/>
        </p:nvPicPr>
        <p:blipFill>
          <a:blip r:embed="rId2" cstate="print"/>
          <a:stretch>
            <a:fillRect/>
          </a:stretch>
        </p:blipFill>
        <p:spPr>
          <a:xfrm>
            <a:off x="3431135" y="3008514"/>
            <a:ext cx="5274310" cy="2595880"/>
          </a:xfrm>
          <a:prstGeom prst="rect">
            <a:avLst/>
          </a:prstGeom>
          <a:ln>
            <a:solidFill>
              <a:schemeClr val="accent1"/>
            </a:solidFill>
          </a:ln>
        </p:spPr>
      </p:pic>
    </p:spTree>
    <p:extLst>
      <p:ext uri="{BB962C8B-B14F-4D97-AF65-F5344CB8AC3E}">
        <p14:creationId xmlns:p14="http://schemas.microsoft.com/office/powerpoint/2010/main" val="890141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FF0000"/>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Pygal</a:t>
            </a:r>
            <a:endParaRPr lang="zh-CN" altLang="en-US" sz="2400" dirty="0">
              <a:latin typeface="微软雅黑" pitchFamily="34" charset="-122"/>
              <a:ea typeface="微软雅黑"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Bokeh</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sym typeface="微软雅黑" pitchFamily="34" charset="-122"/>
              </a:rPr>
              <a:t>Plotly</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其它可视化库</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Tree>
    <p:extLst>
      <p:ext uri="{BB962C8B-B14F-4D97-AF65-F5344CB8AC3E}">
        <p14:creationId xmlns:p14="http://schemas.microsoft.com/office/powerpoint/2010/main" val="15794818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Pygal</a:t>
            </a:r>
            <a:r>
              <a:rPr lang="en-US" altLang="zh-CN" dirty="0"/>
              <a:t> </a:t>
            </a:r>
            <a:r>
              <a:rPr lang="zh-CN" altLang="en-US" dirty="0"/>
              <a:t>是</a:t>
            </a:r>
            <a:r>
              <a:rPr lang="en-US" altLang="zh-CN" dirty="0"/>
              <a:t>Python</a:t>
            </a:r>
            <a:r>
              <a:rPr lang="zh-CN" altLang="en-US" dirty="0"/>
              <a:t>中另一个简单易用的数据图库，它以面向对象的方式来创建各种数据图，而且使用 </a:t>
            </a:r>
            <a:r>
              <a:rPr lang="en-US" altLang="zh-CN" dirty="0" err="1"/>
              <a:t>Pygal</a:t>
            </a:r>
            <a:r>
              <a:rPr lang="en-US" altLang="zh-CN" dirty="0"/>
              <a:t> </a:t>
            </a:r>
            <a:r>
              <a:rPr lang="zh-CN" altLang="en-US" dirty="0"/>
              <a:t>可以非常方便地生成各种格式的数据图，包括 </a:t>
            </a:r>
            <a:r>
              <a:rPr lang="en-US" altLang="zh-CN" dirty="0"/>
              <a:t>PNG</a:t>
            </a:r>
            <a:r>
              <a:rPr lang="zh-CN" altLang="en-US" dirty="0"/>
              <a:t>、</a:t>
            </a:r>
            <a:r>
              <a:rPr lang="en-US" altLang="zh-CN" dirty="0"/>
              <a:t>SVG </a:t>
            </a:r>
            <a:r>
              <a:rPr lang="zh-CN" altLang="en-US" dirty="0"/>
              <a:t>等。使用 </a:t>
            </a:r>
            <a:r>
              <a:rPr lang="en-US" altLang="zh-CN" dirty="0" err="1"/>
              <a:t>Pygal</a:t>
            </a:r>
            <a:r>
              <a:rPr lang="en-US" altLang="zh-CN" dirty="0"/>
              <a:t> </a:t>
            </a:r>
            <a:r>
              <a:rPr lang="zh-CN" altLang="en-US" dirty="0"/>
              <a:t>也可以生成 </a:t>
            </a:r>
            <a:r>
              <a:rPr lang="en-US" altLang="zh-CN" dirty="0"/>
              <a:t>XML </a:t>
            </a:r>
            <a:r>
              <a:rPr lang="en-US" altLang="zh-CN" dirty="0" err="1"/>
              <a:t>etree</a:t>
            </a:r>
            <a:r>
              <a:rPr lang="zh-CN" altLang="en-US" dirty="0"/>
              <a:t>、</a:t>
            </a:r>
            <a:r>
              <a:rPr lang="en-US" altLang="zh-CN" dirty="0"/>
              <a:t>HTML </a:t>
            </a:r>
            <a:r>
              <a:rPr lang="zh-CN" altLang="en-US" dirty="0"/>
              <a:t>表格</a:t>
            </a:r>
          </a:p>
          <a:p>
            <a:pPr marL="361950" indent="-361950"/>
            <a:r>
              <a:rPr lang="zh-CN" altLang="en-US" dirty="0"/>
              <a:t>对于需要在尺寸不同的屏幕上显示的图表，需要考虑使用</a:t>
            </a:r>
            <a:r>
              <a:rPr lang="en-US" altLang="zh-CN" dirty="0" err="1"/>
              <a:t>Pygal</a:t>
            </a:r>
            <a:r>
              <a:rPr lang="zh-CN" altLang="en-US" dirty="0"/>
              <a:t>来生成它们，因为它们将自动缩放，以适合观看者的屏幕，这样它们在任何设备上显示时都会很美观。</a:t>
            </a:r>
            <a:r>
              <a:rPr lang="en-US" altLang="zh-CN" dirty="0" err="1"/>
              <a:t>Pygal</a:t>
            </a:r>
            <a:r>
              <a:rPr lang="zh-CN" altLang="en-US" dirty="0"/>
              <a:t>绘制线图很简单，可以将图表渲染为一个</a:t>
            </a:r>
            <a:r>
              <a:rPr lang="en-US" altLang="zh-CN" dirty="0"/>
              <a:t>SVG</a:t>
            </a:r>
            <a:r>
              <a:rPr lang="zh-CN" altLang="en-US" dirty="0"/>
              <a:t>文件，使用浏览器打开</a:t>
            </a:r>
            <a:r>
              <a:rPr lang="en-US" altLang="zh-CN" dirty="0"/>
              <a:t>SVG</a:t>
            </a:r>
            <a:r>
              <a:rPr lang="zh-CN" altLang="en-US" dirty="0"/>
              <a:t>文件就可以查看生成的图表。</a:t>
            </a:r>
          </a:p>
          <a:p>
            <a:pPr marL="361950" indent="-361950"/>
            <a:endParaRPr lang="zh-CN" altLang="en-US" dirty="0"/>
          </a:p>
        </p:txBody>
      </p:sp>
      <p:sp>
        <p:nvSpPr>
          <p:cNvPr id="17412" name="内容占位符 2"/>
          <p:cNvSpPr>
            <a:spLocks noGrp="1"/>
          </p:cNvSpPr>
          <p:nvPr>
            <p:ph idx="10"/>
          </p:nvPr>
        </p:nvSpPr>
        <p:spPr/>
        <p:txBody>
          <a:bodyPr/>
          <a:lstStyle/>
          <a:p>
            <a:r>
              <a:rPr lang="en-US" dirty="0"/>
              <a:t>5.6.1  </a:t>
            </a:r>
            <a:r>
              <a:rPr lang="en-US" dirty="0" err="1"/>
              <a:t>Pygal</a:t>
            </a:r>
            <a:r>
              <a:rPr lang="zh-CN" altLang="en-US" dirty="0"/>
              <a:t>库简介</a:t>
            </a:r>
            <a:endParaRPr dirty="0"/>
          </a:p>
        </p:txBody>
      </p:sp>
    </p:spTree>
    <p:extLst>
      <p:ext uri="{BB962C8B-B14F-4D97-AF65-F5344CB8AC3E}">
        <p14:creationId xmlns:p14="http://schemas.microsoft.com/office/powerpoint/2010/main" val="5399246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3"/>
          <p:cNvSpPr>
            <a:spLocks noGrp="1"/>
          </p:cNvSpPr>
          <p:nvPr>
            <p:ph idx="1"/>
          </p:nvPr>
        </p:nvSpPr>
        <p:spPr>
          <a:xfrm>
            <a:off x="423863" y="1123950"/>
            <a:ext cx="11107737" cy="4987925"/>
          </a:xfrm>
        </p:spPr>
        <p:txBody>
          <a:bodyPr/>
          <a:lstStyle/>
          <a:p>
            <a:pPr marL="271463" indent="-271463"/>
            <a:r>
              <a:rPr lang="zh-CN" altLang="en-US" dirty="0"/>
              <a:t>大数据具有多层结构，意味着会呈现多变的形式和类型。相较于传统的业务数据，大数据存在不规则和模糊不清的特性，造成很难甚至无法使用传统应用软件进行分析。</a:t>
            </a:r>
            <a:endParaRPr lang="en-US" altLang="zh-CN" dirty="0"/>
          </a:p>
          <a:p>
            <a:pPr marL="271463" indent="-271463"/>
            <a:r>
              <a:rPr lang="zh-CN" altLang="en-US" dirty="0"/>
              <a:t>传统业务数据随时间演变已拥有标准的格式，能够被标准商务智能软件识别。目前，企业面临的挑战是处理并从各种形式呈现的复杂数据中挖掘价值。</a:t>
            </a:r>
          </a:p>
        </p:txBody>
      </p:sp>
    </p:spTree>
    <p:extLst>
      <p:ext uri="{BB962C8B-B14F-4D97-AF65-F5344CB8AC3E}">
        <p14:creationId xmlns:p14="http://schemas.microsoft.com/office/powerpoint/2010/main" val="2194462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下面演示一个简单的</a:t>
            </a:r>
            <a:r>
              <a:rPr lang="en-US" altLang="zh-CN" dirty="0" err="1"/>
              <a:t>Pygal</a:t>
            </a:r>
            <a:r>
              <a:rPr lang="zh-CN" altLang="en-US" dirty="0"/>
              <a:t>数据可视化的例子，例如需要分析</a:t>
            </a:r>
            <a:r>
              <a:rPr lang="en-US" altLang="zh-CN" dirty="0"/>
              <a:t>2019</a:t>
            </a:r>
            <a:r>
              <a:rPr lang="zh-CN" altLang="en-US" dirty="0"/>
              <a:t>年该企业每个门店的经营状况，可以通过绘制销售额和利润额折线图的方法进行可视化分析。</a:t>
            </a:r>
          </a:p>
        </p:txBody>
      </p:sp>
      <p:sp>
        <p:nvSpPr>
          <p:cNvPr id="17412" name="内容占位符 2"/>
          <p:cNvSpPr>
            <a:spLocks noGrp="1"/>
          </p:cNvSpPr>
          <p:nvPr>
            <p:ph idx="10"/>
          </p:nvPr>
        </p:nvSpPr>
        <p:spPr/>
        <p:txBody>
          <a:bodyPr/>
          <a:lstStyle/>
          <a:p>
            <a:r>
              <a:rPr lang="en-US" dirty="0"/>
              <a:t>5.6.2  </a:t>
            </a:r>
            <a:r>
              <a:rPr lang="en-US" dirty="0" err="1"/>
              <a:t>Pygal</a:t>
            </a:r>
            <a:r>
              <a:rPr lang="zh-CN" altLang="en-US" dirty="0"/>
              <a:t>可视化案例</a:t>
            </a:r>
            <a:endParaRPr dirty="0"/>
          </a:p>
        </p:txBody>
      </p:sp>
      <p:pic>
        <p:nvPicPr>
          <p:cNvPr id="4" name="图片 3">
            <a:extLst>
              <a:ext uri="{FF2B5EF4-FFF2-40B4-BE49-F238E27FC236}">
                <a16:creationId xmlns:a16="http://schemas.microsoft.com/office/drawing/2014/main" id="{612C6580-03AA-4EBF-912A-04C9A9E2E2A4}"/>
              </a:ext>
            </a:extLst>
          </p:cNvPr>
          <p:cNvPicPr/>
          <p:nvPr/>
        </p:nvPicPr>
        <p:blipFill>
          <a:blip r:embed="rId2" cstate="print"/>
          <a:stretch>
            <a:fillRect/>
          </a:stretch>
        </p:blipFill>
        <p:spPr>
          <a:xfrm>
            <a:off x="3659101" y="2927292"/>
            <a:ext cx="4208780" cy="2998470"/>
          </a:xfrm>
          <a:prstGeom prst="rect">
            <a:avLst/>
          </a:prstGeom>
        </p:spPr>
      </p:pic>
    </p:spTree>
    <p:extLst>
      <p:ext uri="{BB962C8B-B14F-4D97-AF65-F5344CB8AC3E}">
        <p14:creationId xmlns:p14="http://schemas.microsoft.com/office/powerpoint/2010/main" val="3707357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Pygal</a:t>
            </a:r>
            <a:endParaRPr lang="zh-CN" altLang="en-US" sz="2400" dirty="0">
              <a:latin typeface="微软雅黑" pitchFamily="34" charset="-122"/>
              <a:ea typeface="微软雅黑"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Bokeh</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sym typeface="微软雅黑" pitchFamily="34" charset="-122"/>
              </a:rPr>
              <a:t>Plotly</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其它可视化库</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Tree>
    <p:extLst>
      <p:ext uri="{BB962C8B-B14F-4D97-AF65-F5344CB8AC3E}">
        <p14:creationId xmlns:p14="http://schemas.microsoft.com/office/powerpoint/2010/main" val="11859302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Plotly</a:t>
            </a:r>
            <a:r>
              <a:rPr lang="zh-CN" altLang="en-US" dirty="0"/>
              <a:t>也是</a:t>
            </a:r>
            <a:r>
              <a:rPr lang="en-US" altLang="zh-CN" dirty="0"/>
              <a:t>Python</a:t>
            </a:r>
            <a:r>
              <a:rPr lang="zh-CN" altLang="en-US" dirty="0"/>
              <a:t>中一个做可视化交互的库。它不仅支持</a:t>
            </a:r>
            <a:r>
              <a:rPr lang="en-US" altLang="zh-CN" dirty="0"/>
              <a:t>Python</a:t>
            </a:r>
            <a:r>
              <a:rPr lang="zh-CN" altLang="en-US" dirty="0"/>
              <a:t>还支持</a:t>
            </a:r>
            <a:r>
              <a:rPr lang="en-US" altLang="zh-CN" dirty="0"/>
              <a:t>R</a:t>
            </a:r>
            <a:r>
              <a:rPr lang="zh-CN" altLang="en-US" dirty="0"/>
              <a:t>语言。</a:t>
            </a:r>
            <a:r>
              <a:rPr lang="en-US" altLang="zh-CN" dirty="0" err="1"/>
              <a:t>Plotly</a:t>
            </a:r>
            <a:r>
              <a:rPr lang="zh-CN" altLang="en-US" dirty="0"/>
              <a:t>的优点是能提供</a:t>
            </a:r>
            <a:r>
              <a:rPr lang="en-US" altLang="zh-CN" dirty="0"/>
              <a:t>WEB</a:t>
            </a:r>
            <a:r>
              <a:rPr lang="zh-CN" altLang="en-US" dirty="0"/>
              <a:t>在线交互，配色也真心好看。如果你是一名数据分析师，</a:t>
            </a:r>
            <a:r>
              <a:rPr lang="en-US" altLang="zh-CN" dirty="0" err="1"/>
              <a:t>Plotly</a:t>
            </a:r>
            <a:r>
              <a:rPr lang="zh-CN" altLang="en-US" dirty="0"/>
              <a:t>强大的交互功能能助你一臂之力完成展示。</a:t>
            </a:r>
          </a:p>
          <a:p>
            <a:pPr marL="361950" indent="-361950"/>
            <a:r>
              <a:rPr lang="en-US" altLang="zh-CN" dirty="0"/>
              <a:t>2019</a:t>
            </a:r>
            <a:r>
              <a:rPr lang="zh-CN" altLang="en-US" dirty="0"/>
              <a:t>年</a:t>
            </a:r>
            <a:r>
              <a:rPr lang="en-US" altLang="zh-CN" dirty="0"/>
              <a:t>7</a:t>
            </a:r>
            <a:r>
              <a:rPr lang="zh-CN" altLang="en-US" dirty="0"/>
              <a:t>月份，</a:t>
            </a:r>
            <a:r>
              <a:rPr lang="en-US" altLang="zh-CN" dirty="0" err="1"/>
              <a:t>Plotly</a:t>
            </a:r>
            <a:r>
              <a:rPr lang="zh-CN" altLang="en-US" dirty="0"/>
              <a:t>团队宣布发布</a:t>
            </a:r>
            <a:r>
              <a:rPr lang="en-US" altLang="zh-CN" dirty="0"/>
              <a:t>Plotly.py 4.0</a:t>
            </a:r>
            <a:r>
              <a:rPr lang="zh-CN" altLang="en-US" dirty="0"/>
              <a:t>版本，现在可从</a:t>
            </a:r>
            <a:r>
              <a:rPr lang="en-US" altLang="zh-CN" dirty="0" err="1"/>
              <a:t>PyPI</a:t>
            </a:r>
            <a:r>
              <a:rPr lang="zh-CN" altLang="en-US" dirty="0"/>
              <a:t>下载。此版本包括一些令人兴奋的新功能和更改，包括默认情况下切换到“离线”模式，包含</a:t>
            </a:r>
            <a:r>
              <a:rPr lang="en-US" altLang="zh-CN" dirty="0" err="1"/>
              <a:t>Plotly</a:t>
            </a:r>
            <a:r>
              <a:rPr lang="en-US" altLang="zh-CN" dirty="0"/>
              <a:t> Express</a:t>
            </a:r>
            <a:r>
              <a:rPr lang="zh-CN" altLang="en-US" dirty="0"/>
              <a:t>作为库中的推荐入口点，以及新的渲染框架，不仅兼容</a:t>
            </a:r>
            <a:r>
              <a:rPr lang="en-US" altLang="zh-CN" dirty="0" err="1"/>
              <a:t>Jupyter</a:t>
            </a:r>
            <a:r>
              <a:rPr lang="en-US" altLang="zh-CN" dirty="0"/>
              <a:t> notebook</a:t>
            </a:r>
            <a:r>
              <a:rPr lang="zh-CN" altLang="en-US" dirty="0"/>
              <a:t>，还兼容其他</a:t>
            </a:r>
            <a:r>
              <a:rPr lang="en-US" altLang="zh-CN" dirty="0"/>
              <a:t>notebook</a:t>
            </a:r>
            <a:r>
              <a:rPr lang="zh-CN" altLang="en-US" dirty="0"/>
              <a:t>系统例如</a:t>
            </a:r>
            <a:r>
              <a:rPr lang="en-US" altLang="zh-CN" dirty="0" err="1"/>
              <a:t>Colab</a:t>
            </a:r>
            <a:r>
              <a:rPr lang="zh-CN" altLang="en-US" dirty="0"/>
              <a:t>，</a:t>
            </a:r>
            <a:r>
              <a:rPr lang="en-US" altLang="zh-CN" dirty="0"/>
              <a:t>Azure</a:t>
            </a:r>
            <a:r>
              <a:rPr lang="zh-CN" altLang="en-US" dirty="0"/>
              <a:t>和</a:t>
            </a:r>
            <a:r>
              <a:rPr lang="en-US" altLang="zh-CN" dirty="0"/>
              <a:t>Kaggle notebook</a:t>
            </a:r>
            <a:r>
              <a:rPr lang="zh-CN" altLang="en-US" dirty="0"/>
              <a:t>，以及</a:t>
            </a:r>
            <a:r>
              <a:rPr lang="en-US" altLang="zh-CN" dirty="0"/>
              <a:t>PyCharm</a:t>
            </a:r>
            <a:r>
              <a:rPr lang="zh-CN" altLang="en-US" dirty="0"/>
              <a:t>，</a:t>
            </a:r>
            <a:r>
              <a:rPr lang="en-US" altLang="zh-CN" dirty="0" err="1"/>
              <a:t>VSCode</a:t>
            </a:r>
            <a:r>
              <a:rPr lang="zh-CN" altLang="en-US" dirty="0"/>
              <a:t>，</a:t>
            </a:r>
            <a:r>
              <a:rPr lang="en-US" altLang="zh-CN" dirty="0"/>
              <a:t>Spyder</a:t>
            </a:r>
            <a:r>
              <a:rPr lang="zh-CN" altLang="en-US" dirty="0"/>
              <a:t>等流行的</a:t>
            </a:r>
            <a:r>
              <a:rPr lang="en-US" altLang="zh-CN" dirty="0"/>
              <a:t>IDE</a:t>
            </a:r>
            <a:r>
              <a:rPr lang="zh-CN" altLang="en-US" dirty="0"/>
              <a:t>。</a:t>
            </a:r>
          </a:p>
          <a:p>
            <a:pPr marL="361950" indent="-361950"/>
            <a:endParaRPr lang="zh-CN" altLang="en-US" dirty="0"/>
          </a:p>
        </p:txBody>
      </p:sp>
      <p:sp>
        <p:nvSpPr>
          <p:cNvPr id="17412" name="内容占位符 2"/>
          <p:cNvSpPr>
            <a:spLocks noGrp="1"/>
          </p:cNvSpPr>
          <p:nvPr>
            <p:ph idx="10"/>
          </p:nvPr>
        </p:nvSpPr>
        <p:spPr/>
        <p:txBody>
          <a:bodyPr/>
          <a:lstStyle/>
          <a:p>
            <a:r>
              <a:rPr lang="en-US" dirty="0"/>
              <a:t>5.7.1  </a:t>
            </a:r>
            <a:r>
              <a:rPr lang="en-US" dirty="0" err="1"/>
              <a:t>Plotly</a:t>
            </a:r>
            <a:r>
              <a:rPr lang="zh-CN" altLang="en-US" dirty="0"/>
              <a:t>库简介</a:t>
            </a:r>
            <a:endParaRPr dirty="0"/>
          </a:p>
        </p:txBody>
      </p:sp>
    </p:spTree>
    <p:extLst>
      <p:ext uri="{BB962C8B-B14F-4D97-AF65-F5344CB8AC3E}">
        <p14:creationId xmlns:p14="http://schemas.microsoft.com/office/powerpoint/2010/main" val="41495986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zh-CN" altLang="en-US" dirty="0"/>
              <a:t>下面演示一个简单的</a:t>
            </a:r>
            <a:r>
              <a:rPr lang="en-US" altLang="zh-CN" dirty="0" err="1"/>
              <a:t>Plotly</a:t>
            </a:r>
            <a:r>
              <a:rPr lang="zh-CN" altLang="en-US" dirty="0"/>
              <a:t>数据可视化的例子，例如需要分析</a:t>
            </a:r>
            <a:r>
              <a:rPr lang="en-US" altLang="zh-CN" dirty="0"/>
              <a:t>2019</a:t>
            </a:r>
            <a:r>
              <a:rPr lang="zh-CN" altLang="en-US" dirty="0"/>
              <a:t>年该企业在全国各个区域的经营状况，可以通过绘制条形图的方法进行分析。</a:t>
            </a:r>
          </a:p>
        </p:txBody>
      </p:sp>
      <p:sp>
        <p:nvSpPr>
          <p:cNvPr id="17412" name="内容占位符 2"/>
          <p:cNvSpPr>
            <a:spLocks noGrp="1"/>
          </p:cNvSpPr>
          <p:nvPr>
            <p:ph idx="10"/>
          </p:nvPr>
        </p:nvSpPr>
        <p:spPr/>
        <p:txBody>
          <a:bodyPr/>
          <a:lstStyle/>
          <a:p>
            <a:r>
              <a:rPr lang="en-US" dirty="0"/>
              <a:t>5.7.2  </a:t>
            </a:r>
            <a:r>
              <a:rPr lang="en-US" dirty="0" err="1"/>
              <a:t>Plotly</a:t>
            </a:r>
            <a:r>
              <a:rPr lang="zh-CN" altLang="en-US" dirty="0"/>
              <a:t>可视化案例</a:t>
            </a:r>
            <a:endParaRPr dirty="0"/>
          </a:p>
        </p:txBody>
      </p:sp>
      <p:pic>
        <p:nvPicPr>
          <p:cNvPr id="4" name="图片 3">
            <a:extLst>
              <a:ext uri="{FF2B5EF4-FFF2-40B4-BE49-F238E27FC236}">
                <a16:creationId xmlns:a16="http://schemas.microsoft.com/office/drawing/2014/main" id="{548F3F12-87B6-474F-A472-10816848C2B5}"/>
              </a:ext>
            </a:extLst>
          </p:cNvPr>
          <p:cNvPicPr/>
          <p:nvPr/>
        </p:nvPicPr>
        <p:blipFill>
          <a:blip r:embed="rId2" cstate="print"/>
          <a:stretch>
            <a:fillRect/>
          </a:stretch>
        </p:blipFill>
        <p:spPr>
          <a:xfrm>
            <a:off x="3403428" y="3188075"/>
            <a:ext cx="5274310" cy="2347595"/>
          </a:xfrm>
          <a:prstGeom prst="rect">
            <a:avLst/>
          </a:prstGeom>
        </p:spPr>
      </p:pic>
    </p:spTree>
    <p:extLst>
      <p:ext uri="{BB962C8B-B14F-4D97-AF65-F5344CB8AC3E}">
        <p14:creationId xmlns:p14="http://schemas.microsoft.com/office/powerpoint/2010/main" val="17894072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a:cxnSpLocks/>
          </p:cNvCxnSpPr>
          <p:nvPr/>
        </p:nvCxnSpPr>
        <p:spPr>
          <a:xfrm>
            <a:off x="3265488" y="1347788"/>
            <a:ext cx="4762" cy="4354512"/>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5</a:t>
            </a: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rPr>
              <a:t>Pygal</a:t>
            </a:r>
            <a:endParaRPr lang="zh-CN" altLang="en-US" sz="2400" dirty="0">
              <a:latin typeface="微软雅黑" pitchFamily="34" charset="-122"/>
              <a:ea typeface="微软雅黑"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rgbClr val="064BB2"/>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a:solidFill>
                  <a:schemeClr val="bg1"/>
                </a:solidFill>
                <a:latin typeface="微软雅黑" pitchFamily="34" charset="-122"/>
                <a:ea typeface="微软雅黑" pitchFamily="34" charset="-122"/>
              </a:rPr>
              <a:t>Bokeh</a:t>
            </a:r>
            <a:endParaRPr lang="zh-CN" altLang="en-US" sz="2400" dirty="0">
              <a:solidFill>
                <a:schemeClr val="bg1"/>
              </a:solidFill>
              <a:latin typeface="微软雅黑" pitchFamily="34" charset="-122"/>
              <a:ea typeface="微软雅黑" pitchFamily="34" charset="-122"/>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6</a:t>
            </a:r>
          </a:p>
        </p:txBody>
      </p:sp>
      <p:sp>
        <p:nvSpPr>
          <p:cNvPr id="21" name="AutoShape 17">
            <a:hlinkClick r:id="" action="ppaction://noaction"/>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en-US" altLang="zh-CN" sz="2400" dirty="0" err="1">
                <a:latin typeface="微软雅黑" pitchFamily="34" charset="-122"/>
                <a:ea typeface="微软雅黑" pitchFamily="34" charset="-122"/>
                <a:sym typeface="微软雅黑" pitchFamily="34" charset="-122"/>
              </a:rPr>
              <a:t>Plotly</a:t>
            </a:r>
            <a:endParaRPr lang="zh-CN" altLang="en-US" sz="2400" dirty="0">
              <a:latin typeface="微软雅黑" pitchFamily="34" charset="-122"/>
              <a:ea typeface="微软雅黑" pitchFamily="34" charset="-122"/>
              <a:sym typeface="微软雅黑" pitchFamily="34" charset="-122"/>
            </a:endParaRP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7</a:t>
            </a:r>
          </a:p>
        </p:txBody>
      </p:sp>
      <p:sp>
        <p:nvSpPr>
          <p:cNvPr id="28" name="AutoShape 17">
            <a:hlinkClick r:id="" action="ppaction://noaction"/>
          </p:cNvPr>
          <p:cNvSpPr>
            <a:spLocks noChangeArrowheads="1"/>
          </p:cNvSpPr>
          <p:nvPr/>
        </p:nvSpPr>
        <p:spPr bwMode="auto">
          <a:xfrm>
            <a:off x="4012450" y="4715497"/>
            <a:ext cx="4859850" cy="684000"/>
          </a:xfrm>
          <a:prstGeom prst="actionButtonBlank">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400" dirty="0">
                <a:latin typeface="微软雅黑" pitchFamily="34" charset="-122"/>
                <a:ea typeface="微软雅黑" pitchFamily="34" charset="-122"/>
              </a:rPr>
              <a:t>其它可视化库</a:t>
            </a:r>
          </a:p>
        </p:txBody>
      </p:sp>
      <p:sp>
        <p:nvSpPr>
          <p:cNvPr id="29" name="Oval 15"/>
          <p:cNvSpPr>
            <a:spLocks noChangeArrowheads="1"/>
          </p:cNvSpPr>
          <p:nvPr/>
        </p:nvSpPr>
        <p:spPr bwMode="auto">
          <a:xfrm>
            <a:off x="2904947" y="4733497"/>
            <a:ext cx="684000" cy="648000"/>
          </a:xfrm>
          <a:prstGeom prst="ellipse">
            <a:avLst/>
          </a:prstGeom>
          <a:solidFill>
            <a:srgbClr val="FF0000"/>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8</a:t>
            </a:r>
          </a:p>
        </p:txBody>
      </p:sp>
    </p:spTree>
    <p:extLst>
      <p:ext uri="{BB962C8B-B14F-4D97-AF65-F5344CB8AC3E}">
        <p14:creationId xmlns:p14="http://schemas.microsoft.com/office/powerpoint/2010/main" val="1240936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a:t>Altair</a:t>
            </a:r>
            <a:r>
              <a:rPr lang="zh-CN" altLang="en-US" dirty="0"/>
              <a:t>是</a:t>
            </a:r>
            <a:r>
              <a:rPr lang="en-US" altLang="zh-CN" dirty="0"/>
              <a:t>Python</a:t>
            </a:r>
            <a:r>
              <a:rPr lang="zh-CN" altLang="en-US" dirty="0"/>
              <a:t>的一个公认的统计可视化库。它的</a:t>
            </a:r>
            <a:r>
              <a:rPr lang="en-US" altLang="zh-CN" dirty="0"/>
              <a:t>API</a:t>
            </a:r>
            <a:r>
              <a:rPr lang="zh-CN" altLang="en-US" dirty="0"/>
              <a:t>简单、友好、一致，并建立在强大的</a:t>
            </a:r>
            <a:r>
              <a:rPr lang="en-US" altLang="zh-CN" dirty="0" err="1"/>
              <a:t>vega</a:t>
            </a:r>
            <a:r>
              <a:rPr lang="en-US" altLang="zh-CN" dirty="0"/>
              <a:t> - lite</a:t>
            </a:r>
            <a:r>
              <a:rPr lang="zh-CN" altLang="en-US" dirty="0"/>
              <a:t>（交互式图形语法）之上。</a:t>
            </a:r>
            <a:r>
              <a:rPr lang="en-US" altLang="zh-CN" dirty="0"/>
              <a:t>Altair API</a:t>
            </a:r>
            <a:r>
              <a:rPr lang="zh-CN" altLang="en-US" dirty="0"/>
              <a:t>不包含实际的可视化呈现代码，而是按照</a:t>
            </a:r>
            <a:r>
              <a:rPr lang="en-US" altLang="zh-CN" dirty="0" err="1"/>
              <a:t>vega</a:t>
            </a:r>
            <a:r>
              <a:rPr lang="en-US" altLang="zh-CN" dirty="0"/>
              <a:t> - lite</a:t>
            </a:r>
            <a:r>
              <a:rPr lang="zh-CN" altLang="en-US" dirty="0"/>
              <a:t>规范发出</a:t>
            </a:r>
            <a:r>
              <a:rPr lang="en-US" altLang="zh-CN" dirty="0"/>
              <a:t>JSON</a:t>
            </a:r>
            <a:r>
              <a:rPr lang="zh-CN" altLang="en-US" dirty="0"/>
              <a:t>数据结构。由此产生的数据可以在用户界面中呈现，这种优雅的简单性产生了漂亮且有效的可视化效果，且只需很少的代码。</a:t>
            </a:r>
          </a:p>
        </p:txBody>
      </p:sp>
      <p:sp>
        <p:nvSpPr>
          <p:cNvPr id="17412" name="内容占位符 2"/>
          <p:cNvSpPr>
            <a:spLocks noGrp="1"/>
          </p:cNvSpPr>
          <p:nvPr>
            <p:ph idx="10"/>
          </p:nvPr>
        </p:nvSpPr>
        <p:spPr/>
        <p:txBody>
          <a:bodyPr/>
          <a:lstStyle/>
          <a:p>
            <a:r>
              <a:rPr lang="en-US" dirty="0"/>
              <a:t>5.8.1  Altair</a:t>
            </a:r>
            <a:endParaRPr dirty="0"/>
          </a:p>
        </p:txBody>
      </p:sp>
      <p:pic>
        <p:nvPicPr>
          <p:cNvPr id="4" name="图片 3">
            <a:extLst>
              <a:ext uri="{FF2B5EF4-FFF2-40B4-BE49-F238E27FC236}">
                <a16:creationId xmlns:a16="http://schemas.microsoft.com/office/drawing/2014/main" id="{9EFCC9DC-6D48-4426-AFAE-04B80037736C}"/>
              </a:ext>
            </a:extLst>
          </p:cNvPr>
          <p:cNvPicPr/>
          <p:nvPr/>
        </p:nvPicPr>
        <p:blipFill>
          <a:blip r:embed="rId2" cstate="print"/>
          <a:stretch>
            <a:fillRect/>
          </a:stretch>
        </p:blipFill>
        <p:spPr>
          <a:xfrm>
            <a:off x="4010083" y="3623425"/>
            <a:ext cx="3802380" cy="2326640"/>
          </a:xfrm>
          <a:prstGeom prst="rect">
            <a:avLst/>
          </a:prstGeom>
          <a:ln>
            <a:solidFill>
              <a:schemeClr val="accent1"/>
            </a:solidFill>
          </a:ln>
        </p:spPr>
      </p:pic>
    </p:spTree>
    <p:extLst>
      <p:ext uri="{BB962C8B-B14F-4D97-AF65-F5344CB8AC3E}">
        <p14:creationId xmlns:p14="http://schemas.microsoft.com/office/powerpoint/2010/main" val="1303463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PyQtGraph</a:t>
            </a:r>
            <a:r>
              <a:rPr lang="zh-CN" altLang="en-US" dirty="0"/>
              <a:t>是</a:t>
            </a:r>
            <a:r>
              <a:rPr lang="en-US" altLang="zh-CN" dirty="0"/>
              <a:t>Python</a:t>
            </a:r>
            <a:r>
              <a:rPr lang="zh-CN" altLang="en-US" dirty="0"/>
              <a:t>的图形和用户界面库，它充分利用</a:t>
            </a:r>
            <a:r>
              <a:rPr lang="en-US" altLang="zh-CN" dirty="0" err="1"/>
              <a:t>PyQt</a:t>
            </a:r>
            <a:r>
              <a:rPr lang="zh-CN" altLang="en-US" dirty="0"/>
              <a:t>和</a:t>
            </a:r>
            <a:r>
              <a:rPr lang="en-US" altLang="zh-CN" dirty="0" err="1"/>
              <a:t>PtSide</a:t>
            </a:r>
            <a:r>
              <a:rPr lang="zh-CN" altLang="en-US" dirty="0"/>
              <a:t>的高质量的图形表现水平和</a:t>
            </a:r>
            <a:r>
              <a:rPr lang="en-US" altLang="zh-CN" dirty="0" err="1"/>
              <a:t>Numpy</a:t>
            </a:r>
            <a:r>
              <a:rPr lang="zh-CN" altLang="en-US" dirty="0"/>
              <a:t>的快速科学计算与处理能力，在数学、科学和工程领域都有广泛的应用。 其主要目标是：为数据（绘图，视频等）提供快速可交互式图形显示，提供帮助快速开发应用程序的工具（例如，</a:t>
            </a:r>
            <a:r>
              <a:rPr lang="en-US" altLang="zh-CN" dirty="0"/>
              <a:t>Qt Designer</a:t>
            </a:r>
            <a:r>
              <a:rPr lang="zh-CN" altLang="en-US" dirty="0"/>
              <a:t>中使用的属性树）。</a:t>
            </a:r>
          </a:p>
        </p:txBody>
      </p:sp>
      <p:sp>
        <p:nvSpPr>
          <p:cNvPr id="17412" name="内容占位符 2"/>
          <p:cNvSpPr>
            <a:spLocks noGrp="1"/>
          </p:cNvSpPr>
          <p:nvPr>
            <p:ph idx="10"/>
          </p:nvPr>
        </p:nvSpPr>
        <p:spPr/>
        <p:txBody>
          <a:bodyPr/>
          <a:lstStyle/>
          <a:p>
            <a:r>
              <a:rPr lang="en-US" dirty="0"/>
              <a:t>5.8.2  </a:t>
            </a:r>
            <a:r>
              <a:rPr lang="en-US" dirty="0" err="1"/>
              <a:t>Py</a:t>
            </a:r>
            <a:r>
              <a:rPr lang="en-US" altLang="zh-CN" dirty="0" err="1"/>
              <a:t>Q</a:t>
            </a:r>
            <a:r>
              <a:rPr lang="en-US" dirty="0" err="1"/>
              <a:t>tgraph</a:t>
            </a:r>
            <a:endParaRPr dirty="0"/>
          </a:p>
        </p:txBody>
      </p:sp>
      <p:pic>
        <p:nvPicPr>
          <p:cNvPr id="4" name="图片 3">
            <a:extLst>
              <a:ext uri="{FF2B5EF4-FFF2-40B4-BE49-F238E27FC236}">
                <a16:creationId xmlns:a16="http://schemas.microsoft.com/office/drawing/2014/main" id="{57BC0997-3F23-4AA0-8FC8-C68FE25F29A0}"/>
              </a:ext>
            </a:extLst>
          </p:cNvPr>
          <p:cNvPicPr/>
          <p:nvPr/>
        </p:nvPicPr>
        <p:blipFill>
          <a:blip r:embed="rId2" cstate="print"/>
          <a:stretch>
            <a:fillRect/>
          </a:stretch>
        </p:blipFill>
        <p:spPr>
          <a:xfrm>
            <a:off x="4440468" y="3726642"/>
            <a:ext cx="2646045" cy="2138680"/>
          </a:xfrm>
          <a:prstGeom prst="rect">
            <a:avLst/>
          </a:prstGeom>
        </p:spPr>
      </p:pic>
    </p:spTree>
    <p:extLst>
      <p:ext uri="{BB962C8B-B14F-4D97-AF65-F5344CB8AC3E}">
        <p14:creationId xmlns:p14="http://schemas.microsoft.com/office/powerpoint/2010/main" val="15260823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754188"/>
            <a:ext cx="11107737" cy="4370387"/>
          </a:xfrm>
        </p:spPr>
        <p:txBody>
          <a:bodyPr/>
          <a:lstStyle/>
          <a:p>
            <a:pPr marL="361950" indent="-361950"/>
            <a:r>
              <a:rPr lang="en-US" altLang="zh-CN" dirty="0" err="1"/>
              <a:t>NetworkX</a:t>
            </a:r>
            <a:r>
              <a:rPr lang="zh-CN" altLang="en-US" dirty="0"/>
              <a:t>是一款</a:t>
            </a:r>
            <a:r>
              <a:rPr lang="en-US" altLang="zh-CN" dirty="0"/>
              <a:t>Python</a:t>
            </a:r>
            <a:r>
              <a:rPr lang="zh-CN" altLang="en-US" dirty="0"/>
              <a:t>的软件包，用于创造、操作复杂网络，以及学习复杂网络的结构、动力学及其功能。 有了</a:t>
            </a:r>
            <a:r>
              <a:rPr lang="en-US" altLang="zh-CN" dirty="0" err="1"/>
              <a:t>networkX</a:t>
            </a:r>
            <a:r>
              <a:rPr lang="zh-CN" altLang="en-US" dirty="0"/>
              <a:t>你就可以用标准或者不标准的数据格式加载或者存储网络，它可以产生许多种类的随机网络或经典网络，也可以分析网络结构，建立网络模型，设计新的网络算法，绘制网络等等。</a:t>
            </a:r>
          </a:p>
          <a:p>
            <a:pPr marL="361950" indent="-361950"/>
            <a:r>
              <a:rPr lang="zh-CN" altLang="en-US" dirty="0"/>
              <a:t>对于已经装了</a:t>
            </a:r>
            <a:r>
              <a:rPr lang="en-US" altLang="zh-CN" dirty="0"/>
              <a:t>pip</a:t>
            </a:r>
            <a:r>
              <a:rPr lang="zh-CN" altLang="en-US" dirty="0"/>
              <a:t>包的环境，只需要</a:t>
            </a:r>
            <a:r>
              <a:rPr lang="en-US" altLang="zh-CN" dirty="0"/>
              <a:t>pip install </a:t>
            </a:r>
            <a:r>
              <a:rPr lang="en-US" altLang="zh-CN" dirty="0" err="1"/>
              <a:t>networkx</a:t>
            </a:r>
            <a:r>
              <a:rPr lang="zh-CN" altLang="en-US" dirty="0"/>
              <a:t>即可。在</a:t>
            </a:r>
            <a:r>
              <a:rPr lang="en-US" altLang="zh-CN" dirty="0" err="1"/>
              <a:t>NetworkX</a:t>
            </a:r>
            <a:r>
              <a:rPr lang="zh-CN" altLang="en-US" dirty="0"/>
              <a:t>中，顶点可以是任何可以哈希的对象，比如文本，图片，</a:t>
            </a:r>
            <a:r>
              <a:rPr lang="en-US" altLang="zh-CN" dirty="0"/>
              <a:t>XML</a:t>
            </a:r>
            <a:r>
              <a:rPr lang="zh-CN" altLang="en-US" dirty="0"/>
              <a:t>对象，其他的图对象，任意定制的节点对象等</a:t>
            </a:r>
          </a:p>
          <a:p>
            <a:pPr marL="361950" indent="-361950"/>
            <a:endParaRPr lang="zh-CN" altLang="en-US" dirty="0"/>
          </a:p>
        </p:txBody>
      </p:sp>
      <p:sp>
        <p:nvSpPr>
          <p:cNvPr id="17412" name="内容占位符 2"/>
          <p:cNvSpPr>
            <a:spLocks noGrp="1"/>
          </p:cNvSpPr>
          <p:nvPr>
            <p:ph idx="10"/>
          </p:nvPr>
        </p:nvSpPr>
        <p:spPr/>
        <p:txBody>
          <a:bodyPr/>
          <a:lstStyle/>
          <a:p>
            <a:r>
              <a:rPr lang="en-US" dirty="0"/>
              <a:t>5.8.3  </a:t>
            </a:r>
            <a:r>
              <a:rPr lang="en-US" dirty="0" err="1"/>
              <a:t>NetworkX</a:t>
            </a:r>
            <a:endParaRPr dirty="0"/>
          </a:p>
        </p:txBody>
      </p:sp>
      <p:pic>
        <p:nvPicPr>
          <p:cNvPr id="4" name="图片 3">
            <a:extLst>
              <a:ext uri="{FF2B5EF4-FFF2-40B4-BE49-F238E27FC236}">
                <a16:creationId xmlns:a16="http://schemas.microsoft.com/office/drawing/2014/main" id="{E30EBF8E-6985-40EE-A12A-A04EE763535D}"/>
              </a:ext>
            </a:extLst>
          </p:cNvPr>
          <p:cNvPicPr/>
          <p:nvPr/>
        </p:nvPicPr>
        <p:blipFill>
          <a:blip r:embed="rId2" cstate="print"/>
          <a:stretch>
            <a:fillRect/>
          </a:stretch>
        </p:blipFill>
        <p:spPr>
          <a:xfrm>
            <a:off x="4734762" y="4003732"/>
            <a:ext cx="3054985" cy="2138680"/>
          </a:xfrm>
          <a:prstGeom prst="rect">
            <a:avLst/>
          </a:prstGeom>
        </p:spPr>
      </p:pic>
    </p:spTree>
    <p:extLst>
      <p:ext uri="{BB962C8B-B14F-4D97-AF65-F5344CB8AC3E}">
        <p14:creationId xmlns:p14="http://schemas.microsoft.com/office/powerpoint/2010/main" val="10877134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261" y="2327030"/>
            <a:ext cx="2754924" cy="2754924"/>
          </a:xfrm>
          <a:prstGeom prst="rect">
            <a:avLst/>
          </a:prstGeom>
        </p:spPr>
      </p:pic>
    </p:spTree>
    <p:extLst>
      <p:ext uri="{BB962C8B-B14F-4D97-AF65-F5344CB8AC3E}">
        <p14:creationId xmlns:p14="http://schemas.microsoft.com/office/powerpoint/2010/main" val="37736220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4"/>
          <p:cNvSpPr>
            <a:spLocks noGrp="1"/>
          </p:cNvSpPr>
          <p:nvPr>
            <p:ph type="title"/>
          </p:nvPr>
        </p:nvSpPr>
        <p:spPr>
          <a:xfrm>
            <a:off x="2792657" y="3080544"/>
            <a:ext cx="6543675" cy="692150"/>
          </a:xfrm>
        </p:spPr>
        <p:txBody>
          <a:bodyPr/>
          <a:lstStyle/>
          <a:p>
            <a:r>
              <a:rPr lang="zh-CN" altLang="en-US" dirty="0">
                <a:solidFill>
                  <a:schemeClr val="tx1"/>
                </a:solidFill>
              </a:rPr>
              <a:t>第</a:t>
            </a:r>
            <a:r>
              <a:rPr lang="en-US" altLang="zh-CN" dirty="0">
                <a:solidFill>
                  <a:schemeClr val="tx1"/>
                </a:solidFill>
              </a:rPr>
              <a:t>6</a:t>
            </a:r>
            <a:r>
              <a:rPr lang="zh-CN" altLang="en-US" dirty="0">
                <a:solidFill>
                  <a:schemeClr val="tx1"/>
                </a:solidFill>
              </a:rPr>
              <a:t>章  </a:t>
            </a:r>
            <a:r>
              <a:rPr lang="en-US" altLang="zh-CN" dirty="0">
                <a:solidFill>
                  <a:schemeClr val="tx1"/>
                </a:solidFill>
              </a:rPr>
              <a:t>Matplotlib</a:t>
            </a:r>
            <a:r>
              <a:rPr lang="zh-CN" altLang="en-US" dirty="0">
                <a:solidFill>
                  <a:schemeClr val="tx1"/>
                </a:solidFill>
              </a:rPr>
              <a:t>图形参数设置</a:t>
            </a:r>
            <a:endParaRPr lang="zh-CN" altLang="en-US" b="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4895219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8005</TotalTime>
  <Words>22719</Words>
  <Application>Microsoft Office PowerPoint</Application>
  <PresentationFormat>宽屏</PresentationFormat>
  <Paragraphs>2589</Paragraphs>
  <Slides>318</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318</vt:i4>
      </vt:variant>
    </vt:vector>
  </HeadingPairs>
  <TitlesOfParts>
    <vt:vector size="326" baseType="lpstr">
      <vt:lpstr>等线</vt:lpstr>
      <vt:lpstr>仿宋</vt:lpstr>
      <vt:lpstr>微软雅黑</vt:lpstr>
      <vt:lpstr>Arial</vt:lpstr>
      <vt:lpstr>Calibri</vt:lpstr>
      <vt:lpstr>Times New Roman</vt:lpstr>
      <vt:lpstr>Wingdings</vt:lpstr>
      <vt:lpstr>2_Office 主题</vt:lpstr>
      <vt:lpstr>Python数据可视化 之Matplotlib与Pyecharts</vt:lpstr>
      <vt:lpstr>PowerPoint 演示文稿</vt:lpstr>
      <vt:lpstr>第1章  大数据可视化概述</vt:lpstr>
      <vt:lpstr>PowerPoint 演示文稿</vt:lpstr>
      <vt:lpstr>目录</vt:lpstr>
      <vt:lpstr>PowerPoint 演示文稿</vt:lpstr>
      <vt:lpstr>PowerPoint 演示文稿</vt:lpstr>
      <vt:lpstr>目录</vt:lpstr>
      <vt:lpstr>PowerPoint 演示文稿</vt:lpstr>
      <vt:lpstr>PowerPoint 演示文稿</vt:lpstr>
      <vt:lpstr>目录</vt:lpstr>
      <vt:lpstr>PowerPoint 演示文稿</vt:lpstr>
      <vt:lpstr>PowerPoint 演示文稿</vt:lpstr>
      <vt:lpstr>PowerPoint 演示文稿</vt:lpstr>
      <vt:lpstr>第2章  搭建大数据开发环境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  大数据可视化工具</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第4章  Python可视化编程基础</vt:lpstr>
      <vt:lpstr>PowerPoint 演示文稿</vt:lpstr>
      <vt:lpstr>目录</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第5章  Python数据可视化库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第6章  Matplotlib图形参数设置</vt:lpstr>
      <vt:lpstr>PowerPoint 演示文稿</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目录</vt:lpstr>
      <vt:lpstr>PowerPoint 演示文稿</vt:lpstr>
      <vt:lpstr>PowerPoint 演示文稿</vt:lpstr>
      <vt:lpstr>第7章  Matplotlib基础绘图</vt:lpstr>
      <vt:lpstr>PowerPoint 演示文稿</vt:lpstr>
      <vt:lpstr>目录</vt:lpstr>
      <vt:lpstr>目录</vt:lpstr>
      <vt:lpstr>PowerPoint 演示文稿</vt:lpstr>
      <vt:lpstr>PowerPoint 演示文稿</vt:lpstr>
      <vt:lpstr>PowerPoint 演示文稿</vt:lpstr>
      <vt:lpstr>目录</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第8章  Matplotlib高级绘图</vt:lpstr>
      <vt:lpstr>PowerPoint 演示文稿</vt:lpstr>
      <vt:lpstr>目录</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第9章  Pyecharts图形参数配置</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第10章  Pyecharts基础绘图</vt:lpstr>
      <vt:lpstr>PowerPoint 演示文稿</vt:lpstr>
      <vt:lpstr>目录</vt:lpstr>
      <vt:lpstr>目录</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第11章  Pyecharts高级绘图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第12章  Pyecharts与Django集成</vt:lpstr>
      <vt:lpstr>PowerPoint 演示文稿</vt:lpstr>
      <vt:lpstr>目录</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Wren .</cp:lastModifiedBy>
  <cp:revision>576</cp:revision>
  <dcterms:created xsi:type="dcterms:W3CDTF">2017-01-10T15:44:52Z</dcterms:created>
  <dcterms:modified xsi:type="dcterms:W3CDTF">2020-03-29T14:54:04Z</dcterms:modified>
</cp:coreProperties>
</file>