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3"/>
    <p:sldId id="267" r:id="rId4"/>
    <p:sldId id="268" r:id="rId5"/>
    <p:sldId id="269" r:id="rId6"/>
    <p:sldId id="270" r:id="rId7"/>
    <p:sldId id="271" r:id="rId8"/>
    <p:sldId id="279" r:id="rId9"/>
    <p:sldId id="280" r:id="rId10"/>
    <p:sldId id="281" r:id="rId11"/>
    <p:sldId id="282" r:id="rId12"/>
    <p:sldId id="283" r:id="rId13"/>
    <p:sldId id="292" r:id="rId14"/>
    <p:sldId id="272" r:id="rId15"/>
    <p:sldId id="273" r:id="rId16"/>
    <p:sldId id="274" r:id="rId17"/>
    <p:sldId id="275" r:id="rId18"/>
    <p:sldId id="276" r:id="rId19"/>
    <p:sldId id="277" r:id="rId20"/>
    <p:sldId id="293" r:id="rId21"/>
    <p:sldId id="27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80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11"/>
          <p:cNvSpPr/>
          <p:nvPr/>
        </p:nvSpPr>
        <p:spPr>
          <a:xfrm>
            <a:off x="-7938" y="0"/>
            <a:ext cx="7394576" cy="6864350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  <a:cxn ang="0">
                <a:pos x="connsiteX6-83" y="connsiteY6-8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196" name="KSO_BT1"/>
          <p:cNvSpPr>
            <a:spLocks noGrp="1"/>
          </p:cNvSpPr>
          <p:nvPr>
            <p:ph type="ctrTitle"/>
          </p:nvPr>
        </p:nvSpPr>
        <p:spPr>
          <a:xfrm>
            <a:off x="720725" y="1641475"/>
            <a:ext cx="5370513" cy="11557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ctr">
              <a:defRPr sz="32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200" name="KSO_BC1"/>
          <p:cNvSpPr>
            <a:spLocks noGrp="1"/>
          </p:cNvSpPr>
          <p:nvPr>
            <p:ph type="subTitle" idx="1"/>
          </p:nvPr>
        </p:nvSpPr>
        <p:spPr>
          <a:xfrm>
            <a:off x="720725" y="2825750"/>
            <a:ext cx="5375275" cy="5556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18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18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KSO_FD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0646F-244B-4AC0-AA31-2637F8AF803C}" type="datetimeFigureOut">
              <a:rPr lang="zh-CN" altLang="en-US"/>
            </a:fld>
            <a:endParaRPr lang="zh-CN" altLang="en-US"/>
          </a:p>
        </p:txBody>
      </p:sp>
      <p:sp>
        <p:nvSpPr>
          <p:cNvPr id="7" name="KSO_FT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8B8D8-B465-4DE1-817A-302325BA03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3F13F515-3565-4F4D-84E8-957E18093E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1E8D674E-7232-4639-B2D2-9B270AA474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3D038696-3A55-4FE0-8BBD-B8F7CC7911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9CFD7676-0156-4983-B05C-99C20D08B19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5A5A4-07D9-4ADB-B266-BC943E077B6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6BDC-B4FD-4C1D-95A3-B9F01CC57F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6" y="210151"/>
            <a:ext cx="8126083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8176" y="1066303"/>
            <a:ext cx="8126083" cy="5193212"/>
          </a:xfrm>
        </p:spPr>
        <p:txBody>
          <a:bodyPr>
            <a:normAutofit/>
          </a:bodyPr>
          <a:lstStyle>
            <a:lvl1pPr>
              <a:buSzPct val="50000"/>
              <a:defRPr sz="2200"/>
            </a:lvl1pPr>
            <a:lvl2pPr>
              <a:defRPr sz="1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9A5F3-C5AE-47DF-BA04-CE64243A6B5C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2D562-7B83-4B42-803A-4ECA16CA79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97612" y="2298066"/>
            <a:ext cx="5995988" cy="1235075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597612" y="3567098"/>
            <a:ext cx="5995987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A00139BE-F054-4A45-8AE1-4D2B971A16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03A2BE6A-AFCF-4DDA-BF28-B335753005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AC58B-1CDD-4B2F-9F0E-5D839739BE9B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4C25D-EF38-4ACD-8173-C7709A464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B4086-2726-4524-8909-A337E6BAC4E0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90E89-69FD-46E9-B64E-2C02E5D3C5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4562B-AA54-4A3F-B87F-4EA85238D5C1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77CA1-B7DB-466B-8BC2-3DDA437CC3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760F6B6E-C89C-44ED-959A-62A15F93D54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4FE4C049-5852-4160-A136-C74A7D3D4F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881A5854-C8FB-44EB-A5A0-697107F68E1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87F9CF0B-8A95-43C0-9236-841543CB3A3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76C67789-4956-4243-A115-3F7B3EA5DD3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dirty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BEAB204F-F28A-428D-91EF-704CB83B7A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 bwMode="auto">
          <a:xfrm>
            <a:off x="517525" y="190500"/>
            <a:ext cx="8093075" cy="700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84E110-BDCB-46D9-B63D-39CD67329742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F0B691-989A-463B-9458-3193B6CF49D4}" type="slidenum">
              <a:rPr lang="zh-CN" altLang="en-US"/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 bwMode="auto">
          <a:xfrm>
            <a:off x="517525" y="1027113"/>
            <a:ext cx="8093075" cy="5192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61950" indent="-361950" algn="just" defTabSz="514350" rtl="0" fontAlgn="base">
        <a:lnSpc>
          <a:spcPct val="110000"/>
        </a:lnSpc>
        <a:spcBef>
          <a:spcPts val="101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fontAlgn="base">
        <a:lnSpc>
          <a:spcPct val="150000"/>
        </a:lnSpc>
        <a:spcBef>
          <a:spcPct val="0"/>
        </a:spcBef>
        <a:spcAft>
          <a:spcPts val="340"/>
        </a:spcAft>
        <a:buClr>
          <a:srgbClr val="A1BBEE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4000" smtClean="0"/>
              <a:t>分治</a:t>
            </a:r>
            <a:r>
              <a:rPr lang="en-US" altLang="zh-CN" sz="4000" smtClean="0"/>
              <a:t>&amp;</a:t>
            </a:r>
            <a:r>
              <a:rPr lang="zh-CN" altLang="en-US" sz="4000" smtClean="0"/>
              <a:t>排序</a:t>
            </a:r>
            <a:r>
              <a:rPr lang="en-US" altLang="zh-CN" sz="4000" smtClean="0"/>
              <a:t>&amp;</a:t>
            </a:r>
            <a:r>
              <a:rPr lang="zh-CN" altLang="en-US" sz="4000" smtClean="0"/>
              <a:t>查找</a:t>
            </a:r>
            <a:endParaRPr lang="zh-CN" altLang="en-US" sz="4000" smtClean="0"/>
          </a:p>
        </p:txBody>
      </p:sp>
      <p:sp>
        <p:nvSpPr>
          <p:cNvPr id="14338" name="副标题 4"/>
          <p:cNvSpPr>
            <a:spLocks noGrp="1"/>
          </p:cNvSpPr>
          <p:nvPr>
            <p:ph type="subTitle" idx="1"/>
          </p:nvPr>
        </p:nvSpPr>
        <p:spPr>
          <a:xfrm>
            <a:off x="3121025" y="3111500"/>
            <a:ext cx="5994400" cy="977900"/>
          </a:xfrm>
        </p:spPr>
        <p:txBody>
          <a:bodyPr/>
          <a:lstStyle/>
          <a:p>
            <a:r>
              <a:rPr lang="en-US" altLang="zh-CN" sz="3200" smtClean="0">
                <a:latin typeface="Sverige Script Decorated Demo"/>
              </a:rPr>
              <a:t>by hzyoi</a:t>
            </a:r>
            <a:endParaRPr lang="en-US" altLang="zh-CN" sz="3200" smtClean="0">
              <a:latin typeface="Sverige Script Decorated De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查询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直接返回堆顶就好了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代码</a:t>
            </a:r>
            <a:endParaRPr lang="zh-CN" altLang="en-US" smtClean="0"/>
          </a:p>
        </p:txBody>
      </p:sp>
      <p:pic>
        <p:nvPicPr>
          <p:cNvPr id="24578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88963" y="877888"/>
            <a:ext cx="8137525" cy="5384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517525" y="190500"/>
            <a:ext cx="8093075" cy="700088"/>
          </a:xfrm>
        </p:spPr>
        <p:txBody>
          <a:bodyPr/>
          <a:lstStyle/>
          <a:p>
            <a:r>
              <a:rPr lang="zh-CN" altLang="en-US" smtClean="0"/>
              <a:t>前面都是废话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517525" y="1027113"/>
            <a:ext cx="8093075" cy="5192712"/>
          </a:xfrm>
        </p:spPr>
        <p:txBody>
          <a:bodyPr/>
          <a:lstStyle/>
          <a:p>
            <a:pPr>
              <a:buSzPct val="70000"/>
            </a:pPr>
            <a:r>
              <a:rPr lang="zh-CN" altLang="en-US" smtClean="0"/>
              <a:t>现在让咱们进入偷懒时间，</a:t>
            </a:r>
            <a:r>
              <a:rPr lang="en-US" altLang="zh-CN" smtClean="0"/>
              <a:t>c++</a:t>
            </a:r>
            <a:r>
              <a:rPr lang="zh-CN" altLang="en-US" smtClean="0"/>
              <a:t>中有叫优先队列的东西</a:t>
            </a:r>
            <a:endParaRPr lang="zh-CN" altLang="en-US" smtClean="0"/>
          </a:p>
          <a:p>
            <a:pPr>
              <a:buSzPct val="70000"/>
            </a:pPr>
            <a:r>
              <a:rPr lang="en-US" altLang="zh-CN" smtClean="0"/>
              <a:t>Priority_queue</a:t>
            </a:r>
            <a:endParaRPr lang="en-US" altLang="zh-CN" smtClean="0"/>
          </a:p>
          <a:p>
            <a:pPr>
              <a:buSzPct val="70000"/>
            </a:pPr>
            <a:r>
              <a:rPr lang="zh-CN" altLang="en-US" smtClean="0"/>
              <a:t>这个东西上面的所有操作都兹辞，灰常滴好用</a:t>
            </a:r>
            <a:endParaRPr lang="zh-CN" altLang="en-US" smtClean="0"/>
          </a:p>
          <a:p>
            <a:pPr>
              <a:buSzPct val="70000"/>
            </a:pPr>
            <a:endParaRPr lang="zh-CN" altLang="en-US" smtClean="0"/>
          </a:p>
          <a:p>
            <a:pPr>
              <a:buSzPct val="70000"/>
            </a:pPr>
            <a:r>
              <a:rPr lang="zh-CN" altLang="en-US" sz="3200" smtClean="0"/>
              <a:t>但是</a:t>
            </a:r>
            <a:r>
              <a:rPr lang="zh-CN" altLang="en-US" smtClean="0"/>
              <a:t>，这个东西常数也非常大，建议就在平时水题或实在没时间了再用</a:t>
            </a:r>
            <a:endParaRPr lang="zh-CN" altLang="en-US" smtClean="0"/>
          </a:p>
          <a:p>
            <a:pPr>
              <a:buSzPct val="70000"/>
            </a:pPr>
            <a:r>
              <a:rPr lang="zh-CN" altLang="en-US" smtClean="0"/>
              <a:t>而且，这个东西不兹辞修改堆中某一指定元素的值，乃们可以自己去学一个叫配对堆</a:t>
            </a:r>
            <a:r>
              <a:rPr lang="en-US" altLang="zh-CN" smtClean="0"/>
              <a:t>(__gnu_pbds::priority_queue)</a:t>
            </a:r>
            <a:r>
              <a:rPr lang="zh-CN" altLang="en-US" smtClean="0"/>
              <a:t>的东西，也是</a:t>
            </a:r>
            <a:r>
              <a:rPr lang="en-US" altLang="zh-CN" smtClean="0"/>
              <a:t>stl</a:t>
            </a:r>
            <a:r>
              <a:rPr lang="zh-CN" altLang="en-US" smtClean="0"/>
              <a:t>里的，有兴趣的自学（</a:t>
            </a:r>
            <a:r>
              <a:rPr lang="en-US" altLang="zh-CN" smtClean="0"/>
              <a:t>noip</a:t>
            </a:r>
            <a:r>
              <a:rPr lang="zh-CN" altLang="en-US" smtClean="0"/>
              <a:t>会</a:t>
            </a:r>
            <a:r>
              <a:rPr lang="en-US" altLang="zh-CN" smtClean="0"/>
              <a:t>CE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二分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r>
              <a:rPr lang="zh-CN" altLang="en-US" sz="2400">
                <a:latin typeface="MV Boli" panose="02000500030200090000" charset="0"/>
                <a:ea typeface="华文楷体" charset="0"/>
              </a:rPr>
              <a:t>一般应用于有单调性的序列查找</a:t>
            </a:r>
            <a:endParaRPr lang="zh-CN" altLang="en-US" sz="2400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r>
              <a:rPr lang="zh-CN" altLang="en-US" sz="2400">
                <a:latin typeface="MV Boli" panose="02000500030200090000" charset="0"/>
                <a:ea typeface="华文楷体" charset="0"/>
              </a:rPr>
              <a:t>代码：</a:t>
            </a:r>
            <a:endParaRPr lang="zh-CN" altLang="en-US" sz="2400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endParaRPr lang="zh-CN" altLang="en-US" sz="2400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endParaRPr lang="zh-CN" altLang="en-US" sz="2400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endParaRPr lang="zh-CN" altLang="en-US" sz="2400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endParaRPr lang="zh-CN" altLang="en-US" sz="2400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endParaRPr lang="zh-CN" altLang="en-US" sz="1745">
              <a:latin typeface="MV Boli" panose="02000500030200090000" charset="0"/>
              <a:ea typeface="华文楷体" charset="0"/>
            </a:endParaRPr>
          </a:p>
          <a:p>
            <a:pPr fontAlgn="auto">
              <a:spcBef>
                <a:spcPts val="1015"/>
              </a:spcBef>
              <a:spcAft>
                <a:spcPts val="0"/>
              </a:spcAft>
              <a:defRPr/>
            </a:pPr>
            <a:r>
              <a:rPr lang="zh-CN" altLang="en-US" sz="2400">
                <a:latin typeface="MV Boli" panose="02000500030200090000" charset="0"/>
                <a:ea typeface="华文楷体" charset="0"/>
              </a:rPr>
              <a:t>经典题型：二分答案</a:t>
            </a:r>
            <a:endParaRPr lang="en-US" altLang="zh-CN" sz="2400">
              <a:latin typeface="MV Boli" panose="02000500030200090000" charset="0"/>
              <a:ea typeface="华文楷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2500" y="2074863"/>
            <a:ext cx="666273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en-US" altLang="zh-CN" smtClean="0"/>
              <a:t>Example :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mtClean="0">
                <a:latin typeface="MV Boli" panose="02000500030200090000" pitchFamily="2"/>
              </a:rPr>
              <a:t>[Usaco2006 Dec]River Hopscotch</a:t>
            </a:r>
            <a:endParaRPr lang="zh-CN" altLang="en-US" smtClean="0">
              <a:latin typeface="MV Boli" panose="02000500030200090000" pitchFamily="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   数轴上有n个石子，第i个石头的坐标为Di，现在要从0跳到L，每次条都从一个石子跳到相邻的下一个石子。现在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XXY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允许你移走M个石子，问移走这M个石子后，相邻两个石子距离的最小值的最大值是多少。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(1 &lt;= L &lt;= 1,000,000,000，0 &lt;= N &lt;= 50,000)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(0 &lt; Di &lt; L 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，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0 &lt; M &lt; N)</a:t>
            </a:r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en-US" altLang="zh-CN" smtClean="0"/>
              <a:t>Solution: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二分答案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+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贪心验证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二分最小距离，按照距离从小到大对于每一个点，如果当前点到之前一个没有被移走的石头的距离小于最小距离，这个石头就必须被搬走，统计搬走石头数量，判断是否合法。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吐槽一下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ccf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用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usaco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原题做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noip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题这种恶劣的行为。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en-US" altLang="zh-CN" smtClean="0"/>
              <a:t>Homework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</a:rPr>
              <a:t>BZOJ 1082 [SCOI2005]栅栏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</a:rPr>
              <a:t>[Usaco2010]Chocolate Eating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</a:rPr>
              <a:t>BZOJ2348[Baltic2011]Plagiarism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以上水题，只是给你么练一下打二分的。</a:t>
            </a:r>
            <a:endParaRPr lang="en-US" altLang="zh-CN" smtClean="0"/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三分</a:t>
            </a:r>
            <a:endParaRPr lang="zh-CN" altLang="en-US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三分查找适用于单峰函数中逼近求解某点的值。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如果遇到凸性或凹形函数时（单峰函数）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可以用三分查找通过不断缩小左右边界，求那个凸点或凹点。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</p:txBody>
      </p:sp>
      <p:pic>
        <p:nvPicPr>
          <p:cNvPr id="29699" name="图片 16385" descr="1346382885_37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55900" y="2924175"/>
            <a:ext cx="386556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三分</a:t>
            </a:r>
            <a:endParaRPr lang="zh-CN" altLang="en-US" smtClean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做法：取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[L,R]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三等分点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lmid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，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rmid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1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、当 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f(lmid) &gt; f(rmid) 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的时候，我们可以断定 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rmid 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一定在白点的右边，于是把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[rmid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，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R]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除去。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2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、当 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f(lmid) &lt; f(rmid) 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的时候，我们可以断定 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rmid 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一定在白点的左边，于是把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[L,rmid]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除去。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看图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yy</a:t>
            </a: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一下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复杂度：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因为每次切掉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1/3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O(log</a:t>
            </a:r>
            <a:r>
              <a:rPr lang="en-US" altLang="zh-CN" sz="1600" baseline="-25000" smtClean="0">
                <a:latin typeface="MV Boli" panose="02000500030200090000" pitchFamily="2"/>
                <a:ea typeface="楷体_GB2312" pitchFamily="49" charset="-122"/>
                <a:sym typeface="+mn-ea"/>
              </a:rPr>
              <a:t>3/2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  <a:sym typeface="+mn-ea"/>
              </a:rPr>
              <a:t>n)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</p:txBody>
      </p:sp>
      <p:pic>
        <p:nvPicPr>
          <p:cNvPr id="30723" name="图片 16385" descr="1346382885_37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1650" y="3556000"/>
            <a:ext cx="37274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en-US" altLang="zh-CN" smtClean="0"/>
              <a:t>Homework</a:t>
            </a:r>
            <a:endParaRPr lang="en-US" altLang="zh-CN" smtClean="0"/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pPr>
              <a:buSzPct val="50000"/>
            </a:pPr>
            <a:r>
              <a:rPr lang="en-US" altLang="zh-CN" smtClean="0"/>
              <a:t>zoj   3203   Light Bulb </a:t>
            </a:r>
            <a:endParaRPr lang="en-US" altLang="zh-CN" smtClean="0"/>
          </a:p>
          <a:p>
            <a:pPr>
              <a:buSzPct val="50000"/>
            </a:pP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  <a:p>
            <a:pPr algn="l">
              <a:buSzPct val="50000"/>
            </a:pPr>
            <a:r>
              <a:rPr lang="en-US" altLang="zh-CN" smtClean="0"/>
              <a:t>hdu  2438Turn the corner</a:t>
            </a:r>
            <a:endParaRPr lang="en-US" altLang="zh-CN" smtClean="0"/>
          </a:p>
          <a:p>
            <a:pPr algn="l">
              <a:buSzPct val="50000"/>
            </a:pPr>
            <a:endParaRPr lang="en-US" altLang="zh-CN" smtClean="0"/>
          </a:p>
          <a:p>
            <a:pPr>
              <a:buSzPct val="50000"/>
            </a:pPr>
            <a:r>
              <a:rPr lang="en-US" altLang="zh-CN" smtClean="0"/>
              <a:t>bzoj3874: [Ahoi2014]</a:t>
            </a:r>
            <a:r>
              <a:rPr lang="zh-CN" altLang="en-US" smtClean="0"/>
              <a:t>宅男计划</a:t>
            </a:r>
            <a:endParaRPr lang="zh-CN" altLang="en-US" smtClean="0"/>
          </a:p>
          <a:p>
            <a:pPr>
              <a:buSzPct val="50000"/>
            </a:pPr>
            <a:endParaRPr lang="zh-CN" altLang="en-US" smtClean="0"/>
          </a:p>
          <a:p>
            <a:pPr>
              <a:buSzPct val="50000"/>
            </a:pP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pPr>
              <a:buSzPct val="50000"/>
            </a:pPr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三分题目不少还是挺有趣的，有兴趣的可以自己再找一些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3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定义：</a:t>
            </a:r>
            <a:endParaRPr lang="zh-CN" altLang="en-US" smtClean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  <a:sym typeface="Arial" panose="020B0604020202020204" pitchFamily="34" charset="0"/>
              </a:rPr>
              <a:t>分（divide）：递归解决较小的问题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  <a:sym typeface="Arial" panose="020B0604020202020204" pitchFamily="34" charset="0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  <a:sym typeface="Arial" panose="020B0604020202020204" pitchFamily="34" charset="0"/>
              </a:rPr>
              <a:t>治（conquer）：从子问题的解构建原问题的解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  <a:sym typeface="Arial" panose="020B0604020202020204" pitchFamily="34" charset="0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复杂度 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O(logn*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处理和合并子问题的复杂度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)</a:t>
            </a:r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应用和扩展：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pPr lvl="2"/>
            <a:r>
              <a:rPr lang="zh-CN" altLang="en-US" sz="2000" smtClean="0">
                <a:latin typeface="MV Boli" panose="02000500030200090000" pitchFamily="2"/>
                <a:ea typeface="华文楷体"/>
                <a:cs typeface="华文楷体"/>
              </a:rPr>
              <a:t>排序算法，二分三分</a:t>
            </a:r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pPr lvl="2"/>
            <a:r>
              <a:rPr lang="zh-CN" altLang="en-US" sz="2000" smtClean="0">
                <a:latin typeface="MV Boli" panose="02000500030200090000" pitchFamily="2"/>
                <a:ea typeface="华文楷体"/>
                <a:cs typeface="华文楷体"/>
              </a:rPr>
              <a:t>点分治，</a:t>
            </a:r>
            <a:r>
              <a:rPr lang="en-US" altLang="zh-CN" sz="2000" smtClean="0">
                <a:latin typeface="MV Boli" panose="02000500030200090000" pitchFamily="2"/>
                <a:ea typeface="华文楷体"/>
                <a:cs typeface="华文楷体"/>
              </a:rPr>
              <a:t>cdq</a:t>
            </a:r>
            <a:r>
              <a:rPr lang="zh-CN" altLang="en-US" sz="2000" smtClean="0">
                <a:latin typeface="MV Boli" panose="02000500030200090000" pitchFamily="2"/>
                <a:ea typeface="华文楷体"/>
                <a:cs typeface="华文楷体"/>
              </a:rPr>
              <a:t>分治</a:t>
            </a:r>
            <a:endParaRPr lang="en-US" altLang="zh-CN" sz="20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0675" y="1925638"/>
            <a:ext cx="5262563" cy="19954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>
                <a:solidFill>
                  <a:srgbClr val="6FC2F5"/>
                </a:solidFill>
                <a:latin typeface="Sverige Script Decorated Demo"/>
                <a:ea typeface="微软雅黑" panose="020B0503020204020204" pitchFamily="34" charset="-122"/>
              </a:rPr>
              <a:t> GL &amp; HF</a:t>
            </a:r>
            <a:endParaRPr lang="en-US" altLang="zh-CN" sz="9600">
              <a:solidFill>
                <a:srgbClr val="6FC2F5"/>
              </a:solidFill>
              <a:latin typeface="Sverige Script Decorated Demo"/>
              <a:ea typeface="微软雅黑" panose="020B0503020204020204" pitchFamily="34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262563" y="5222875"/>
            <a:ext cx="26987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1"/>
                </a:solidFill>
              </a:rPr>
              <a:t>欢迎初三大爷来喷本蒟蒻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3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en-US" altLang="zh-CN" smtClean="0"/>
              <a:t>Example:</a:t>
            </a:r>
            <a:endParaRPr lang="zh-CN" altLang="en-US" smtClean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en-US" altLang="zh-CN" sz="2000" smtClean="0">
                <a:latin typeface="MV Boli" panose="02000500030200090000" pitchFamily="2"/>
                <a:sym typeface="+mn-ea"/>
              </a:rPr>
              <a:t>                   codevs1496 </a:t>
            </a:r>
            <a:r>
              <a:rPr lang="zh-CN" altLang="en-US" sz="2000" smtClean="0">
                <a:latin typeface="MV Boli" panose="02000500030200090000" pitchFamily="2"/>
                <a:sym typeface="+mn-ea"/>
              </a:rPr>
              <a:t>地毯填补</a:t>
            </a:r>
            <a:r>
              <a:rPr lang="en-US" altLang="zh-CN" sz="2000" smtClean="0">
                <a:latin typeface="MV Boli" panose="02000500030200090000" pitchFamily="2"/>
                <a:ea typeface="华文楷体"/>
                <a:cs typeface="华文楷体"/>
              </a:rPr>
              <a:t> </a:t>
            </a:r>
            <a:endParaRPr lang="en-US" altLang="zh-CN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en-US" altLang="zh-CN" sz="2000" smtClean="0">
                <a:latin typeface="MV Boli" panose="02000500030200090000" pitchFamily="2"/>
                <a:ea typeface="华文楷体"/>
                <a:cs typeface="华文楷体"/>
              </a:rPr>
              <a:t>      </a:t>
            </a:r>
            <a:r>
              <a:rPr lang="zh-CN" altLang="en-US" sz="2000" smtClean="0">
                <a:latin typeface="MV Boli" panose="02000500030200090000" pitchFamily="2"/>
                <a:ea typeface="华文楷体"/>
                <a:cs typeface="华文楷体"/>
              </a:rPr>
              <a:t>相传在一个古老的阿拉伯国家里，有一座宫殿。宫殿里有个四四方方的各自迷宫，国王选择驸马的方法非常特殊，也非常简单：公主站在其中一个方格子上，只要谁能用地毯将除公主站立的地方意外的所有地方盖上，美丽漂亮聪慧的公主就是他的人了。公主这一方格不能用地毯盖住，毯子的形状有所规定，只能有4种选择，如下图所示：</a:t>
            </a:r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000" smtClean="0">
                <a:latin typeface="MV Boli" panose="02000500030200090000" pitchFamily="2"/>
                <a:ea typeface="华文楷体"/>
                <a:cs typeface="华文楷体"/>
              </a:rPr>
              <a:t> </a:t>
            </a:r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000" smtClean="0">
                <a:latin typeface="MV Boli" panose="02000500030200090000" pitchFamily="2"/>
                <a:ea typeface="华文楷体"/>
                <a:cs typeface="华文楷体"/>
              </a:rPr>
              <a:t>      并且每一方格只能用一层地毯，迷宫的大小为（2^k）^2的方形。当然，也不能让公主无限制地在那儿等，所以实现时限为1s。</a:t>
            </a:r>
            <a:endParaRPr lang="zh-CN" altLang="en-US" sz="20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  <p:pic>
        <p:nvPicPr>
          <p:cNvPr id="56" name="图片 55" descr="149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0450" y="3717925"/>
            <a:ext cx="70897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3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快速排序</a:t>
            </a:r>
            <a:endParaRPr lang="zh-CN" altLang="en-US" smtClean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对于一个数组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A[n]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，任选一个数据作为关键数据，然后将所有比它小的数排到他之前，所有比它大的数排到之后，然后对前后两段递归求解。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复杂度：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O(nlogn)</a:t>
            </a:r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c++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里有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O(1)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的排序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Sort(a+1,a+n+1) 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；耶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~</a:t>
            </a:r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为啥是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O(1)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的嘞？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因为只有一行。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----by 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中考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AK TZN</a:t>
            </a:r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不要尝试手写排序来艹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sort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，几乎不可能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Sort</a:t>
            </a:r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也不可能被卡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  <p:pic>
        <p:nvPicPr>
          <p:cNvPr id="61" name="图片 60" descr="Visual-and-intuitive-feel-of-7-common-sorting-algorithm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18138" y="2051050"/>
            <a:ext cx="26670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53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归并排序</a:t>
            </a:r>
            <a:endParaRPr lang="zh-CN" altLang="en-US" smtClean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将当前区间一分为二，对两个区间分别递归操作，然后合并两个有序区间。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复杂度：</a:t>
            </a:r>
            <a:r>
              <a:rPr lang="en-US" altLang="zh-CN" sz="2400" smtClean="0">
                <a:latin typeface="MV Boli" panose="02000500030200090000" pitchFamily="2"/>
                <a:ea typeface="华文楷体"/>
                <a:cs typeface="华文楷体"/>
              </a:rPr>
              <a:t>O(nlogn) </a:t>
            </a:r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endParaRPr lang="en-US" altLang="zh-CN" sz="2400" smtClean="0">
              <a:latin typeface="MV Boli" panose="02000500030200090000" pitchFamily="2"/>
              <a:ea typeface="华文楷体"/>
              <a:cs typeface="华文楷体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华文楷体"/>
                <a:cs typeface="华文楷体"/>
              </a:rPr>
              <a:t>应用：归并求逆序对</a:t>
            </a:r>
            <a:endParaRPr lang="zh-CN" altLang="en-US" sz="24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  <p:pic>
        <p:nvPicPr>
          <p:cNvPr id="57" name="图片 56" descr="Visual-and-intuitive-feel-of-7-common-sorting-algorithms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35525" y="2184400"/>
            <a:ext cx="2667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53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归并求逆序对</a:t>
            </a:r>
            <a:endParaRPr lang="zh-CN" altLang="en-US" smtClean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392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归并排序是将数列a[l,</a:t>
            </a:r>
            <a:r>
              <a:rPr lang="en-US" altLang="zh-CN" smtClean="0">
                <a:latin typeface="MV Boli" panose="02000500030200090000" pitchFamily="2"/>
                <a:ea typeface="华文楷体"/>
                <a:cs typeface="华文楷体"/>
              </a:rPr>
              <a:t>r</a:t>
            </a: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]分成两半a[l,mid]和a[mid+1,</a:t>
            </a:r>
            <a:r>
              <a:rPr lang="en-US" altLang="zh-CN" smtClean="0">
                <a:latin typeface="MV Boli" panose="02000500030200090000" pitchFamily="2"/>
                <a:ea typeface="华文楷体"/>
                <a:cs typeface="华文楷体"/>
              </a:rPr>
              <a:t>r</a:t>
            </a: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]分别进行归并排序，然后再将这两半合并起来。</a:t>
            </a:r>
            <a:endParaRPr lang="zh-CN" altLang="en-US" smtClean="0">
              <a:latin typeface="MV Boli" panose="02000500030200090000" pitchFamily="2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在合并的过程中（设l&lt;=i&lt;=mid，mid+1&lt;=j&lt;=</a:t>
            </a:r>
            <a:r>
              <a:rPr lang="en-US" altLang="zh-CN" smtClean="0">
                <a:latin typeface="MV Boli" panose="02000500030200090000" pitchFamily="2"/>
                <a:ea typeface="华文楷体"/>
                <a:cs typeface="华文楷体"/>
              </a:rPr>
              <a:t>r</a:t>
            </a: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），当a[i]&lt;=a[j]时，并不产生逆序数；当a[i]&gt;a[j]时，在前半部分中比a[i]大的数都比a[j]大，将a[j]放在a[i]前面的话，逆序数要加上mid+1-i。因此，可以在归并排序中的合并过程中计算逆序数.</a:t>
            </a:r>
            <a:endParaRPr lang="zh-CN" altLang="en-US" smtClean="0">
              <a:latin typeface="MV Boli" panose="02000500030200090000" pitchFamily="2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复杂度：O(</a:t>
            </a:r>
            <a:r>
              <a:rPr lang="en-US" altLang="zh-CN" smtClean="0">
                <a:latin typeface="MV Boli" panose="02000500030200090000" pitchFamily="2"/>
                <a:ea typeface="华文楷体"/>
                <a:cs typeface="华文楷体"/>
              </a:rPr>
              <a:t>n</a:t>
            </a: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log</a:t>
            </a:r>
            <a:r>
              <a:rPr lang="en-US" altLang="zh-CN" smtClean="0">
                <a:latin typeface="MV Boli" panose="02000500030200090000" pitchFamily="2"/>
                <a:ea typeface="华文楷体"/>
                <a:cs typeface="华文楷体"/>
              </a:rPr>
              <a:t>n</a:t>
            </a: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)</a:t>
            </a:r>
            <a:endParaRPr lang="zh-CN" altLang="en-US" smtClean="0">
              <a:latin typeface="MV Boli" panose="02000500030200090000" pitchFamily="2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r>
              <a:rPr lang="zh-CN" altLang="en-US" smtClean="0">
                <a:latin typeface="MV Boli" panose="02000500030200090000" pitchFamily="2"/>
                <a:ea typeface="华文楷体"/>
                <a:cs typeface="华文楷体"/>
              </a:rPr>
              <a:t>作业：</a:t>
            </a:r>
            <a:endParaRPr lang="zh-CN" altLang="en-US" smtClean="0">
              <a:latin typeface="MV Boli" panose="02000500030200090000" pitchFamily="2"/>
              <a:ea typeface="华文楷体"/>
              <a:cs typeface="华文楷体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 smtClean="0">
                <a:latin typeface="MV Boli" panose="02000500030200090000" pitchFamily="2"/>
                <a:ea typeface="华文楷体"/>
                <a:cs typeface="华文楷体"/>
              </a:rPr>
              <a:t>BZOJ_2141: 排队  </a:t>
            </a:r>
            <a:endParaRPr lang="zh-CN" altLang="en-US" sz="1600" smtClean="0">
              <a:latin typeface="MV Boli" panose="02000500030200090000" pitchFamily="2"/>
              <a:ea typeface="华文楷体"/>
              <a:cs typeface="华文楷体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 smtClean="0">
                <a:latin typeface="MV Boli" panose="02000500030200090000" pitchFamily="2"/>
                <a:ea typeface="华文楷体"/>
                <a:cs typeface="华文楷体"/>
              </a:rPr>
              <a:t>火柴排队  2013年NOIP提高组</a:t>
            </a:r>
            <a:endParaRPr lang="zh-CN" altLang="en-US" sz="1600" smtClean="0">
              <a:latin typeface="MV Boli" panose="02000500030200090000" pitchFamily="2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其他的排序算法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堆排序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顾名思义，用堆进行排序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堆之后还会讲，但为了咱的方便，这里先讲掉最简单的操作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堆分为大根堆和小根堆，是一棵完全二叉树，并且对于其中的每一个非叶子节点都满足大于（或小于）它的儿子节点。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堆的操作：插入，删除堆顶元素，查询堆顶元素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pPr lvl="1"/>
            <a:endParaRPr lang="en-US" altLang="zh-CN" sz="1700" smtClean="0">
              <a:latin typeface="MV Boli" panose="02000500030200090000" pitchFamily="2"/>
              <a:ea typeface="楷体_GB2312" pitchFamily="49" charset="-122"/>
            </a:endParaRPr>
          </a:p>
          <a:p>
            <a:pPr lvl="1"/>
            <a:r>
              <a:rPr lang="en-US" altLang="zh-CN" sz="1700" smtClean="0">
                <a:latin typeface="MV Boli" panose="02000500030200090000" pitchFamily="2"/>
                <a:ea typeface="楷体_GB2312" pitchFamily="49" charset="-122"/>
              </a:rPr>
              <a:t>P.S.</a:t>
            </a:r>
            <a:r>
              <a:rPr lang="zh-CN" altLang="en-US" sz="1700" smtClean="0">
                <a:latin typeface="MV Boli" panose="02000500030200090000" pitchFamily="2"/>
                <a:ea typeface="楷体_GB2312" pitchFamily="49" charset="-122"/>
              </a:rPr>
              <a:t>（以下都以大根堆为例）</a:t>
            </a:r>
            <a:endParaRPr lang="zh-CN" altLang="en-US" sz="1700" smtClean="0">
              <a:latin typeface="MV Boli" panose="02000500030200090000" pitchFamily="2"/>
              <a:ea typeface="楷体_GB2312" pitchFamily="49" charset="-122"/>
            </a:endParaRPr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插入操作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在一个满足性质的堆中插入一个元素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将要插入的元素插入堆的底部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然后与其父亲节点比较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如果当前元素大于其父亲节点就将其与父亲节点交换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重复以上两步直到满足堆性质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复杂度：单次插入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</a:rPr>
              <a:t>O(logn)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98475" y="209550"/>
            <a:ext cx="8126413" cy="700088"/>
          </a:xfrm>
        </p:spPr>
        <p:txBody>
          <a:bodyPr/>
          <a:lstStyle/>
          <a:p>
            <a:r>
              <a:rPr lang="zh-CN" altLang="en-US" smtClean="0"/>
              <a:t>删除操作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66800"/>
            <a:ext cx="8126413" cy="5192713"/>
          </a:xfrm>
        </p:spPr>
        <p:txBody>
          <a:bodyPr/>
          <a:lstStyle/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删除一个堆中的元素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将一个元素删除，并把堆底的元素提至这个位置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将其与两个儿子节点比较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如果它小于两个儿子中至少一个，就将其与两个儿子中较大的元素交换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重复以上步骤直到满足堆性质</a:t>
            </a:r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endParaRPr lang="zh-CN" altLang="en-US" sz="2400" smtClean="0">
              <a:latin typeface="MV Boli" panose="02000500030200090000" pitchFamily="2"/>
              <a:ea typeface="楷体_GB2312" pitchFamily="49" charset="-122"/>
            </a:endParaRPr>
          </a:p>
          <a:p>
            <a:r>
              <a:rPr lang="zh-CN" altLang="en-US" sz="2400" smtClean="0">
                <a:latin typeface="MV Boli" panose="02000500030200090000" pitchFamily="2"/>
                <a:ea typeface="楷体_GB2312" pitchFamily="49" charset="-122"/>
              </a:rPr>
              <a:t>复杂度：单次删除</a:t>
            </a:r>
            <a:r>
              <a:rPr lang="en-US" altLang="zh-CN" sz="2400" smtClean="0">
                <a:latin typeface="MV Boli" panose="02000500030200090000" pitchFamily="2"/>
                <a:ea typeface="楷体_GB2312" pitchFamily="49" charset="-122"/>
              </a:rPr>
              <a:t>O(logn)</a:t>
            </a:r>
            <a:endParaRPr lang="en-US" altLang="zh-CN" sz="2400" smtClean="0">
              <a:latin typeface="MV Boli" panose="02000500030200090000" pitchFamily="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演示</Application>
  <PresentationFormat>全屏显示(4:3)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幼圆</vt:lpstr>
      <vt:lpstr>Sverige Script Decorated Demo</vt:lpstr>
      <vt:lpstr>MV Boli</vt:lpstr>
      <vt:lpstr>华文楷体</vt:lpstr>
      <vt:lpstr>楷体_GB2312</vt:lpstr>
      <vt:lpstr>Calibri</vt:lpstr>
      <vt:lpstr>Segoe Print</vt:lpstr>
      <vt:lpstr>MV Boli</vt:lpstr>
      <vt:lpstr>华文楷体</vt:lpstr>
      <vt:lpstr>新宋体</vt:lpstr>
      <vt:lpstr>Baskerville Old Face</vt:lpstr>
      <vt:lpstr>A000120140530A99PPBG</vt:lpstr>
      <vt:lpstr>分治&amp;排序&amp;查找</vt:lpstr>
      <vt:lpstr>定义：</vt:lpstr>
      <vt:lpstr>Example:</vt:lpstr>
      <vt:lpstr>快速排序</vt:lpstr>
      <vt:lpstr>归并排序</vt:lpstr>
      <vt:lpstr>归并求逆序对</vt:lpstr>
      <vt:lpstr>其他的排序算法</vt:lpstr>
      <vt:lpstr>插入操作</vt:lpstr>
      <vt:lpstr>删除操作</vt:lpstr>
      <vt:lpstr>查询</vt:lpstr>
      <vt:lpstr>代码</vt:lpstr>
      <vt:lpstr>前面都是废话</vt:lpstr>
      <vt:lpstr>二分</vt:lpstr>
      <vt:lpstr>Example :</vt:lpstr>
      <vt:lpstr>Solution:</vt:lpstr>
      <vt:lpstr>Homework</vt:lpstr>
      <vt:lpstr>三分</vt:lpstr>
      <vt:lpstr>三分</vt:lpstr>
      <vt:lpstr>Homework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80987</cp:lastModifiedBy>
  <cp:revision>102</cp:revision>
  <dcterms:created xsi:type="dcterms:W3CDTF">2015-12-29T07:20:00Z</dcterms:created>
  <dcterms:modified xsi:type="dcterms:W3CDTF">2016-12-27T07:25:32Z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