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31"/>
  </p:notesMasterIdLst>
  <p:sldIdLst>
    <p:sldId id="256" r:id="rId2"/>
    <p:sldId id="257" r:id="rId3"/>
    <p:sldId id="258" r:id="rId4"/>
    <p:sldId id="266" r:id="rId5"/>
    <p:sldId id="259" r:id="rId6"/>
    <p:sldId id="260" r:id="rId7"/>
    <p:sldId id="261" r:id="rId8"/>
    <p:sldId id="263" r:id="rId9"/>
    <p:sldId id="264" r:id="rId10"/>
    <p:sldId id="299" r:id="rId11"/>
    <p:sldId id="300" r:id="rId12"/>
    <p:sldId id="268" r:id="rId13"/>
    <p:sldId id="269" r:id="rId14"/>
    <p:sldId id="270" r:id="rId15"/>
    <p:sldId id="271" r:id="rId16"/>
    <p:sldId id="272" r:id="rId17"/>
    <p:sldId id="279" r:id="rId18"/>
    <p:sldId id="280" r:id="rId19"/>
    <p:sldId id="297" r:id="rId20"/>
    <p:sldId id="298" r:id="rId21"/>
    <p:sldId id="283" r:id="rId22"/>
    <p:sldId id="284" r:id="rId23"/>
    <p:sldId id="289" r:id="rId24"/>
    <p:sldId id="290" r:id="rId25"/>
    <p:sldId id="291" r:id="rId26"/>
    <p:sldId id="282" r:id="rId27"/>
    <p:sldId id="288" r:id="rId28"/>
    <p:sldId id="285" r:id="rId29"/>
    <p:sldId id="287"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p:cViewPr varScale="1">
        <p:scale>
          <a:sx n="87" d="100"/>
          <a:sy n="87" d="100"/>
        </p:scale>
        <p:origin x="-758" y="-8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2017/1/3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fld id="{82F288E0-7875-42C4-84C8-98DBBD3BF4D2}" type="datetimeFigureOut">
              <a:rPr lang="zh-CN" altLang="en-US" smtClean="0"/>
              <a:pPr/>
              <a:t>2017/1/3</a:t>
            </a:fld>
            <a:endParaRPr lang="zh-CN" altLang="en-US"/>
          </a:p>
        </p:txBody>
      </p:sp>
      <p:sp>
        <p:nvSpPr>
          <p:cNvPr id="17" name="页脚占位符 16"/>
          <p:cNvSpPr>
            <a:spLocks noGrp="1"/>
          </p:cNvSpPr>
          <p:nvPr>
            <p:ph type="ftr" sz="quarter" idx="11"/>
          </p:nvPr>
        </p:nvSpPr>
        <p:spPr>
          <a:xfrm>
            <a:off x="2898648" y="6355080"/>
            <a:ext cx="3474720" cy="365760"/>
          </a:xfrm>
        </p:spPr>
        <p:txBody>
          <a:bodyPr/>
          <a:lstStyle/>
          <a:p>
            <a:endParaRPr lang="zh-CN" altLang="en-US"/>
          </a:p>
        </p:txBody>
      </p:sp>
      <p:sp>
        <p:nvSpPr>
          <p:cNvPr id="29" name="灯片编号占位符 28"/>
          <p:cNvSpPr>
            <a:spLocks noGrp="1"/>
          </p:cNvSpPr>
          <p:nvPr>
            <p:ph type="sldNum" sz="quarter" idx="12"/>
          </p:nvPr>
        </p:nvSpPr>
        <p:spPr>
          <a:xfrm>
            <a:off x="1216152" y="6355080"/>
            <a:ext cx="1219200" cy="365760"/>
          </a:xfrm>
        </p:spPr>
        <p:txBody>
          <a:bodyPr/>
          <a:lstStyle/>
          <a:p>
            <a:fld id="{7D9BB5D0-35E4-459D-AEF3-FE4D7C45CC19}" type="slidenum">
              <a:rPr lang="zh-CN" altLang="en-US" smtClean="0"/>
              <a:pPr/>
              <a:t>‹#›</a:t>
            </a:fld>
            <a:endParaRPr lang="zh-CN" altLang="en-US"/>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ACDF6120-F1F0-4C60-9FE9-39AC71A9C79D}" type="datetimeFigureOut">
              <a:rPr lang="en-US" smtClean="0"/>
              <a:pPr/>
              <a:t>1/3/2017</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
        <p:nvSpPr>
          <p:cNvPr id="8" name="内容占位符 7"/>
          <p:cNvSpPr>
            <a:spLocks noGrp="1"/>
          </p:cNvSpPr>
          <p:nvPr>
            <p:ph sz="quarter" idx="1"/>
          </p:nvPr>
        </p:nvSpPr>
        <p:spPr>
          <a:xfrm>
            <a:off x="457200" y="1219200"/>
            <a:ext cx="8229600"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fld id="{82F288E0-7875-42C4-84C8-98DBBD3BF4D2}" type="datetimeFigureOut">
              <a:rPr lang="zh-CN" altLang="en-US" smtClean="0"/>
              <a:pPr/>
              <a:t>2017/1/3</a:t>
            </a:fld>
            <a:endParaRPr lang="zh-CN" altLang="en-US"/>
          </a:p>
        </p:txBody>
      </p:sp>
      <p:sp>
        <p:nvSpPr>
          <p:cNvPr id="5" name="页脚占位符 4"/>
          <p:cNvSpPr>
            <a:spLocks noGrp="1"/>
          </p:cNvSpPr>
          <p:nvPr>
            <p:ph type="ftr" sz="quarter" idx="11"/>
          </p:nvPr>
        </p:nvSpPr>
        <p:spPr>
          <a:xfrm>
            <a:off x="2898648" y="6355080"/>
            <a:ext cx="3474720" cy="365760"/>
          </a:xfrm>
        </p:spPr>
        <p:txBody>
          <a:bodyPr/>
          <a:lstStyle/>
          <a:p>
            <a:endParaRPr lang="zh-CN" altLang="en-US"/>
          </a:p>
        </p:txBody>
      </p:sp>
      <p:sp>
        <p:nvSpPr>
          <p:cNvPr id="6" name="灯片编号占位符 5"/>
          <p:cNvSpPr>
            <a:spLocks noGrp="1"/>
          </p:cNvSpPr>
          <p:nvPr>
            <p:ph type="sldNum" sz="quarter" idx="12"/>
          </p:nvPr>
        </p:nvSpPr>
        <p:spPr>
          <a:xfrm>
            <a:off x="1069848" y="6355080"/>
            <a:ext cx="1520952" cy="365760"/>
          </a:xfrm>
        </p:spPr>
        <p:txBody>
          <a:bodyPr/>
          <a:lstStyle/>
          <a:p>
            <a:fld id="{7D9BB5D0-35E4-459D-AEF3-FE4D7C45CC19}" type="slidenum">
              <a:rPr lang="zh-CN" altLang="en-US" smtClean="0"/>
              <a:pPr/>
              <a:t>‹#›</a:t>
            </a:fld>
            <a:endParaRPr lang="zh-CN" altLang="en-US"/>
          </a:p>
        </p:txBody>
      </p:sp>
      <p:sp>
        <p:nvSpPr>
          <p:cNvPr id="7" name="矩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82F288E0-7875-42C4-84C8-98DBBD3BF4D2}" type="datetimeFigureOut">
              <a:rPr lang="zh-CN" altLang="en-US" smtClean="0"/>
              <a:pPr/>
              <a:t>2017/1/3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2017/1/3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pPr/>
              <a:t>2017/1/3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152400"/>
            <a:ext cx="8229600" cy="990600"/>
          </a:xfrm>
          <a:prstGeom prst="rect">
            <a:avLst/>
          </a:prstGeom>
        </p:spPr>
        <p:txBody>
          <a:bodyPr vert="horz"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82F288E0-7875-42C4-84C8-98DBBD3BF4D2}" type="datetimeFigureOut">
              <a:rPr lang="zh-CN" altLang="en-US" smtClean="0"/>
              <a:pPr/>
              <a:t>2017/1/3</a:t>
            </a:fld>
            <a:endParaRPr lang="zh-CN" altLang="en-US"/>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7D9BB5D0-35E4-459D-AEF3-FE4D7C45CC19}" type="slidenum">
              <a:rPr lang="zh-CN" altLang="en-US" smtClean="0"/>
              <a:pPr/>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sldNum="0"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zh-CN" sz="5400" dirty="0">
                <a:latin typeface="黑体" pitchFamily="49" charset="-122"/>
                <a:ea typeface="黑体" pitchFamily="49" charset="-122"/>
              </a:rPr>
              <a:t>动态规划入门</a:t>
            </a:r>
          </a:p>
        </p:txBody>
      </p:sp>
      <p:sp>
        <p:nvSpPr>
          <p:cNvPr id="5" name="副标题 4"/>
          <p:cNvSpPr>
            <a:spLocks noGrp="1"/>
          </p:cNvSpPr>
          <p:nvPr>
            <p:ph type="subTitle" idx="1"/>
          </p:nvPr>
        </p:nvSpPr>
        <p:spPr>
          <a:xfrm>
            <a:off x="2075382" y="5107358"/>
            <a:ext cx="5994400" cy="977900"/>
          </a:xfrm>
        </p:spPr>
        <p:txBody>
          <a:bodyPr/>
          <a:lstStyle/>
          <a:p>
            <a:r>
              <a:rPr lang="en-US" altLang="zh-CN" sz="3200" dirty="0" err="1" smtClean="0">
                <a:solidFill>
                  <a:schemeClr val="tx1"/>
                </a:solidFill>
                <a:latin typeface="Candara" pitchFamily="34" charset="0"/>
                <a:ea typeface="Recorda Script Personal Use Onl" charset="0"/>
              </a:rPr>
              <a:t>wtl</a:t>
            </a:r>
            <a:endParaRPr lang="en-US" altLang="zh-CN" sz="3200" dirty="0">
              <a:solidFill>
                <a:schemeClr val="tx1"/>
              </a:solidFill>
              <a:latin typeface="Candara" pitchFamily="34" charset="0"/>
              <a:ea typeface="Recorda Script Personal Use On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Candara" pitchFamily="34" charset="0"/>
                <a:ea typeface="黑体" pitchFamily="49" charset="-122"/>
              </a:rPr>
              <a:t>经典模型</a:t>
            </a:r>
            <a:r>
              <a:rPr lang="en-US" altLang="zh-CN" dirty="0" smtClean="0">
                <a:latin typeface="Candara" pitchFamily="34" charset="0"/>
                <a:ea typeface="黑体" pitchFamily="49" charset="-122"/>
              </a:rPr>
              <a:t>III</a:t>
            </a:r>
            <a:endParaRPr lang="zh-CN" altLang="en-US" dirty="0"/>
          </a:p>
        </p:txBody>
      </p:sp>
      <p:sp>
        <p:nvSpPr>
          <p:cNvPr id="3" name="内容占位符 2"/>
          <p:cNvSpPr>
            <a:spLocks noGrp="1"/>
          </p:cNvSpPr>
          <p:nvPr>
            <p:ph sz="quarter" idx="1"/>
          </p:nvPr>
        </p:nvSpPr>
        <p:spPr>
          <a:xfrm>
            <a:off x="457200" y="1219200"/>
            <a:ext cx="8229600" cy="5128846"/>
          </a:xfrm>
        </p:spPr>
        <p:txBody>
          <a:bodyPr>
            <a:normAutofit/>
          </a:bodyPr>
          <a:lstStyle/>
          <a:p>
            <a:r>
              <a:rPr lang="zh-CN" altLang="en-US" dirty="0" smtClean="0">
                <a:latin typeface="Candara" pitchFamily="34" charset="0"/>
                <a:ea typeface="黑体" pitchFamily="49" charset="-122"/>
              </a:rPr>
              <a:t>另一种背包问题</a:t>
            </a:r>
            <a:endParaRPr lang="en-US" altLang="zh-CN" dirty="0" smtClean="0">
              <a:latin typeface="Candara" pitchFamily="34" charset="0"/>
              <a:ea typeface="黑体" pitchFamily="49" charset="-122"/>
            </a:endParaRPr>
          </a:p>
          <a:p>
            <a:r>
              <a:rPr lang="zh-CN" altLang="en-US" dirty="0" smtClean="0">
                <a:latin typeface="Candara" pitchFamily="34" charset="0"/>
                <a:ea typeface="黑体" pitchFamily="49" charset="-122"/>
              </a:rPr>
              <a:t>有</a:t>
            </a:r>
            <a:r>
              <a:rPr lang="en-US" altLang="zh-CN" dirty="0" smtClean="0">
                <a:latin typeface="Candara" pitchFamily="34" charset="0"/>
                <a:ea typeface="黑体" pitchFamily="49" charset="-122"/>
              </a:rPr>
              <a:t>N</a:t>
            </a:r>
            <a:r>
              <a:rPr lang="zh-CN" altLang="en-US" dirty="0" smtClean="0">
                <a:latin typeface="Candara" pitchFamily="34" charset="0"/>
                <a:ea typeface="黑体" pitchFamily="49" charset="-122"/>
              </a:rPr>
              <a:t>种物品，每种物品的数量为</a:t>
            </a:r>
            <a:r>
              <a:rPr lang="en-US" altLang="zh-CN" dirty="0" smtClean="0">
                <a:latin typeface="Candara" pitchFamily="34" charset="0"/>
                <a:ea typeface="黑体" pitchFamily="49" charset="-122"/>
              </a:rPr>
              <a:t>C1</a:t>
            </a:r>
            <a:r>
              <a:rPr lang="zh-CN" altLang="en-US" dirty="0" smtClean="0">
                <a:latin typeface="Candara" pitchFamily="34" charset="0"/>
                <a:ea typeface="黑体" pitchFamily="49" charset="-122"/>
              </a:rPr>
              <a:t>，</a:t>
            </a:r>
            <a:r>
              <a:rPr lang="en-US" altLang="zh-CN" dirty="0" smtClean="0">
                <a:latin typeface="Candara" pitchFamily="34" charset="0"/>
                <a:ea typeface="黑体" pitchFamily="49" charset="-122"/>
              </a:rPr>
              <a:t>C2......</a:t>
            </a:r>
            <a:r>
              <a:rPr lang="en-US" altLang="zh-CN" dirty="0" err="1" smtClean="0">
                <a:latin typeface="Candara" pitchFamily="34" charset="0"/>
                <a:ea typeface="黑体" pitchFamily="49" charset="-122"/>
              </a:rPr>
              <a:t>Cn</a:t>
            </a:r>
            <a:r>
              <a:rPr lang="zh-CN" altLang="en-US" dirty="0" smtClean="0">
                <a:latin typeface="Candara" pitchFamily="34" charset="0"/>
                <a:ea typeface="黑体" pitchFamily="49" charset="-122"/>
              </a:rPr>
              <a:t>。从中任选若干件放在容量为</a:t>
            </a:r>
            <a:r>
              <a:rPr lang="en-US" altLang="zh-CN" dirty="0" smtClean="0">
                <a:latin typeface="Candara" pitchFamily="34" charset="0"/>
                <a:ea typeface="黑体" pitchFamily="49" charset="-122"/>
              </a:rPr>
              <a:t>W</a:t>
            </a:r>
            <a:r>
              <a:rPr lang="zh-CN" altLang="en-US" dirty="0" smtClean="0">
                <a:latin typeface="Candara" pitchFamily="34" charset="0"/>
                <a:ea typeface="黑体" pitchFamily="49" charset="-122"/>
              </a:rPr>
              <a:t>的背包里，每种物品的体积为</a:t>
            </a:r>
            <a:r>
              <a:rPr lang="en-US" altLang="zh-CN" dirty="0" smtClean="0">
                <a:latin typeface="Candara" pitchFamily="34" charset="0"/>
                <a:ea typeface="黑体" pitchFamily="49" charset="-122"/>
              </a:rPr>
              <a:t>W1</a:t>
            </a:r>
            <a:r>
              <a:rPr lang="zh-CN" altLang="en-US" dirty="0" smtClean="0">
                <a:latin typeface="Candara" pitchFamily="34" charset="0"/>
                <a:ea typeface="黑体" pitchFamily="49" charset="-122"/>
              </a:rPr>
              <a:t>，</a:t>
            </a:r>
            <a:r>
              <a:rPr lang="en-US" altLang="zh-CN" dirty="0" smtClean="0">
                <a:latin typeface="Candara" pitchFamily="34" charset="0"/>
                <a:ea typeface="黑体" pitchFamily="49" charset="-122"/>
              </a:rPr>
              <a:t>W2......</a:t>
            </a:r>
            <a:r>
              <a:rPr lang="en-US" altLang="zh-CN" dirty="0" err="1" smtClean="0">
                <a:latin typeface="Candara" pitchFamily="34" charset="0"/>
                <a:ea typeface="黑体" pitchFamily="49" charset="-122"/>
              </a:rPr>
              <a:t>Wn</a:t>
            </a:r>
            <a:r>
              <a:rPr lang="zh-CN" altLang="en-US" dirty="0" smtClean="0">
                <a:latin typeface="Candara" pitchFamily="34" charset="0"/>
                <a:ea typeface="黑体" pitchFamily="49" charset="-122"/>
              </a:rPr>
              <a:t>（</a:t>
            </a:r>
            <a:r>
              <a:rPr lang="en-US" altLang="zh-CN" dirty="0" err="1" smtClean="0">
                <a:latin typeface="Candara" pitchFamily="34" charset="0"/>
                <a:ea typeface="黑体" pitchFamily="49" charset="-122"/>
              </a:rPr>
              <a:t>Wi</a:t>
            </a:r>
            <a:r>
              <a:rPr lang="zh-CN" altLang="en-US" dirty="0" smtClean="0">
                <a:latin typeface="Candara" pitchFamily="34" charset="0"/>
                <a:ea typeface="黑体" pitchFamily="49" charset="-122"/>
              </a:rPr>
              <a:t>为整数），与之相对应的价值为</a:t>
            </a:r>
            <a:r>
              <a:rPr lang="en-US" altLang="zh-CN" dirty="0" smtClean="0">
                <a:latin typeface="Candara" pitchFamily="34" charset="0"/>
                <a:ea typeface="黑体" pitchFamily="49" charset="-122"/>
              </a:rPr>
              <a:t>P1,P2......</a:t>
            </a:r>
            <a:r>
              <a:rPr lang="en-US" altLang="zh-CN" dirty="0" err="1" smtClean="0">
                <a:latin typeface="Candara" pitchFamily="34" charset="0"/>
                <a:ea typeface="黑体" pitchFamily="49" charset="-122"/>
              </a:rPr>
              <a:t>Pn</a:t>
            </a:r>
            <a:r>
              <a:rPr lang="zh-CN" altLang="en-US" dirty="0" smtClean="0">
                <a:latin typeface="Candara" pitchFamily="34" charset="0"/>
                <a:ea typeface="黑体" pitchFamily="49" charset="-122"/>
              </a:rPr>
              <a:t>（</a:t>
            </a:r>
            <a:r>
              <a:rPr lang="en-US" altLang="zh-CN" dirty="0" smtClean="0">
                <a:latin typeface="Candara" pitchFamily="34" charset="0"/>
                <a:ea typeface="黑体" pitchFamily="49" charset="-122"/>
              </a:rPr>
              <a:t>Pi</a:t>
            </a:r>
            <a:r>
              <a:rPr lang="zh-CN" altLang="en-US" dirty="0" smtClean="0">
                <a:latin typeface="Candara" pitchFamily="34" charset="0"/>
                <a:ea typeface="黑体" pitchFamily="49" charset="-122"/>
              </a:rPr>
              <a:t>为整数）。求背包能够容纳的最大</a:t>
            </a:r>
            <a:r>
              <a:rPr lang="zh-CN" altLang="en-US" dirty="0" smtClean="0">
                <a:latin typeface="Candara" pitchFamily="34" charset="0"/>
                <a:ea typeface="黑体" pitchFamily="49" charset="-122"/>
              </a:rPr>
              <a:t>价值。</a:t>
            </a:r>
            <a:endParaRPr lang="en-US" altLang="zh-CN" dirty="0" smtClean="0">
              <a:latin typeface="Candara" pitchFamily="34" charset="0"/>
              <a:ea typeface="黑体" pitchFamily="49" charset="-122"/>
            </a:endParaRPr>
          </a:p>
          <a:p>
            <a:endParaRPr lang="en-US" altLang="zh-CN" dirty="0" smtClean="0">
              <a:latin typeface="Candara" pitchFamily="34" charset="0"/>
              <a:ea typeface="黑体" pitchFamily="49" charset="-122"/>
            </a:endParaRPr>
          </a:p>
          <a:p>
            <a:r>
              <a:rPr lang="en-US" altLang="zh-CN" dirty="0" smtClean="0">
                <a:latin typeface="Candara" pitchFamily="34" charset="0"/>
                <a:ea typeface="黑体" pitchFamily="49" charset="-122"/>
              </a:rPr>
              <a:t>3</a:t>
            </a:r>
            <a:r>
              <a:rPr lang="en-US" altLang="zh-CN" dirty="0" smtClean="0">
                <a:latin typeface="Candara" pitchFamily="34" charset="0"/>
                <a:ea typeface="黑体" pitchFamily="49" charset="-122"/>
              </a:rPr>
              <a:t>0%</a:t>
            </a:r>
            <a:r>
              <a:rPr lang="en-US" dirty="0" smtClean="0">
                <a:latin typeface="Candara" pitchFamily="34" charset="0"/>
              </a:rPr>
              <a:t>1</a:t>
            </a:r>
            <a:r>
              <a:rPr lang="en-US" dirty="0" smtClean="0">
                <a:latin typeface="Candara" pitchFamily="34" charset="0"/>
              </a:rPr>
              <a:t> &lt;= </a:t>
            </a:r>
            <a:r>
              <a:rPr lang="en-US" dirty="0" err="1" smtClean="0">
                <a:latin typeface="Candara" pitchFamily="34" charset="0"/>
              </a:rPr>
              <a:t>Ci</a:t>
            </a:r>
            <a:r>
              <a:rPr lang="en-US" dirty="0" smtClean="0">
                <a:latin typeface="Candara" pitchFamily="34" charset="0"/>
              </a:rPr>
              <a:t> &lt;= </a:t>
            </a:r>
            <a:r>
              <a:rPr lang="en-US" dirty="0" smtClean="0">
                <a:latin typeface="Candara" pitchFamily="34" charset="0"/>
              </a:rPr>
              <a:t>10</a:t>
            </a:r>
            <a:endParaRPr lang="en-US" dirty="0" smtClean="0">
              <a:latin typeface="Candara" pitchFamily="34" charset="0"/>
            </a:endParaRPr>
          </a:p>
          <a:p>
            <a:r>
              <a:rPr lang="en-US" altLang="zh-CN" dirty="0" smtClean="0">
                <a:latin typeface="Candara" pitchFamily="34" charset="0"/>
                <a:ea typeface="黑体" pitchFamily="49" charset="-122"/>
              </a:rPr>
              <a:t>100%</a:t>
            </a:r>
            <a:r>
              <a:rPr lang="en-US" dirty="0" smtClean="0">
                <a:latin typeface="Candara" pitchFamily="34" charset="0"/>
              </a:rPr>
              <a:t>1</a:t>
            </a:r>
            <a:r>
              <a:rPr lang="en-US" dirty="0" smtClean="0">
                <a:latin typeface="Candara" pitchFamily="34" charset="0"/>
              </a:rPr>
              <a:t> &lt;= </a:t>
            </a:r>
            <a:r>
              <a:rPr lang="en-US" dirty="0" err="1" smtClean="0">
                <a:latin typeface="Candara" pitchFamily="34" charset="0"/>
              </a:rPr>
              <a:t>Ci</a:t>
            </a:r>
            <a:r>
              <a:rPr lang="en-US" dirty="0" smtClean="0">
                <a:latin typeface="Candara" pitchFamily="34" charset="0"/>
              </a:rPr>
              <a:t> &lt;= </a:t>
            </a:r>
            <a:r>
              <a:rPr lang="en-US" dirty="0" smtClean="0">
                <a:latin typeface="Candara" pitchFamily="34" charset="0"/>
              </a:rPr>
              <a:t>200</a:t>
            </a:r>
            <a:endParaRPr lang="en-US" dirty="0" smtClean="0">
              <a:latin typeface="Candara" pitchFamily="34" charset="0"/>
            </a:endParaRPr>
          </a:p>
          <a:p>
            <a:pPr>
              <a:buNone/>
            </a:pPr>
            <a:endParaRPr lang="en-US" altLang="zh-CN" dirty="0" smtClean="0">
              <a:latin typeface="Candara" pitchFamily="34" charset="0"/>
              <a:ea typeface="黑体" pitchFamily="49" charset="-122"/>
            </a:endParaRPr>
          </a:p>
          <a:p>
            <a:r>
              <a:rPr lang="zh-CN" altLang="en-US" dirty="0" smtClean="0">
                <a:latin typeface="Candara" pitchFamily="34" charset="0"/>
                <a:ea typeface="黑体" pitchFamily="49" charset="-122"/>
              </a:rPr>
              <a:t>对于所有数据</a:t>
            </a:r>
            <a:r>
              <a:rPr lang="en-US" dirty="0" smtClean="0">
                <a:latin typeface="Candara" pitchFamily="34" charset="0"/>
                <a:ea typeface="黑体" pitchFamily="49" charset="-122"/>
              </a:rPr>
              <a:t>1</a:t>
            </a:r>
            <a:r>
              <a:rPr lang="en-US" dirty="0" smtClean="0">
                <a:latin typeface="Candara" pitchFamily="34" charset="0"/>
                <a:ea typeface="黑体" pitchFamily="49" charset="-122"/>
              </a:rPr>
              <a:t> &lt;= N &lt;= 100，1 &lt;= W &lt;= 2</a:t>
            </a:r>
            <a:r>
              <a:rPr lang="en-US" dirty="0" smtClean="0">
                <a:latin typeface="Candara" pitchFamily="34" charset="0"/>
                <a:ea typeface="黑体" pitchFamily="49" charset="-122"/>
              </a:rPr>
              <a:t>0000</a:t>
            </a:r>
            <a:r>
              <a:rPr lang="zh-CN" altLang="en-US" dirty="0" smtClean="0">
                <a:latin typeface="Candara" pitchFamily="34" charset="0"/>
                <a:ea typeface="黑体" pitchFamily="49" charset="-122"/>
              </a:rPr>
              <a:t>，</a:t>
            </a:r>
            <a:endParaRPr lang="en-US" altLang="zh-CN" dirty="0" smtClean="0">
              <a:latin typeface="Candara" pitchFamily="34" charset="0"/>
              <a:ea typeface="黑体" pitchFamily="49" charset="-122"/>
            </a:endParaRPr>
          </a:p>
          <a:p>
            <a:r>
              <a:rPr lang="zh-CN" altLang="en-US" dirty="0" smtClean="0">
                <a:latin typeface="Candara" pitchFamily="34" charset="0"/>
                <a:ea typeface="黑体" pitchFamily="49" charset="-122"/>
              </a:rPr>
              <a:t>对于所有数据</a:t>
            </a:r>
            <a:r>
              <a:rPr lang="en-US" dirty="0" smtClean="0">
                <a:latin typeface="Candara" pitchFamily="34" charset="0"/>
                <a:ea typeface="黑体" pitchFamily="49" charset="-122"/>
              </a:rPr>
              <a:t>1</a:t>
            </a:r>
            <a:r>
              <a:rPr lang="en-US" dirty="0" smtClean="0">
                <a:latin typeface="Candara" pitchFamily="34" charset="0"/>
                <a:ea typeface="黑体" pitchFamily="49" charset="-122"/>
              </a:rPr>
              <a:t> &lt;= </a:t>
            </a:r>
            <a:r>
              <a:rPr lang="en-US" dirty="0" err="1" smtClean="0">
                <a:latin typeface="Candara" pitchFamily="34" charset="0"/>
                <a:ea typeface="黑体" pitchFamily="49" charset="-122"/>
              </a:rPr>
              <a:t>Wi</a:t>
            </a:r>
            <a:r>
              <a:rPr lang="zh-CN" altLang="en-US" dirty="0" smtClean="0">
                <a:latin typeface="Candara" pitchFamily="34" charset="0"/>
                <a:ea typeface="黑体" pitchFamily="49" charset="-122"/>
              </a:rPr>
              <a:t>，</a:t>
            </a:r>
            <a:r>
              <a:rPr lang="en-US" dirty="0" smtClean="0">
                <a:latin typeface="Candara" pitchFamily="34" charset="0"/>
                <a:ea typeface="黑体" pitchFamily="49" charset="-122"/>
              </a:rPr>
              <a:t>Pi</a:t>
            </a:r>
            <a:r>
              <a:rPr lang="en-US" dirty="0" smtClean="0">
                <a:latin typeface="Candara" pitchFamily="34" charset="0"/>
                <a:ea typeface="黑体" pitchFamily="49" charset="-122"/>
              </a:rPr>
              <a:t> &lt;= </a:t>
            </a:r>
            <a:r>
              <a:rPr lang="en-US" dirty="0" smtClean="0">
                <a:latin typeface="Candara" pitchFamily="34" charset="0"/>
                <a:ea typeface="黑体" pitchFamily="49" charset="-122"/>
              </a:rPr>
              <a:t>10000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amond(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amond(in)">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amond(in)">
                                      <p:cBhvr>
                                        <p:cTn id="27" dur="2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diamond(in)">
                                      <p:cBhvr>
                                        <p:cTn id="3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Candara" pitchFamily="34" charset="0"/>
                <a:ea typeface="黑体" pitchFamily="49" charset="-122"/>
              </a:rPr>
              <a:t>经典模型</a:t>
            </a:r>
            <a:r>
              <a:rPr lang="en-US" altLang="zh-CN" dirty="0" smtClean="0">
                <a:latin typeface="Candara" pitchFamily="34" charset="0"/>
                <a:ea typeface="黑体" pitchFamily="49" charset="-122"/>
              </a:rPr>
              <a:t>III</a:t>
            </a:r>
            <a:endParaRPr lang="zh-CN" altLang="en-US" dirty="0"/>
          </a:p>
        </p:txBody>
      </p:sp>
      <p:sp>
        <p:nvSpPr>
          <p:cNvPr id="3" name="内容占位符 2"/>
          <p:cNvSpPr>
            <a:spLocks noGrp="1"/>
          </p:cNvSpPr>
          <p:nvPr>
            <p:ph sz="quarter" idx="1"/>
          </p:nvPr>
        </p:nvSpPr>
        <p:spPr>
          <a:xfrm>
            <a:off x="457200" y="1219199"/>
            <a:ext cx="8229600" cy="5155223"/>
          </a:xfrm>
        </p:spPr>
        <p:txBody>
          <a:bodyPr>
            <a:normAutofit/>
          </a:bodyPr>
          <a:lstStyle/>
          <a:p>
            <a:r>
              <a:rPr lang="zh-CN" altLang="en-US" dirty="0" smtClean="0">
                <a:latin typeface="Candara" pitchFamily="34" charset="0"/>
                <a:ea typeface="黑体" pitchFamily="49" charset="-122"/>
              </a:rPr>
              <a:t>我相信你们会</a:t>
            </a:r>
            <a:r>
              <a:rPr lang="en-US" altLang="zh-CN" dirty="0" smtClean="0">
                <a:latin typeface="Candara" pitchFamily="34" charset="0"/>
                <a:ea typeface="黑体" pitchFamily="49" charset="-122"/>
              </a:rPr>
              <a:t>30%</a:t>
            </a:r>
            <a:r>
              <a:rPr lang="zh-CN" altLang="en-US" dirty="0" smtClean="0">
                <a:latin typeface="Candara" pitchFamily="34" charset="0"/>
                <a:ea typeface="黑体" pitchFamily="49" charset="-122"/>
              </a:rPr>
              <a:t>做法。。。由于这里空间太小写不下就不赘述了。</a:t>
            </a:r>
            <a:endParaRPr lang="en-US" altLang="zh-CN" dirty="0" smtClean="0">
              <a:latin typeface="Candara" pitchFamily="34" charset="0"/>
              <a:ea typeface="黑体" pitchFamily="49" charset="-122"/>
            </a:endParaRPr>
          </a:p>
          <a:p>
            <a:r>
              <a:rPr lang="zh-CN" altLang="en-US" dirty="0" smtClean="0">
                <a:latin typeface="Candara" pitchFamily="34" charset="0"/>
                <a:ea typeface="黑体" pitchFamily="49" charset="-122"/>
              </a:rPr>
              <a:t>这里</a:t>
            </a:r>
            <a:r>
              <a:rPr lang="en-US" altLang="zh-CN" dirty="0" smtClean="0">
                <a:latin typeface="Candara" pitchFamily="34" charset="0"/>
                <a:ea typeface="黑体" pitchFamily="49" charset="-122"/>
              </a:rPr>
              <a:t>100%</a:t>
            </a:r>
            <a:r>
              <a:rPr lang="zh-CN" altLang="en-US" dirty="0" smtClean="0">
                <a:latin typeface="Candara" pitchFamily="34" charset="0"/>
                <a:ea typeface="黑体" pitchFamily="49" charset="-122"/>
              </a:rPr>
              <a:t>可以</a:t>
            </a:r>
            <a:r>
              <a:rPr lang="zh-CN" altLang="en-US" dirty="0" smtClean="0">
                <a:latin typeface="Candara" pitchFamily="34" charset="0"/>
                <a:ea typeface="黑体" pitchFamily="49" charset="-122"/>
              </a:rPr>
              <a:t>用多重背包拆成</a:t>
            </a:r>
            <a:r>
              <a:rPr lang="en-US" altLang="zh-CN" dirty="0" smtClean="0">
                <a:latin typeface="Candara" pitchFamily="34" charset="0"/>
                <a:ea typeface="黑体" pitchFamily="49" charset="-122"/>
              </a:rPr>
              <a:t>01</a:t>
            </a:r>
            <a:r>
              <a:rPr lang="zh-CN" altLang="en-US" dirty="0" smtClean="0">
                <a:latin typeface="Candara" pitchFamily="34" charset="0"/>
                <a:ea typeface="黑体" pitchFamily="49" charset="-122"/>
              </a:rPr>
              <a:t>背包求解的思想，不过在拆的时候不能将</a:t>
            </a:r>
            <a:r>
              <a:rPr lang="en-US" altLang="zh-CN" dirty="0" err="1" smtClean="0">
                <a:latin typeface="Candara" pitchFamily="34" charset="0"/>
                <a:ea typeface="黑体" pitchFamily="49" charset="-122"/>
              </a:rPr>
              <a:t>Cn</a:t>
            </a:r>
            <a:r>
              <a:rPr lang="zh-CN" altLang="en-US" dirty="0" smtClean="0">
                <a:latin typeface="Candara" pitchFamily="34" charset="0"/>
                <a:ea typeface="黑体" pitchFamily="49" charset="-122"/>
              </a:rPr>
              <a:t>拆成</a:t>
            </a:r>
            <a:r>
              <a:rPr lang="en-US" altLang="zh-CN" dirty="0" smtClean="0">
                <a:latin typeface="Candara" pitchFamily="34" charset="0"/>
                <a:ea typeface="黑体" pitchFamily="49" charset="-122"/>
              </a:rPr>
              <a:t>1+1+1+1+1+1.....+1</a:t>
            </a:r>
            <a:r>
              <a:rPr lang="zh-CN" altLang="en-US" dirty="0" smtClean="0">
                <a:latin typeface="Candara" pitchFamily="34" charset="0"/>
                <a:ea typeface="黑体" pitchFamily="49" charset="-122"/>
              </a:rPr>
              <a:t>的形式。这么做会超时。</a:t>
            </a:r>
            <a:r>
              <a:rPr lang="zh-CN" altLang="en-US" dirty="0" smtClean="0">
                <a:latin typeface="Candara" pitchFamily="34" charset="0"/>
                <a:ea typeface="黑体" pitchFamily="49" charset="-122"/>
              </a:rPr>
              <a:t>应该将</a:t>
            </a:r>
            <a:r>
              <a:rPr lang="en-US" altLang="zh-CN" dirty="0" err="1" smtClean="0">
                <a:latin typeface="Candara" pitchFamily="34" charset="0"/>
                <a:ea typeface="黑体" pitchFamily="49" charset="-122"/>
              </a:rPr>
              <a:t>Cn</a:t>
            </a:r>
            <a:r>
              <a:rPr lang="zh-CN" altLang="en-US" dirty="0" smtClean="0">
                <a:latin typeface="Candara" pitchFamily="34" charset="0"/>
                <a:ea typeface="黑体" pitchFamily="49" charset="-122"/>
              </a:rPr>
              <a:t>拆成 </a:t>
            </a:r>
            <a:r>
              <a:rPr lang="en-US" altLang="zh-CN" dirty="0" err="1" smtClean="0">
                <a:latin typeface="Candara" pitchFamily="34" charset="0"/>
                <a:ea typeface="黑体" pitchFamily="49" charset="-122"/>
              </a:rPr>
              <a:t>Cn</a:t>
            </a:r>
            <a:r>
              <a:rPr lang="en-US" altLang="zh-CN" dirty="0" smtClean="0">
                <a:latin typeface="Candara" pitchFamily="34" charset="0"/>
                <a:ea typeface="黑体" pitchFamily="49" charset="-122"/>
              </a:rPr>
              <a:t>=1+2+4+8+...+(</a:t>
            </a:r>
            <a:r>
              <a:rPr lang="en-US" altLang="zh-CN" dirty="0" err="1" smtClean="0">
                <a:latin typeface="Candara" pitchFamily="34" charset="0"/>
                <a:ea typeface="黑体" pitchFamily="49" charset="-122"/>
              </a:rPr>
              <a:t>Cn</a:t>
            </a:r>
            <a:r>
              <a:rPr lang="en-US" altLang="zh-CN" dirty="0" smtClean="0">
                <a:latin typeface="Candara" pitchFamily="34" charset="0"/>
                <a:ea typeface="黑体" pitchFamily="49" charset="-122"/>
              </a:rPr>
              <a:t>-sum)</a:t>
            </a:r>
            <a:r>
              <a:rPr lang="zh-CN" altLang="en-US" dirty="0" smtClean="0">
                <a:latin typeface="Candara" pitchFamily="34" charset="0"/>
                <a:ea typeface="黑体" pitchFamily="49" charset="-122"/>
              </a:rPr>
              <a:t>。  这里</a:t>
            </a:r>
            <a:r>
              <a:rPr lang="en-US" altLang="zh-CN" dirty="0" smtClean="0">
                <a:latin typeface="Candara" pitchFamily="34" charset="0"/>
                <a:ea typeface="黑体" pitchFamily="49" charset="-122"/>
              </a:rPr>
              <a:t>sum</a:t>
            </a:r>
            <a:r>
              <a:rPr lang="zh-CN" altLang="en-US" dirty="0" smtClean="0">
                <a:latin typeface="Candara" pitchFamily="34" charset="0"/>
                <a:ea typeface="黑体" pitchFamily="49" charset="-122"/>
              </a:rPr>
              <a:t>表示前面的数字之和，例如 按照规律加到第</a:t>
            </a:r>
            <a:r>
              <a:rPr lang="en-US" altLang="zh-CN" dirty="0" smtClean="0">
                <a:latin typeface="Candara" pitchFamily="34" charset="0"/>
                <a:ea typeface="黑体" pitchFamily="49" charset="-122"/>
              </a:rPr>
              <a:t>m</a:t>
            </a:r>
            <a:r>
              <a:rPr lang="zh-CN" altLang="en-US" dirty="0" smtClean="0">
                <a:latin typeface="Candara" pitchFamily="34" charset="0"/>
                <a:ea typeface="黑体" pitchFamily="49" charset="-122"/>
              </a:rPr>
              <a:t>个数，发现已经大于</a:t>
            </a:r>
            <a:r>
              <a:rPr lang="en-US" altLang="zh-CN" dirty="0" err="1" smtClean="0">
                <a:latin typeface="Candara" pitchFamily="34" charset="0"/>
                <a:ea typeface="黑体" pitchFamily="49" charset="-122"/>
              </a:rPr>
              <a:t>Cn</a:t>
            </a:r>
            <a:r>
              <a:rPr lang="zh-CN" altLang="en-US" dirty="0" smtClean="0">
                <a:latin typeface="Candara" pitchFamily="34" charset="0"/>
                <a:ea typeface="黑体" pitchFamily="49" charset="-122"/>
              </a:rPr>
              <a:t>，那么</a:t>
            </a:r>
          </a:p>
          <a:p>
            <a:r>
              <a:rPr lang="en-US" altLang="zh-CN" dirty="0" smtClean="0">
                <a:latin typeface="Candara" pitchFamily="34" charset="0"/>
                <a:ea typeface="黑体" pitchFamily="49" charset="-122"/>
              </a:rPr>
              <a:t>sum</a:t>
            </a:r>
            <a:r>
              <a:rPr lang="zh-CN" altLang="en-US" dirty="0" smtClean="0">
                <a:latin typeface="Candara" pitchFamily="34" charset="0"/>
                <a:ea typeface="黑体" pitchFamily="49" charset="-122"/>
              </a:rPr>
              <a:t>就表示从 </a:t>
            </a:r>
            <a:r>
              <a:rPr lang="en-US" altLang="zh-CN" dirty="0" smtClean="0">
                <a:latin typeface="Candara" pitchFamily="34" charset="0"/>
                <a:ea typeface="黑体" pitchFamily="49" charset="-122"/>
              </a:rPr>
              <a:t>1+2+4+8+.....+ 2^(m-2)</a:t>
            </a:r>
            <a:r>
              <a:rPr lang="zh-CN" altLang="en-US" dirty="0" smtClean="0">
                <a:latin typeface="Candara" pitchFamily="34" charset="0"/>
                <a:ea typeface="黑体" pitchFamily="49" charset="-122"/>
              </a:rPr>
              <a:t>。   我们可以检验， 在</a:t>
            </a:r>
            <a:r>
              <a:rPr lang="en-US" altLang="zh-CN" dirty="0" smtClean="0">
                <a:latin typeface="Candara" pitchFamily="34" charset="0"/>
                <a:ea typeface="黑体" pitchFamily="49" charset="-122"/>
              </a:rPr>
              <a:t>[1,Cn]</a:t>
            </a:r>
            <a:r>
              <a:rPr lang="zh-CN" altLang="en-US" dirty="0" smtClean="0">
                <a:latin typeface="Candara" pitchFamily="34" charset="0"/>
                <a:ea typeface="黑体" pitchFamily="49" charset="-122"/>
              </a:rPr>
              <a:t>中任意的数 我们都可以在这个序列中找到若干数相加得到</a:t>
            </a:r>
            <a:r>
              <a:rPr lang="zh-CN" altLang="en-US" dirty="0" smtClean="0">
                <a:latin typeface="Candara" pitchFamily="34" charset="0"/>
                <a:ea typeface="黑体" pitchFamily="49" charset="-122"/>
              </a:rPr>
              <a:t>。</a:t>
            </a:r>
            <a:endParaRPr lang="en-US" altLang="zh-CN" dirty="0" smtClean="0">
              <a:latin typeface="Candara" pitchFamily="34" charset="0"/>
              <a:ea typeface="黑体" pitchFamily="49" charset="-122"/>
            </a:endParaRPr>
          </a:p>
          <a:p>
            <a:r>
              <a:rPr lang="zh-CN" altLang="en-US" dirty="0" smtClean="0">
                <a:latin typeface="Candara" pitchFamily="34" charset="0"/>
                <a:ea typeface="黑体" pitchFamily="49" charset="-122"/>
              </a:rPr>
              <a:t>拆分</a:t>
            </a:r>
            <a:r>
              <a:rPr lang="zh-CN" altLang="en-US" dirty="0" smtClean="0">
                <a:latin typeface="Candara" pitchFamily="34" charset="0"/>
                <a:ea typeface="黑体" pitchFamily="49" charset="-122"/>
              </a:rPr>
              <a:t>结束后我们就可以</a:t>
            </a:r>
            <a:r>
              <a:rPr lang="zh-CN" altLang="en-US" dirty="0" smtClean="0">
                <a:latin typeface="Candara" pitchFamily="34" charset="0"/>
                <a:ea typeface="黑体" pitchFamily="49" charset="-122"/>
              </a:rPr>
              <a:t>按照经典模型</a:t>
            </a:r>
            <a:r>
              <a:rPr lang="en-US" altLang="zh-CN" dirty="0" smtClean="0">
                <a:latin typeface="Candara" pitchFamily="34" charset="0"/>
                <a:ea typeface="黑体" pitchFamily="49" charset="-122"/>
              </a:rPr>
              <a:t>II</a:t>
            </a:r>
            <a:r>
              <a:rPr lang="zh-CN" altLang="en-US" dirty="0" smtClean="0">
                <a:latin typeface="Candara" pitchFamily="34" charset="0"/>
                <a:ea typeface="黑体" pitchFamily="49" charset="-122"/>
              </a:rPr>
              <a:t>的背包求解</a:t>
            </a:r>
            <a:r>
              <a:rPr lang="zh-CN" altLang="en-US" dirty="0" smtClean="0">
                <a:latin typeface="Candara" pitchFamily="34" charset="0"/>
                <a:ea typeface="黑体" pitchFamily="49" charset="-122"/>
              </a:rPr>
              <a:t>。</a:t>
            </a:r>
          </a:p>
          <a:p>
            <a:r>
              <a:rPr lang="zh-CN" altLang="en-US" dirty="0" smtClean="0">
                <a:latin typeface="Candara" pitchFamily="34" charset="0"/>
                <a:ea typeface="黑体" pitchFamily="49" charset="-122"/>
              </a:rPr>
              <a:t>这题写好可以</a:t>
            </a:r>
            <a:r>
              <a:rPr lang="zh-CN" altLang="en-US" dirty="0" smtClean="0">
                <a:latin typeface="Candara" pitchFamily="34" charset="0"/>
                <a:ea typeface="黑体" pitchFamily="49" charset="-122"/>
              </a:rPr>
              <a:t>交</a:t>
            </a:r>
            <a:r>
              <a:rPr lang="en-US" altLang="zh-CN" dirty="0" smtClean="0">
                <a:latin typeface="Candara" pitchFamily="34" charset="0"/>
                <a:ea typeface="黑体" pitchFamily="49" charset="-122"/>
              </a:rPr>
              <a:t>51nod 1085</a:t>
            </a:r>
            <a:endParaRPr lang="zh-CN" altLang="en-US" dirty="0">
              <a:latin typeface="Candara" pitchFamily="34"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amond(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amond(in)">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itchFamily="49" charset="-122"/>
                <a:ea typeface="黑体" pitchFamily="49" charset="-122"/>
              </a:rPr>
              <a:t>简单例题</a:t>
            </a:r>
            <a:r>
              <a:rPr lang="zh-CN" altLang="en-US" dirty="0" smtClean="0">
                <a:latin typeface="黑体" pitchFamily="49" charset="-122"/>
                <a:ea typeface="黑体" pitchFamily="49" charset="-122"/>
                <a:sym typeface="+mn-ea"/>
              </a:rPr>
              <a:t>的</a:t>
            </a:r>
            <a:r>
              <a:rPr lang="zh-CN" altLang="en-US" dirty="0" smtClean="0">
                <a:latin typeface="黑体" pitchFamily="49" charset="-122"/>
                <a:ea typeface="黑体" pitchFamily="49" charset="-122"/>
              </a:rPr>
              <a:t>讲解</a:t>
            </a:r>
            <a:endParaRPr lang="zh-CN" altLang="en-US" dirty="0"/>
          </a:p>
        </p:txBody>
      </p:sp>
      <p:sp>
        <p:nvSpPr>
          <p:cNvPr id="3" name="内容占位符 2"/>
          <p:cNvSpPr>
            <a:spLocks noGrp="1"/>
          </p:cNvSpPr>
          <p:nvPr>
            <p:ph sz="quarter" idx="1"/>
          </p:nvPr>
        </p:nvSpPr>
        <p:spPr/>
        <p:txBody>
          <a:bodyPr/>
          <a:lstStyle/>
          <a:p>
            <a:r>
              <a:rPr lang="zh-CN" altLang="en-US" dirty="0">
                <a:latin typeface="黑体" pitchFamily="49" charset="-122"/>
                <a:ea typeface="黑体" pitchFamily="49" charset="-122"/>
              </a:rPr>
              <a:t>接下来就是简单例题</a:t>
            </a:r>
            <a:r>
              <a:rPr lang="zh-CN" altLang="en-US" dirty="0">
                <a:latin typeface="黑体" pitchFamily="49" charset="-122"/>
                <a:ea typeface="黑体" pitchFamily="49" charset="-122"/>
                <a:sym typeface="+mn-ea"/>
              </a:rPr>
              <a:t>的</a:t>
            </a:r>
            <a:r>
              <a:rPr lang="zh-CN" altLang="en-US" dirty="0">
                <a:latin typeface="黑体" pitchFamily="49" charset="-122"/>
                <a:ea typeface="黑体" pitchFamily="49" charset="-122"/>
              </a:rPr>
              <a:t>讲解了。。。</a:t>
            </a:r>
          </a:p>
          <a:p>
            <a:r>
              <a:rPr lang="zh-CN" altLang="en-US" dirty="0">
                <a:latin typeface="黑体" pitchFamily="49" charset="-122"/>
                <a:ea typeface="黑体" pitchFamily="49" charset="-122"/>
              </a:rPr>
              <a:t>欢迎大家来虐题。。。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itchFamily="34" charset="0"/>
                <a:ea typeface="黑体" pitchFamily="49" charset="-122"/>
              </a:rPr>
              <a:t>Example I</a:t>
            </a:r>
          </a:p>
        </p:txBody>
      </p:sp>
      <p:sp>
        <p:nvSpPr>
          <p:cNvPr id="5" name="内容占位符 4"/>
          <p:cNvSpPr>
            <a:spLocks noGrp="1"/>
          </p:cNvSpPr>
          <p:nvPr>
            <p:ph sz="quarter" idx="1"/>
          </p:nvPr>
        </p:nvSpPr>
        <p:spPr/>
        <p:txBody>
          <a:bodyPr>
            <a:normAutofit/>
          </a:bodyPr>
          <a:lstStyle/>
          <a:p>
            <a:r>
              <a:rPr lang="zh-CN" altLang="en-US" dirty="0" smtClean="0">
                <a:latin typeface="Candara" pitchFamily="34" charset="0"/>
                <a:ea typeface="黑体" pitchFamily="49" charset="-122"/>
              </a:rPr>
              <a:t>雷涛同学非常的有爱心，在他的宿舍里，养着一只因为受伤被救助的小猫</a:t>
            </a:r>
            <a:r>
              <a:rPr lang="en-US" altLang="zh-CN" dirty="0" smtClean="0">
                <a:latin typeface="Candara" pitchFamily="34" charset="0"/>
                <a:ea typeface="黑体" pitchFamily="49" charset="-122"/>
              </a:rPr>
              <a:t>(</a:t>
            </a:r>
            <a:r>
              <a:rPr lang="zh-CN" altLang="en-US" strike="sngStrike" dirty="0" smtClean="0">
                <a:latin typeface="Candara" pitchFamily="34" charset="0"/>
                <a:ea typeface="黑体" pitchFamily="49" charset="-122"/>
              </a:rPr>
              <a:t>当然，这样的行为是违反学生宿舍管理条例的</a:t>
            </a:r>
            <a:r>
              <a:rPr lang="en-US" altLang="zh-CN" dirty="0" smtClean="0">
                <a:latin typeface="Candara" pitchFamily="34" charset="0"/>
                <a:ea typeface="黑体" pitchFamily="49" charset="-122"/>
              </a:rPr>
              <a:t>)</a:t>
            </a:r>
            <a:r>
              <a:rPr lang="zh-CN" altLang="en-US" dirty="0" smtClean="0">
                <a:latin typeface="Candara" pitchFamily="34" charset="0"/>
                <a:ea typeface="黑体" pitchFamily="49" charset="-122"/>
              </a:rPr>
              <a:t>。</a:t>
            </a:r>
            <a:endParaRPr lang="en-US" altLang="zh-CN" dirty="0" smtClean="0">
              <a:latin typeface="Candara" pitchFamily="34" charset="0"/>
              <a:ea typeface="黑体" pitchFamily="49" charset="-122"/>
            </a:endParaRPr>
          </a:p>
          <a:p>
            <a:r>
              <a:rPr lang="en-US" altLang="zh-CN" dirty="0" smtClean="0">
                <a:latin typeface="Candara" pitchFamily="34" charset="0"/>
                <a:ea typeface="黑体" pitchFamily="49" charset="-122"/>
              </a:rPr>
              <a:t>(…</a:t>
            </a:r>
            <a:r>
              <a:rPr lang="zh-CN" altLang="en-US" dirty="0" smtClean="0">
                <a:latin typeface="Candara" pitchFamily="34" charset="0"/>
                <a:ea typeface="黑体" pitchFamily="49" charset="-122"/>
              </a:rPr>
              <a:t>这里省略一堆废话，大意是猫在看柿子树</a:t>
            </a:r>
            <a:r>
              <a:rPr lang="en-US" altLang="zh-CN" dirty="0" smtClean="0">
                <a:latin typeface="Candara" pitchFamily="34" charset="0"/>
                <a:ea typeface="黑体" pitchFamily="49" charset="-122"/>
              </a:rPr>
              <a:t>…)</a:t>
            </a:r>
          </a:p>
          <a:p>
            <a:r>
              <a:rPr lang="zh-CN" altLang="en-US" dirty="0" smtClean="0">
                <a:latin typeface="Candara" pitchFamily="34" charset="0"/>
                <a:ea typeface="黑体" pitchFamily="49" charset="-122"/>
              </a:rPr>
              <a:t>在校园里，有许多柿子树，在雷涛所在的宿舍楼前，就有</a:t>
            </a:r>
            <a:r>
              <a:rPr lang="en-US" altLang="zh-CN" dirty="0" smtClean="0">
                <a:latin typeface="Candara" pitchFamily="34" charset="0"/>
                <a:ea typeface="黑体" pitchFamily="49" charset="-122"/>
              </a:rPr>
              <a:t>N</a:t>
            </a:r>
            <a:r>
              <a:rPr lang="zh-CN" altLang="en-US" dirty="0" smtClean="0">
                <a:latin typeface="Candara" pitchFamily="34" charset="0"/>
                <a:ea typeface="黑体" pitchFamily="49" charset="-122"/>
              </a:rPr>
              <a:t>棵。并且这</a:t>
            </a:r>
            <a:r>
              <a:rPr lang="en-US" altLang="zh-CN" dirty="0" smtClean="0">
                <a:latin typeface="Candara" pitchFamily="34" charset="0"/>
                <a:ea typeface="黑体" pitchFamily="49" charset="-122"/>
              </a:rPr>
              <a:t>N</a:t>
            </a:r>
            <a:r>
              <a:rPr lang="zh-CN" altLang="en-US" dirty="0" smtClean="0">
                <a:latin typeface="Candara" pitchFamily="34" charset="0"/>
                <a:ea typeface="黑体" pitchFamily="49" charset="-122"/>
              </a:rPr>
              <a:t>棵柿子树每棵的高度都是</a:t>
            </a:r>
            <a:r>
              <a:rPr lang="en-US" altLang="zh-CN" dirty="0" smtClean="0">
                <a:latin typeface="Candara" pitchFamily="34" charset="0"/>
                <a:ea typeface="黑体" pitchFamily="49" charset="-122"/>
              </a:rPr>
              <a:t>H</a:t>
            </a:r>
            <a:r>
              <a:rPr lang="zh-CN" altLang="en-US" dirty="0" smtClean="0">
                <a:latin typeface="Candara" pitchFamily="34" charset="0"/>
                <a:ea typeface="黑体" pitchFamily="49" charset="-122"/>
              </a:rPr>
              <a:t>。</a:t>
            </a:r>
            <a:endParaRPr lang="en-US" altLang="zh-CN" dirty="0" smtClean="0">
              <a:latin typeface="Candara" pitchFamily="34" charset="0"/>
              <a:ea typeface="黑体" pitchFamily="49" charset="-122"/>
            </a:endParaRPr>
          </a:p>
          <a:p>
            <a:r>
              <a:rPr lang="en-US" altLang="zh-CN" dirty="0" smtClean="0">
                <a:latin typeface="Candara" pitchFamily="34" charset="0"/>
                <a:ea typeface="黑体" pitchFamily="49" charset="-122"/>
              </a:rPr>
              <a:t>(…</a:t>
            </a:r>
            <a:r>
              <a:rPr lang="zh-CN" altLang="en-US" dirty="0" smtClean="0">
                <a:latin typeface="Candara" pitchFamily="34" charset="0"/>
                <a:ea typeface="黑体" pitchFamily="49" charset="-122"/>
              </a:rPr>
              <a:t>这里省略一堆废话，大意是柿子熟了猫想吃</a:t>
            </a:r>
            <a:r>
              <a:rPr lang="en-US" altLang="zh-CN" dirty="0" smtClean="0">
                <a:latin typeface="Candara" pitchFamily="34" charset="0"/>
                <a:ea typeface="黑体" pitchFamily="49" charset="-122"/>
              </a:rPr>
              <a:t>…)</a:t>
            </a:r>
          </a:p>
          <a:p>
            <a:endParaRPr lang="zh-CN" altLang="en-US" dirty="0" smtClean="0">
              <a:latin typeface="Candara" pitchFamily="34" charset="0"/>
              <a:ea typeface="黑体" pitchFamily="49" charset="-122"/>
            </a:endParaRPr>
          </a:p>
          <a:p>
            <a:endParaRPr lang="zh-CN" altLang="en-US" dirty="0">
              <a:latin typeface="Candara" pitchFamily="34"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amond(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amond(in)">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diamond(in)">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diamond(in)">
                                      <p:cBhvr>
                                        <p:cTn id="22" dur="20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itchFamily="34" charset="0"/>
              </a:rPr>
              <a:t>Example I</a:t>
            </a:r>
            <a:endParaRPr lang="zh-CN" altLang="en-US" dirty="0">
              <a:latin typeface="Candara" pitchFamily="34" charset="0"/>
            </a:endParaRPr>
          </a:p>
        </p:txBody>
      </p:sp>
      <p:sp>
        <p:nvSpPr>
          <p:cNvPr id="5" name="内容占位符 4"/>
          <p:cNvSpPr>
            <a:spLocks noGrp="1"/>
          </p:cNvSpPr>
          <p:nvPr>
            <p:ph sz="quarter" idx="1"/>
          </p:nvPr>
        </p:nvSpPr>
        <p:spPr>
          <a:xfrm>
            <a:off x="457200" y="1219199"/>
            <a:ext cx="8229600" cy="4988169"/>
          </a:xfrm>
        </p:spPr>
        <p:txBody>
          <a:bodyPr>
            <a:noAutofit/>
          </a:bodyPr>
          <a:lstStyle/>
          <a:p>
            <a:r>
              <a:rPr lang="zh-CN" altLang="en-US" dirty="0" smtClean="0">
                <a:latin typeface="Candara" pitchFamily="34" charset="0"/>
                <a:ea typeface="黑体" pitchFamily="49" charset="-122"/>
              </a:rPr>
              <a:t>小猫可以从宿舍的阳台上跳到窗外任意一棵柿子树的树顶。之后，她每次都可以在当前位置沿着当前所在的柿子树向下跳</a:t>
            </a:r>
            <a:r>
              <a:rPr lang="en-US" altLang="zh-CN" dirty="0" smtClean="0">
                <a:latin typeface="Candara" pitchFamily="34" charset="0"/>
                <a:ea typeface="黑体" pitchFamily="49" charset="-122"/>
              </a:rPr>
              <a:t>1</a:t>
            </a:r>
            <a:r>
              <a:rPr lang="zh-CN" altLang="en-US" dirty="0" smtClean="0">
                <a:latin typeface="Candara" pitchFamily="34" charset="0"/>
                <a:ea typeface="黑体" pitchFamily="49" charset="-122"/>
              </a:rPr>
              <a:t>单位距离。当然，小猫的能力远不止如此，她还可以在树之间跳跃。每次她都可以从当前这棵树跳到另外的任意一棵，在这个过程中，她的高度会下降</a:t>
            </a:r>
            <a:r>
              <a:rPr lang="en-US" altLang="zh-CN" dirty="0" smtClean="0">
                <a:latin typeface="Candara" pitchFamily="34" charset="0"/>
                <a:ea typeface="黑体" pitchFamily="49" charset="-122"/>
              </a:rPr>
              <a:t>Delta</a:t>
            </a:r>
            <a:r>
              <a:rPr lang="zh-CN" altLang="en-US" dirty="0" smtClean="0">
                <a:latin typeface="Candara" pitchFamily="34" charset="0"/>
                <a:ea typeface="黑体" pitchFamily="49" charset="-122"/>
              </a:rPr>
              <a:t>单位距离。每个时刻，只要她所在的位置有柿子，她就可以吃掉。整个“吃柿子行动”一直到小猫落到地面上为止。</a:t>
            </a:r>
          </a:p>
          <a:p>
            <a:r>
              <a:rPr lang="zh-CN" altLang="en-US" dirty="0" smtClean="0">
                <a:latin typeface="Candara" pitchFamily="34" charset="0"/>
                <a:ea typeface="黑体" pitchFamily="49" charset="-122"/>
              </a:rPr>
              <a:t>雷涛调查了所有柿子树上柿子的生长情况。他很想知道，小猫从阳台出发，最多能吃到多少柿子？他知道写一个程序可以很容易的解决这个问题，于是，现在你的任务就是帮助雷涛写一个这样的程序。</a:t>
            </a:r>
          </a:p>
          <a:p>
            <a:endParaRPr lang="zh-CN" altLang="en-US" dirty="0">
              <a:latin typeface="Candara" pitchFamily="34"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amond(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amond(in)">
                                      <p:cBhvr>
                                        <p:cTn id="12" dur="2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itchFamily="34" charset="0"/>
              </a:rPr>
              <a:t>Example I</a:t>
            </a:r>
          </a:p>
        </p:txBody>
      </p:sp>
      <p:sp>
        <p:nvSpPr>
          <p:cNvPr id="8" name="内容占位符 7"/>
          <p:cNvSpPr>
            <a:spLocks noGrp="1"/>
          </p:cNvSpPr>
          <p:nvPr>
            <p:ph sz="quarter" idx="1"/>
          </p:nvPr>
        </p:nvSpPr>
        <p:spPr/>
        <p:txBody>
          <a:bodyPr/>
          <a:lstStyle/>
          <a:p>
            <a:r>
              <a:rPr lang="zh-CN" altLang="en-US" dirty="0" smtClean="0">
                <a:latin typeface="Candara" pitchFamily="34" charset="0"/>
                <a:ea typeface="黑体" pitchFamily="49" charset="-122"/>
              </a:rPr>
              <a:t>图为</a:t>
            </a:r>
            <a:r>
              <a:rPr lang="en-US" altLang="zh-CN" i="1" dirty="0" smtClean="0">
                <a:latin typeface="Candara" pitchFamily="34" charset="0"/>
                <a:ea typeface="黑体" pitchFamily="49" charset="-122"/>
              </a:rPr>
              <a:t>N</a:t>
            </a:r>
            <a:r>
              <a:rPr lang="zh-CN" altLang="en-US" dirty="0" smtClean="0">
                <a:latin typeface="Candara" pitchFamily="34" charset="0"/>
                <a:ea typeface="黑体" pitchFamily="49" charset="-122"/>
              </a:rPr>
              <a:t> </a:t>
            </a:r>
            <a:r>
              <a:rPr lang="en-US" altLang="zh-CN" dirty="0" smtClean="0">
                <a:latin typeface="Candara" pitchFamily="34" charset="0"/>
                <a:ea typeface="黑体" pitchFamily="49" charset="-122"/>
              </a:rPr>
              <a:t>= 3, </a:t>
            </a:r>
            <a:r>
              <a:rPr lang="en-US" altLang="zh-CN" i="1" dirty="0" smtClean="0">
                <a:latin typeface="Candara" pitchFamily="34" charset="0"/>
                <a:ea typeface="黑体" pitchFamily="49" charset="-122"/>
              </a:rPr>
              <a:t>H</a:t>
            </a:r>
            <a:r>
              <a:rPr lang="zh-CN" altLang="en-US" dirty="0" smtClean="0">
                <a:latin typeface="Candara" pitchFamily="34" charset="0"/>
                <a:ea typeface="黑体" pitchFamily="49" charset="-122"/>
              </a:rPr>
              <a:t> </a:t>
            </a:r>
            <a:r>
              <a:rPr lang="en-US" altLang="zh-CN" dirty="0" smtClean="0">
                <a:latin typeface="Candara" pitchFamily="34" charset="0"/>
                <a:ea typeface="黑体" pitchFamily="49" charset="-122"/>
              </a:rPr>
              <a:t>= 10, </a:t>
            </a:r>
            <a:r>
              <a:rPr lang="en-US" altLang="zh-CN" i="1" dirty="0" smtClean="0">
                <a:latin typeface="Candara" pitchFamily="34" charset="0"/>
                <a:ea typeface="黑体" pitchFamily="49" charset="-122"/>
              </a:rPr>
              <a:t>Delta</a:t>
            </a:r>
            <a:r>
              <a:rPr lang="zh-CN" altLang="en-US" dirty="0" smtClean="0">
                <a:latin typeface="Candara" pitchFamily="34" charset="0"/>
                <a:ea typeface="黑体" pitchFamily="49" charset="-122"/>
              </a:rPr>
              <a:t> </a:t>
            </a:r>
            <a:r>
              <a:rPr lang="en-US" altLang="zh-CN" dirty="0" smtClean="0">
                <a:latin typeface="Candara" pitchFamily="34" charset="0"/>
                <a:ea typeface="黑体" pitchFamily="49" charset="-122"/>
              </a:rPr>
              <a:t>= 2</a:t>
            </a:r>
            <a:r>
              <a:rPr lang="zh-CN" altLang="en-US" dirty="0" smtClean="0">
                <a:latin typeface="Candara" pitchFamily="34" charset="0"/>
                <a:ea typeface="黑体" pitchFamily="49" charset="-122"/>
              </a:rPr>
              <a:t>的一个</a:t>
            </a:r>
            <a:endParaRPr lang="en-US" altLang="zh-CN" dirty="0" smtClean="0">
              <a:latin typeface="Candara" pitchFamily="34" charset="0"/>
              <a:ea typeface="黑体" pitchFamily="49" charset="-122"/>
            </a:endParaRPr>
          </a:p>
          <a:p>
            <a:pPr>
              <a:buNone/>
            </a:pPr>
            <a:r>
              <a:rPr lang="zh-CN" altLang="en-US" dirty="0" smtClean="0">
                <a:latin typeface="Candara" pitchFamily="34" charset="0"/>
                <a:ea typeface="黑体" pitchFamily="49" charset="-122"/>
              </a:rPr>
              <a:t>    例子。小猫按照图示路线进行跳跃，</a:t>
            </a:r>
            <a:endParaRPr lang="en-US" altLang="zh-CN" dirty="0" smtClean="0">
              <a:latin typeface="Candara" pitchFamily="34" charset="0"/>
              <a:ea typeface="黑体" pitchFamily="49" charset="-122"/>
            </a:endParaRPr>
          </a:p>
          <a:p>
            <a:pPr>
              <a:buNone/>
            </a:pPr>
            <a:r>
              <a:rPr lang="zh-CN" altLang="en-US" dirty="0" smtClean="0">
                <a:latin typeface="Candara" pitchFamily="34" charset="0"/>
                <a:ea typeface="黑体" pitchFamily="49" charset="-122"/>
              </a:rPr>
              <a:t>    可以吃到最多的</a:t>
            </a:r>
            <a:r>
              <a:rPr lang="en-US" altLang="zh-CN" dirty="0" smtClean="0">
                <a:latin typeface="Candara" pitchFamily="34" charset="0"/>
                <a:ea typeface="黑体" pitchFamily="49" charset="-122"/>
              </a:rPr>
              <a:t>8</a:t>
            </a:r>
            <a:r>
              <a:rPr lang="zh-CN" altLang="en-US" dirty="0" smtClean="0">
                <a:latin typeface="Candara" pitchFamily="34" charset="0"/>
                <a:ea typeface="黑体" pitchFamily="49" charset="-122"/>
              </a:rPr>
              <a:t>个柿子。</a:t>
            </a:r>
          </a:p>
          <a:p>
            <a:r>
              <a:rPr lang="zh-CN" altLang="en-US" dirty="0" smtClean="0">
                <a:latin typeface="Candara" pitchFamily="34" charset="0"/>
                <a:ea typeface="黑体" pitchFamily="49" charset="-122"/>
              </a:rPr>
              <a:t>输入文件的第一行有三个以空格</a:t>
            </a:r>
            <a:endParaRPr lang="en-US" altLang="zh-CN" dirty="0" smtClean="0">
              <a:latin typeface="Candara" pitchFamily="34" charset="0"/>
              <a:ea typeface="黑体" pitchFamily="49" charset="-122"/>
            </a:endParaRPr>
          </a:p>
          <a:p>
            <a:pPr>
              <a:buNone/>
            </a:pPr>
            <a:r>
              <a:rPr lang="zh-CN" altLang="en-US" dirty="0" smtClean="0">
                <a:latin typeface="Candara" pitchFamily="34" charset="0"/>
                <a:ea typeface="黑体" pitchFamily="49" charset="-122"/>
              </a:rPr>
              <a:t>    分隔的整数，分别代表</a:t>
            </a:r>
            <a:r>
              <a:rPr lang="en-US" altLang="zh-CN" i="1" dirty="0" smtClean="0">
                <a:latin typeface="Candara" pitchFamily="34" charset="0"/>
                <a:ea typeface="黑体" pitchFamily="49" charset="-122"/>
              </a:rPr>
              <a:t>N</a:t>
            </a:r>
            <a:r>
              <a:rPr lang="en-US" altLang="zh-CN" dirty="0" smtClean="0">
                <a:latin typeface="Candara" pitchFamily="34" charset="0"/>
                <a:ea typeface="黑体" pitchFamily="49" charset="-122"/>
              </a:rPr>
              <a:t>, </a:t>
            </a:r>
            <a:r>
              <a:rPr lang="en-US" altLang="zh-CN" i="1" dirty="0" smtClean="0">
                <a:latin typeface="Candara" pitchFamily="34" charset="0"/>
                <a:ea typeface="黑体" pitchFamily="49" charset="-122"/>
              </a:rPr>
              <a:t>H</a:t>
            </a:r>
            <a:r>
              <a:rPr lang="en-US" altLang="zh-CN" dirty="0" smtClean="0">
                <a:latin typeface="Candara" pitchFamily="34" charset="0"/>
                <a:ea typeface="黑体" pitchFamily="49" charset="-122"/>
              </a:rPr>
              <a:t>, </a:t>
            </a:r>
            <a:r>
              <a:rPr lang="en-US" altLang="zh-CN" i="1" dirty="0" smtClean="0">
                <a:latin typeface="Candara" pitchFamily="34" charset="0"/>
                <a:ea typeface="黑体" pitchFamily="49" charset="-122"/>
              </a:rPr>
              <a:t>Delta</a:t>
            </a:r>
            <a:endParaRPr lang="zh-CN" altLang="en-US" dirty="0" smtClean="0">
              <a:latin typeface="Candara" pitchFamily="34" charset="0"/>
              <a:ea typeface="黑体" pitchFamily="49" charset="-122"/>
            </a:endParaRPr>
          </a:p>
          <a:p>
            <a:r>
              <a:rPr lang="zh-CN" altLang="en-US" dirty="0" smtClean="0">
                <a:latin typeface="Candara" pitchFamily="34" charset="0"/>
                <a:ea typeface="黑体" pitchFamily="49" charset="-122"/>
              </a:rPr>
              <a:t>接下来的</a:t>
            </a:r>
            <a:r>
              <a:rPr lang="en-US" altLang="zh-CN" i="1" dirty="0" smtClean="0">
                <a:latin typeface="Candara" pitchFamily="34" charset="0"/>
                <a:ea typeface="黑体" pitchFamily="49" charset="-122"/>
              </a:rPr>
              <a:t>N</a:t>
            </a:r>
            <a:r>
              <a:rPr lang="zh-CN" altLang="en-US" dirty="0" smtClean="0">
                <a:latin typeface="Candara" pitchFamily="34" charset="0"/>
                <a:ea typeface="黑体" pitchFamily="49" charset="-122"/>
              </a:rPr>
              <a:t>行，每行第一个整数为</a:t>
            </a:r>
            <a:r>
              <a:rPr lang="en-US" altLang="zh-CN" i="1" dirty="0" smtClean="0">
                <a:latin typeface="Candara" pitchFamily="34" charset="0"/>
                <a:ea typeface="黑体" pitchFamily="49" charset="-122"/>
              </a:rPr>
              <a:t>N</a:t>
            </a:r>
            <a:r>
              <a:rPr lang="en-US" altLang="zh-CN" i="1" baseline="-25000" dirty="0" smtClean="0">
                <a:latin typeface="Candara" pitchFamily="34" charset="0"/>
                <a:ea typeface="黑体" pitchFamily="49" charset="-122"/>
              </a:rPr>
              <a:t>i</a:t>
            </a:r>
            <a:r>
              <a:rPr lang="zh-CN" altLang="en-US" dirty="0" smtClean="0">
                <a:latin typeface="Candara" pitchFamily="34" charset="0"/>
                <a:ea typeface="黑体" pitchFamily="49" charset="-122"/>
              </a:rPr>
              <a:t>，代表第</a:t>
            </a:r>
            <a:r>
              <a:rPr lang="en-US" altLang="zh-CN" i="1" dirty="0" err="1" smtClean="0">
                <a:latin typeface="Candara" pitchFamily="34" charset="0"/>
                <a:ea typeface="黑体" pitchFamily="49" charset="-122"/>
              </a:rPr>
              <a:t>i</a:t>
            </a:r>
            <a:r>
              <a:rPr lang="zh-CN" altLang="en-US" dirty="0" smtClean="0">
                <a:latin typeface="Candara" pitchFamily="34" charset="0"/>
                <a:ea typeface="黑体" pitchFamily="49" charset="-122"/>
              </a:rPr>
              <a:t>棵树上的柿子数量。</a:t>
            </a:r>
          </a:p>
          <a:p>
            <a:r>
              <a:rPr lang="zh-CN" altLang="en-US" dirty="0" smtClean="0">
                <a:latin typeface="Candara" pitchFamily="34" charset="0"/>
                <a:ea typeface="黑体" pitchFamily="49" charset="-122"/>
              </a:rPr>
              <a:t>接下来是</a:t>
            </a:r>
            <a:r>
              <a:rPr lang="en-US" altLang="zh-CN" i="1" dirty="0" smtClean="0">
                <a:latin typeface="Candara" pitchFamily="34" charset="0"/>
                <a:ea typeface="黑体" pitchFamily="49" charset="-122"/>
              </a:rPr>
              <a:t>N</a:t>
            </a:r>
            <a:r>
              <a:rPr lang="en-US" altLang="zh-CN" i="1" baseline="-25000" dirty="0" smtClean="0">
                <a:latin typeface="Candara" pitchFamily="34" charset="0"/>
                <a:ea typeface="黑体" pitchFamily="49" charset="-122"/>
              </a:rPr>
              <a:t>i</a:t>
            </a:r>
            <a:r>
              <a:rPr lang="zh-CN" altLang="en-US" dirty="0" smtClean="0">
                <a:latin typeface="Candara" pitchFamily="34" charset="0"/>
                <a:ea typeface="黑体" pitchFamily="49" charset="-122"/>
              </a:rPr>
              <a:t>个整数，每个整数</a:t>
            </a:r>
            <a:r>
              <a:rPr lang="en-US" altLang="zh-CN" i="1" dirty="0" err="1" smtClean="0">
                <a:latin typeface="Candara" pitchFamily="34" charset="0"/>
                <a:ea typeface="黑体" pitchFamily="49" charset="-122"/>
              </a:rPr>
              <a:t>T</a:t>
            </a:r>
            <a:r>
              <a:rPr lang="en-US" altLang="zh-CN" i="1" baseline="-25000" dirty="0" err="1" smtClean="0">
                <a:latin typeface="Candara" pitchFamily="34" charset="0"/>
                <a:ea typeface="黑体" pitchFamily="49" charset="-122"/>
              </a:rPr>
              <a:t>ij</a:t>
            </a:r>
            <a:r>
              <a:rPr lang="zh-CN" altLang="en-US" dirty="0" smtClean="0">
                <a:latin typeface="Candara" pitchFamily="34" charset="0"/>
                <a:ea typeface="黑体" pitchFamily="49" charset="-122"/>
              </a:rPr>
              <a:t>代表第</a:t>
            </a:r>
            <a:r>
              <a:rPr lang="en-US" altLang="zh-CN" i="1" dirty="0" err="1" smtClean="0">
                <a:latin typeface="Candara" pitchFamily="34" charset="0"/>
                <a:ea typeface="黑体" pitchFamily="49" charset="-122"/>
              </a:rPr>
              <a:t>i</a:t>
            </a:r>
            <a:r>
              <a:rPr lang="zh-CN" altLang="en-US" dirty="0" smtClean="0">
                <a:latin typeface="Candara" pitchFamily="34" charset="0"/>
                <a:ea typeface="黑体" pitchFamily="49" charset="-122"/>
              </a:rPr>
              <a:t>棵柿子树的</a:t>
            </a:r>
            <a:r>
              <a:rPr lang="en-US" altLang="zh-CN" i="1" dirty="0" err="1" smtClean="0">
                <a:latin typeface="Candara" pitchFamily="34" charset="0"/>
                <a:ea typeface="黑体" pitchFamily="49" charset="-122"/>
              </a:rPr>
              <a:t>T</a:t>
            </a:r>
            <a:r>
              <a:rPr lang="en-US" altLang="zh-CN" i="1" baseline="-25000" dirty="0" err="1" smtClean="0">
                <a:latin typeface="Candara" pitchFamily="34" charset="0"/>
                <a:ea typeface="黑体" pitchFamily="49" charset="-122"/>
              </a:rPr>
              <a:t>ij</a:t>
            </a:r>
            <a:r>
              <a:rPr lang="zh-CN" altLang="en-US" dirty="0" smtClean="0">
                <a:latin typeface="Candara" pitchFamily="34" charset="0"/>
                <a:ea typeface="黑体" pitchFamily="49" charset="-122"/>
              </a:rPr>
              <a:t>高度上长有一个柿子。</a:t>
            </a:r>
          </a:p>
          <a:p>
            <a:r>
              <a:rPr lang="zh-CN" altLang="en-US" dirty="0" smtClean="0">
                <a:latin typeface="Candara" pitchFamily="34" charset="0"/>
                <a:ea typeface="黑体" pitchFamily="49" charset="-122"/>
              </a:rPr>
              <a:t>输出仅包含一个整数，即小猫最多吃到的柿子数。</a:t>
            </a:r>
          </a:p>
          <a:p>
            <a:endParaRPr lang="zh-CN" altLang="en-US" dirty="0">
              <a:latin typeface="Candara" pitchFamily="34" charset="0"/>
              <a:ea typeface="黑体" pitchFamily="49" charset="-122"/>
            </a:endParaRPr>
          </a:p>
        </p:txBody>
      </p:sp>
      <p:pic>
        <p:nvPicPr>
          <p:cNvPr id="9" name="Picture 2" descr="http://images2015.cnblogs.com/blog/790791/201511/790791-20151104193455117-2136531950.jpg"/>
          <p:cNvPicPr>
            <a:picLocks noChangeAspect="1" noChangeArrowheads="1"/>
          </p:cNvPicPr>
          <p:nvPr/>
        </p:nvPicPr>
        <p:blipFill>
          <a:blip r:embed="rId2"/>
          <a:srcRect/>
          <a:stretch>
            <a:fillRect/>
          </a:stretch>
        </p:blipFill>
        <p:spPr bwMode="auto">
          <a:xfrm>
            <a:off x="5978228" y="1169378"/>
            <a:ext cx="2506350" cy="248368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amond(in)">
                                      <p:cBhvr>
                                        <p:cTn id="7" dur="2000"/>
                                        <p:tgtEl>
                                          <p:spTgt spid="8">
                                            <p:txEl>
                                              <p:pRg st="0" end="0"/>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diamond(in)">
                                      <p:cBhvr>
                                        <p:cTn id="10" dur="2000"/>
                                        <p:tgtEl>
                                          <p:spTgt spid="8">
                                            <p:txEl>
                                              <p:pRg st="1" end="1"/>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diamond(in)">
                                      <p:cBhvr>
                                        <p:cTn id="13" dur="2000"/>
                                        <p:tgtEl>
                                          <p:spTgt spid="8">
                                            <p:txEl>
                                              <p:pRg st="2" end="2"/>
                                            </p:txEl>
                                          </p:spTgt>
                                        </p:tgtEl>
                                      </p:cBhvr>
                                    </p:animEffect>
                                  </p:childTnLst>
                                </p:cTn>
                              </p:par>
                              <p:par>
                                <p:cTn id="14" presetID="8" presetClass="entr" presetSubtype="16"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diamond(in)">
                                      <p:cBhvr>
                                        <p:cTn id="16" dur="2000"/>
                                        <p:tgtEl>
                                          <p:spTgt spid="8">
                                            <p:txEl>
                                              <p:pRg st="3" end="3"/>
                                            </p:txEl>
                                          </p:spTgt>
                                        </p:tgtEl>
                                      </p:cBhvr>
                                    </p:animEffect>
                                  </p:childTnLst>
                                </p:cTn>
                              </p:par>
                              <p:par>
                                <p:cTn id="17" presetID="8" presetClass="entr" presetSubtype="16"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diamond(in)">
                                      <p:cBhvr>
                                        <p:cTn id="19" dur="2000"/>
                                        <p:tgtEl>
                                          <p:spTgt spid="8">
                                            <p:txEl>
                                              <p:pRg st="4" end="4"/>
                                            </p:txEl>
                                          </p:spTgt>
                                        </p:tgtEl>
                                      </p:cBhvr>
                                    </p:animEffect>
                                  </p:childTnLst>
                                </p:cTn>
                              </p:par>
                              <p:par>
                                <p:cTn id="20" presetID="8" presetClass="entr" presetSubtype="16" fill="hold" nodeType="with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diamond(in)">
                                      <p:cBhvr>
                                        <p:cTn id="22" dur="2000"/>
                                        <p:tgtEl>
                                          <p:spTgt spid="8">
                                            <p:txEl>
                                              <p:pRg st="5" end="5"/>
                                            </p:txEl>
                                          </p:spTgt>
                                        </p:tgtEl>
                                      </p:cBhvr>
                                    </p:animEffect>
                                  </p:childTnLst>
                                </p:cTn>
                              </p:par>
                              <p:par>
                                <p:cTn id="23" presetID="8" presetClass="entr" presetSubtype="16" fill="hold"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Effect transition="in" filter="diamond(in)">
                                      <p:cBhvr>
                                        <p:cTn id="25" dur="2000"/>
                                        <p:tgtEl>
                                          <p:spTgt spid="8">
                                            <p:txEl>
                                              <p:pRg st="6" end="6"/>
                                            </p:txEl>
                                          </p:spTgt>
                                        </p:tgtEl>
                                      </p:cBhvr>
                                    </p:animEffect>
                                  </p:childTnLst>
                                </p:cTn>
                              </p:par>
                              <p:par>
                                <p:cTn id="26" presetID="8" presetClass="entr" presetSubtype="16" fill="hold" nodeType="withEffect">
                                  <p:stCondLst>
                                    <p:cond delay="0"/>
                                  </p:stCondLst>
                                  <p:childTnLst>
                                    <p:set>
                                      <p:cBhvr>
                                        <p:cTn id="27" dur="1" fill="hold">
                                          <p:stCondLst>
                                            <p:cond delay="0"/>
                                          </p:stCondLst>
                                        </p:cTn>
                                        <p:tgtEl>
                                          <p:spTgt spid="8">
                                            <p:txEl>
                                              <p:pRg st="7" end="7"/>
                                            </p:txEl>
                                          </p:spTgt>
                                        </p:tgtEl>
                                        <p:attrNameLst>
                                          <p:attrName>style.visibility</p:attrName>
                                        </p:attrNameLst>
                                      </p:cBhvr>
                                      <p:to>
                                        <p:strVal val="visible"/>
                                      </p:to>
                                    </p:set>
                                    <p:animEffect transition="in" filter="diamond(in)">
                                      <p:cBhvr>
                                        <p:cTn id="28" dur="2000"/>
                                        <p:tgtEl>
                                          <p:spTgt spid="8">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8" presetClass="entr" presetSubtype="16"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diamond(in)">
                                      <p:cBhvr>
                                        <p:cTn id="3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itchFamily="34" charset="0"/>
              </a:rPr>
              <a:t>Example </a:t>
            </a:r>
            <a:r>
              <a:rPr lang="en-US" altLang="zh-CN" dirty="0" smtClean="0">
                <a:latin typeface="Candara" pitchFamily="34" charset="0"/>
              </a:rPr>
              <a:t>I-</a:t>
            </a:r>
            <a:r>
              <a:rPr lang="en-US" altLang="zh-CN" dirty="0" err="1" smtClean="0">
                <a:latin typeface="Candara" pitchFamily="34" charset="0"/>
              </a:rPr>
              <a:t>Sulotion</a:t>
            </a:r>
            <a:endParaRPr lang="en-US" altLang="zh-CN" dirty="0">
              <a:latin typeface="Candara" pitchFamily="34" charset="0"/>
            </a:endParaRPr>
          </a:p>
        </p:txBody>
      </p:sp>
      <p:sp>
        <p:nvSpPr>
          <p:cNvPr id="3" name="内容占位符 2"/>
          <p:cNvSpPr>
            <a:spLocks noGrp="1"/>
          </p:cNvSpPr>
          <p:nvPr>
            <p:ph sz="quarter" idx="1"/>
          </p:nvPr>
        </p:nvSpPr>
        <p:spPr/>
        <p:txBody>
          <a:bodyPr/>
          <a:lstStyle/>
          <a:p>
            <a:r>
              <a:rPr lang="zh-CN" altLang="en-US" dirty="0">
                <a:latin typeface="Candara" pitchFamily="34" charset="0"/>
                <a:ea typeface="黑体" pitchFamily="49" charset="-122"/>
              </a:rPr>
              <a:t>这题很简单。</a:t>
            </a:r>
          </a:p>
          <a:p>
            <a:r>
              <a:rPr lang="zh-CN" altLang="en-US" dirty="0" smtClean="0">
                <a:latin typeface="Candara" pitchFamily="34" charset="0"/>
                <a:ea typeface="黑体" pitchFamily="49" charset="-122"/>
              </a:rPr>
              <a:t>题解与题面长度完全不成正比。</a:t>
            </a:r>
            <a:endParaRPr lang="zh-CN" altLang="en-US" dirty="0">
              <a:latin typeface="Candara" pitchFamily="34" charset="0"/>
              <a:ea typeface="黑体" pitchFamily="49" charset="-122"/>
            </a:endParaRPr>
          </a:p>
          <a:p>
            <a:r>
              <a:rPr lang="zh-CN" altLang="en-US" dirty="0">
                <a:latin typeface="Candara" pitchFamily="34" charset="0"/>
                <a:ea typeface="黑体" pitchFamily="49" charset="-122"/>
              </a:rPr>
              <a:t>用</a:t>
            </a:r>
            <a:r>
              <a:rPr lang="en-US" altLang="zh-CN" dirty="0">
                <a:latin typeface="Candara" pitchFamily="34" charset="0"/>
                <a:ea typeface="黑体" pitchFamily="49" charset="-122"/>
              </a:rPr>
              <a:t>f[</a:t>
            </a:r>
            <a:r>
              <a:rPr lang="en-US" altLang="zh-CN" dirty="0" err="1">
                <a:latin typeface="Candara" pitchFamily="34" charset="0"/>
                <a:ea typeface="黑体" pitchFamily="49" charset="-122"/>
              </a:rPr>
              <a:t>i</a:t>
            </a:r>
            <a:r>
              <a:rPr lang="en-US" altLang="zh-CN" dirty="0">
                <a:latin typeface="Candara" pitchFamily="34" charset="0"/>
                <a:ea typeface="黑体" pitchFamily="49" charset="-122"/>
              </a:rPr>
              <a:t>]</a:t>
            </a:r>
            <a:r>
              <a:rPr lang="zh-CN" altLang="en-US" dirty="0">
                <a:latin typeface="Candara" pitchFamily="34" charset="0"/>
                <a:ea typeface="黑体" pitchFamily="49" charset="-122"/>
              </a:rPr>
              <a:t>表示到之前的高度为</a:t>
            </a:r>
            <a:r>
              <a:rPr lang="en-US" altLang="zh-CN" dirty="0" err="1">
                <a:latin typeface="Candara" pitchFamily="34" charset="0"/>
                <a:ea typeface="黑体" pitchFamily="49" charset="-122"/>
              </a:rPr>
              <a:t>i</a:t>
            </a:r>
            <a:r>
              <a:rPr lang="zh-CN" altLang="en-US" dirty="0">
                <a:latin typeface="Candara" pitchFamily="34" charset="0"/>
                <a:ea typeface="黑体" pitchFamily="49" charset="-122"/>
              </a:rPr>
              <a:t>的最大值</a:t>
            </a:r>
          </a:p>
          <a:p>
            <a:r>
              <a:rPr lang="zh-CN" altLang="en-US" dirty="0">
                <a:latin typeface="Candara" pitchFamily="34" charset="0"/>
                <a:ea typeface="黑体" pitchFamily="49" charset="-122"/>
              </a:rPr>
              <a:t>用</a:t>
            </a:r>
            <a:r>
              <a:rPr lang="en-US" altLang="zh-CN" dirty="0">
                <a:latin typeface="Candara" pitchFamily="34" charset="0"/>
                <a:ea typeface="黑体" pitchFamily="49" charset="-122"/>
              </a:rPr>
              <a:t>g[</a:t>
            </a:r>
            <a:r>
              <a:rPr lang="en-US" altLang="zh-CN" dirty="0" err="1">
                <a:latin typeface="Candara" pitchFamily="34" charset="0"/>
                <a:ea typeface="黑体" pitchFamily="49" charset="-122"/>
              </a:rPr>
              <a:t>i</a:t>
            </a:r>
            <a:r>
              <a:rPr lang="en-US" altLang="zh-CN" dirty="0">
                <a:latin typeface="Candara" pitchFamily="34" charset="0"/>
                <a:ea typeface="黑体" pitchFamily="49" charset="-122"/>
              </a:rPr>
              <a:t>]</a:t>
            </a:r>
            <a:r>
              <a:rPr lang="zh-CN" altLang="en-US" dirty="0">
                <a:latin typeface="Candara" pitchFamily="34" charset="0"/>
                <a:ea typeface="黑体" pitchFamily="49" charset="-122"/>
              </a:rPr>
              <a:t>表示当前层第</a:t>
            </a:r>
            <a:r>
              <a:rPr lang="en-US" altLang="zh-CN" dirty="0" err="1">
                <a:latin typeface="Candara" pitchFamily="34" charset="0"/>
                <a:ea typeface="黑体" pitchFamily="49" charset="-122"/>
              </a:rPr>
              <a:t>i</a:t>
            </a:r>
            <a:r>
              <a:rPr lang="zh-CN" altLang="en-US" dirty="0">
                <a:latin typeface="Candara" pitchFamily="34" charset="0"/>
                <a:ea typeface="黑体" pitchFamily="49" charset="-122"/>
              </a:rPr>
              <a:t>棵树上的最大值</a:t>
            </a:r>
          </a:p>
          <a:p>
            <a:endParaRPr lang="zh-CN" altLang="en-US" dirty="0">
              <a:latin typeface="Candara" pitchFamily="34" charset="0"/>
              <a:ea typeface="黑体" pitchFamily="49" charset="-122"/>
            </a:endParaRPr>
          </a:p>
          <a:p>
            <a:r>
              <a:rPr lang="zh-CN" altLang="en-US" dirty="0">
                <a:latin typeface="Candara" pitchFamily="34" charset="0"/>
                <a:ea typeface="黑体" pitchFamily="49" charset="-122"/>
              </a:rPr>
              <a:t>然后</a:t>
            </a:r>
            <a:r>
              <a:rPr lang="zh-CN" altLang="en-US" dirty="0" smtClean="0">
                <a:latin typeface="Candara" pitchFamily="34" charset="0"/>
                <a:ea typeface="黑体" pitchFamily="49" charset="-122"/>
              </a:rPr>
              <a:t>转移</a:t>
            </a:r>
            <a:r>
              <a:rPr lang="zh-CN" altLang="en-US" dirty="0">
                <a:latin typeface="Candara" pitchFamily="34" charset="0"/>
                <a:ea typeface="黑体" pitchFamily="49" charset="-122"/>
              </a:rPr>
              <a:t>就好</a:t>
            </a:r>
            <a:r>
              <a:rPr lang="zh-CN" altLang="en-US" dirty="0" smtClean="0">
                <a:latin typeface="Candara" pitchFamily="34" charset="0"/>
                <a:ea typeface="黑体" pitchFamily="49" charset="-122"/>
              </a:rPr>
              <a:t>了</a:t>
            </a:r>
            <a:endParaRPr lang="en-US" altLang="zh-CN" dirty="0" smtClean="0">
              <a:latin typeface="Candara" pitchFamily="34" charset="0"/>
              <a:ea typeface="黑体" pitchFamily="49" charset="-122"/>
            </a:endParaRPr>
          </a:p>
          <a:p>
            <a:endParaRPr lang="en-US" altLang="zh-CN" dirty="0" smtClean="0">
              <a:latin typeface="Candara" pitchFamily="34" charset="0"/>
              <a:ea typeface="黑体" pitchFamily="49" charset="-122"/>
            </a:endParaRPr>
          </a:p>
          <a:p>
            <a:r>
              <a:rPr lang="zh-CN" altLang="en-US" dirty="0" smtClean="0">
                <a:latin typeface="Candara" pitchFamily="34" charset="0"/>
                <a:ea typeface="黑体" pitchFamily="49" charset="-122"/>
              </a:rPr>
              <a:t>来源</a:t>
            </a:r>
          </a:p>
          <a:p>
            <a:r>
              <a:rPr lang="en-US" dirty="0" smtClean="0">
                <a:latin typeface="Candara" pitchFamily="34" charset="0"/>
                <a:ea typeface="黑体" pitchFamily="49" charset="-122"/>
              </a:rPr>
              <a:t>Excalibur, </a:t>
            </a:r>
            <a:r>
              <a:rPr lang="en-US" dirty="0" smtClean="0">
                <a:latin typeface="Candara" pitchFamily="34" charset="0"/>
                <a:ea typeface="黑体" pitchFamily="49" charset="-122"/>
              </a:rPr>
              <a:t>2008(</a:t>
            </a:r>
            <a:r>
              <a:rPr lang="zh-CN" altLang="en-US" strike="sngStrike" dirty="0" smtClean="0">
                <a:latin typeface="Candara" pitchFamily="34" charset="0"/>
                <a:ea typeface="黑体" pitchFamily="49" charset="-122"/>
              </a:rPr>
              <a:t>我也不知道是什么东西</a:t>
            </a:r>
            <a:r>
              <a:rPr lang="en-US" dirty="0" smtClean="0">
                <a:latin typeface="Candara" pitchFamily="34" charset="0"/>
                <a:ea typeface="黑体" pitchFamily="49" charset="-122"/>
              </a:rPr>
              <a:t>)</a:t>
            </a:r>
            <a:endParaRPr lang="en-US" dirty="0" smtClean="0">
              <a:latin typeface="Candara" pitchFamily="34" charset="0"/>
              <a:ea typeface="黑体" pitchFamily="49" charset="-122"/>
            </a:endParaRPr>
          </a:p>
          <a:p>
            <a:endParaRPr lang="zh-CN" altLang="en-US" dirty="0">
              <a:latin typeface="Candara" pitchFamily="34"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amond(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amond(in)">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diamond(in)">
                                      <p:cBhvr>
                                        <p:cTn id="32" dur="20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diamond(in)">
                                      <p:cBhvr>
                                        <p:cTn id="3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itchFamily="34" charset="0"/>
              </a:rPr>
              <a:t>Example II</a:t>
            </a:r>
            <a:endParaRPr lang="zh-CN" altLang="en-US" dirty="0">
              <a:latin typeface="Candara" pitchFamily="34" charset="0"/>
            </a:endParaRPr>
          </a:p>
        </p:txBody>
      </p:sp>
      <p:sp>
        <p:nvSpPr>
          <p:cNvPr id="3" name="内容占位符 2"/>
          <p:cNvSpPr>
            <a:spLocks noGrp="1"/>
          </p:cNvSpPr>
          <p:nvPr>
            <p:ph sz="quarter" idx="1"/>
          </p:nvPr>
        </p:nvSpPr>
        <p:spPr/>
        <p:txBody>
          <a:bodyPr>
            <a:normAutofit/>
          </a:bodyPr>
          <a:lstStyle/>
          <a:p>
            <a:r>
              <a:rPr lang="zh-CN" altLang="en-US" dirty="0" smtClean="0">
                <a:latin typeface="Candara" pitchFamily="34" charset="0"/>
                <a:ea typeface="黑体" pitchFamily="49" charset="-122"/>
                <a:sym typeface="+mn-ea"/>
              </a:rPr>
              <a:t>你</a:t>
            </a:r>
            <a:r>
              <a:rPr lang="zh-CN" altLang="en-US" dirty="0">
                <a:latin typeface="Candara" pitchFamily="34" charset="0"/>
                <a:ea typeface="黑体" pitchFamily="49" charset="-122"/>
                <a:sym typeface="+mn-ea"/>
              </a:rPr>
              <a:t>有N波食物，食物有三种类型，你有</a:t>
            </a:r>
            <a:r>
              <a:rPr lang="zh-CN" altLang="en-US" dirty="0" smtClean="0">
                <a:latin typeface="Candara" pitchFamily="34" charset="0"/>
                <a:ea typeface="黑体" pitchFamily="49" charset="-122"/>
                <a:sym typeface="+mn-ea"/>
              </a:rPr>
              <a:t>两头</a:t>
            </a:r>
            <a:r>
              <a:rPr lang="en-US" altLang="zh-CN" dirty="0" smtClean="0">
                <a:latin typeface="Candara" pitchFamily="34" charset="0"/>
                <a:ea typeface="黑体" pitchFamily="49" charset="-122"/>
                <a:sym typeface="+mn-ea"/>
              </a:rPr>
              <a:t>XXX</a:t>
            </a:r>
            <a:r>
              <a:rPr lang="zh-CN" altLang="en-US" dirty="0" smtClean="0">
                <a:latin typeface="Candara" pitchFamily="34" charset="0"/>
                <a:ea typeface="黑体" pitchFamily="49" charset="-122"/>
                <a:sym typeface="+mn-ea"/>
              </a:rPr>
              <a:t>，</a:t>
            </a:r>
            <a:r>
              <a:rPr lang="zh-CN" altLang="en-US" dirty="0">
                <a:latin typeface="Candara" pitchFamily="34" charset="0"/>
                <a:ea typeface="黑体" pitchFamily="49" charset="-122"/>
                <a:sym typeface="+mn-ea"/>
              </a:rPr>
              <a:t>每次你获得一波食物后可以选择</a:t>
            </a:r>
            <a:r>
              <a:rPr lang="zh-CN" altLang="en-US" dirty="0" smtClean="0">
                <a:latin typeface="Candara" pitchFamily="34" charset="0"/>
                <a:ea typeface="黑体" pitchFamily="49" charset="-122"/>
                <a:sym typeface="+mn-ea"/>
              </a:rPr>
              <a:t>一头</a:t>
            </a:r>
            <a:r>
              <a:rPr lang="en-US" altLang="zh-CN" dirty="0" smtClean="0">
                <a:latin typeface="Candara" pitchFamily="34" charset="0"/>
                <a:ea typeface="黑体" pitchFamily="49" charset="-122"/>
                <a:sym typeface="+mn-ea"/>
              </a:rPr>
              <a:t>XXX</a:t>
            </a:r>
            <a:r>
              <a:rPr lang="zh-CN" altLang="en-US" dirty="0" smtClean="0">
                <a:latin typeface="Candara" pitchFamily="34" charset="0"/>
                <a:ea typeface="黑体" pitchFamily="49" charset="-122"/>
                <a:sym typeface="+mn-ea"/>
              </a:rPr>
              <a:t>喂</a:t>
            </a:r>
            <a:r>
              <a:rPr lang="zh-CN" altLang="en-US" dirty="0">
                <a:latin typeface="Candara" pitchFamily="34" charset="0"/>
                <a:ea typeface="黑体" pitchFamily="49" charset="-122"/>
                <a:sym typeface="+mn-ea"/>
              </a:rPr>
              <a:t>给他</a:t>
            </a:r>
            <a:r>
              <a:rPr lang="zh-CN" altLang="en-US" dirty="0" smtClean="0">
                <a:latin typeface="Candara" pitchFamily="34" charset="0"/>
                <a:ea typeface="黑体" pitchFamily="49" charset="-122"/>
                <a:sym typeface="+mn-ea"/>
              </a:rPr>
              <a:t>，</a:t>
            </a:r>
            <a:r>
              <a:rPr lang="en-US" altLang="zh-CN" dirty="0" smtClean="0">
                <a:latin typeface="Candara" pitchFamily="34" charset="0"/>
                <a:ea typeface="黑体" pitchFamily="49" charset="-122"/>
                <a:sym typeface="+mn-ea"/>
              </a:rPr>
              <a:t>XXX</a:t>
            </a:r>
            <a:r>
              <a:rPr lang="zh-CN" altLang="en-US" dirty="0" smtClean="0">
                <a:latin typeface="Candara" pitchFamily="34" charset="0"/>
                <a:ea typeface="黑体" pitchFamily="49" charset="-122"/>
                <a:sym typeface="+mn-ea"/>
              </a:rPr>
              <a:t>吃</a:t>
            </a:r>
            <a:r>
              <a:rPr lang="zh-CN" altLang="en-US" dirty="0">
                <a:latin typeface="Candara" pitchFamily="34" charset="0"/>
                <a:ea typeface="黑体" pitchFamily="49" charset="-122"/>
                <a:sym typeface="+mn-ea"/>
              </a:rPr>
              <a:t>完后获得的兴奋值为：这次食物与前两次食物中，类型不同的食物的种数，现在给你食物的类型，让你求你最多可以获得多少兴奋</a:t>
            </a:r>
            <a:r>
              <a:rPr lang="zh-CN" altLang="en-US" dirty="0" smtClean="0">
                <a:latin typeface="Candara" pitchFamily="34" charset="0"/>
                <a:ea typeface="黑体" pitchFamily="49" charset="-122"/>
                <a:sym typeface="+mn-ea"/>
              </a:rPr>
              <a:t>值</a:t>
            </a:r>
            <a:r>
              <a:rPr lang="en-US" altLang="zh-CN" dirty="0" smtClean="0">
                <a:latin typeface="Candara" pitchFamily="34" charset="0"/>
                <a:ea typeface="黑体" pitchFamily="49" charset="-122"/>
                <a:sym typeface="+mn-ea"/>
              </a:rPr>
              <a:t>.</a:t>
            </a:r>
            <a:endParaRPr lang="zh-CN" altLang="en-US" dirty="0">
              <a:latin typeface="Candara" pitchFamily="34" charset="0"/>
              <a:ea typeface="黑体" pitchFamily="49" charset="-122"/>
              <a:sym typeface="+mn-ea"/>
            </a:endParaRPr>
          </a:p>
          <a:p>
            <a:pPr lvl="0" algn="l" eaLnBrk="1" latinLnBrk="0" hangingPunct="1">
              <a:buNone/>
            </a:pPr>
            <a:endParaRPr lang="en-US" altLang="zh-CN" dirty="0" smtClean="0">
              <a:latin typeface="Candara" pitchFamily="34" charset="0"/>
              <a:ea typeface="黑体" pitchFamily="49" charset="-122"/>
              <a:sym typeface="+mn-ea"/>
            </a:endParaRPr>
          </a:p>
          <a:p>
            <a:pPr lvl="0" algn="l" eaLnBrk="1" latinLnBrk="0" hangingPunct="1"/>
            <a:endParaRPr lang="zh-CN" altLang="en-US" dirty="0">
              <a:latin typeface="Candara" pitchFamily="34" charset="0"/>
              <a:ea typeface="黑体" pitchFamily="49" charset="-122"/>
              <a:sym typeface="+mn-ea"/>
            </a:endParaRPr>
          </a:p>
          <a:p>
            <a:pPr lvl="0" algn="l" eaLnBrk="1" latinLnBrk="0" hangingPunct="1"/>
            <a:r>
              <a:rPr lang="en-US" altLang="zh-CN" dirty="0">
                <a:latin typeface="Candara" pitchFamily="34" charset="0"/>
                <a:ea typeface="黑体" pitchFamily="49" charset="-122"/>
              </a:rPr>
              <a:t>1 &lt; N &lt;= 100000</a:t>
            </a:r>
            <a:endParaRPr lang="zh-CN" altLang="en-US" dirty="0">
              <a:latin typeface="Candara" pitchFamily="34" charset="0"/>
              <a:ea typeface="黑体" pitchFamily="49" charset="-122"/>
            </a:endParaRPr>
          </a:p>
          <a:p>
            <a:pPr lvl="0" algn="l" eaLnBrk="1" latinLnBrk="0" hangingPunct="1"/>
            <a:endParaRPr lang="zh-CN" altLang="en-US" dirty="0">
              <a:latin typeface="Candara" pitchFamily="34"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diamond(in)">
                                      <p:cBhvr>
                                        <p:cTn id="1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itchFamily="34" charset="0"/>
              </a:rPr>
              <a:t>Example </a:t>
            </a:r>
            <a:r>
              <a:rPr lang="en-US" altLang="zh-CN" dirty="0" smtClean="0">
                <a:latin typeface="Candara" pitchFamily="34" charset="0"/>
              </a:rPr>
              <a:t>II-Solution</a:t>
            </a:r>
            <a:endParaRPr lang="en-US" altLang="zh-CN" dirty="0">
              <a:latin typeface="Candara" pitchFamily="34" charset="0"/>
            </a:endParaRPr>
          </a:p>
        </p:txBody>
      </p:sp>
      <p:sp>
        <p:nvSpPr>
          <p:cNvPr id="3" name="内容占位符 2"/>
          <p:cNvSpPr>
            <a:spLocks noGrp="1"/>
          </p:cNvSpPr>
          <p:nvPr>
            <p:ph sz="quarter" idx="1"/>
          </p:nvPr>
        </p:nvSpPr>
        <p:spPr/>
        <p:txBody>
          <a:bodyPr/>
          <a:lstStyle/>
          <a:p>
            <a:r>
              <a:rPr lang="zh-CN" altLang="en-US" dirty="0">
                <a:latin typeface="Candara" pitchFamily="34" charset="0"/>
                <a:ea typeface="黑体" pitchFamily="49" charset="-122"/>
                <a:sym typeface="+mn-ea"/>
              </a:rPr>
              <a:t>F[i][k1][k2][p1][p2]表示，前i波食物后，第</a:t>
            </a:r>
            <a:r>
              <a:rPr lang="zh-CN" altLang="en-US" dirty="0" smtClean="0">
                <a:latin typeface="Candara" pitchFamily="34" charset="0"/>
                <a:ea typeface="黑体" pitchFamily="49" charset="-122"/>
                <a:sym typeface="+mn-ea"/>
              </a:rPr>
              <a:t>一头</a:t>
            </a:r>
            <a:r>
              <a:rPr lang="en-US" altLang="zh-CN" dirty="0" smtClean="0">
                <a:latin typeface="Candara" pitchFamily="34" charset="0"/>
                <a:ea typeface="黑体" pitchFamily="49" charset="-122"/>
                <a:sym typeface="+mn-ea"/>
              </a:rPr>
              <a:t>XXX</a:t>
            </a:r>
            <a:r>
              <a:rPr lang="zh-CN" altLang="en-US" dirty="0" smtClean="0">
                <a:latin typeface="Candara" pitchFamily="34" charset="0"/>
                <a:ea typeface="黑体" pitchFamily="49" charset="-122"/>
                <a:sym typeface="+mn-ea"/>
              </a:rPr>
              <a:t>前</a:t>
            </a:r>
            <a:r>
              <a:rPr lang="zh-CN" altLang="en-US" dirty="0">
                <a:latin typeface="Candara" pitchFamily="34" charset="0"/>
                <a:ea typeface="黑体" pitchFamily="49" charset="-122"/>
                <a:sym typeface="+mn-ea"/>
              </a:rPr>
              <a:t>两次吃的食物的种类分别为k1,k2；第二</a:t>
            </a:r>
            <a:r>
              <a:rPr lang="zh-CN" altLang="en-US" dirty="0" smtClean="0">
                <a:latin typeface="Candara" pitchFamily="34" charset="0"/>
                <a:ea typeface="黑体" pitchFamily="49" charset="-122"/>
                <a:sym typeface="+mn-ea"/>
              </a:rPr>
              <a:t>头</a:t>
            </a:r>
            <a:r>
              <a:rPr lang="en-US" altLang="zh-CN" dirty="0" smtClean="0">
                <a:latin typeface="Candara" pitchFamily="34" charset="0"/>
                <a:ea typeface="黑体" pitchFamily="49" charset="-122"/>
                <a:sym typeface="+mn-ea"/>
              </a:rPr>
              <a:t>XXX</a:t>
            </a:r>
            <a:r>
              <a:rPr lang="zh-CN" altLang="en-US" dirty="0" smtClean="0">
                <a:latin typeface="Candara" pitchFamily="34" charset="0"/>
                <a:ea typeface="黑体" pitchFamily="49" charset="-122"/>
                <a:sym typeface="+mn-ea"/>
              </a:rPr>
              <a:t>前</a:t>
            </a:r>
            <a:r>
              <a:rPr lang="zh-CN" altLang="en-US" dirty="0">
                <a:latin typeface="Candara" pitchFamily="34" charset="0"/>
                <a:ea typeface="黑体" pitchFamily="49" charset="-122"/>
                <a:sym typeface="+mn-ea"/>
              </a:rPr>
              <a:t>两次吃的食物种类分别为p1,p2，所能获得的最大兴奋值，转移时只要枚举喂给哪</a:t>
            </a:r>
            <a:r>
              <a:rPr lang="zh-CN" altLang="en-US" dirty="0" smtClean="0">
                <a:latin typeface="Candara" pitchFamily="34" charset="0"/>
                <a:ea typeface="黑体" pitchFamily="49" charset="-122"/>
                <a:sym typeface="+mn-ea"/>
              </a:rPr>
              <a:t>只</a:t>
            </a:r>
            <a:r>
              <a:rPr lang="en-US" altLang="zh-CN" dirty="0" smtClean="0">
                <a:latin typeface="Candara" pitchFamily="34" charset="0"/>
                <a:ea typeface="黑体" pitchFamily="49" charset="-122"/>
                <a:sym typeface="+mn-ea"/>
              </a:rPr>
              <a:t>XXX</a:t>
            </a:r>
            <a:r>
              <a:rPr lang="zh-CN" altLang="en-US" dirty="0" smtClean="0">
                <a:latin typeface="Candara" pitchFamily="34" charset="0"/>
                <a:ea typeface="黑体" pitchFamily="49" charset="-122"/>
                <a:sym typeface="+mn-ea"/>
              </a:rPr>
              <a:t>就</a:t>
            </a:r>
            <a:r>
              <a:rPr lang="zh-CN" altLang="en-US" dirty="0">
                <a:latin typeface="Candara" pitchFamily="34" charset="0"/>
                <a:ea typeface="黑体" pitchFamily="49" charset="-122"/>
                <a:sym typeface="+mn-ea"/>
              </a:rPr>
              <a:t>行了。</a:t>
            </a:r>
            <a:endParaRPr lang="en-US" altLang="zh-CN" dirty="0">
              <a:latin typeface="Candara" pitchFamily="34" charset="0"/>
              <a:ea typeface="黑体" pitchFamily="49" charset="-122"/>
              <a:sym typeface="+mn-ea"/>
            </a:endParaRPr>
          </a:p>
          <a:p>
            <a:r>
              <a:rPr lang="zh-CN" altLang="en-US" dirty="0" smtClean="0">
                <a:latin typeface="Candara" pitchFamily="34" charset="0"/>
                <a:ea typeface="黑体" pitchFamily="49" charset="-122"/>
              </a:rPr>
              <a:t>这是代码，放大就可以看了，这里就不赘述了。</a:t>
            </a:r>
            <a:endParaRPr lang="en-US" altLang="zh-CN" dirty="0" smtClean="0">
              <a:latin typeface="Candara" pitchFamily="34" charset="0"/>
              <a:ea typeface="黑体" pitchFamily="49" charset="-122"/>
            </a:endParaRPr>
          </a:p>
          <a:p>
            <a:endParaRPr lang="en-US" altLang="zh-CN" dirty="0" smtClean="0">
              <a:latin typeface="Candara" pitchFamily="34" charset="0"/>
              <a:ea typeface="黑体" pitchFamily="49" charset="-122"/>
            </a:endParaRPr>
          </a:p>
          <a:p>
            <a:r>
              <a:rPr lang="zh-CN" altLang="en-US" dirty="0" smtClean="0">
                <a:latin typeface="Candara" pitchFamily="34" charset="0"/>
                <a:ea typeface="黑体" pitchFamily="49" charset="-122"/>
              </a:rPr>
              <a:t>来源</a:t>
            </a:r>
            <a:endParaRPr lang="en-US" altLang="zh-CN" dirty="0" smtClean="0">
              <a:latin typeface="Candara" pitchFamily="34" charset="0"/>
              <a:ea typeface="黑体" pitchFamily="49" charset="-122"/>
            </a:endParaRPr>
          </a:p>
          <a:p>
            <a:r>
              <a:rPr lang="zh-CN" altLang="en-US" dirty="0" smtClean="0">
                <a:latin typeface="Candara" pitchFamily="34" charset="0"/>
                <a:ea typeface="黑体" pitchFamily="49" charset="-122"/>
              </a:rPr>
              <a:t>bzoj1806</a:t>
            </a:r>
            <a:endParaRPr lang="zh-CN" altLang="en-US" dirty="0">
              <a:latin typeface="Candara" pitchFamily="34" charset="0"/>
              <a:ea typeface="黑体" pitchFamily="49" charset="-122"/>
            </a:endParaRPr>
          </a:p>
        </p:txBody>
      </p:sp>
      <p:pic>
        <p:nvPicPr>
          <p:cNvPr id="4" name="内容占位符 24578" descr="T4"/>
          <p:cNvPicPr>
            <a:picLocks noChangeAspect="1"/>
          </p:cNvPicPr>
          <p:nvPr/>
        </p:nvPicPr>
        <p:blipFill>
          <a:blip r:embed="rId2" cstate="print"/>
          <a:srcRect/>
          <a:stretch>
            <a:fillRect/>
          </a:stretch>
        </p:blipFill>
        <p:spPr>
          <a:xfrm>
            <a:off x="5655575" y="3446585"/>
            <a:ext cx="2516872" cy="2714000"/>
          </a:xfrm>
          <a:prstGeom prst="rect">
            <a:avLst/>
          </a:prstGeom>
          <a:noFill/>
          <a:ln w="9525">
            <a:noFill/>
            <a:miter/>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amond(in)">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amond(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amond(in)">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itchFamily="34" charset="0"/>
                <a:ea typeface="黑体" pitchFamily="49" charset="-122"/>
              </a:rPr>
              <a:t>Example III</a:t>
            </a:r>
          </a:p>
        </p:txBody>
      </p:sp>
      <p:sp>
        <p:nvSpPr>
          <p:cNvPr id="3" name="内容占位符 2"/>
          <p:cNvSpPr>
            <a:spLocks noGrp="1"/>
          </p:cNvSpPr>
          <p:nvPr>
            <p:ph sz="quarter" idx="1"/>
          </p:nvPr>
        </p:nvSpPr>
        <p:spPr/>
        <p:txBody>
          <a:bodyPr/>
          <a:lstStyle/>
          <a:p>
            <a:r>
              <a:rPr lang="en-US" altLang="zh-CN" dirty="0" err="1" smtClean="0">
                <a:latin typeface="Candara" pitchFamily="34" charset="0"/>
                <a:ea typeface="黑体" pitchFamily="49" charset="-122"/>
              </a:rPr>
              <a:t>有两个字符串</a:t>
            </a:r>
            <a:r>
              <a:rPr lang="en-US" altLang="zh-CN" dirty="0" err="1">
                <a:latin typeface="Candara" pitchFamily="34" charset="0"/>
                <a:ea typeface="黑体" pitchFamily="49" charset="-122"/>
              </a:rPr>
              <a:t>A和B</a:t>
            </a:r>
            <a:r>
              <a:rPr lang="en-US" altLang="zh-CN" dirty="0">
                <a:latin typeface="Candara" pitchFamily="34" charset="0"/>
                <a:ea typeface="黑体" pitchFamily="49" charset="-122"/>
              </a:rPr>
              <a:t>。现在要从字符串A中取出k个互不重叠的非空子串，然后把这k个子串按照其在字符串A中出现的顺序依次连接起来得到一个新的字符串，问有多少种方案可以使得这个新串与字符串B相等</a:t>
            </a:r>
            <a:r>
              <a:rPr lang="en-US" altLang="zh-CN" dirty="0" smtClean="0">
                <a:latin typeface="Candara" pitchFamily="34" charset="0"/>
                <a:ea typeface="黑体" pitchFamily="49" charset="-122"/>
              </a:rPr>
              <a:t>？</a:t>
            </a:r>
            <a:br>
              <a:rPr lang="en-US" altLang="zh-CN" dirty="0" smtClean="0">
                <a:latin typeface="Candara" pitchFamily="34" charset="0"/>
                <a:ea typeface="黑体" pitchFamily="49" charset="-122"/>
              </a:rPr>
            </a:br>
            <a:endParaRPr lang="en-US" altLang="zh-CN" dirty="0" smtClean="0">
              <a:latin typeface="Candara" pitchFamily="34" charset="0"/>
              <a:ea typeface="黑体" pitchFamily="49" charset="-122"/>
            </a:endParaRPr>
          </a:p>
          <a:p>
            <a:endParaRPr lang="en-US" altLang="zh-CN" dirty="0">
              <a:latin typeface="Candara" pitchFamily="34" charset="0"/>
              <a:ea typeface="黑体" pitchFamily="49" charset="-122"/>
            </a:endParaRPr>
          </a:p>
          <a:p>
            <a:r>
              <a:rPr lang="en-US" altLang="zh-CN" dirty="0">
                <a:latin typeface="Candara" pitchFamily="34" charset="0"/>
                <a:ea typeface="黑体" pitchFamily="49" charset="-122"/>
              </a:rPr>
              <a:t>A</a:t>
            </a:r>
            <a:r>
              <a:rPr lang="en-US" altLang="zh-CN" dirty="0" smtClean="0">
                <a:latin typeface="Candara" pitchFamily="34" charset="0"/>
                <a:ea typeface="黑体" pitchFamily="49" charset="-122"/>
              </a:rPr>
              <a:t>的长度n≤</a:t>
            </a:r>
            <a:r>
              <a:rPr lang="en-US" altLang="zh-CN" dirty="0">
                <a:latin typeface="Candara" pitchFamily="34" charset="0"/>
                <a:ea typeface="黑体" pitchFamily="49" charset="-122"/>
              </a:rPr>
              <a:t>1000，B</a:t>
            </a:r>
            <a:r>
              <a:rPr lang="en-US" altLang="zh-CN" dirty="0" smtClean="0">
                <a:latin typeface="Candara" pitchFamily="34" charset="0"/>
                <a:ea typeface="黑体" pitchFamily="49" charset="-122"/>
              </a:rPr>
              <a:t>的长度m≤</a:t>
            </a:r>
            <a:r>
              <a:rPr lang="en-US" altLang="zh-CN" dirty="0">
                <a:latin typeface="Candara" pitchFamily="34" charset="0"/>
                <a:ea typeface="黑体" pitchFamily="49" charset="-122"/>
              </a:rPr>
              <a:t>200，k≤200。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amond(in)">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itchFamily="49" charset="-122"/>
                <a:ea typeface="黑体" pitchFamily="49" charset="-122"/>
              </a:rPr>
              <a:t>并无卵用的起源</a:t>
            </a:r>
            <a:endParaRPr lang="zh-CN" altLang="en-US" dirty="0">
              <a:latin typeface="黑体" pitchFamily="49" charset="-122"/>
              <a:ea typeface="黑体" pitchFamily="49" charset="-122"/>
            </a:endParaRPr>
          </a:p>
        </p:txBody>
      </p:sp>
      <p:sp>
        <p:nvSpPr>
          <p:cNvPr id="3" name="内容占位符 2"/>
          <p:cNvSpPr>
            <a:spLocks noGrp="1"/>
          </p:cNvSpPr>
          <p:nvPr>
            <p:ph sz="quarter" idx="1"/>
          </p:nvPr>
        </p:nvSpPr>
        <p:spPr/>
        <p:txBody>
          <a:bodyPr/>
          <a:lstStyle/>
          <a:p>
            <a:r>
              <a:rPr lang="zh-CN" altLang="en-US" dirty="0">
                <a:latin typeface="Candara" pitchFamily="34" charset="0"/>
                <a:ea typeface="黑体" pitchFamily="49" charset="-122"/>
              </a:rPr>
              <a:t>1951年美国数学家R．Bellman等人，根据一类多阶段问题的特点，把多阶段决策问题变换为一系列互相联系的单阶段问题，然后逐个加以解决。</a:t>
            </a:r>
          </a:p>
          <a:p>
            <a:r>
              <a:rPr lang="zh-CN" altLang="en-US" dirty="0">
                <a:latin typeface="Candara" pitchFamily="34" charset="0"/>
                <a:ea typeface="黑体" pitchFamily="49" charset="-122"/>
              </a:rPr>
              <a:t>与此同时，他提出了解决这类问题的“最优化原理”(Principle of optimality)：</a:t>
            </a:r>
          </a:p>
          <a:p>
            <a:r>
              <a:rPr lang="zh-CN" altLang="en-US" dirty="0">
                <a:latin typeface="Candara" pitchFamily="34" charset="0"/>
                <a:ea typeface="黑体" pitchFamily="49" charset="-122"/>
              </a:rPr>
              <a:t>    “一个过程的最优决策具有这样的性质：即无论其初始状态和初始决策如何，其今后诸策略对以第一个决策所形成的状态作为初始状态的过程而言，必须构成最优策略”。简言之，一个最优策略的子策略，对于它的初态和终态而言也必是最优的。</a:t>
            </a:r>
          </a:p>
          <a:p>
            <a:pPr marL="0" indent="0">
              <a:buNone/>
            </a:pPr>
            <a:endParaRPr lang="zh-CN" altLang="en-US" dirty="0">
              <a:latin typeface="Candara" pitchFamily="34"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itchFamily="34" charset="0"/>
              </a:rPr>
              <a:t>Example </a:t>
            </a:r>
            <a:r>
              <a:rPr lang="en-US" altLang="zh-CN" dirty="0" smtClean="0">
                <a:latin typeface="Candara" pitchFamily="34" charset="0"/>
              </a:rPr>
              <a:t>III-Solution</a:t>
            </a:r>
            <a:endParaRPr lang="en-US" altLang="zh-CN" dirty="0">
              <a:latin typeface="Candara" pitchFamily="34" charset="0"/>
            </a:endParaRPr>
          </a:p>
        </p:txBody>
      </p:sp>
      <p:sp>
        <p:nvSpPr>
          <p:cNvPr id="3" name="内容占位符 2"/>
          <p:cNvSpPr>
            <a:spLocks noGrp="1"/>
          </p:cNvSpPr>
          <p:nvPr>
            <p:ph sz="quarter" idx="1"/>
          </p:nvPr>
        </p:nvSpPr>
        <p:spPr>
          <a:xfrm>
            <a:off x="457200" y="1219200"/>
            <a:ext cx="8229600" cy="5181600"/>
          </a:xfrm>
        </p:spPr>
        <p:txBody>
          <a:bodyPr>
            <a:normAutofit/>
          </a:bodyPr>
          <a:lstStyle/>
          <a:p>
            <a:r>
              <a:rPr lang="en-US" altLang="zh-CN" dirty="0" smtClean="0">
                <a:latin typeface="Candara" pitchFamily="34" charset="0"/>
                <a:ea typeface="黑体" pitchFamily="49" charset="-122"/>
              </a:rPr>
              <a:t>f[</a:t>
            </a:r>
            <a:r>
              <a:rPr lang="en-US" altLang="zh-CN" dirty="0" err="1" smtClean="0">
                <a:latin typeface="Candara" pitchFamily="34" charset="0"/>
                <a:ea typeface="黑体" pitchFamily="49" charset="-122"/>
              </a:rPr>
              <a:t>i</a:t>
            </a:r>
            <a:r>
              <a:rPr lang="en-US" altLang="zh-CN" dirty="0">
                <a:latin typeface="Candara" pitchFamily="34" charset="0"/>
                <a:ea typeface="黑体" pitchFamily="49" charset="-122"/>
              </a:rPr>
              <a:t>][j</a:t>
            </a:r>
            <a:r>
              <a:rPr lang="en-US" altLang="zh-CN" dirty="0" smtClean="0">
                <a:latin typeface="Candara" pitchFamily="34" charset="0"/>
                <a:ea typeface="黑体" pitchFamily="49" charset="-122"/>
              </a:rPr>
              <a:t>][h]</a:t>
            </a:r>
            <a:r>
              <a:rPr lang="zh-CN" altLang="en-US" dirty="0" smtClean="0">
                <a:latin typeface="Candara" pitchFamily="34" charset="0"/>
                <a:ea typeface="黑体" pitchFamily="49" charset="-122"/>
              </a:rPr>
              <a:t>表示当前已经匹配了</a:t>
            </a:r>
            <a:r>
              <a:rPr lang="en-US" altLang="zh-CN" dirty="0" smtClean="0">
                <a:latin typeface="Candara" pitchFamily="34" charset="0"/>
                <a:ea typeface="黑体" pitchFamily="49" charset="-122"/>
              </a:rPr>
              <a:t>i</a:t>
            </a:r>
            <a:r>
              <a:rPr lang="zh-CN" altLang="en-US" dirty="0" smtClean="0">
                <a:latin typeface="Candara" pitchFamily="34" charset="0"/>
                <a:ea typeface="黑体" pitchFamily="49" charset="-122"/>
              </a:rPr>
              <a:t>个不重叠子串，</a:t>
            </a:r>
            <a:r>
              <a:rPr lang="en-US" altLang="zh-CN" dirty="0" smtClean="0">
                <a:latin typeface="Candara" pitchFamily="34" charset="0"/>
                <a:ea typeface="黑体" pitchFamily="49" charset="-122"/>
              </a:rPr>
              <a:t>A</a:t>
            </a:r>
            <a:r>
              <a:rPr lang="zh-CN" altLang="en-US" dirty="0">
                <a:latin typeface="Candara" pitchFamily="34" charset="0"/>
                <a:ea typeface="黑体" pitchFamily="49" charset="-122"/>
              </a:rPr>
              <a:t>匹配到</a:t>
            </a:r>
            <a:r>
              <a:rPr lang="zh-CN" altLang="en-US" dirty="0" smtClean="0">
                <a:latin typeface="Candara" pitchFamily="34" charset="0"/>
                <a:ea typeface="黑体" pitchFamily="49" charset="-122"/>
              </a:rPr>
              <a:t>第</a:t>
            </a:r>
            <a:r>
              <a:rPr lang="en-US" altLang="zh-CN" dirty="0" err="1" smtClean="0">
                <a:latin typeface="Candara" pitchFamily="34" charset="0"/>
                <a:ea typeface="黑体" pitchFamily="49" charset="-122"/>
              </a:rPr>
              <a:t>j</a:t>
            </a:r>
            <a:r>
              <a:rPr lang="zh-CN" altLang="en-US" dirty="0" smtClean="0">
                <a:latin typeface="Candara" pitchFamily="34" charset="0"/>
                <a:ea typeface="黑体" pitchFamily="49" charset="-122"/>
              </a:rPr>
              <a:t>个</a:t>
            </a:r>
            <a:r>
              <a:rPr lang="zh-CN" altLang="en-US" dirty="0">
                <a:latin typeface="Candara" pitchFamily="34" charset="0"/>
                <a:ea typeface="黑体" pitchFamily="49" charset="-122"/>
              </a:rPr>
              <a:t>位置，</a:t>
            </a:r>
            <a:r>
              <a:rPr lang="en-US" altLang="zh-CN" dirty="0">
                <a:latin typeface="Candara" pitchFamily="34" charset="0"/>
                <a:ea typeface="黑体" pitchFamily="49" charset="-122"/>
              </a:rPr>
              <a:t>B</a:t>
            </a:r>
            <a:r>
              <a:rPr lang="zh-CN" altLang="en-US" dirty="0">
                <a:latin typeface="Candara" pitchFamily="34" charset="0"/>
                <a:ea typeface="黑体" pitchFamily="49" charset="-122"/>
              </a:rPr>
              <a:t>匹配到</a:t>
            </a:r>
            <a:r>
              <a:rPr lang="zh-CN" altLang="en-US" dirty="0" smtClean="0">
                <a:latin typeface="Candara" pitchFamily="34" charset="0"/>
                <a:ea typeface="黑体" pitchFamily="49" charset="-122"/>
              </a:rPr>
              <a:t>第</a:t>
            </a:r>
            <a:r>
              <a:rPr lang="en-US" altLang="zh-CN" dirty="0" smtClean="0">
                <a:latin typeface="Candara" pitchFamily="34" charset="0"/>
                <a:ea typeface="黑体" pitchFamily="49" charset="-122"/>
              </a:rPr>
              <a:t>h</a:t>
            </a:r>
            <a:r>
              <a:rPr lang="zh-CN" altLang="en-US" dirty="0" smtClean="0">
                <a:latin typeface="Candara" pitchFamily="34" charset="0"/>
                <a:ea typeface="黑体" pitchFamily="49" charset="-122"/>
              </a:rPr>
              <a:t>个</a:t>
            </a:r>
            <a:r>
              <a:rPr lang="zh-CN" altLang="en-US" dirty="0">
                <a:latin typeface="Candara" pitchFamily="34" charset="0"/>
                <a:ea typeface="黑体" pitchFamily="49" charset="-122"/>
              </a:rPr>
              <a:t>位置</a:t>
            </a:r>
            <a:r>
              <a:rPr lang="zh-CN" altLang="en-US" dirty="0" smtClean="0">
                <a:latin typeface="Candara" pitchFamily="34" charset="0"/>
                <a:ea typeface="黑体" pitchFamily="49" charset="-122"/>
              </a:rPr>
              <a:t>，的</a:t>
            </a:r>
            <a:r>
              <a:rPr lang="zh-CN" altLang="en-US" dirty="0">
                <a:latin typeface="Candara" pitchFamily="34" charset="0"/>
                <a:ea typeface="黑体" pitchFamily="49" charset="-122"/>
              </a:rPr>
              <a:t>方案数。</a:t>
            </a:r>
          </a:p>
          <a:p>
            <a:r>
              <a:rPr lang="zh-CN" altLang="en-US" dirty="0">
                <a:latin typeface="Candara" pitchFamily="34" charset="0"/>
                <a:ea typeface="黑体" pitchFamily="49" charset="-122"/>
              </a:rPr>
              <a:t>然后转移</a:t>
            </a:r>
            <a:r>
              <a:rPr lang="zh-CN" altLang="en-US" dirty="0" smtClean="0">
                <a:latin typeface="Candara" pitchFamily="34" charset="0"/>
                <a:ea typeface="黑体" pitchFamily="49" charset="-122"/>
              </a:rPr>
              <a:t>：</a:t>
            </a:r>
          </a:p>
          <a:p>
            <a:r>
              <a:rPr lang="en-US" dirty="0" smtClean="0">
                <a:latin typeface="Candara" pitchFamily="34" charset="0"/>
              </a:rPr>
              <a:t>for(</a:t>
            </a:r>
            <a:r>
              <a:rPr lang="en-US" dirty="0" err="1" smtClean="0">
                <a:latin typeface="Candara" pitchFamily="34" charset="0"/>
              </a:rPr>
              <a:t>int</a:t>
            </a:r>
            <a:r>
              <a:rPr lang="en-US" dirty="0" smtClean="0">
                <a:latin typeface="Candara" pitchFamily="34" charset="0"/>
              </a:rPr>
              <a:t> </a:t>
            </a:r>
            <a:r>
              <a:rPr lang="en-US" dirty="0" err="1" smtClean="0">
                <a:latin typeface="Candara" pitchFamily="34" charset="0"/>
              </a:rPr>
              <a:t>hh</a:t>
            </a:r>
            <a:r>
              <a:rPr lang="en-US" dirty="0" smtClean="0">
                <a:latin typeface="Candara" pitchFamily="34" charset="0"/>
              </a:rPr>
              <a:t>=0; </a:t>
            </a:r>
            <a:r>
              <a:rPr lang="en-US" dirty="0" err="1" smtClean="0">
                <a:latin typeface="Candara" pitchFamily="34" charset="0"/>
              </a:rPr>
              <a:t>hh</a:t>
            </a:r>
            <a:r>
              <a:rPr lang="en-US" dirty="0" smtClean="0">
                <a:latin typeface="Candara" pitchFamily="34" charset="0"/>
              </a:rPr>
              <a:t>&lt;j; </a:t>
            </a:r>
            <a:r>
              <a:rPr lang="en-US" dirty="0" err="1" smtClean="0">
                <a:latin typeface="Candara" pitchFamily="34" charset="0"/>
              </a:rPr>
              <a:t>hh</a:t>
            </a:r>
            <a:r>
              <a:rPr lang="en-US" dirty="0" smtClean="0">
                <a:latin typeface="Candara" pitchFamily="34" charset="0"/>
              </a:rPr>
              <a:t>++)</a:t>
            </a:r>
          </a:p>
          <a:p>
            <a:r>
              <a:rPr lang="en-US" dirty="0" smtClean="0">
                <a:latin typeface="Candara" pitchFamily="34" charset="0"/>
              </a:rPr>
              <a:t>      if(s[</a:t>
            </a:r>
            <a:r>
              <a:rPr lang="en-US" dirty="0" err="1" smtClean="0">
                <a:latin typeface="Candara" pitchFamily="34" charset="0"/>
              </a:rPr>
              <a:t>hh</a:t>
            </a:r>
            <a:r>
              <a:rPr lang="en-US" dirty="0" smtClean="0">
                <a:latin typeface="Candara" pitchFamily="34" charset="0"/>
              </a:rPr>
              <a:t>]==c[h-1])f[</a:t>
            </a:r>
            <a:r>
              <a:rPr lang="en-US" dirty="0" err="1" smtClean="0">
                <a:latin typeface="Candara" pitchFamily="34" charset="0"/>
              </a:rPr>
              <a:t>i</a:t>
            </a:r>
            <a:r>
              <a:rPr lang="en-US" dirty="0" smtClean="0">
                <a:latin typeface="Candara" pitchFamily="34" charset="0"/>
              </a:rPr>
              <a:t>][j][h]+=f[i-1][</a:t>
            </a:r>
            <a:r>
              <a:rPr lang="en-US" dirty="0" err="1" smtClean="0">
                <a:latin typeface="Candara" pitchFamily="34" charset="0"/>
              </a:rPr>
              <a:t>hh</a:t>
            </a:r>
            <a:r>
              <a:rPr lang="en-US" dirty="0" smtClean="0">
                <a:latin typeface="Candara" pitchFamily="34" charset="0"/>
              </a:rPr>
              <a:t>][h-1];</a:t>
            </a:r>
            <a:endParaRPr lang="zh-CN" altLang="en-US" dirty="0" smtClean="0">
              <a:latin typeface="Candara" pitchFamily="34" charset="0"/>
              <a:ea typeface="黑体" pitchFamily="49" charset="-122"/>
            </a:endParaRPr>
          </a:p>
          <a:p>
            <a:r>
              <a:rPr lang="zh-CN" altLang="en-US" dirty="0" smtClean="0">
                <a:latin typeface="Candara" pitchFamily="34" charset="0"/>
                <a:ea typeface="黑体" pitchFamily="49" charset="-122"/>
              </a:rPr>
              <a:t>这样朴素算法的效率是</a:t>
            </a:r>
            <a:r>
              <a:rPr lang="en-US" altLang="zh-CN" dirty="0" smtClean="0">
                <a:latin typeface="Candara" pitchFamily="34" charset="0"/>
                <a:ea typeface="黑体" pitchFamily="49" charset="-122"/>
              </a:rPr>
              <a:t>O(nkm^2)</a:t>
            </a:r>
            <a:r>
              <a:rPr lang="zh-CN" altLang="en-US" dirty="0" smtClean="0">
                <a:latin typeface="Candara" pitchFamily="34" charset="0"/>
                <a:ea typeface="黑体" pitchFamily="49" charset="-122"/>
              </a:rPr>
              <a:t>。</a:t>
            </a:r>
            <a:endParaRPr lang="en-US" altLang="zh-CN" dirty="0" smtClean="0">
              <a:latin typeface="Candara" pitchFamily="34" charset="0"/>
              <a:ea typeface="黑体" pitchFamily="49" charset="-122"/>
            </a:endParaRPr>
          </a:p>
          <a:p>
            <a:r>
              <a:rPr lang="zh-CN" altLang="en-US" dirty="0" smtClean="0">
                <a:latin typeface="Candara" pitchFamily="34" charset="0"/>
                <a:ea typeface="黑体" pitchFamily="49" charset="-122"/>
              </a:rPr>
              <a:t>然后因为是和，所以我们可以求一个前缀和，然后转移的效率就会优化到</a:t>
            </a:r>
            <a:r>
              <a:rPr lang="en-US" altLang="zh-CN" dirty="0" smtClean="0">
                <a:latin typeface="Candara" pitchFamily="34" charset="0"/>
                <a:ea typeface="黑体" pitchFamily="49" charset="-122"/>
              </a:rPr>
              <a:t>O(</a:t>
            </a:r>
            <a:r>
              <a:rPr lang="en-US" altLang="zh-CN" dirty="0" err="1" smtClean="0">
                <a:latin typeface="Candara" pitchFamily="34" charset="0"/>
                <a:ea typeface="黑体" pitchFamily="49" charset="-122"/>
              </a:rPr>
              <a:t>nkm</a:t>
            </a:r>
            <a:r>
              <a:rPr lang="en-US" altLang="zh-CN" dirty="0" smtClean="0">
                <a:latin typeface="Candara" pitchFamily="34" charset="0"/>
                <a:ea typeface="黑体" pitchFamily="49" charset="-122"/>
              </a:rPr>
              <a:t>)</a:t>
            </a:r>
            <a:r>
              <a:rPr lang="zh-CN" altLang="en-US" dirty="0" smtClean="0">
                <a:latin typeface="Candara" pitchFamily="34" charset="0"/>
                <a:ea typeface="黑体" pitchFamily="49" charset="-122"/>
              </a:rPr>
              <a:t>。</a:t>
            </a:r>
          </a:p>
          <a:p>
            <a:r>
              <a:rPr lang="zh-CN" altLang="en-US" dirty="0" smtClean="0">
                <a:latin typeface="Candara" pitchFamily="34" charset="0"/>
                <a:ea typeface="黑体" pitchFamily="49" charset="-122"/>
              </a:rPr>
              <a:t>因为内存限制，这题还要用滚动数组压掉</a:t>
            </a:r>
            <a:r>
              <a:rPr lang="en-US" altLang="zh-CN" dirty="0" smtClean="0">
                <a:latin typeface="Candara" pitchFamily="34" charset="0"/>
                <a:ea typeface="黑体" pitchFamily="49" charset="-122"/>
              </a:rPr>
              <a:t>k</a:t>
            </a:r>
            <a:r>
              <a:rPr lang="zh-CN" altLang="en-US" dirty="0" smtClean="0">
                <a:latin typeface="Candara" pitchFamily="34" charset="0"/>
                <a:ea typeface="黑体" pitchFamily="49" charset="-122"/>
              </a:rPr>
              <a:t>的一维。</a:t>
            </a:r>
            <a:endParaRPr lang="en-US" altLang="zh-CN" dirty="0" smtClean="0">
              <a:latin typeface="Candara" pitchFamily="34" charset="0"/>
              <a:ea typeface="黑体" pitchFamily="49" charset="-122"/>
            </a:endParaRPr>
          </a:p>
          <a:p>
            <a:r>
              <a:rPr lang="zh-CN" altLang="en-US" dirty="0" smtClean="0">
                <a:latin typeface="Candara" pitchFamily="34" charset="0"/>
                <a:ea typeface="黑体" pitchFamily="49" charset="-122"/>
              </a:rPr>
              <a:t>来源</a:t>
            </a:r>
            <a:endParaRPr lang="en-US" altLang="zh-CN" dirty="0" smtClean="0">
              <a:latin typeface="Candara" pitchFamily="34" charset="0"/>
              <a:ea typeface="黑体" pitchFamily="49" charset="-122"/>
            </a:endParaRPr>
          </a:p>
          <a:p>
            <a:r>
              <a:rPr lang="en-US" altLang="zh-CN" dirty="0" smtClean="0">
                <a:latin typeface="Candara" pitchFamily="34" charset="0"/>
                <a:ea typeface="黑体" pitchFamily="49" charset="-122"/>
              </a:rPr>
              <a:t>NOIP2015 </a:t>
            </a:r>
            <a:r>
              <a:rPr lang="en-US" altLang="zh-CN" dirty="0" smtClean="0">
                <a:latin typeface="Candara" pitchFamily="34" charset="0"/>
                <a:ea typeface="黑体" pitchFamily="49" charset="-122"/>
              </a:rPr>
              <a:t>D2T2</a:t>
            </a:r>
            <a:r>
              <a:rPr lang="en-US" altLang="zh-CN" dirty="0" smtClean="0">
                <a:latin typeface="Candara" pitchFamily="34" charset="0"/>
                <a:ea typeface="黑体" pitchFamily="49" charset="-122"/>
              </a:rPr>
              <a:t>(</a:t>
            </a:r>
            <a:r>
              <a:rPr lang="zh-CN" altLang="en-US" strike="sngStrike" dirty="0" smtClean="0">
                <a:latin typeface="Candara" pitchFamily="34" charset="0"/>
                <a:ea typeface="黑体" pitchFamily="49" charset="-122"/>
              </a:rPr>
              <a:t>所以</a:t>
            </a:r>
            <a:r>
              <a:rPr lang="en-US" altLang="zh-CN" strike="sngStrike" dirty="0" smtClean="0">
                <a:latin typeface="Candara" pitchFamily="34" charset="0"/>
                <a:ea typeface="黑体" pitchFamily="49" charset="-122"/>
              </a:rPr>
              <a:t>NOIP</a:t>
            </a:r>
            <a:r>
              <a:rPr lang="zh-CN" altLang="en-US" strike="sngStrike" dirty="0" smtClean="0">
                <a:latin typeface="Candara" pitchFamily="34" charset="0"/>
                <a:ea typeface="黑体" pitchFamily="49" charset="-122"/>
              </a:rPr>
              <a:t>题目不难对吧</a:t>
            </a:r>
            <a:r>
              <a:rPr lang="en-US" altLang="zh-CN" dirty="0" smtClean="0">
                <a:latin typeface="Candara" pitchFamily="34" charset="0"/>
                <a:ea typeface="黑体" pitchFamily="49" charset="-122"/>
              </a:rPr>
              <a:t>)</a:t>
            </a:r>
            <a:endParaRPr lang="zh-CN" altLang="en-US" dirty="0">
              <a:latin typeface="Candara" pitchFamily="34"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amond(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amond(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amond(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amond(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diamond(in)">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diamond(in)">
                                      <p:cBhvr>
                                        <p:cTn id="4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itchFamily="34" charset="0"/>
              </a:rPr>
              <a:t>Example IV</a:t>
            </a:r>
          </a:p>
        </p:txBody>
      </p:sp>
      <p:sp>
        <p:nvSpPr>
          <p:cNvPr id="3" name="内容占位符 2"/>
          <p:cNvSpPr>
            <a:spLocks noGrp="1"/>
          </p:cNvSpPr>
          <p:nvPr>
            <p:ph sz="quarter" idx="1"/>
          </p:nvPr>
        </p:nvSpPr>
        <p:spPr/>
        <p:txBody>
          <a:bodyPr>
            <a:normAutofit/>
          </a:bodyPr>
          <a:lstStyle/>
          <a:p>
            <a:r>
              <a:rPr lang="zh-CN" altLang="en-US" dirty="0" smtClean="0">
                <a:latin typeface="Candara" pitchFamily="34" charset="0"/>
                <a:ea typeface="黑体" pitchFamily="49" charset="-122"/>
                <a:sym typeface="+mn-ea"/>
              </a:rPr>
              <a:t>有</a:t>
            </a:r>
            <a:r>
              <a:rPr lang="zh-CN" altLang="en-US" dirty="0">
                <a:latin typeface="Candara" pitchFamily="34" charset="0"/>
                <a:ea typeface="黑体" pitchFamily="49" charset="-122"/>
                <a:sym typeface="+mn-ea"/>
              </a:rPr>
              <a:t>一个n*m的方格图，每个方格有一定量的钱，</a:t>
            </a:r>
            <a:r>
              <a:rPr lang="zh-CN" altLang="en-US" dirty="0" smtClean="0">
                <a:latin typeface="Candara" pitchFamily="34" charset="0"/>
                <a:ea typeface="黑体" pitchFamily="49" charset="-122"/>
                <a:sym typeface="+mn-ea"/>
              </a:rPr>
              <a:t>现在</a:t>
            </a:r>
            <a:r>
              <a:rPr lang="en-US" altLang="zh-CN" dirty="0" smtClean="0">
                <a:latin typeface="Candara" pitchFamily="34" charset="0"/>
                <a:ea typeface="黑体" pitchFamily="49" charset="-122"/>
                <a:sym typeface="+mn-ea"/>
              </a:rPr>
              <a:t>QWQ</a:t>
            </a:r>
            <a:r>
              <a:rPr lang="zh-CN" altLang="en-US" dirty="0" smtClean="0">
                <a:latin typeface="Candara" pitchFamily="34" charset="0"/>
                <a:ea typeface="黑体" pitchFamily="49" charset="-122"/>
                <a:sym typeface="+mn-ea"/>
              </a:rPr>
              <a:t>从</a:t>
            </a:r>
            <a:r>
              <a:rPr lang="zh-CN" altLang="en-US" dirty="0">
                <a:latin typeface="Candara" pitchFamily="34" charset="0"/>
                <a:ea typeface="黑体" pitchFamily="49" charset="-122"/>
                <a:sym typeface="+mn-ea"/>
              </a:rPr>
              <a:t>左上角出发，只能往右或往下走，目的地是右下角</a:t>
            </a:r>
            <a:r>
              <a:rPr lang="zh-CN" altLang="en-US" dirty="0" smtClean="0">
                <a:latin typeface="Candara" pitchFamily="34" charset="0"/>
                <a:ea typeface="黑体" pitchFamily="49" charset="-122"/>
                <a:sym typeface="+mn-ea"/>
              </a:rPr>
              <a:t>。</a:t>
            </a:r>
            <a:r>
              <a:rPr lang="en-US" altLang="zh-CN" dirty="0" smtClean="0">
                <a:latin typeface="Candara" pitchFamily="34" charset="0"/>
                <a:ea typeface="黑体" pitchFamily="49" charset="-122"/>
                <a:sym typeface="+mn-ea"/>
              </a:rPr>
              <a:t>QAQ</a:t>
            </a:r>
            <a:r>
              <a:rPr lang="zh-CN" altLang="en-US" dirty="0" smtClean="0">
                <a:latin typeface="Candara" pitchFamily="34" charset="0"/>
                <a:ea typeface="黑体" pitchFamily="49" charset="-122"/>
                <a:sym typeface="+mn-ea"/>
              </a:rPr>
              <a:t>从</a:t>
            </a:r>
            <a:r>
              <a:rPr lang="zh-CN" altLang="en-US" dirty="0">
                <a:latin typeface="Candara" pitchFamily="34" charset="0"/>
                <a:ea typeface="黑体" pitchFamily="49" charset="-122"/>
                <a:sym typeface="+mn-ea"/>
              </a:rPr>
              <a:t>右上角出发，只能往左或往下走，目的地是左下角。他们都很厉害，每经过一个格子会把这个格子的钱给捡走，</a:t>
            </a:r>
            <a:r>
              <a:rPr lang="zh-CN" altLang="en-US" dirty="0" smtClean="0">
                <a:latin typeface="Candara" pitchFamily="34" charset="0"/>
                <a:ea typeface="黑体" pitchFamily="49" charset="-122"/>
                <a:sym typeface="+mn-ea"/>
              </a:rPr>
              <a:t>由于</a:t>
            </a:r>
            <a:r>
              <a:rPr lang="en-US" altLang="zh-CN" dirty="0" smtClean="0">
                <a:latin typeface="Candara" pitchFamily="34" charset="0"/>
                <a:ea typeface="黑体" pitchFamily="49" charset="-122"/>
                <a:sym typeface="+mn-ea"/>
              </a:rPr>
              <a:t>QWQ</a:t>
            </a:r>
            <a:r>
              <a:rPr lang="zh-CN" altLang="en-US" dirty="0" smtClean="0">
                <a:latin typeface="Candara" pitchFamily="34" charset="0"/>
                <a:ea typeface="黑体" pitchFamily="49" charset="-122"/>
                <a:sym typeface="+mn-ea"/>
              </a:rPr>
              <a:t>和</a:t>
            </a:r>
            <a:r>
              <a:rPr lang="en-US" altLang="zh-CN" dirty="0" smtClean="0">
                <a:latin typeface="Candara" pitchFamily="34" charset="0"/>
                <a:ea typeface="黑体" pitchFamily="49" charset="-122"/>
                <a:sym typeface="+mn-ea"/>
              </a:rPr>
              <a:t>QAQ</a:t>
            </a:r>
            <a:r>
              <a:rPr lang="zh-CN" altLang="en-US" dirty="0" smtClean="0">
                <a:latin typeface="Candara" pitchFamily="34" charset="0"/>
                <a:ea typeface="黑体" pitchFamily="49" charset="-122"/>
                <a:sym typeface="+mn-ea"/>
              </a:rPr>
              <a:t>都是</a:t>
            </a:r>
            <a:r>
              <a:rPr lang="zh-CN" altLang="en-US" dirty="0">
                <a:latin typeface="Candara" pitchFamily="34" charset="0"/>
                <a:ea typeface="黑体" pitchFamily="49" charset="-122"/>
                <a:sym typeface="+mn-ea"/>
              </a:rPr>
              <a:t>追求完美的人，所以他们要求只有一个格子被他们两人都经过，现在求他们两个人最多能捡到多少钱。</a:t>
            </a:r>
            <a:endParaRPr lang="zh-CN" altLang="en-US" dirty="0">
              <a:latin typeface="Candara" pitchFamily="34" charset="0"/>
              <a:ea typeface="黑体" pitchFamily="49" charset="-122"/>
            </a:endParaRPr>
          </a:p>
          <a:p>
            <a:pPr lvl="0" algn="l" eaLnBrk="1" latinLnBrk="0" hangingPunct="1"/>
            <a:r>
              <a:rPr lang="zh-CN" altLang="en-US" dirty="0">
                <a:latin typeface="Candara" pitchFamily="34" charset="0"/>
                <a:ea typeface="黑体" pitchFamily="49" charset="-122"/>
                <a:sym typeface="+mn-ea"/>
              </a:rPr>
              <a:t>注意如果一个格子被两个人同时经过的话钱只能捡一</a:t>
            </a:r>
            <a:r>
              <a:rPr lang="zh-CN" altLang="en-US" dirty="0" smtClean="0">
                <a:latin typeface="Candara" pitchFamily="34" charset="0"/>
                <a:ea typeface="黑体" pitchFamily="49" charset="-122"/>
                <a:sym typeface="+mn-ea"/>
              </a:rPr>
              <a:t>次。</a:t>
            </a:r>
            <a:endParaRPr lang="zh-CN" altLang="en-US" dirty="0">
              <a:latin typeface="Candara" pitchFamily="34" charset="0"/>
              <a:ea typeface="黑体" pitchFamily="49" charset="-122"/>
            </a:endParaRPr>
          </a:p>
          <a:p>
            <a:pPr lvl="0" algn="l" eaLnBrk="1" latinLnBrk="0" hangingPunct="1"/>
            <a:endParaRPr lang="zh-CN" altLang="en-US" dirty="0">
              <a:latin typeface="Candara" pitchFamily="34" charset="0"/>
              <a:ea typeface="黑体" pitchFamily="49" charset="-122"/>
            </a:endParaRPr>
          </a:p>
          <a:p>
            <a:pPr lvl="0" algn="l" eaLnBrk="1" latinLnBrk="0" hangingPunct="1"/>
            <a:r>
              <a:rPr lang="zh-CN" altLang="en-US" dirty="0">
                <a:latin typeface="Candara" pitchFamily="34" charset="0"/>
                <a:ea typeface="黑体" pitchFamily="49" charset="-122"/>
                <a:sym typeface="+mn-ea"/>
              </a:rPr>
              <a:t>n,m&lt;=1000</a:t>
            </a:r>
            <a:endParaRPr lang="zh-CN" altLang="en-US" dirty="0">
              <a:latin typeface="Candara" pitchFamily="34"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amond(in)">
                                      <p:cBhvr>
                                        <p:cTn id="1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itchFamily="34" charset="0"/>
              </a:rPr>
              <a:t>Example </a:t>
            </a:r>
            <a:r>
              <a:rPr lang="en-US" altLang="zh-CN" dirty="0" smtClean="0">
                <a:latin typeface="Candara" pitchFamily="34" charset="0"/>
              </a:rPr>
              <a:t>IV-Solution</a:t>
            </a:r>
            <a:endParaRPr lang="en-US" altLang="zh-CN" dirty="0">
              <a:latin typeface="Candara" pitchFamily="34" charset="0"/>
            </a:endParaRPr>
          </a:p>
        </p:txBody>
      </p:sp>
      <p:sp>
        <p:nvSpPr>
          <p:cNvPr id="3" name="内容占位符 2"/>
          <p:cNvSpPr>
            <a:spLocks noGrp="1"/>
          </p:cNvSpPr>
          <p:nvPr>
            <p:ph sz="quarter" idx="1"/>
          </p:nvPr>
        </p:nvSpPr>
        <p:spPr/>
        <p:txBody>
          <a:bodyPr/>
          <a:lstStyle/>
          <a:p>
            <a:pPr lvl="0" algn="l" eaLnBrk="1" latinLnBrk="0" hangingPunct="1"/>
            <a:r>
              <a:rPr lang="zh-CN" altLang="en-US" dirty="0">
                <a:latin typeface="Candara" pitchFamily="34" charset="0"/>
                <a:ea typeface="黑体" pitchFamily="49" charset="-122"/>
                <a:sym typeface="+mn-ea"/>
              </a:rPr>
              <a:t>我们可以枚举交点，然后我们可以发现</a:t>
            </a:r>
            <a:r>
              <a:rPr lang="zh-CN" altLang="en-US" dirty="0" smtClean="0">
                <a:latin typeface="Candara" pitchFamily="34" charset="0"/>
                <a:ea typeface="黑体" pitchFamily="49" charset="-122"/>
                <a:sym typeface="+mn-ea"/>
              </a:rPr>
              <a:t>，</a:t>
            </a:r>
            <a:r>
              <a:rPr lang="en-US" altLang="zh-CN" dirty="0" smtClean="0">
                <a:latin typeface="Candara" pitchFamily="34" charset="0"/>
                <a:ea typeface="黑体" pitchFamily="49" charset="-122"/>
                <a:sym typeface="+mn-ea"/>
              </a:rPr>
              <a:t>QWQ</a:t>
            </a:r>
            <a:r>
              <a:rPr lang="zh-CN" altLang="en-US" dirty="0" smtClean="0">
                <a:latin typeface="Candara" pitchFamily="34" charset="0"/>
                <a:ea typeface="黑体" pitchFamily="49" charset="-122"/>
                <a:sym typeface="+mn-ea"/>
              </a:rPr>
              <a:t>的</a:t>
            </a:r>
            <a:r>
              <a:rPr lang="zh-CN" altLang="en-US" dirty="0">
                <a:latin typeface="Candara" pitchFamily="34" charset="0"/>
                <a:ea typeface="黑体" pitchFamily="49" charset="-122"/>
                <a:sym typeface="+mn-ea"/>
              </a:rPr>
              <a:t>路径被分成了两段，一段是从左上角到交点上面或者左边，一段是从交点下面或者右边 到右下角</a:t>
            </a:r>
            <a:r>
              <a:rPr lang="zh-CN" altLang="en-US" dirty="0" smtClean="0">
                <a:latin typeface="Candara" pitchFamily="34" charset="0"/>
                <a:ea typeface="黑体" pitchFamily="49" charset="-122"/>
                <a:sym typeface="+mn-ea"/>
              </a:rPr>
              <a:t>。</a:t>
            </a:r>
            <a:r>
              <a:rPr lang="en-US" altLang="zh-CN" dirty="0" smtClean="0">
                <a:latin typeface="Candara" pitchFamily="34" charset="0"/>
                <a:ea typeface="黑体" pitchFamily="49" charset="-122"/>
                <a:sym typeface="+mn-ea"/>
              </a:rPr>
              <a:t>QAQ</a:t>
            </a:r>
            <a:r>
              <a:rPr lang="zh-CN" altLang="en-US" dirty="0" smtClean="0">
                <a:latin typeface="Candara" pitchFamily="34" charset="0"/>
                <a:ea typeface="黑体" pitchFamily="49" charset="-122"/>
                <a:sym typeface="+mn-ea"/>
              </a:rPr>
              <a:t>的</a:t>
            </a:r>
            <a:r>
              <a:rPr lang="zh-CN" altLang="en-US" dirty="0">
                <a:latin typeface="Candara" pitchFamily="34" charset="0"/>
                <a:ea typeface="黑体" pitchFamily="49" charset="-122"/>
                <a:sym typeface="+mn-ea"/>
              </a:rPr>
              <a:t>路径也</a:t>
            </a:r>
            <a:r>
              <a:rPr lang="zh-CN" altLang="en-US" dirty="0" smtClean="0">
                <a:latin typeface="Candara" pitchFamily="34" charset="0"/>
                <a:ea typeface="黑体" pitchFamily="49" charset="-122"/>
                <a:sym typeface="+mn-ea"/>
              </a:rPr>
              <a:t>同理。</a:t>
            </a:r>
            <a:endParaRPr lang="zh-CN" altLang="en-US" dirty="0">
              <a:latin typeface="Candara" pitchFamily="34" charset="0"/>
              <a:ea typeface="黑体" pitchFamily="49" charset="-122"/>
              <a:sym typeface="+mn-ea"/>
            </a:endParaRPr>
          </a:p>
          <a:p>
            <a:pPr lvl="0" algn="l" eaLnBrk="1" latinLnBrk="0" hangingPunct="1"/>
            <a:r>
              <a:rPr lang="zh-CN" altLang="en-US" dirty="0">
                <a:latin typeface="Candara" pitchFamily="34" charset="0"/>
                <a:ea typeface="黑体" pitchFamily="49" charset="-122"/>
                <a:sym typeface="+mn-ea"/>
              </a:rPr>
              <a:t>于是我们DP出，从四个角落出发到某些点能得到的最多的钱，最后</a:t>
            </a:r>
            <a:r>
              <a:rPr lang="zh-CN" altLang="en-US" dirty="0" smtClean="0">
                <a:latin typeface="Candara" pitchFamily="34" charset="0"/>
                <a:ea typeface="黑体" pitchFamily="49" charset="-122"/>
                <a:sym typeface="+mn-ea"/>
              </a:rPr>
              <a:t>枚举。</a:t>
            </a:r>
            <a:endParaRPr lang="zh-CN" altLang="en-US" dirty="0">
              <a:latin typeface="Candara" pitchFamily="34" charset="0"/>
              <a:ea typeface="黑体" pitchFamily="49" charset="-122"/>
              <a:sym typeface="+mn-ea"/>
            </a:endParaRPr>
          </a:p>
          <a:p>
            <a:pPr lvl="0" algn="l" eaLnBrk="1" latinLnBrk="0" hangingPunct="1"/>
            <a:r>
              <a:rPr lang="zh-CN" altLang="en-US" dirty="0">
                <a:latin typeface="Candara" pitchFamily="34" charset="0"/>
                <a:ea typeface="黑体" pitchFamily="49" charset="-122"/>
                <a:sym typeface="+mn-ea"/>
              </a:rPr>
              <a:t>交点算一下即</a:t>
            </a:r>
            <a:r>
              <a:rPr lang="zh-CN" altLang="en-US" dirty="0" smtClean="0">
                <a:latin typeface="Candara" pitchFamily="34" charset="0"/>
                <a:ea typeface="黑体" pitchFamily="49" charset="-122"/>
                <a:sym typeface="+mn-ea"/>
              </a:rPr>
              <a:t>可。</a:t>
            </a:r>
            <a:endParaRPr lang="en-US" altLang="zh-CN" dirty="0" smtClean="0">
              <a:latin typeface="Candara" pitchFamily="34" charset="0"/>
              <a:ea typeface="黑体" pitchFamily="49" charset="-122"/>
              <a:sym typeface="+mn-ea"/>
            </a:endParaRPr>
          </a:p>
          <a:p>
            <a:pPr lvl="0" algn="l" eaLnBrk="1" latinLnBrk="0" hangingPunct="1"/>
            <a:endParaRPr lang="en-US" altLang="zh-CN" dirty="0" smtClean="0">
              <a:latin typeface="Candara" pitchFamily="34" charset="0"/>
              <a:ea typeface="黑体" pitchFamily="49" charset="-122"/>
              <a:sym typeface="+mn-ea"/>
            </a:endParaRPr>
          </a:p>
          <a:p>
            <a:pPr lvl="0" algn="l" eaLnBrk="1" latinLnBrk="0" hangingPunct="1"/>
            <a:r>
              <a:rPr lang="zh-CN" altLang="en-US" dirty="0" smtClean="0">
                <a:latin typeface="Candara" pitchFamily="34" charset="0"/>
                <a:ea typeface="黑体" pitchFamily="49" charset="-122"/>
                <a:sym typeface="+mn-ea"/>
              </a:rPr>
              <a:t>来源</a:t>
            </a:r>
            <a:endParaRPr lang="en-US" altLang="zh-CN" dirty="0" smtClean="0">
              <a:latin typeface="Candara" pitchFamily="34" charset="0"/>
              <a:ea typeface="黑体" pitchFamily="49" charset="-122"/>
              <a:sym typeface="+mn-ea"/>
            </a:endParaRPr>
          </a:p>
          <a:p>
            <a:pPr lvl="0"/>
            <a:r>
              <a:rPr lang="en-US" altLang="zh-CN" dirty="0" err="1" smtClean="0">
                <a:latin typeface="Candara" pitchFamily="34" charset="0"/>
                <a:ea typeface="黑体" pitchFamily="49" charset="-122"/>
                <a:sym typeface="+mn-ea"/>
              </a:rPr>
              <a:t>CodeForces</a:t>
            </a:r>
            <a:r>
              <a:rPr lang="en-US" altLang="zh-CN" smtClean="0">
                <a:latin typeface="Candara" pitchFamily="34" charset="0"/>
                <a:ea typeface="黑体" pitchFamily="49" charset="-122"/>
                <a:sym typeface="+mn-ea"/>
              </a:rPr>
              <a:t> #</a:t>
            </a:r>
            <a:r>
              <a:rPr lang="zh-CN" altLang="en-US" dirty="0" smtClean="0">
                <a:latin typeface="Candara" pitchFamily="34" charset="0"/>
                <a:ea typeface="黑体" pitchFamily="49" charset="-122"/>
                <a:sym typeface="+mn-ea"/>
              </a:rPr>
              <a:t>245 </a:t>
            </a:r>
            <a:r>
              <a:rPr lang="en-US" altLang="zh-CN" dirty="0" smtClean="0">
                <a:latin typeface="Candara" pitchFamily="34" charset="0"/>
                <a:ea typeface="黑体" pitchFamily="49" charset="-122"/>
                <a:sym typeface="+mn-ea"/>
              </a:rPr>
              <a:t>div.</a:t>
            </a:r>
            <a:r>
              <a:rPr lang="zh-CN" altLang="en-US" dirty="0" smtClean="0">
                <a:latin typeface="Candara" pitchFamily="34" charset="0"/>
                <a:ea typeface="黑体" pitchFamily="49" charset="-122"/>
                <a:sym typeface="+mn-ea"/>
              </a:rPr>
              <a:t>1  B</a:t>
            </a:r>
            <a:endParaRPr lang="zh-CN" altLang="en-US" dirty="0">
              <a:latin typeface="Candara" pitchFamily="34" charset="0"/>
              <a:ea typeface="黑体" pitchFamily="49" charset="-122"/>
            </a:endParaRPr>
          </a:p>
          <a:p>
            <a:pPr lvl="0" algn="l" eaLnBrk="1" latinLnBrk="0" hangingPunct="1"/>
            <a:endParaRPr lang="zh-CN" altLang="en-US" dirty="0">
              <a:latin typeface="Candara" pitchFamily="34" charset="0"/>
              <a:ea typeface="黑体" pitchFamily="49" charset="-122"/>
            </a:endParaRPr>
          </a:p>
        </p:txBody>
      </p:sp>
      <p:pic>
        <p:nvPicPr>
          <p:cNvPr id="4" name="图片 3"/>
          <p:cNvPicPr>
            <a:picLocks noChangeAspect="1"/>
          </p:cNvPicPr>
          <p:nvPr/>
        </p:nvPicPr>
        <p:blipFill>
          <a:blip r:embed="rId2"/>
          <a:srcRect/>
          <a:stretch>
            <a:fillRect/>
          </a:stretch>
        </p:blipFill>
        <p:spPr>
          <a:xfrm>
            <a:off x="5310555" y="3630608"/>
            <a:ext cx="2929596" cy="25429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amond(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diamond(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diamond(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amond(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amond(in)">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itchFamily="34" charset="0"/>
              </a:rPr>
              <a:t>Example V</a:t>
            </a:r>
          </a:p>
        </p:txBody>
      </p:sp>
      <p:sp>
        <p:nvSpPr>
          <p:cNvPr id="3" name="内容占位符 2"/>
          <p:cNvSpPr>
            <a:spLocks noGrp="1"/>
          </p:cNvSpPr>
          <p:nvPr>
            <p:ph sz="quarter" idx="1"/>
          </p:nvPr>
        </p:nvSpPr>
        <p:spPr/>
        <p:txBody>
          <a:bodyPr>
            <a:normAutofit/>
          </a:bodyPr>
          <a:lstStyle/>
          <a:p>
            <a:r>
              <a:rPr lang="zh-CN" altLang="en-US" dirty="0" smtClean="0">
                <a:latin typeface="Candara" pitchFamily="34" charset="0"/>
                <a:ea typeface="黑体" pitchFamily="49" charset="-122"/>
              </a:rPr>
              <a:t>政府决定将石油资源丰</a:t>
            </a:r>
            <a:r>
              <a:rPr lang="en-US" altLang="zh-CN" dirty="0" smtClean="0">
                <a:latin typeface="Candara" pitchFamily="34" charset="0"/>
                <a:ea typeface="黑体" pitchFamily="49" charset="-122"/>
              </a:rPr>
              <a:t>(xi)</a:t>
            </a:r>
            <a:r>
              <a:rPr lang="zh-CN" altLang="en-US" dirty="0" smtClean="0">
                <a:latin typeface="Candara" pitchFamily="34" charset="0"/>
                <a:ea typeface="黑体" pitchFamily="49" charset="-122"/>
              </a:rPr>
              <a:t>富</a:t>
            </a:r>
            <a:r>
              <a:rPr lang="en-US" altLang="zh-CN" dirty="0" smtClean="0">
                <a:latin typeface="Candara" pitchFamily="34" charset="0"/>
                <a:ea typeface="黑体" pitchFamily="49" charset="-122"/>
              </a:rPr>
              <a:t>(</a:t>
            </a:r>
            <a:r>
              <a:rPr lang="en-US" altLang="zh-CN" dirty="0" err="1" smtClean="0">
                <a:latin typeface="Candara" pitchFamily="34" charset="0"/>
                <a:ea typeface="黑体" pitchFamily="49" charset="-122"/>
              </a:rPr>
              <a:t>shao</a:t>
            </a:r>
            <a:r>
              <a:rPr lang="en-US" altLang="zh-CN" dirty="0" smtClean="0">
                <a:latin typeface="Candara" pitchFamily="34" charset="0"/>
                <a:ea typeface="黑体" pitchFamily="49" charset="-122"/>
              </a:rPr>
              <a:t>)</a:t>
            </a:r>
            <a:r>
              <a:rPr lang="zh-CN" altLang="en-US" dirty="0" smtClean="0">
                <a:latin typeface="Candara" pitchFamily="34" charset="0"/>
                <a:ea typeface="黑体" pitchFamily="49" charset="-122"/>
              </a:rPr>
              <a:t>的</a:t>
            </a:r>
            <a:r>
              <a:rPr lang="en-US" altLang="zh-CN" dirty="0" smtClean="0">
                <a:latin typeface="Candara" pitchFamily="34" charset="0"/>
                <a:ea typeface="黑体" pitchFamily="49" charset="-122"/>
              </a:rPr>
              <a:t>ZJ</a:t>
            </a:r>
            <a:r>
              <a:rPr lang="zh-CN" altLang="en-US" dirty="0" smtClean="0">
                <a:latin typeface="Candara" pitchFamily="34" charset="0"/>
                <a:ea typeface="黑体" pitchFamily="49" charset="-122"/>
              </a:rPr>
              <a:t>省的土地拍卖给私人承包商以建立油井。被拍卖的整块土地为一个矩形区域，被划分为</a:t>
            </a:r>
            <a:r>
              <a:rPr lang="en-US" altLang="zh-CN" dirty="0" smtClean="0">
                <a:latin typeface="Candara" pitchFamily="34" charset="0"/>
                <a:ea typeface="黑体" pitchFamily="49" charset="-122"/>
              </a:rPr>
              <a:t>M×N</a:t>
            </a:r>
            <a:r>
              <a:rPr lang="zh-CN" altLang="en-US" dirty="0" smtClean="0">
                <a:latin typeface="Candara" pitchFamily="34" charset="0"/>
                <a:ea typeface="黑体" pitchFamily="49" charset="-122"/>
              </a:rPr>
              <a:t>个小块。 地质调查局有关于</a:t>
            </a:r>
            <a:r>
              <a:rPr lang="en-US" altLang="zh-CN" dirty="0" smtClean="0">
                <a:latin typeface="Candara" pitchFamily="34" charset="0"/>
                <a:ea typeface="黑体" pitchFamily="49" charset="-122"/>
              </a:rPr>
              <a:t>ZJ</a:t>
            </a:r>
            <a:r>
              <a:rPr lang="zh-CN" altLang="en-US" dirty="0" smtClean="0">
                <a:latin typeface="Candara" pitchFamily="34" charset="0"/>
                <a:ea typeface="黑体" pitchFamily="49" charset="-122"/>
              </a:rPr>
              <a:t>省土地石油储量的估测数据。这些数据表示为</a:t>
            </a:r>
            <a:r>
              <a:rPr lang="en-US" altLang="zh-CN" dirty="0" smtClean="0">
                <a:latin typeface="Candara" pitchFamily="34" charset="0"/>
                <a:ea typeface="黑体" pitchFamily="49" charset="-122"/>
              </a:rPr>
              <a:t>M×N</a:t>
            </a:r>
            <a:r>
              <a:rPr lang="zh-CN" altLang="en-US" dirty="0" smtClean="0">
                <a:latin typeface="Candara" pitchFamily="34" charset="0"/>
                <a:ea typeface="黑体" pitchFamily="49" charset="-122"/>
              </a:rPr>
              <a:t>个非负整数，即对每一小块土地石油储量的估计值。 为了避免出现垄断，政府规定每一个承包商只能承包一个由</a:t>
            </a:r>
            <a:r>
              <a:rPr lang="en-US" altLang="zh-CN" dirty="0" smtClean="0">
                <a:latin typeface="Candara" pitchFamily="34" charset="0"/>
                <a:ea typeface="黑体" pitchFamily="49" charset="-122"/>
              </a:rPr>
              <a:t>K×K</a:t>
            </a:r>
            <a:r>
              <a:rPr lang="zh-CN" altLang="en-US" dirty="0" smtClean="0">
                <a:latin typeface="Candara" pitchFamily="34" charset="0"/>
                <a:ea typeface="黑体" pitchFamily="49" charset="-122"/>
              </a:rPr>
              <a:t>块相连的土地构成的正方形区域。</a:t>
            </a:r>
            <a:r>
              <a:rPr lang="en-US" altLang="zh-CN" dirty="0" smtClean="0">
                <a:latin typeface="Candara" pitchFamily="34" charset="0"/>
                <a:ea typeface="黑体" pitchFamily="49" charset="-122"/>
              </a:rPr>
              <a:t>233</a:t>
            </a:r>
            <a:r>
              <a:rPr lang="zh-CN" altLang="en-US" dirty="0" smtClean="0">
                <a:latin typeface="Candara" pitchFamily="34" charset="0"/>
                <a:ea typeface="黑体" pitchFamily="49" charset="-122"/>
              </a:rPr>
              <a:t>石油联合公司由三个承包商组成，他们想选择三块互不相交的</a:t>
            </a:r>
            <a:r>
              <a:rPr lang="en-US" altLang="zh-CN" dirty="0" smtClean="0">
                <a:latin typeface="Candara" pitchFamily="34" charset="0"/>
                <a:ea typeface="黑体" pitchFamily="49" charset="-122"/>
              </a:rPr>
              <a:t>K×K</a:t>
            </a:r>
            <a:r>
              <a:rPr lang="zh-CN" altLang="en-US" dirty="0" smtClean="0">
                <a:latin typeface="Candara" pitchFamily="34" charset="0"/>
                <a:ea typeface="黑体" pitchFamily="49" charset="-122"/>
              </a:rPr>
              <a:t>的区域使得总的收益最大。 </a:t>
            </a:r>
            <a:r>
              <a:rPr lang="en-US" altLang="zh-CN" dirty="0" smtClean="0">
                <a:latin typeface="Candara" pitchFamily="34" charset="0"/>
                <a:ea typeface="黑体" pitchFamily="49" charset="-122"/>
              </a:rPr>
              <a:t>233</a:t>
            </a:r>
            <a:r>
              <a:rPr lang="zh-CN" altLang="en-US" dirty="0" smtClean="0">
                <a:latin typeface="Candara" pitchFamily="34" charset="0"/>
                <a:ea typeface="黑体" pitchFamily="49" charset="-122"/>
              </a:rPr>
              <a:t>公司雇佣你来写一个程序，帮助计算出他们可以承包的区域的石油储量之和的最大值。</a:t>
            </a:r>
            <a:endParaRPr lang="en-US" altLang="zh-CN" dirty="0">
              <a:latin typeface="Candara" pitchFamily="34"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itchFamily="34" charset="0"/>
              </a:rPr>
              <a:t>Example V</a:t>
            </a:r>
          </a:p>
        </p:txBody>
      </p:sp>
      <p:sp>
        <p:nvSpPr>
          <p:cNvPr id="3" name="内容占位符 2"/>
          <p:cNvSpPr>
            <a:spLocks noGrp="1"/>
          </p:cNvSpPr>
          <p:nvPr>
            <p:ph sz="quarter" idx="1"/>
          </p:nvPr>
        </p:nvSpPr>
        <p:spPr/>
        <p:txBody>
          <a:bodyPr>
            <a:normAutofit/>
          </a:bodyPr>
          <a:lstStyle/>
          <a:p>
            <a:r>
              <a:rPr lang="zh-CN" altLang="en-US" dirty="0" smtClean="0">
                <a:latin typeface="Candara" pitchFamily="34" charset="0"/>
                <a:ea typeface="黑体" pitchFamily="49" charset="-122"/>
              </a:rPr>
              <a:t>输入第一行包含三个整数</a:t>
            </a:r>
            <a:r>
              <a:rPr lang="en-US" altLang="zh-CN" dirty="0" smtClean="0">
                <a:latin typeface="Candara" pitchFamily="34" charset="0"/>
                <a:ea typeface="黑体" pitchFamily="49" charset="-122"/>
              </a:rPr>
              <a:t>M, N, K</a:t>
            </a:r>
            <a:r>
              <a:rPr lang="zh-CN" altLang="en-US" dirty="0" smtClean="0">
                <a:latin typeface="Candara" pitchFamily="34" charset="0"/>
                <a:ea typeface="黑体" pitchFamily="49" charset="-122"/>
              </a:rPr>
              <a:t>，其中</a:t>
            </a:r>
            <a:r>
              <a:rPr lang="en-US" altLang="zh-CN" dirty="0" smtClean="0">
                <a:latin typeface="Candara" pitchFamily="34" charset="0"/>
                <a:ea typeface="黑体" pitchFamily="49" charset="-122"/>
              </a:rPr>
              <a:t>M</a:t>
            </a:r>
            <a:r>
              <a:rPr lang="zh-CN" altLang="en-US" dirty="0" smtClean="0">
                <a:latin typeface="Candara" pitchFamily="34" charset="0"/>
                <a:ea typeface="黑体" pitchFamily="49" charset="-122"/>
              </a:rPr>
              <a:t>和</a:t>
            </a:r>
            <a:r>
              <a:rPr lang="en-US" altLang="zh-CN" dirty="0" smtClean="0">
                <a:latin typeface="Candara" pitchFamily="34" charset="0"/>
                <a:ea typeface="黑体" pitchFamily="49" charset="-122"/>
              </a:rPr>
              <a:t>N</a:t>
            </a:r>
            <a:r>
              <a:rPr lang="zh-CN" altLang="en-US" dirty="0" smtClean="0">
                <a:latin typeface="Candara" pitchFamily="34" charset="0"/>
                <a:ea typeface="黑体" pitchFamily="49" charset="-122"/>
              </a:rPr>
              <a:t>是矩形区域的行数和列数，</a:t>
            </a:r>
            <a:r>
              <a:rPr lang="en-US" altLang="zh-CN" dirty="0" smtClean="0">
                <a:latin typeface="Candara" pitchFamily="34" charset="0"/>
                <a:ea typeface="黑体" pitchFamily="49" charset="-122"/>
              </a:rPr>
              <a:t>K</a:t>
            </a:r>
            <a:r>
              <a:rPr lang="zh-CN" altLang="en-US" dirty="0" smtClean="0">
                <a:latin typeface="Candara" pitchFamily="34" charset="0"/>
                <a:ea typeface="黑体" pitchFamily="49" charset="-122"/>
              </a:rPr>
              <a:t>是每一个承包商承包的正方形的大小（边长的块数）。接下来</a:t>
            </a:r>
            <a:r>
              <a:rPr lang="en-US" altLang="zh-CN" dirty="0" smtClean="0">
                <a:latin typeface="Candara" pitchFamily="34" charset="0"/>
                <a:ea typeface="黑体" pitchFamily="49" charset="-122"/>
              </a:rPr>
              <a:t>M</a:t>
            </a:r>
            <a:r>
              <a:rPr lang="zh-CN" altLang="en-US" dirty="0" smtClean="0">
                <a:latin typeface="Candara" pitchFamily="34" charset="0"/>
                <a:ea typeface="黑体" pitchFamily="49" charset="-122"/>
              </a:rPr>
              <a:t>行，每行有</a:t>
            </a:r>
            <a:r>
              <a:rPr lang="en-US" altLang="zh-CN" dirty="0" smtClean="0">
                <a:latin typeface="Candara" pitchFamily="34" charset="0"/>
                <a:ea typeface="黑体" pitchFamily="49" charset="-122"/>
              </a:rPr>
              <a:t>N</a:t>
            </a:r>
            <a:r>
              <a:rPr lang="zh-CN" altLang="en-US" dirty="0" smtClean="0">
                <a:latin typeface="Candara" pitchFamily="34" charset="0"/>
                <a:ea typeface="黑体" pitchFamily="49" charset="-122"/>
              </a:rPr>
              <a:t>个非负整数表示这一行每一小块土地的石油储量的估计值。</a:t>
            </a:r>
            <a:endParaRPr lang="en-US" altLang="zh-CN" dirty="0" smtClean="0">
              <a:latin typeface="Candara" pitchFamily="34" charset="0"/>
              <a:ea typeface="黑体" pitchFamily="49" charset="-122"/>
            </a:endParaRPr>
          </a:p>
          <a:p>
            <a:endParaRPr lang="zh-CN" altLang="en-US" dirty="0" smtClean="0">
              <a:latin typeface="Candara" pitchFamily="34" charset="0"/>
              <a:ea typeface="黑体" pitchFamily="49" charset="-122"/>
            </a:endParaRPr>
          </a:p>
          <a:p>
            <a:r>
              <a:rPr lang="zh-CN" altLang="en-US" dirty="0" smtClean="0">
                <a:latin typeface="Candara" pitchFamily="34" charset="0"/>
                <a:ea typeface="黑体" pitchFamily="49" charset="-122"/>
              </a:rPr>
              <a:t>输出只包含一个整数，表示</a:t>
            </a:r>
            <a:r>
              <a:rPr lang="en-US" altLang="zh-CN" dirty="0" smtClean="0">
                <a:latin typeface="Candara" pitchFamily="34" charset="0"/>
                <a:ea typeface="黑体" pitchFamily="49" charset="-122"/>
              </a:rPr>
              <a:t>233</a:t>
            </a:r>
            <a:r>
              <a:rPr lang="zh-CN" altLang="en-US" dirty="0" smtClean="0">
                <a:latin typeface="Candara" pitchFamily="34" charset="0"/>
                <a:ea typeface="黑体" pitchFamily="49" charset="-122"/>
              </a:rPr>
              <a:t>公司可以承包的区域的石油储量之和的最大值。</a:t>
            </a:r>
            <a:endParaRPr lang="en-US" altLang="zh-CN" dirty="0" smtClean="0">
              <a:latin typeface="Candara" pitchFamily="34" charset="0"/>
              <a:ea typeface="黑体" pitchFamily="49" charset="-122"/>
            </a:endParaRPr>
          </a:p>
          <a:p>
            <a:endParaRPr lang="en-US" altLang="zh-CN" dirty="0" smtClean="0">
              <a:latin typeface="Candara" pitchFamily="34" charset="0"/>
              <a:ea typeface="黑体" pitchFamily="49" charset="-122"/>
            </a:endParaRPr>
          </a:p>
          <a:p>
            <a:r>
              <a:rPr lang="zh-CN" altLang="en-US" dirty="0" smtClean="0">
                <a:latin typeface="Candara" pitchFamily="34" charset="0"/>
                <a:ea typeface="黑体" pitchFamily="49" charset="-122"/>
              </a:rPr>
              <a:t>所有的输入数据</a:t>
            </a:r>
            <a:r>
              <a:rPr lang="en-US" altLang="zh-CN" dirty="0" smtClean="0">
                <a:latin typeface="Candara" pitchFamily="34" charset="0"/>
                <a:ea typeface="黑体" pitchFamily="49" charset="-122"/>
              </a:rPr>
              <a:t>, M, N≤ 1500</a:t>
            </a:r>
            <a:r>
              <a:rPr lang="zh-CN" altLang="en-US" dirty="0" smtClean="0">
                <a:latin typeface="Candara" pitchFamily="34" charset="0"/>
                <a:ea typeface="黑体" pitchFamily="49" charset="-122"/>
              </a:rPr>
              <a:t>。每一小块土地的石油储量的估计值是非负整数且≤ </a:t>
            </a:r>
            <a:r>
              <a:rPr lang="en-US" altLang="zh-CN" dirty="0" smtClean="0">
                <a:latin typeface="Candara" pitchFamily="34" charset="0"/>
                <a:ea typeface="黑体" pitchFamily="49" charset="-122"/>
              </a:rPr>
              <a:t>500</a:t>
            </a:r>
            <a:r>
              <a:rPr lang="zh-CN" altLang="en-US" dirty="0" smtClean="0">
                <a:latin typeface="Candara" pitchFamily="34" charset="0"/>
                <a:ea typeface="黑体" pitchFamily="49" charset="-122"/>
              </a:rPr>
              <a:t>。</a:t>
            </a:r>
            <a:endParaRPr lang="zh-CN" altLang="en-US" dirty="0">
              <a:latin typeface="Candara" pitchFamily="34"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amond(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amond(in)">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itchFamily="34" charset="0"/>
              </a:rPr>
              <a:t>Example </a:t>
            </a:r>
            <a:r>
              <a:rPr lang="en-US" altLang="zh-CN" dirty="0" smtClean="0">
                <a:latin typeface="Candara" pitchFamily="34" charset="0"/>
              </a:rPr>
              <a:t>V-Solution</a:t>
            </a:r>
            <a:endParaRPr lang="en-US" altLang="zh-CN" dirty="0">
              <a:latin typeface="Candara" pitchFamily="34" charset="0"/>
            </a:endParaRPr>
          </a:p>
        </p:txBody>
      </p:sp>
      <p:sp>
        <p:nvSpPr>
          <p:cNvPr id="3" name="内容占位符 2"/>
          <p:cNvSpPr>
            <a:spLocks noGrp="1"/>
          </p:cNvSpPr>
          <p:nvPr>
            <p:ph sz="quarter" idx="1"/>
          </p:nvPr>
        </p:nvSpPr>
        <p:spPr>
          <a:xfrm>
            <a:off x="457200" y="1219199"/>
            <a:ext cx="8229600" cy="5093677"/>
          </a:xfrm>
        </p:spPr>
        <p:txBody>
          <a:bodyPr>
            <a:normAutofit/>
          </a:bodyPr>
          <a:lstStyle/>
          <a:p>
            <a:r>
              <a:rPr lang="zh-CN" altLang="en-US" dirty="0" smtClean="0">
                <a:latin typeface="Candara" pitchFamily="34" charset="0"/>
                <a:ea typeface="黑体" pitchFamily="49" charset="-122"/>
              </a:rPr>
              <a:t>先说一个</a:t>
            </a:r>
            <a:r>
              <a:rPr lang="en-US" altLang="zh-CN" dirty="0" smtClean="0">
                <a:latin typeface="Candara" pitchFamily="34" charset="0"/>
                <a:ea typeface="黑体" pitchFamily="49" charset="-122"/>
              </a:rPr>
              <a:t>interesting</a:t>
            </a:r>
            <a:r>
              <a:rPr lang="zh-CN" altLang="en-US" dirty="0" smtClean="0">
                <a:latin typeface="Candara" pitchFamily="34" charset="0"/>
                <a:ea typeface="黑体" pitchFamily="49" charset="-122"/>
              </a:rPr>
              <a:t>的事，这题</a:t>
            </a:r>
            <a:r>
              <a:rPr lang="en-US" altLang="zh-CN" dirty="0" smtClean="0">
                <a:latin typeface="Candara" pitchFamily="34" charset="0"/>
                <a:ea typeface="黑体" pitchFamily="49" charset="-122"/>
              </a:rPr>
              <a:t>BZOJ</a:t>
            </a:r>
            <a:r>
              <a:rPr lang="zh-CN" altLang="en-US" dirty="0" smtClean="0">
                <a:latin typeface="Candara" pitchFamily="34" charset="0"/>
                <a:ea typeface="黑体" pitchFamily="49" charset="-122"/>
              </a:rPr>
              <a:t>样例格式是错的</a:t>
            </a:r>
            <a:r>
              <a:rPr lang="en-US" altLang="zh-CN" dirty="0" smtClean="0">
                <a:latin typeface="Candara" pitchFamily="34" charset="0"/>
                <a:ea typeface="黑体" pitchFamily="49" charset="-122"/>
              </a:rPr>
              <a:t>233</a:t>
            </a:r>
            <a:r>
              <a:rPr lang="zh-CN" altLang="en-US" dirty="0" smtClean="0">
                <a:latin typeface="Candara" pitchFamily="34" charset="0"/>
                <a:ea typeface="黑体" pitchFamily="49" charset="-122"/>
              </a:rPr>
              <a:t>。</a:t>
            </a:r>
            <a:endParaRPr lang="en-US" altLang="zh-CN" dirty="0" smtClean="0">
              <a:latin typeface="Candara" pitchFamily="34" charset="0"/>
              <a:ea typeface="黑体" pitchFamily="49" charset="-122"/>
            </a:endParaRPr>
          </a:p>
          <a:p>
            <a:endParaRPr lang="en-US" altLang="zh-CN" dirty="0" smtClean="0">
              <a:latin typeface="Candara" pitchFamily="34" charset="0"/>
              <a:ea typeface="黑体" pitchFamily="49" charset="-122"/>
            </a:endParaRPr>
          </a:p>
          <a:p>
            <a:pPr>
              <a:buNone/>
            </a:pPr>
            <a:endParaRPr lang="en-US" altLang="zh-CN" dirty="0" smtClean="0">
              <a:latin typeface="Candara" pitchFamily="34" charset="0"/>
              <a:ea typeface="黑体" pitchFamily="49" charset="-122"/>
            </a:endParaRPr>
          </a:p>
          <a:p>
            <a:r>
              <a:rPr lang="zh-CN" altLang="en-US" dirty="0" smtClean="0">
                <a:latin typeface="Candara" pitchFamily="34" charset="0"/>
                <a:ea typeface="黑体" pitchFamily="49" charset="-122"/>
              </a:rPr>
              <a:t>只有可能是右边这六种情况：</a:t>
            </a:r>
          </a:p>
          <a:p>
            <a:r>
              <a:rPr lang="zh-CN" altLang="en-US" dirty="0" smtClean="0">
                <a:latin typeface="Candara" pitchFamily="34" charset="0"/>
                <a:ea typeface="黑体" pitchFamily="49" charset="-122"/>
              </a:rPr>
              <a:t>对于每种情况，只要处理出 左上、左下、右上、右下 四种情况的前缀最大值，再对每一行（列）维护以这一行（列）为底边的最大矩阵，然后枚举分割线暴力求解。。。只要</a:t>
            </a:r>
            <a:r>
              <a:rPr lang="en-US" altLang="zh-CN" dirty="0" smtClean="0">
                <a:latin typeface="Candara" pitchFamily="34" charset="0"/>
                <a:ea typeface="黑体" pitchFamily="49" charset="-122"/>
              </a:rPr>
              <a:t>28</a:t>
            </a:r>
            <a:r>
              <a:rPr lang="zh-CN" altLang="en-US" dirty="0" smtClean="0">
                <a:latin typeface="Candara" pitchFamily="34" charset="0"/>
                <a:ea typeface="黑体" pitchFamily="49" charset="-122"/>
              </a:rPr>
              <a:t>行。。。</a:t>
            </a:r>
            <a:endParaRPr lang="en-US" altLang="zh-CN" dirty="0" smtClean="0">
              <a:latin typeface="Candara" pitchFamily="34" charset="0"/>
              <a:ea typeface="黑体" pitchFamily="49" charset="-122"/>
            </a:endParaRPr>
          </a:p>
          <a:p>
            <a:r>
              <a:rPr lang="zh-CN" altLang="en-US" dirty="0" smtClean="0">
                <a:latin typeface="Candara" pitchFamily="34" charset="0"/>
                <a:ea typeface="黑体" pitchFamily="49" charset="-122"/>
              </a:rPr>
              <a:t>来源</a:t>
            </a:r>
            <a:endParaRPr lang="en-US" altLang="zh-CN" dirty="0" smtClean="0">
              <a:latin typeface="Candara" pitchFamily="34" charset="0"/>
              <a:ea typeface="黑体" pitchFamily="49" charset="-122"/>
            </a:endParaRPr>
          </a:p>
          <a:p>
            <a:r>
              <a:rPr lang="en-US" altLang="zh-CN" dirty="0" smtClean="0">
                <a:latin typeface="Candara" pitchFamily="34" charset="0"/>
                <a:ea typeface="黑体" pitchFamily="49" charset="-122"/>
              </a:rPr>
              <a:t>bzoj1177</a:t>
            </a:r>
            <a:endParaRPr lang="zh-CN" altLang="en-US" dirty="0" smtClean="0">
              <a:latin typeface="Candara" pitchFamily="34" charset="0"/>
              <a:ea typeface="黑体" pitchFamily="49" charset="-122"/>
            </a:endParaRPr>
          </a:p>
          <a:p>
            <a:endParaRPr lang="en-US" altLang="zh-CN" dirty="0" smtClean="0">
              <a:latin typeface="Candara" pitchFamily="34" charset="0"/>
              <a:ea typeface="黑体" pitchFamily="49" charset="-122"/>
            </a:endParaRPr>
          </a:p>
        </p:txBody>
      </p:sp>
      <p:pic>
        <p:nvPicPr>
          <p:cNvPr id="4" name="图片 3" descr="6608782864027352893.jpg.png"/>
          <p:cNvPicPr>
            <a:picLocks noChangeAspect="1"/>
          </p:cNvPicPr>
          <p:nvPr/>
        </p:nvPicPr>
        <p:blipFill>
          <a:blip r:embed="rId2"/>
          <a:stretch>
            <a:fillRect/>
          </a:stretch>
        </p:blipFill>
        <p:spPr>
          <a:xfrm>
            <a:off x="5363307" y="1682864"/>
            <a:ext cx="3006970" cy="183267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amond(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amond(in)">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amond(in)">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diamond(in)">
                                      <p:cBhvr>
                                        <p:cTn id="3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itchFamily="49" charset="-122"/>
                <a:ea typeface="黑体" pitchFamily="49" charset="-122"/>
              </a:rPr>
              <a:t>扩展</a:t>
            </a:r>
            <a:endParaRPr lang="zh-CN" altLang="en-US" dirty="0">
              <a:latin typeface="黑体" pitchFamily="49" charset="-122"/>
              <a:ea typeface="黑体" pitchFamily="49" charset="-122"/>
            </a:endParaRPr>
          </a:p>
        </p:txBody>
      </p:sp>
      <p:sp>
        <p:nvSpPr>
          <p:cNvPr id="3" name="内容占位符 2"/>
          <p:cNvSpPr>
            <a:spLocks noGrp="1"/>
          </p:cNvSpPr>
          <p:nvPr>
            <p:ph sz="quarter" idx="1"/>
          </p:nvPr>
        </p:nvSpPr>
        <p:spPr/>
        <p:txBody>
          <a:bodyPr/>
          <a:lstStyle/>
          <a:p>
            <a:r>
              <a:rPr lang="en-US" altLang="zh-CN" dirty="0" err="1" smtClean="0">
                <a:latin typeface="Candara" pitchFamily="34" charset="0"/>
                <a:ea typeface="黑体" pitchFamily="49" charset="-122"/>
              </a:rPr>
              <a:t>dp</a:t>
            </a:r>
            <a:r>
              <a:rPr lang="zh-CN" altLang="en-US" dirty="0" smtClean="0">
                <a:latin typeface="Candara" pitchFamily="34" charset="0"/>
                <a:ea typeface="黑体" pitchFamily="49" charset="-122"/>
              </a:rPr>
              <a:t>类型：</a:t>
            </a:r>
            <a:endParaRPr lang="zh-CN" altLang="en-US" sz="2400" dirty="0">
              <a:latin typeface="Candara" pitchFamily="34" charset="0"/>
              <a:ea typeface="黑体" pitchFamily="49" charset="-122"/>
            </a:endParaRPr>
          </a:p>
          <a:p>
            <a:pPr lvl="2"/>
            <a:r>
              <a:rPr lang="zh-CN" altLang="en-US" sz="2400" dirty="0">
                <a:latin typeface="Candara" pitchFamily="34" charset="0"/>
                <a:ea typeface="黑体" pitchFamily="49" charset="-122"/>
                <a:sym typeface="+mn-ea"/>
              </a:rPr>
              <a:t>数位</a:t>
            </a:r>
            <a:r>
              <a:rPr lang="en-US" altLang="zh-CN" sz="2400" dirty="0" err="1">
                <a:latin typeface="Candara" pitchFamily="34" charset="0"/>
                <a:ea typeface="黑体" pitchFamily="49" charset="-122"/>
                <a:sym typeface="+mn-ea"/>
              </a:rPr>
              <a:t>dp</a:t>
            </a:r>
            <a:r>
              <a:rPr lang="zh-CN" altLang="en-US" sz="2400" dirty="0">
                <a:latin typeface="Candara" pitchFamily="34" charset="0"/>
                <a:ea typeface="黑体" pitchFamily="49" charset="-122"/>
                <a:sym typeface="+mn-ea"/>
              </a:rPr>
              <a:t>，树形</a:t>
            </a:r>
            <a:r>
              <a:rPr lang="en-US" altLang="zh-CN" sz="2400" dirty="0" err="1">
                <a:latin typeface="Candara" pitchFamily="34" charset="0"/>
                <a:ea typeface="黑体" pitchFamily="49" charset="-122"/>
                <a:sym typeface="+mn-ea"/>
              </a:rPr>
              <a:t>dp</a:t>
            </a:r>
            <a:r>
              <a:rPr lang="zh-CN" altLang="en-US" sz="2400" dirty="0">
                <a:latin typeface="Candara" pitchFamily="34" charset="0"/>
                <a:ea typeface="黑体" pitchFamily="49" charset="-122"/>
                <a:sym typeface="+mn-ea"/>
              </a:rPr>
              <a:t>，状态压缩</a:t>
            </a:r>
            <a:r>
              <a:rPr lang="en-US" altLang="zh-CN" sz="2400" dirty="0" err="1">
                <a:latin typeface="Candara" pitchFamily="34" charset="0"/>
                <a:ea typeface="黑体" pitchFamily="49" charset="-122"/>
                <a:sym typeface="+mn-ea"/>
              </a:rPr>
              <a:t>dp</a:t>
            </a:r>
            <a:r>
              <a:rPr lang="zh-CN" altLang="en-US" sz="2400" dirty="0">
                <a:latin typeface="Candara" pitchFamily="34" charset="0"/>
                <a:ea typeface="黑体" pitchFamily="49" charset="-122"/>
                <a:sym typeface="+mn-ea"/>
              </a:rPr>
              <a:t>，循环</a:t>
            </a:r>
            <a:r>
              <a:rPr lang="en-US" altLang="zh-CN" sz="2400" dirty="0" err="1">
                <a:latin typeface="Candara" pitchFamily="34" charset="0"/>
                <a:ea typeface="黑体" pitchFamily="49" charset="-122"/>
                <a:sym typeface="+mn-ea"/>
              </a:rPr>
              <a:t>dp</a:t>
            </a:r>
            <a:endParaRPr lang="en-US" altLang="zh-CN" sz="2400" dirty="0">
              <a:latin typeface="Candara" pitchFamily="34" charset="0"/>
              <a:ea typeface="黑体" pitchFamily="49" charset="-122"/>
            </a:endParaRPr>
          </a:p>
          <a:p>
            <a:pPr lvl="2"/>
            <a:endParaRPr lang="zh-CN" altLang="en-US" sz="2400" dirty="0">
              <a:latin typeface="Candara" pitchFamily="34" charset="0"/>
              <a:ea typeface="黑体" pitchFamily="49" charset="-122"/>
            </a:endParaRPr>
          </a:p>
          <a:p>
            <a:r>
              <a:rPr lang="en-US" altLang="zh-CN" dirty="0" err="1" smtClean="0">
                <a:latin typeface="Candara" pitchFamily="34" charset="0"/>
                <a:ea typeface="黑体" pitchFamily="49" charset="-122"/>
                <a:sym typeface="+mn-ea"/>
              </a:rPr>
              <a:t>dp</a:t>
            </a:r>
            <a:r>
              <a:rPr lang="zh-CN" altLang="en-US" dirty="0">
                <a:latin typeface="Candara" pitchFamily="34" charset="0"/>
                <a:ea typeface="黑体" pitchFamily="49" charset="-122"/>
                <a:sym typeface="+mn-ea"/>
              </a:rPr>
              <a:t>的优化：</a:t>
            </a:r>
            <a:endParaRPr lang="zh-CN" altLang="en-US" dirty="0">
              <a:latin typeface="Candara" pitchFamily="34" charset="0"/>
              <a:ea typeface="黑体" pitchFamily="49" charset="-122"/>
            </a:endParaRPr>
          </a:p>
          <a:p>
            <a:pPr lvl="2"/>
            <a:r>
              <a:rPr lang="zh-CN" altLang="en-US" sz="2400" dirty="0">
                <a:latin typeface="Candara" pitchFamily="34" charset="0"/>
                <a:ea typeface="黑体" pitchFamily="49" charset="-122"/>
                <a:sym typeface="+mn-ea"/>
              </a:rPr>
              <a:t>斜率优化，矩阵乘法优化</a:t>
            </a:r>
            <a:r>
              <a:rPr lang="en-US" altLang="zh-CN" sz="2400" dirty="0" err="1">
                <a:latin typeface="Candara" pitchFamily="34" charset="0"/>
                <a:ea typeface="黑体" pitchFamily="49" charset="-122"/>
                <a:sym typeface="+mn-ea"/>
              </a:rPr>
              <a:t>dp</a:t>
            </a:r>
            <a:endParaRPr lang="en-US" altLang="zh-CN" sz="2400" dirty="0">
              <a:latin typeface="Candara" pitchFamily="34" charset="0"/>
              <a:ea typeface="黑体" pitchFamily="49" charset="-122"/>
            </a:endParaRPr>
          </a:p>
          <a:p>
            <a:endParaRPr lang="zh-CN" altLang="en-US" sz="2400" dirty="0">
              <a:latin typeface="Candara" pitchFamily="34" charset="0"/>
              <a:ea typeface="黑体" pitchFamily="49" charset="-122"/>
            </a:endParaRPr>
          </a:p>
          <a:p>
            <a:r>
              <a:rPr lang="zh-CN" altLang="en-US" sz="2400" dirty="0">
                <a:latin typeface="Candara" pitchFamily="34" charset="0"/>
                <a:ea typeface="黑体" pitchFamily="49" charset="-122"/>
              </a:rPr>
              <a:t>这些以后会有别的神犇给你们讲</a:t>
            </a:r>
            <a:r>
              <a:rPr lang="zh-CN" altLang="en-US" sz="2400" dirty="0" smtClean="0">
                <a:latin typeface="Candara" pitchFamily="34" charset="0"/>
                <a:ea typeface="黑体" pitchFamily="49" charset="-122"/>
              </a:rPr>
              <a:t>的。</a:t>
            </a:r>
            <a:endParaRPr lang="en-US" altLang="zh-CN" sz="2400" dirty="0" smtClean="0">
              <a:latin typeface="Candara" pitchFamily="34" charset="0"/>
              <a:ea typeface="黑体" pitchFamily="49" charset="-122"/>
            </a:endParaRPr>
          </a:p>
          <a:p>
            <a:endParaRPr lang="en-US" altLang="zh-CN" sz="2400" dirty="0" smtClean="0">
              <a:latin typeface="Candara" pitchFamily="34" charset="0"/>
              <a:ea typeface="黑体" pitchFamily="49" charset="-122"/>
            </a:endParaRPr>
          </a:p>
          <a:p>
            <a:r>
              <a:rPr lang="zh-CN" altLang="en-US" sz="2400" strike="sngStrike" dirty="0" smtClean="0">
                <a:latin typeface="Candara" pitchFamily="34" charset="0"/>
                <a:ea typeface="黑体" pitchFamily="49" charset="-122"/>
              </a:rPr>
              <a:t>其实是因为讲课人太弱不会所以不讲</a:t>
            </a:r>
            <a:r>
              <a:rPr lang="en-US" altLang="zh-CN" sz="2400" strike="sngStrike" dirty="0" smtClean="0">
                <a:latin typeface="Candara" pitchFamily="34" charset="0"/>
                <a:ea typeface="黑体" pitchFamily="49" charset="-122"/>
              </a:rPr>
              <a:t>233</a:t>
            </a:r>
            <a:r>
              <a:rPr lang="zh-CN" altLang="en-US" sz="2400" strike="sngStrike" dirty="0" smtClean="0">
                <a:latin typeface="Candara" pitchFamily="34" charset="0"/>
                <a:ea typeface="黑体" pitchFamily="49" charset="-122"/>
              </a:rPr>
              <a:t>。</a:t>
            </a:r>
            <a:endParaRPr lang="zh-CN" altLang="en-US" sz="2400" strike="sngStrike" dirty="0">
              <a:latin typeface="Candara" pitchFamily="34"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amond(in)">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amond(in)">
                                      <p:cBhvr>
                                        <p:cTn id="15" dur="2000"/>
                                        <p:tgtEl>
                                          <p:spTgt spid="3">
                                            <p:txEl>
                                              <p:pRg st="3" end="3"/>
                                            </p:txEl>
                                          </p:spTgt>
                                        </p:tgtEl>
                                      </p:cBhvr>
                                    </p:animEffect>
                                  </p:childTnLst>
                                </p:cTn>
                              </p:par>
                              <p:par>
                                <p:cTn id="16" presetID="8" presetClass="entr" presetSubtype="16"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diamond(in)">
                                      <p:cBhvr>
                                        <p:cTn id="18" dur="20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diamond(in)">
                                      <p:cBhvr>
                                        <p:cTn id="23" dur="20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grpId="0"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diamond(in)">
                                      <p:cBhvr>
                                        <p:cTn id="28"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itchFamily="34" charset="0"/>
              </a:rPr>
              <a:t>Homework</a:t>
            </a:r>
          </a:p>
        </p:txBody>
      </p:sp>
      <p:sp>
        <p:nvSpPr>
          <p:cNvPr id="3" name="内容占位符 2"/>
          <p:cNvSpPr>
            <a:spLocks noGrp="1"/>
          </p:cNvSpPr>
          <p:nvPr>
            <p:ph sz="quarter" idx="1"/>
          </p:nvPr>
        </p:nvSpPr>
        <p:spPr/>
        <p:txBody>
          <a:bodyPr>
            <a:normAutofit/>
          </a:bodyPr>
          <a:lstStyle/>
          <a:p>
            <a:r>
              <a:rPr lang="en-US" altLang="zh-CN" dirty="0">
                <a:latin typeface="Candara" pitchFamily="34" charset="0"/>
                <a:ea typeface="黑体" pitchFamily="49" charset="-122"/>
              </a:rPr>
              <a:t>BZOJ </a:t>
            </a:r>
            <a:r>
              <a:rPr lang="zh-CN" altLang="en-US" dirty="0">
                <a:latin typeface="Candara" pitchFamily="34" charset="0"/>
                <a:ea typeface="黑体" pitchFamily="49" charset="-122"/>
              </a:rPr>
              <a:t>1084 [SCOI2005]最大子矩阵</a:t>
            </a:r>
          </a:p>
          <a:p>
            <a:r>
              <a:rPr lang="en-US" altLang="zh-CN" dirty="0">
                <a:latin typeface="Candara" pitchFamily="34" charset="0"/>
                <a:ea typeface="黑体" pitchFamily="49" charset="-122"/>
              </a:rPr>
              <a:t>BZOJ </a:t>
            </a:r>
            <a:r>
              <a:rPr lang="zh-CN" altLang="en-US" dirty="0">
                <a:latin typeface="Candara" pitchFamily="34" charset="0"/>
                <a:ea typeface="黑体" pitchFamily="49" charset="-122"/>
              </a:rPr>
              <a:t>1046 [HAOI2007]上升序列</a:t>
            </a:r>
          </a:p>
          <a:p>
            <a:r>
              <a:rPr lang="en-US" dirty="0">
                <a:latin typeface="Candara" pitchFamily="34" charset="0"/>
                <a:ea typeface="黑体" pitchFamily="49" charset="-122"/>
              </a:rPr>
              <a:t>BZOJ </a:t>
            </a:r>
            <a:r>
              <a:rPr dirty="0">
                <a:latin typeface="Candara" pitchFamily="34" charset="0"/>
                <a:ea typeface="黑体" pitchFamily="49" charset="-122"/>
              </a:rPr>
              <a:t>1996: [Hnoi2010]chorus 合唱队</a:t>
            </a:r>
          </a:p>
          <a:p>
            <a:r>
              <a:rPr lang="en-US" altLang="zh-CN" dirty="0">
                <a:latin typeface="Candara" pitchFamily="34" charset="0"/>
                <a:ea typeface="黑体" pitchFamily="49" charset="-122"/>
              </a:rPr>
              <a:t>BZOJ 1042 [HAOI2008]</a:t>
            </a:r>
            <a:r>
              <a:rPr lang="en-US" altLang="zh-CN" dirty="0" err="1">
                <a:latin typeface="Candara" pitchFamily="34" charset="0"/>
                <a:ea typeface="黑体" pitchFamily="49" charset="-122"/>
              </a:rPr>
              <a:t>硬币购物</a:t>
            </a:r>
            <a:endParaRPr lang="en-US" altLang="zh-CN" dirty="0">
              <a:latin typeface="Candara" pitchFamily="34" charset="0"/>
              <a:ea typeface="黑体" pitchFamily="49" charset="-122"/>
            </a:endParaRPr>
          </a:p>
          <a:p>
            <a:r>
              <a:rPr lang="en-US" altLang="zh-CN" dirty="0">
                <a:latin typeface="Candara" pitchFamily="34" charset="0"/>
                <a:ea typeface="黑体" pitchFamily="49" charset="-122"/>
              </a:rPr>
              <a:t>BZOJ 1044 [HAOI2008]</a:t>
            </a:r>
            <a:r>
              <a:rPr lang="en-US" altLang="zh-CN" dirty="0" err="1">
                <a:latin typeface="Candara" pitchFamily="34" charset="0"/>
                <a:ea typeface="黑体" pitchFamily="49" charset="-122"/>
              </a:rPr>
              <a:t>木棍分割</a:t>
            </a:r>
            <a:endParaRPr lang="en-US" altLang="zh-CN" dirty="0">
              <a:latin typeface="Candara" pitchFamily="34" charset="0"/>
              <a:ea typeface="黑体" pitchFamily="49" charset="-122"/>
            </a:endParaRPr>
          </a:p>
          <a:p>
            <a:r>
              <a:rPr lang="en-US" altLang="zh-CN" dirty="0">
                <a:latin typeface="Candara" pitchFamily="34" charset="0"/>
                <a:ea typeface="黑体" pitchFamily="49" charset="-122"/>
              </a:rPr>
              <a:t>BZOJ 2364 </a:t>
            </a:r>
            <a:r>
              <a:rPr lang="zh-CN" altLang="en-US" dirty="0">
                <a:latin typeface="Candara" pitchFamily="34" charset="0"/>
                <a:ea typeface="黑体" pitchFamily="49" charset="-122"/>
              </a:rPr>
              <a:t>城市</a:t>
            </a:r>
            <a:r>
              <a:rPr lang="zh-CN" altLang="en-US" dirty="0" smtClean="0">
                <a:latin typeface="Candara" pitchFamily="34" charset="0"/>
                <a:ea typeface="黑体" pitchFamily="49" charset="-122"/>
              </a:rPr>
              <a:t>美化</a:t>
            </a:r>
            <a:endParaRPr lang="en-US" altLang="zh-CN" dirty="0" smtClean="0">
              <a:latin typeface="Candara" pitchFamily="34" charset="0"/>
              <a:ea typeface="黑体" pitchFamily="49" charset="-122"/>
            </a:endParaRPr>
          </a:p>
          <a:p>
            <a:r>
              <a:rPr lang="en-US" altLang="zh-CN" dirty="0" smtClean="0">
                <a:latin typeface="Candara" pitchFamily="34" charset="0"/>
                <a:ea typeface="黑体" pitchFamily="49" charset="-122"/>
                <a:sym typeface="+mn-ea"/>
              </a:rPr>
              <a:t>BZOJ </a:t>
            </a:r>
            <a:r>
              <a:rPr lang="en-US" altLang="zh-CN" dirty="0">
                <a:latin typeface="Candara" pitchFamily="34" charset="0"/>
                <a:ea typeface="黑体" pitchFamily="49" charset="-122"/>
                <a:sym typeface="+mn-ea"/>
              </a:rPr>
              <a:t>3036 </a:t>
            </a:r>
            <a:r>
              <a:rPr lang="zh-CN" altLang="en-US" dirty="0">
                <a:latin typeface="Candara" pitchFamily="34" charset="0"/>
                <a:ea typeface="黑体" pitchFamily="49" charset="-122"/>
                <a:sym typeface="+mn-ea"/>
              </a:rPr>
              <a:t>绿豆蛙的归宿</a:t>
            </a:r>
            <a:endParaRPr lang="zh-CN" altLang="en-US" dirty="0">
              <a:latin typeface="Candara" pitchFamily="34" charset="0"/>
              <a:ea typeface="黑体" pitchFamily="49" charset="-122"/>
            </a:endParaRPr>
          </a:p>
          <a:p>
            <a:r>
              <a:rPr lang="en-US" altLang="zh-CN" dirty="0">
                <a:latin typeface="Candara" pitchFamily="34" charset="0"/>
                <a:ea typeface="黑体" pitchFamily="49" charset="-122"/>
                <a:sym typeface="+mn-ea"/>
              </a:rPr>
              <a:t>BZOJ 2431 [HAOI2009]</a:t>
            </a:r>
            <a:r>
              <a:rPr lang="en-US" altLang="zh-CN" dirty="0" err="1">
                <a:latin typeface="Candara" pitchFamily="34" charset="0"/>
                <a:ea typeface="黑体" pitchFamily="49" charset="-122"/>
                <a:sym typeface="+mn-ea"/>
              </a:rPr>
              <a:t>逆序对数列</a:t>
            </a:r>
            <a:endParaRPr lang="en-US" altLang="zh-CN" dirty="0">
              <a:latin typeface="Candara" pitchFamily="34" charset="0"/>
              <a:ea typeface="黑体" pitchFamily="49" charset="-122"/>
            </a:endParaRPr>
          </a:p>
          <a:p>
            <a:r>
              <a:rPr lang="en-US" altLang="zh-CN" dirty="0">
                <a:latin typeface="Candara" pitchFamily="34" charset="0"/>
                <a:ea typeface="黑体" pitchFamily="49" charset="-122"/>
                <a:sym typeface="+mn-ea"/>
              </a:rPr>
              <a:t>BZOJ 4011 [HNOI2015]</a:t>
            </a:r>
            <a:r>
              <a:rPr lang="en-US" altLang="zh-CN" dirty="0" err="1" smtClean="0">
                <a:latin typeface="Candara" pitchFamily="34" charset="0"/>
                <a:ea typeface="黑体" pitchFamily="49" charset="-122"/>
                <a:sym typeface="+mn-ea"/>
              </a:rPr>
              <a:t>落忆枫音</a:t>
            </a:r>
            <a:endParaRPr lang="en-US" altLang="zh-CN" dirty="0" smtClean="0">
              <a:latin typeface="Candara" pitchFamily="34" charset="0"/>
              <a:ea typeface="黑体" pitchFamily="49" charset="-122"/>
              <a:sym typeface="+mn-ea"/>
            </a:endParaRPr>
          </a:p>
          <a:p>
            <a:r>
              <a:rPr lang="en-US" altLang="zh-CN" dirty="0" smtClean="0">
                <a:latin typeface="Candara" pitchFamily="34" charset="0"/>
                <a:ea typeface="楷体" charset="0"/>
              </a:rPr>
              <a:t>BZOJ3174: [Tjoi2013]</a:t>
            </a:r>
            <a:r>
              <a:rPr lang="en-US" altLang="zh-CN" dirty="0" err="1" smtClean="0">
                <a:latin typeface="黑体" pitchFamily="49" charset="-122"/>
                <a:ea typeface="黑体" pitchFamily="49" charset="-122"/>
              </a:rPr>
              <a:t>拯救小矮人</a:t>
            </a:r>
            <a:endParaRPr lang="en-US" altLang="zh-CN" dirty="0">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amond(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amond(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amond(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amond(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diamond(in)">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diamond(in)">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8" presetClass="entr" presetSubtype="16"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diamond(in)">
                                      <p:cBhvr>
                                        <p:cTn id="52"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Candara" pitchFamily="34" charset="0"/>
              </a:rPr>
              <a:t>Homework </a:t>
            </a:r>
            <a:endParaRPr lang="en-US" altLang="zh-CN" dirty="0">
              <a:latin typeface="Candara" pitchFamily="34" charset="0"/>
            </a:endParaRPr>
          </a:p>
        </p:txBody>
      </p:sp>
      <p:sp>
        <p:nvSpPr>
          <p:cNvPr id="3" name="内容占位符 2"/>
          <p:cNvSpPr>
            <a:spLocks noGrp="1"/>
          </p:cNvSpPr>
          <p:nvPr>
            <p:ph sz="quarter" idx="1"/>
          </p:nvPr>
        </p:nvSpPr>
        <p:spPr/>
        <p:txBody>
          <a:bodyPr/>
          <a:lstStyle/>
          <a:p>
            <a:r>
              <a:rPr lang="zh-CN" altLang="en-US" dirty="0">
                <a:latin typeface="Candara" pitchFamily="34" charset="0"/>
                <a:ea typeface="黑体" pitchFamily="49" charset="-122"/>
              </a:rPr>
              <a:t>还有课件里的例题</a:t>
            </a:r>
            <a:r>
              <a:rPr lang="zh-CN" altLang="en-US" strike="sngStrike" dirty="0">
                <a:latin typeface="Candara" pitchFamily="34" charset="0"/>
                <a:ea typeface="黑体" pitchFamily="49" charset="-122"/>
              </a:rPr>
              <a:t>都是很简单的</a:t>
            </a:r>
            <a:r>
              <a:rPr lang="zh-CN" altLang="en-US" dirty="0">
                <a:latin typeface="Candara" pitchFamily="34" charset="0"/>
                <a:ea typeface="黑体" pitchFamily="49" charset="-122"/>
              </a:rPr>
              <a:t>，也要去做掉</a:t>
            </a:r>
            <a:r>
              <a:rPr lang="zh-CN" altLang="en-US" dirty="0" smtClean="0">
                <a:latin typeface="Candara" pitchFamily="34" charset="0"/>
                <a:ea typeface="黑体" pitchFamily="49" charset="-122"/>
              </a:rPr>
              <a:t>。</a:t>
            </a:r>
            <a:endParaRPr lang="en-US" altLang="zh-CN" dirty="0" smtClean="0">
              <a:latin typeface="Candara" pitchFamily="34" charset="0"/>
              <a:ea typeface="黑体" pitchFamily="49" charset="-122"/>
            </a:endParaRPr>
          </a:p>
          <a:p>
            <a:endParaRPr lang="zh-CN" altLang="en-US" dirty="0">
              <a:latin typeface="Candara" pitchFamily="34" charset="0"/>
              <a:ea typeface="黑体" pitchFamily="49" charset="-122"/>
            </a:endParaRPr>
          </a:p>
          <a:p>
            <a:r>
              <a:rPr lang="zh-CN" altLang="en-US" dirty="0">
                <a:latin typeface="Candara" pitchFamily="34" charset="0"/>
                <a:ea typeface="黑体" pitchFamily="49" charset="-122"/>
              </a:rPr>
              <a:t>经典的模型如果没有接触过也要找几道题做做</a:t>
            </a:r>
            <a:r>
              <a:rPr lang="zh-CN" altLang="en-US" dirty="0" smtClean="0">
                <a:latin typeface="Candara" pitchFamily="34" charset="0"/>
                <a:ea typeface="黑体" pitchFamily="49" charset="-122"/>
              </a:rPr>
              <a:t>。</a:t>
            </a:r>
            <a:endParaRPr lang="en-US" altLang="zh-CN" dirty="0" smtClean="0">
              <a:latin typeface="Candara" pitchFamily="34" charset="0"/>
              <a:ea typeface="黑体" pitchFamily="49" charset="-122"/>
            </a:endParaRPr>
          </a:p>
          <a:p>
            <a:endParaRPr lang="zh-CN" altLang="en-US" dirty="0">
              <a:latin typeface="Candara" pitchFamily="34" charset="0"/>
              <a:ea typeface="黑体" pitchFamily="49" charset="-122"/>
            </a:endParaRPr>
          </a:p>
          <a:p>
            <a:r>
              <a:rPr lang="zh-CN" altLang="en-US" strike="sngStrike" dirty="0" smtClean="0">
                <a:latin typeface="Candara" pitchFamily="34" charset="0"/>
                <a:ea typeface="黑体" pitchFamily="49" charset="-122"/>
              </a:rPr>
              <a:t>文件夹</a:t>
            </a:r>
            <a:r>
              <a:rPr lang="en-US" altLang="zh-CN" strike="sngStrike" dirty="0" smtClean="0">
                <a:latin typeface="Candara" pitchFamily="34" charset="0"/>
                <a:ea typeface="黑体" pitchFamily="49" charset="-122"/>
              </a:rPr>
              <a:t>&lt;</a:t>
            </a:r>
            <a:r>
              <a:rPr lang="zh-CN" altLang="en-US" strike="sngStrike" dirty="0" smtClean="0">
                <a:latin typeface="Candara" pitchFamily="34" charset="0"/>
                <a:ea typeface="黑体" pitchFamily="49" charset="-122"/>
              </a:rPr>
              <a:t>如果泥萌嫌作业太少太傻太水这里还有</a:t>
            </a:r>
            <a:r>
              <a:rPr lang="en-US" altLang="zh-CN" strike="sngStrike" dirty="0" smtClean="0">
                <a:latin typeface="Candara" pitchFamily="34" charset="0"/>
                <a:ea typeface="黑体" pitchFamily="49" charset="-122"/>
              </a:rPr>
              <a:t>&gt;</a:t>
            </a:r>
            <a:r>
              <a:rPr lang="zh-CN" altLang="en-US" strike="sngStrike" dirty="0" smtClean="0">
                <a:latin typeface="Candara" pitchFamily="34" charset="0"/>
                <a:ea typeface="黑体" pitchFamily="49" charset="-122"/>
              </a:rPr>
              <a:t>中附赠更多的</a:t>
            </a:r>
            <a:r>
              <a:rPr lang="en-US" altLang="zh-CN" strike="sngStrike" dirty="0">
                <a:latin typeface="Candara" pitchFamily="34" charset="0"/>
                <a:ea typeface="黑体" pitchFamily="49" charset="-122"/>
              </a:rPr>
              <a:t>DP</a:t>
            </a:r>
            <a:r>
              <a:rPr lang="zh-CN" altLang="en-US" strike="sngStrike" dirty="0">
                <a:latin typeface="Candara" pitchFamily="34" charset="0"/>
                <a:ea typeface="黑体" pitchFamily="49" charset="-122"/>
              </a:rPr>
              <a:t>作业</a:t>
            </a:r>
            <a:r>
              <a:rPr lang="zh-CN" altLang="en-US" strike="sngStrike" dirty="0" smtClean="0">
                <a:latin typeface="Candara" pitchFamily="34" charset="0"/>
                <a:ea typeface="黑体" pitchFamily="49" charset="-122"/>
              </a:rPr>
              <a:t>。</a:t>
            </a:r>
            <a:endParaRPr lang="en-US" altLang="zh-CN" strike="sngStrike" dirty="0" smtClean="0">
              <a:latin typeface="Candara" pitchFamily="34" charset="0"/>
              <a:ea typeface="黑体" pitchFamily="49" charset="-122"/>
            </a:endParaRPr>
          </a:p>
          <a:p>
            <a:endParaRPr lang="en-US" altLang="zh-CN" dirty="0" smtClean="0">
              <a:latin typeface="Candara" pitchFamily="34" charset="0"/>
              <a:ea typeface="黑体" pitchFamily="49" charset="-122"/>
            </a:endParaRPr>
          </a:p>
          <a:p>
            <a:r>
              <a:rPr lang="zh-CN" altLang="en-US" strike="sngStrike" dirty="0" smtClean="0">
                <a:latin typeface="Candara" pitchFamily="34" charset="0"/>
                <a:ea typeface="黑体" pitchFamily="49" charset="-122"/>
              </a:rPr>
              <a:t>实际上大部分作业讲课人自己都没做过</a:t>
            </a:r>
            <a:r>
              <a:rPr lang="en-US" altLang="zh-CN" strike="sngStrike" dirty="0" smtClean="0">
                <a:latin typeface="Candara" pitchFamily="34" charset="0"/>
                <a:ea typeface="黑体" pitchFamily="49" charset="-122"/>
              </a:rPr>
              <a:t>233</a:t>
            </a:r>
            <a:r>
              <a:rPr lang="zh-CN" altLang="en-US" strike="sngStrike" dirty="0" smtClean="0">
                <a:latin typeface="Candara" pitchFamily="34" charset="0"/>
                <a:ea typeface="黑体" pitchFamily="49" charset="-122"/>
              </a:rPr>
              <a:t>。</a:t>
            </a:r>
            <a:endParaRPr lang="en-US" altLang="zh-CN" strike="sngStrike" dirty="0" smtClean="0">
              <a:latin typeface="Candara" pitchFamily="34" charset="0"/>
              <a:ea typeface="黑体" pitchFamily="49" charset="-122"/>
            </a:endParaRPr>
          </a:p>
          <a:p>
            <a:endParaRPr lang="en-US" altLang="zh-CN" dirty="0" smtClean="0">
              <a:latin typeface="Candara" pitchFamily="34" charset="0"/>
              <a:ea typeface="黑体" pitchFamily="49" charset="-122"/>
            </a:endParaRPr>
          </a:p>
          <a:p>
            <a:r>
              <a:rPr lang="zh-CN" altLang="en-US" strike="sngStrike" dirty="0" smtClean="0">
                <a:latin typeface="Candara" pitchFamily="34" charset="0"/>
                <a:ea typeface="黑体" pitchFamily="49" charset="-122"/>
              </a:rPr>
              <a:t>非常开心的讲完了，以上内容全属口胡。</a:t>
            </a:r>
            <a:endParaRPr lang="zh-CN" altLang="en-US" dirty="0">
              <a:latin typeface="Candara" pitchFamily="34" charset="0"/>
              <a:ea typeface="黑体" pitchFamily="49" charset="-122"/>
            </a:endParaRPr>
          </a:p>
          <a:p>
            <a:endParaRPr lang="en-US" altLang="zh-CN" dirty="0">
              <a:latin typeface="Candara" pitchFamily="34"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amond(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amond(in)">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diamond(in)">
                                      <p:cBhvr>
                                        <p:cTn id="22" dur="2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diamond(in)">
                                      <p:cBhvr>
                                        <p:cTn id="2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081383" y="2386429"/>
            <a:ext cx="4996424" cy="2060575"/>
          </a:xfrm>
          <a:prstGeom prst="rect">
            <a:avLst/>
          </a:prstGeom>
          <a:noFill/>
        </p:spPr>
        <p:txBody>
          <a:bodyPr wrap="square" rtlCol="0">
            <a:spAutoFit/>
          </a:bodyPr>
          <a:lstStyle/>
          <a:p>
            <a:pPr>
              <a:lnSpc>
                <a:spcPct val="130000"/>
              </a:lnSpc>
            </a:pPr>
            <a:r>
              <a:rPr lang="en-US" altLang="zh-CN" sz="9600" dirty="0" smtClean="0">
                <a:solidFill>
                  <a:schemeClr val="accent1">
                    <a:lumMod val="60000"/>
                    <a:lumOff val="40000"/>
                  </a:schemeClr>
                </a:solidFill>
                <a:latin typeface="Sverige Script Decorated Demo" charset="0"/>
                <a:ea typeface="微软雅黑" pitchFamily="34" charset="-122"/>
              </a:rPr>
              <a:t>GL &amp; HF</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itchFamily="49" charset="-122"/>
                <a:ea typeface="黑体" pitchFamily="49" charset="-122"/>
              </a:rPr>
              <a:t>装做是重点的部分</a:t>
            </a:r>
            <a:endParaRPr lang="zh-CN" altLang="en-US" dirty="0">
              <a:latin typeface="黑体" pitchFamily="49" charset="-122"/>
              <a:ea typeface="黑体" pitchFamily="49" charset="-122"/>
            </a:endParaRPr>
          </a:p>
        </p:txBody>
      </p:sp>
      <p:sp>
        <p:nvSpPr>
          <p:cNvPr id="3" name="内容占位符 2"/>
          <p:cNvSpPr>
            <a:spLocks noGrp="1"/>
          </p:cNvSpPr>
          <p:nvPr>
            <p:ph sz="quarter" idx="1"/>
          </p:nvPr>
        </p:nvSpPr>
        <p:spPr/>
        <p:txBody>
          <a:bodyPr/>
          <a:lstStyle/>
          <a:p>
            <a:r>
              <a:rPr lang="zh-CN" altLang="en-US" dirty="0">
                <a:latin typeface="Candara" pitchFamily="34" charset="0"/>
                <a:ea typeface="黑体" pitchFamily="49" charset="-122"/>
              </a:rPr>
              <a:t>以上都是</a:t>
            </a:r>
            <a:r>
              <a:rPr lang="zh-CN" altLang="en-US" dirty="0" smtClean="0">
                <a:latin typeface="Candara" pitchFamily="34" charset="0"/>
                <a:ea typeface="黑体" pitchFamily="49" charset="-122"/>
              </a:rPr>
              <a:t>废话。。。</a:t>
            </a:r>
            <a:endParaRPr lang="zh-CN" altLang="en-US" dirty="0">
              <a:latin typeface="Candara" pitchFamily="34" charset="0"/>
              <a:ea typeface="黑体" pitchFamily="49" charset="-122"/>
            </a:endParaRPr>
          </a:p>
          <a:p>
            <a:r>
              <a:rPr lang="zh-CN" altLang="en-US" dirty="0">
                <a:latin typeface="Candara" pitchFamily="34" charset="0"/>
                <a:ea typeface="黑体" pitchFamily="49" charset="-122"/>
              </a:rPr>
              <a:t>总结一下，就是从一个初始状态通过若干次的转移得到问题所需的最终状态。</a:t>
            </a:r>
          </a:p>
          <a:p>
            <a:r>
              <a:rPr lang="zh-CN" altLang="en-US" dirty="0">
                <a:latin typeface="Candara" pitchFamily="34" charset="0"/>
                <a:ea typeface="黑体" pitchFamily="49" charset="-122"/>
              </a:rPr>
              <a:t>问题中的状态必须满足最优；</a:t>
            </a:r>
          </a:p>
          <a:p>
            <a:r>
              <a:rPr lang="zh-CN" altLang="en-US" dirty="0">
                <a:latin typeface="Candara" pitchFamily="34" charset="0"/>
                <a:ea typeface="黑体" pitchFamily="49" charset="-122"/>
              </a:rPr>
              <a:t>问题中的状态必须满足无后效性。</a:t>
            </a:r>
          </a:p>
          <a:p>
            <a:endParaRPr lang="zh-CN" altLang="en-US" dirty="0">
              <a:latin typeface="Candara" pitchFamily="34" charset="0"/>
              <a:ea typeface="黑体" pitchFamily="49" charset="-122"/>
            </a:endParaRPr>
          </a:p>
          <a:p>
            <a:r>
              <a:rPr lang="zh-CN" altLang="en-US" dirty="0">
                <a:latin typeface="Candara" pitchFamily="34" charset="0"/>
                <a:ea typeface="黑体" pitchFamily="49" charset="-122"/>
              </a:rPr>
              <a:t>所谓的无后效性是指：“下一时刻的状态只与当前状态有关，而和当前状态之前的状态无关，当前的状态是对以往决策的总结”。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amond(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amond(in)">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8776"/>
            <a:ext cx="8229600" cy="990600"/>
          </a:xfrm>
        </p:spPr>
        <p:txBody>
          <a:bodyPr/>
          <a:lstStyle/>
          <a:p>
            <a:r>
              <a:rPr lang="zh-CN" altLang="en-US" dirty="0" smtClean="0">
                <a:latin typeface="黑体" pitchFamily="49" charset="-122"/>
                <a:ea typeface="黑体" pitchFamily="49" charset="-122"/>
              </a:rPr>
              <a:t>装做是重点的部分</a:t>
            </a:r>
            <a:endParaRPr lang="zh-CN" altLang="en-US" dirty="0"/>
          </a:p>
        </p:txBody>
      </p:sp>
      <p:sp>
        <p:nvSpPr>
          <p:cNvPr id="3" name="内容占位符 2"/>
          <p:cNvSpPr>
            <a:spLocks noGrp="1"/>
          </p:cNvSpPr>
          <p:nvPr>
            <p:ph sz="quarter" idx="1"/>
          </p:nvPr>
        </p:nvSpPr>
        <p:spPr/>
        <p:txBody>
          <a:bodyPr/>
          <a:lstStyle/>
          <a:p>
            <a:r>
              <a:rPr lang="zh-CN" altLang="en-US" dirty="0" smtClean="0">
                <a:latin typeface="Candara" pitchFamily="34" charset="0"/>
                <a:ea typeface="黑体" pitchFamily="49" charset="-122"/>
              </a:rPr>
              <a:t>以上还是废话。。。</a:t>
            </a:r>
            <a:endParaRPr lang="en-US" altLang="zh-CN" dirty="0" smtClean="0">
              <a:latin typeface="Candara" pitchFamily="34" charset="0"/>
              <a:ea typeface="黑体" pitchFamily="49" charset="-122"/>
            </a:endParaRPr>
          </a:p>
          <a:p>
            <a:r>
              <a:rPr lang="en-US" altLang="zh-CN" dirty="0" smtClean="0">
                <a:latin typeface="Candara" pitchFamily="34" charset="0"/>
                <a:ea typeface="黑体" pitchFamily="49" charset="-122"/>
              </a:rPr>
              <a:t>DP</a:t>
            </a:r>
            <a:r>
              <a:rPr lang="zh-CN" altLang="en-US" dirty="0" smtClean="0">
                <a:latin typeface="Candara" pitchFamily="34" charset="0"/>
                <a:ea typeface="黑体" pitchFamily="49" charset="-122"/>
              </a:rPr>
              <a:t>主要还要在题目中感受。</a:t>
            </a:r>
            <a:endParaRPr lang="zh-CN" altLang="en-US" dirty="0">
              <a:latin typeface="Candara" pitchFamily="34"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1"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Candara" pitchFamily="34" charset="0"/>
                <a:ea typeface="黑体" pitchFamily="49" charset="-122"/>
              </a:rPr>
              <a:t>经典模型</a:t>
            </a:r>
            <a:r>
              <a:rPr lang="en-US" altLang="zh-CN" dirty="0">
                <a:latin typeface="Candara" pitchFamily="34" charset="0"/>
                <a:ea typeface="黑体" pitchFamily="49" charset="-122"/>
              </a:rPr>
              <a:t>I</a:t>
            </a:r>
          </a:p>
        </p:txBody>
      </p:sp>
      <p:sp>
        <p:nvSpPr>
          <p:cNvPr id="3" name="内容占位符 2"/>
          <p:cNvSpPr>
            <a:spLocks noGrp="1"/>
          </p:cNvSpPr>
          <p:nvPr>
            <p:ph sz="quarter" idx="1"/>
          </p:nvPr>
        </p:nvSpPr>
        <p:spPr/>
        <p:txBody>
          <a:bodyPr/>
          <a:lstStyle/>
          <a:p>
            <a:r>
              <a:rPr lang="zh-CN" altLang="en-US" dirty="0">
                <a:latin typeface="Candara" pitchFamily="34" charset="0"/>
                <a:ea typeface="黑体" pitchFamily="49" charset="-122"/>
              </a:rPr>
              <a:t>最长不下降子序列</a:t>
            </a:r>
          </a:p>
          <a:p>
            <a:r>
              <a:rPr lang="zh-CN" altLang="en-US" dirty="0">
                <a:latin typeface="Candara" pitchFamily="34" charset="0"/>
                <a:ea typeface="黑体" pitchFamily="49" charset="-122"/>
              </a:rPr>
              <a:t>给出</a:t>
            </a:r>
            <a:r>
              <a:rPr lang="en-US" altLang="zh-CN" dirty="0">
                <a:latin typeface="Candara" pitchFamily="34" charset="0"/>
                <a:ea typeface="黑体" pitchFamily="49" charset="-122"/>
              </a:rPr>
              <a:t>N</a:t>
            </a:r>
            <a:r>
              <a:rPr lang="zh-CN" altLang="en-US" dirty="0">
                <a:latin typeface="Candara" pitchFamily="34" charset="0"/>
                <a:ea typeface="黑体" pitchFamily="49" charset="-122"/>
              </a:rPr>
              <a:t>个数，求出其最长不下降子序列的长度</a:t>
            </a:r>
          </a:p>
          <a:p>
            <a:pPr>
              <a:buNone/>
            </a:pPr>
            <a:endParaRPr lang="en-US" altLang="zh-CN" dirty="0" smtClean="0">
              <a:latin typeface="Candara" pitchFamily="34" charset="0"/>
              <a:ea typeface="黑体" pitchFamily="49" charset="-122"/>
            </a:endParaRPr>
          </a:p>
          <a:p>
            <a:pPr>
              <a:buNone/>
            </a:pPr>
            <a:endParaRPr lang="en-US" altLang="zh-CN" dirty="0" smtClean="0">
              <a:latin typeface="Candara" pitchFamily="34" charset="0"/>
              <a:ea typeface="黑体" pitchFamily="49" charset="-122"/>
            </a:endParaRPr>
          </a:p>
          <a:p>
            <a:pPr>
              <a:buNone/>
            </a:pPr>
            <a:endParaRPr lang="zh-CN" altLang="en-US" dirty="0">
              <a:latin typeface="Candara" pitchFamily="34" charset="0"/>
              <a:ea typeface="黑体" pitchFamily="49" charset="-122"/>
            </a:endParaRPr>
          </a:p>
          <a:p>
            <a:r>
              <a:rPr lang="en-US" altLang="zh-CN" dirty="0">
                <a:latin typeface="Candara" pitchFamily="34" charset="0"/>
                <a:ea typeface="黑体" pitchFamily="49" charset="-122"/>
              </a:rPr>
              <a:t>30% </a:t>
            </a:r>
            <a:r>
              <a:rPr lang="en-US" altLang="zh-CN" dirty="0" smtClean="0">
                <a:latin typeface="Candara" pitchFamily="34" charset="0"/>
                <a:ea typeface="黑体" pitchFamily="49" charset="-122"/>
              </a:rPr>
              <a:t>(N </a:t>
            </a:r>
            <a:r>
              <a:rPr lang="en-US" altLang="zh-CN" dirty="0">
                <a:latin typeface="Candara" pitchFamily="34" charset="0"/>
                <a:ea typeface="黑体" pitchFamily="49" charset="-122"/>
              </a:rPr>
              <a:t>&lt; 1000)</a:t>
            </a:r>
          </a:p>
          <a:p>
            <a:r>
              <a:rPr lang="en-US" altLang="zh-CN" dirty="0">
                <a:latin typeface="Candara" pitchFamily="34" charset="0"/>
                <a:ea typeface="黑体" pitchFamily="49" charset="-122"/>
              </a:rPr>
              <a:t>100% </a:t>
            </a:r>
            <a:r>
              <a:rPr lang="en-US" altLang="zh-CN" dirty="0" smtClean="0">
                <a:latin typeface="Candara" pitchFamily="34" charset="0"/>
                <a:ea typeface="黑体" pitchFamily="49" charset="-122"/>
              </a:rPr>
              <a:t>(N </a:t>
            </a:r>
            <a:r>
              <a:rPr lang="en-US" altLang="zh-CN" dirty="0">
                <a:latin typeface="Candara" pitchFamily="34" charset="0"/>
                <a:ea typeface="黑体" pitchFamily="49" charset="-122"/>
              </a:rPr>
              <a:t>&lt; 100000)</a:t>
            </a:r>
          </a:p>
          <a:p>
            <a:endParaRPr lang="zh-CN" altLang="en-US" dirty="0">
              <a:latin typeface="Candara" pitchFamily="34"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diamond(in)">
                                      <p:cBhvr>
                                        <p:cTn id="17" dur="20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diamond(in)">
                                      <p:cBhvr>
                                        <p:cTn id="2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Candara" pitchFamily="34" charset="0"/>
                <a:ea typeface="黑体" pitchFamily="49" charset="-122"/>
              </a:rPr>
              <a:t>经典模型</a:t>
            </a:r>
            <a:r>
              <a:rPr lang="en-US" altLang="zh-CN" dirty="0">
                <a:latin typeface="Candara" pitchFamily="34" charset="0"/>
                <a:ea typeface="黑体" pitchFamily="49" charset="-122"/>
              </a:rPr>
              <a:t>I</a:t>
            </a:r>
          </a:p>
        </p:txBody>
      </p:sp>
      <p:sp>
        <p:nvSpPr>
          <p:cNvPr id="3" name="内容占位符 2"/>
          <p:cNvSpPr>
            <a:spLocks noGrp="1"/>
          </p:cNvSpPr>
          <p:nvPr>
            <p:ph sz="quarter" idx="1"/>
          </p:nvPr>
        </p:nvSpPr>
        <p:spPr/>
        <p:txBody>
          <a:bodyPr/>
          <a:lstStyle/>
          <a:p>
            <a:r>
              <a:rPr lang="en-US" altLang="zh-CN" dirty="0">
                <a:latin typeface="Candara" pitchFamily="34" charset="0"/>
                <a:ea typeface="黑体" pitchFamily="49" charset="-122"/>
              </a:rPr>
              <a:t>30% </a:t>
            </a:r>
            <a:r>
              <a:rPr lang="zh-CN" altLang="en-US" dirty="0">
                <a:latin typeface="Candara" pitchFamily="34" charset="0"/>
                <a:ea typeface="黑体" pitchFamily="49" charset="-122"/>
              </a:rPr>
              <a:t>应该</a:t>
            </a:r>
            <a:r>
              <a:rPr lang="zh-CN" altLang="en-US" dirty="0" smtClean="0">
                <a:latin typeface="Candara" pitchFamily="34" charset="0"/>
                <a:ea typeface="黑体" pitchFamily="49" charset="-122"/>
              </a:rPr>
              <a:t>都会吧。。。</a:t>
            </a:r>
            <a:endParaRPr lang="en-US" altLang="zh-CN" dirty="0">
              <a:latin typeface="Candara" pitchFamily="34" charset="0"/>
              <a:ea typeface="黑体" pitchFamily="49" charset="-122"/>
            </a:endParaRPr>
          </a:p>
          <a:p>
            <a:r>
              <a:rPr lang="en-US" altLang="zh-CN" dirty="0">
                <a:latin typeface="Candara" pitchFamily="34" charset="0"/>
                <a:ea typeface="黑体" pitchFamily="49" charset="-122"/>
              </a:rPr>
              <a:t>f[n]</a:t>
            </a:r>
            <a:r>
              <a:rPr lang="zh-CN" altLang="en-US" dirty="0">
                <a:latin typeface="Candara" pitchFamily="34" charset="0"/>
                <a:ea typeface="黑体" pitchFamily="49" charset="-122"/>
              </a:rPr>
              <a:t>表示以</a:t>
            </a:r>
            <a:r>
              <a:rPr lang="en-US" altLang="zh-CN" dirty="0">
                <a:latin typeface="Candara" pitchFamily="34" charset="0"/>
                <a:ea typeface="黑体" pitchFamily="49" charset="-122"/>
              </a:rPr>
              <a:t>n</a:t>
            </a:r>
            <a:r>
              <a:rPr lang="zh-CN" altLang="en-US" dirty="0">
                <a:latin typeface="Candara" pitchFamily="34" charset="0"/>
                <a:ea typeface="黑体" pitchFamily="49" charset="-122"/>
              </a:rPr>
              <a:t>结尾的最长不下降子序列的长度最长为多少。</a:t>
            </a:r>
          </a:p>
          <a:p>
            <a:r>
              <a:rPr lang="zh-CN" altLang="en-US" dirty="0">
                <a:latin typeface="Candara" pitchFamily="34" charset="0"/>
                <a:ea typeface="黑体" pitchFamily="49" charset="-122"/>
              </a:rPr>
              <a:t>转移：</a:t>
            </a:r>
            <a:r>
              <a:rPr lang="en-US" altLang="zh-CN" dirty="0">
                <a:latin typeface="Candara" pitchFamily="34" charset="0"/>
                <a:ea typeface="黑体" pitchFamily="49" charset="-122"/>
              </a:rPr>
              <a:t>f[</a:t>
            </a:r>
            <a:r>
              <a:rPr lang="en-US" altLang="zh-CN" dirty="0" err="1">
                <a:latin typeface="Candara" pitchFamily="34" charset="0"/>
                <a:ea typeface="黑体" pitchFamily="49" charset="-122"/>
              </a:rPr>
              <a:t>i</a:t>
            </a:r>
            <a:r>
              <a:rPr lang="en-US" altLang="zh-CN" dirty="0">
                <a:latin typeface="Candara" pitchFamily="34" charset="0"/>
                <a:ea typeface="黑体" pitchFamily="49" charset="-122"/>
              </a:rPr>
              <a:t>] = max(f[j])+1 (a[j]&lt;=a[</a:t>
            </a:r>
            <a:r>
              <a:rPr lang="en-US" altLang="zh-CN" dirty="0" err="1">
                <a:latin typeface="Candara" pitchFamily="34" charset="0"/>
                <a:ea typeface="黑体" pitchFamily="49" charset="-122"/>
              </a:rPr>
              <a:t>i</a:t>
            </a:r>
            <a:r>
              <a:rPr lang="en-US" altLang="zh-CN" dirty="0">
                <a:latin typeface="Candara" pitchFamily="34" charset="0"/>
                <a:ea typeface="黑体" pitchFamily="49" charset="-122"/>
              </a:rPr>
              <a:t>] &amp;&amp; j&lt;</a:t>
            </a:r>
            <a:r>
              <a:rPr lang="en-US" altLang="zh-CN" dirty="0" err="1">
                <a:latin typeface="Candara" pitchFamily="34" charset="0"/>
                <a:ea typeface="黑体" pitchFamily="49" charset="-122"/>
              </a:rPr>
              <a:t>i</a:t>
            </a:r>
            <a:r>
              <a:rPr lang="en-US" altLang="zh-CN" dirty="0">
                <a:latin typeface="Candara" pitchFamily="34" charset="0"/>
                <a:ea typeface="黑体" pitchFamily="49" charset="-122"/>
              </a:rPr>
              <a:t>)</a:t>
            </a:r>
          </a:p>
          <a:p>
            <a:endParaRPr lang="en-US" altLang="zh-CN" dirty="0" smtClean="0">
              <a:latin typeface="Candara" pitchFamily="34" charset="0"/>
              <a:ea typeface="黑体" pitchFamily="49" charset="-122"/>
            </a:endParaRPr>
          </a:p>
          <a:p>
            <a:pPr>
              <a:buNone/>
            </a:pPr>
            <a:endParaRPr lang="zh-CN" altLang="en-US" dirty="0">
              <a:latin typeface="Candara" pitchFamily="34" charset="0"/>
              <a:ea typeface="黑体" pitchFamily="49" charset="-122"/>
            </a:endParaRPr>
          </a:p>
          <a:p>
            <a:r>
              <a:rPr lang="zh-CN" altLang="en-US" dirty="0">
                <a:latin typeface="Candara" pitchFamily="34" charset="0"/>
                <a:ea typeface="黑体" pitchFamily="49" charset="-122"/>
              </a:rPr>
              <a:t>复杂度 ：</a:t>
            </a:r>
            <a:r>
              <a:rPr lang="en-US" altLang="zh-CN" dirty="0">
                <a:latin typeface="Candara" pitchFamily="34" charset="0"/>
                <a:ea typeface="黑体" pitchFamily="49" charset="-122"/>
              </a:rPr>
              <a:t>O(n^2)</a:t>
            </a:r>
          </a:p>
          <a:p>
            <a:endParaRPr lang="en-US" altLang="zh-CN" dirty="0">
              <a:latin typeface="Candara" pitchFamily="34" charset="0"/>
              <a:ea typeface="黑体" pitchFamily="49" charset="-122"/>
            </a:endParaRPr>
          </a:p>
          <a:p>
            <a:endParaRPr lang="en-US" altLang="zh-CN" dirty="0">
              <a:latin typeface="Candara" pitchFamily="34"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amond(in)">
                                      <p:cBhvr>
                                        <p:cTn id="2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itchFamily="49" charset="-122"/>
                <a:ea typeface="黑体" pitchFamily="49" charset="-122"/>
              </a:rPr>
              <a:t>经典模型</a:t>
            </a:r>
            <a:r>
              <a:rPr lang="en-US" altLang="zh-CN" dirty="0">
                <a:latin typeface="黑体" pitchFamily="49" charset="-122"/>
                <a:ea typeface="黑体" pitchFamily="49" charset="-122"/>
              </a:rPr>
              <a:t>I</a:t>
            </a:r>
          </a:p>
        </p:txBody>
      </p:sp>
      <p:sp>
        <p:nvSpPr>
          <p:cNvPr id="3" name="内容占位符 2"/>
          <p:cNvSpPr>
            <a:spLocks noGrp="1"/>
          </p:cNvSpPr>
          <p:nvPr>
            <p:ph sz="quarter" idx="1"/>
          </p:nvPr>
        </p:nvSpPr>
        <p:spPr/>
        <p:txBody>
          <a:bodyPr>
            <a:normAutofit/>
          </a:bodyPr>
          <a:lstStyle/>
          <a:p>
            <a:r>
              <a:rPr lang="en-US" altLang="zh-CN" dirty="0">
                <a:latin typeface="Candara" pitchFamily="34" charset="0"/>
                <a:ea typeface="黑体" pitchFamily="49" charset="-122"/>
              </a:rPr>
              <a:t>100% </a:t>
            </a:r>
            <a:r>
              <a:rPr lang="zh-CN" altLang="en-US" dirty="0">
                <a:latin typeface="Candara" pitchFamily="34" charset="0"/>
                <a:ea typeface="黑体" pitchFamily="49" charset="-122"/>
              </a:rPr>
              <a:t>因为这里的数据范围比较大，用经典的</a:t>
            </a:r>
            <a:r>
              <a:rPr lang="en-US" altLang="zh-CN" dirty="0">
                <a:latin typeface="Candara" pitchFamily="34" charset="0"/>
                <a:ea typeface="黑体" pitchFamily="49" charset="-122"/>
              </a:rPr>
              <a:t>n^2</a:t>
            </a:r>
            <a:r>
              <a:rPr lang="zh-CN" altLang="en-US" dirty="0">
                <a:latin typeface="Candara" pitchFamily="34" charset="0"/>
                <a:ea typeface="黑体" pitchFamily="49" charset="-122"/>
              </a:rPr>
              <a:t>做法肯定会超时，所以需要一种更加高效的</a:t>
            </a:r>
            <a:r>
              <a:rPr lang="en-US" altLang="zh-CN" dirty="0">
                <a:latin typeface="Candara" pitchFamily="34" charset="0"/>
                <a:ea typeface="黑体" pitchFamily="49" charset="-122"/>
              </a:rPr>
              <a:t>DP</a:t>
            </a:r>
            <a:r>
              <a:rPr lang="zh-CN" altLang="en-US" dirty="0" smtClean="0">
                <a:latin typeface="Candara" pitchFamily="34" charset="0"/>
                <a:ea typeface="黑体" pitchFamily="49" charset="-122"/>
              </a:rPr>
              <a:t>。</a:t>
            </a:r>
          </a:p>
          <a:p>
            <a:r>
              <a:rPr lang="zh-CN" altLang="en-US" dirty="0" smtClean="0">
                <a:latin typeface="Candara" pitchFamily="34" charset="0"/>
                <a:ea typeface="黑体" pitchFamily="49" charset="-122"/>
              </a:rPr>
              <a:t>用</a:t>
            </a:r>
            <a:r>
              <a:rPr lang="en-US" altLang="zh-CN" dirty="0">
                <a:latin typeface="Candara" pitchFamily="34" charset="0"/>
                <a:ea typeface="黑体" pitchFamily="49" charset="-122"/>
              </a:rPr>
              <a:t>f[n]</a:t>
            </a:r>
            <a:r>
              <a:rPr lang="zh-CN" altLang="en-US" dirty="0">
                <a:latin typeface="Candara" pitchFamily="34" charset="0"/>
                <a:ea typeface="黑体" pitchFamily="49" charset="-122"/>
              </a:rPr>
              <a:t>表示最长不下降子序列长度为</a:t>
            </a:r>
            <a:r>
              <a:rPr lang="en-US" altLang="zh-CN" dirty="0">
                <a:latin typeface="Candara" pitchFamily="34" charset="0"/>
                <a:ea typeface="黑体" pitchFamily="49" charset="-122"/>
              </a:rPr>
              <a:t>n</a:t>
            </a:r>
            <a:r>
              <a:rPr lang="zh-CN" altLang="en-US" dirty="0">
                <a:latin typeface="Candara" pitchFamily="34" charset="0"/>
                <a:ea typeface="黑体" pitchFamily="49" charset="-122"/>
              </a:rPr>
              <a:t>的序列末尾最小值为多少。</a:t>
            </a:r>
          </a:p>
          <a:p>
            <a:r>
              <a:rPr lang="zh-CN" altLang="en-US" dirty="0">
                <a:latin typeface="Candara" pitchFamily="34" charset="0"/>
                <a:ea typeface="黑体" pitchFamily="49" charset="-122"/>
              </a:rPr>
              <a:t>然后我们转移的时候就可以二分，二分最长不下降子序列的长度，然后与</a:t>
            </a:r>
            <a:r>
              <a:rPr lang="en-US" altLang="zh-CN" dirty="0">
                <a:latin typeface="Candara" pitchFamily="34" charset="0"/>
                <a:ea typeface="黑体" pitchFamily="49" charset="-122"/>
              </a:rPr>
              <a:t>f[mid]</a:t>
            </a:r>
            <a:r>
              <a:rPr lang="zh-CN" altLang="en-US" dirty="0">
                <a:latin typeface="Candara" pitchFamily="34" charset="0"/>
                <a:ea typeface="黑体" pitchFamily="49" charset="-122"/>
              </a:rPr>
              <a:t>比较，得出答案。用答案更新</a:t>
            </a:r>
            <a:r>
              <a:rPr lang="en-US" altLang="zh-CN" dirty="0">
                <a:latin typeface="Candara" pitchFamily="34" charset="0"/>
                <a:ea typeface="黑体" pitchFamily="49" charset="-122"/>
              </a:rPr>
              <a:t>f</a:t>
            </a:r>
            <a:r>
              <a:rPr lang="zh-CN" altLang="en-US" dirty="0">
                <a:latin typeface="Candara" pitchFamily="34" charset="0"/>
                <a:ea typeface="黑体" pitchFamily="49" charset="-122"/>
              </a:rPr>
              <a:t>数组。</a:t>
            </a:r>
          </a:p>
          <a:p>
            <a:pPr>
              <a:buNone/>
            </a:pPr>
            <a:endParaRPr lang="en-US" altLang="zh-CN" dirty="0" smtClean="0">
              <a:latin typeface="Candara" pitchFamily="34" charset="0"/>
              <a:ea typeface="黑体" pitchFamily="49" charset="-122"/>
            </a:endParaRPr>
          </a:p>
          <a:p>
            <a:endParaRPr lang="zh-CN" altLang="en-US" dirty="0">
              <a:latin typeface="Candara" pitchFamily="34" charset="0"/>
              <a:ea typeface="黑体" pitchFamily="49" charset="-122"/>
            </a:endParaRPr>
          </a:p>
          <a:p>
            <a:r>
              <a:rPr lang="zh-CN" altLang="en-US" dirty="0">
                <a:latin typeface="Candara" pitchFamily="34" charset="0"/>
                <a:ea typeface="黑体" pitchFamily="49" charset="-122"/>
              </a:rPr>
              <a:t>复杂度：</a:t>
            </a:r>
            <a:r>
              <a:rPr lang="en-US" altLang="zh-CN" dirty="0">
                <a:latin typeface="Candara" pitchFamily="34" charset="0"/>
                <a:ea typeface="黑体" pitchFamily="49" charset="-122"/>
              </a:rPr>
              <a:t>O(</a:t>
            </a:r>
            <a:r>
              <a:rPr lang="en-US" altLang="zh-CN" dirty="0" err="1">
                <a:latin typeface="Candara" pitchFamily="34" charset="0"/>
                <a:ea typeface="黑体" pitchFamily="49" charset="-122"/>
              </a:rPr>
              <a:t>nlogn</a:t>
            </a:r>
            <a:r>
              <a:rPr lang="en-US" altLang="zh-CN" dirty="0">
                <a:latin typeface="Candara" pitchFamily="34" charset="0"/>
                <a:ea typeface="黑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amond(in)">
                                      <p:cBhvr>
                                        <p:cTn id="2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Candara" pitchFamily="34" charset="0"/>
                <a:ea typeface="黑体" pitchFamily="49" charset="-122"/>
              </a:rPr>
              <a:t>经典模型</a:t>
            </a:r>
            <a:r>
              <a:rPr lang="en-US" altLang="zh-CN" dirty="0">
                <a:latin typeface="Candara" pitchFamily="34" charset="0"/>
                <a:ea typeface="黑体" pitchFamily="49" charset="-122"/>
              </a:rPr>
              <a:t>II</a:t>
            </a:r>
          </a:p>
        </p:txBody>
      </p:sp>
      <p:sp>
        <p:nvSpPr>
          <p:cNvPr id="3" name="内容占位符 2"/>
          <p:cNvSpPr>
            <a:spLocks noGrp="1"/>
          </p:cNvSpPr>
          <p:nvPr>
            <p:ph sz="quarter" idx="1"/>
          </p:nvPr>
        </p:nvSpPr>
        <p:spPr/>
        <p:txBody>
          <a:bodyPr/>
          <a:lstStyle/>
          <a:p>
            <a:r>
              <a:rPr lang="zh-CN" altLang="en-US" dirty="0" smtClean="0">
                <a:latin typeface="Candara" pitchFamily="34" charset="0"/>
                <a:ea typeface="黑体" pitchFamily="49" charset="-122"/>
              </a:rPr>
              <a:t>背包</a:t>
            </a:r>
            <a:r>
              <a:rPr lang="zh-CN" altLang="en-US" dirty="0">
                <a:latin typeface="Candara" pitchFamily="34" charset="0"/>
                <a:ea typeface="黑体" pitchFamily="49" charset="-122"/>
              </a:rPr>
              <a:t>问题</a:t>
            </a:r>
          </a:p>
          <a:p>
            <a:r>
              <a:rPr lang="zh-CN" altLang="en-US" dirty="0">
                <a:latin typeface="Candara" pitchFamily="34" charset="0"/>
                <a:ea typeface="黑体" pitchFamily="49" charset="-122"/>
              </a:rPr>
              <a:t>给定</a:t>
            </a:r>
            <a:r>
              <a:rPr lang="en-US" altLang="zh-CN" dirty="0">
                <a:latin typeface="Candara" pitchFamily="34" charset="0"/>
                <a:ea typeface="黑体" pitchFamily="49" charset="-122"/>
              </a:rPr>
              <a:t>N</a:t>
            </a:r>
            <a:r>
              <a:rPr lang="zh-CN" altLang="en-US" dirty="0">
                <a:latin typeface="Candara" pitchFamily="34" charset="0"/>
                <a:ea typeface="黑体" pitchFamily="49" charset="-122"/>
              </a:rPr>
              <a:t>个物品，每个物品有一个重量和价值，你现在有一个大小为M的背包，问你最多可以装多少价值的物品，每个物品只能用一次</a:t>
            </a:r>
          </a:p>
          <a:p>
            <a:endParaRPr lang="zh-CN" altLang="en-US" dirty="0">
              <a:latin typeface="Candara" pitchFamily="34" charset="0"/>
              <a:ea typeface="黑体" pitchFamily="49" charset="-122"/>
            </a:endParaRPr>
          </a:p>
          <a:p>
            <a:r>
              <a:rPr lang="en-US" altLang="zh-CN" dirty="0">
                <a:latin typeface="Candara" pitchFamily="34" charset="0"/>
                <a:ea typeface="黑体" pitchFamily="49" charset="-122"/>
              </a:rPr>
              <a:t>100% (0 &lt; N,M &lt;3000)</a:t>
            </a:r>
          </a:p>
          <a:p>
            <a:r>
              <a:rPr lang="en-US" altLang="zh-CN" dirty="0">
                <a:latin typeface="Candara" pitchFamily="34" charset="0"/>
                <a:ea typeface="黑体" pitchFamily="49" charset="-122"/>
              </a:rPr>
              <a:t>Memory Limit</a:t>
            </a:r>
            <a:r>
              <a:rPr lang="zh-CN" altLang="en-US" dirty="0">
                <a:latin typeface="Candara" pitchFamily="34" charset="0"/>
                <a:ea typeface="黑体" pitchFamily="49" charset="-122"/>
              </a:rPr>
              <a:t>：</a:t>
            </a:r>
          </a:p>
          <a:p>
            <a:pPr lvl="1"/>
            <a:r>
              <a:rPr lang="en-US" altLang="zh-CN" dirty="0">
                <a:latin typeface="Candara" pitchFamily="34" charset="0"/>
                <a:ea typeface="黑体" pitchFamily="49" charset="-122"/>
              </a:rPr>
              <a:t>30% 128MB</a:t>
            </a:r>
          </a:p>
          <a:p>
            <a:pPr lvl="1"/>
            <a:r>
              <a:rPr lang="en-US" altLang="zh-CN" dirty="0">
                <a:latin typeface="Candara" pitchFamily="34" charset="0"/>
                <a:ea typeface="黑体" pitchFamily="49" charset="-122"/>
              </a:rPr>
              <a:t>100% 32MB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amond(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amond(in)">
                                      <p:cBhvr>
                                        <p:cTn id="22" dur="2000"/>
                                        <p:tgtEl>
                                          <p:spTgt spid="3">
                                            <p:txEl>
                                              <p:pRg st="4" end="4"/>
                                            </p:txEl>
                                          </p:spTgt>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diamond(in)">
                                      <p:cBhvr>
                                        <p:cTn id="25" dur="2000"/>
                                        <p:tgtEl>
                                          <p:spTgt spid="3">
                                            <p:txEl>
                                              <p:pRg st="5" end="5"/>
                                            </p:txEl>
                                          </p:spTgt>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diamond(in)">
                                      <p:cBhvr>
                                        <p:cTn id="28"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Candara" pitchFamily="34" charset="0"/>
                <a:ea typeface="黑体" pitchFamily="49" charset="-122"/>
              </a:rPr>
              <a:t>经典模型</a:t>
            </a:r>
            <a:r>
              <a:rPr lang="en-US" altLang="zh-CN" dirty="0">
                <a:latin typeface="Candara" pitchFamily="34" charset="0"/>
                <a:ea typeface="黑体" pitchFamily="49" charset="-122"/>
              </a:rPr>
              <a:t>II</a:t>
            </a:r>
          </a:p>
        </p:txBody>
      </p:sp>
      <p:sp>
        <p:nvSpPr>
          <p:cNvPr id="3" name="内容占位符 2"/>
          <p:cNvSpPr>
            <a:spLocks noGrp="1"/>
          </p:cNvSpPr>
          <p:nvPr>
            <p:ph sz="quarter" idx="1"/>
          </p:nvPr>
        </p:nvSpPr>
        <p:spPr/>
        <p:txBody>
          <a:bodyPr/>
          <a:lstStyle/>
          <a:p>
            <a:r>
              <a:rPr lang="zh-CN" altLang="en-US" dirty="0">
                <a:latin typeface="Candara" pitchFamily="34" charset="0"/>
                <a:ea typeface="黑体" pitchFamily="49" charset="-122"/>
              </a:rPr>
              <a:t>也是一个很经典的问题</a:t>
            </a:r>
          </a:p>
          <a:p>
            <a:endParaRPr lang="zh-CN" altLang="en-US" dirty="0">
              <a:latin typeface="Candara" pitchFamily="34" charset="0"/>
              <a:ea typeface="黑体" pitchFamily="49" charset="-122"/>
            </a:endParaRPr>
          </a:p>
          <a:p>
            <a:r>
              <a:rPr lang="zh-CN" altLang="en-US" dirty="0">
                <a:latin typeface="Candara" pitchFamily="34" charset="0"/>
                <a:ea typeface="黑体" pitchFamily="49" charset="-122"/>
              </a:rPr>
              <a:t>用</a:t>
            </a:r>
            <a:r>
              <a:rPr lang="en-US" altLang="zh-CN" dirty="0">
                <a:latin typeface="Candara" pitchFamily="34" charset="0"/>
                <a:ea typeface="黑体" pitchFamily="49" charset="-122"/>
              </a:rPr>
              <a:t>f[</a:t>
            </a:r>
            <a:r>
              <a:rPr lang="en-US" altLang="zh-CN" dirty="0" err="1">
                <a:latin typeface="Candara" pitchFamily="34" charset="0"/>
                <a:ea typeface="黑体" pitchFamily="49" charset="-122"/>
              </a:rPr>
              <a:t>i</a:t>
            </a:r>
            <a:r>
              <a:rPr lang="en-US" altLang="zh-CN" dirty="0">
                <a:latin typeface="Candara" pitchFamily="34" charset="0"/>
                <a:ea typeface="黑体" pitchFamily="49" charset="-122"/>
              </a:rPr>
              <a:t>][j]</a:t>
            </a:r>
            <a:r>
              <a:rPr lang="zh-CN" altLang="en-US" dirty="0">
                <a:latin typeface="Candara" pitchFamily="34" charset="0"/>
                <a:ea typeface="黑体" pitchFamily="49" charset="-122"/>
              </a:rPr>
              <a:t>表示前</a:t>
            </a:r>
            <a:r>
              <a:rPr lang="en-US" altLang="zh-CN" dirty="0" err="1">
                <a:latin typeface="Candara" pitchFamily="34" charset="0"/>
                <a:ea typeface="黑体" pitchFamily="49" charset="-122"/>
              </a:rPr>
              <a:t>i</a:t>
            </a:r>
            <a:r>
              <a:rPr lang="zh-CN" altLang="en-US" dirty="0">
                <a:latin typeface="Candara" pitchFamily="34" charset="0"/>
                <a:ea typeface="黑体" pitchFamily="49" charset="-122"/>
              </a:rPr>
              <a:t>个物品使用了</a:t>
            </a:r>
            <a:r>
              <a:rPr lang="en-US" altLang="zh-CN" dirty="0">
                <a:latin typeface="Candara" pitchFamily="34" charset="0"/>
                <a:ea typeface="黑体" pitchFamily="49" charset="-122"/>
              </a:rPr>
              <a:t>j</a:t>
            </a:r>
            <a:r>
              <a:rPr lang="zh-CN" altLang="en-US" dirty="0">
                <a:latin typeface="Candara" pitchFamily="34" charset="0"/>
                <a:ea typeface="黑体" pitchFamily="49" charset="-122"/>
              </a:rPr>
              <a:t>的空间的最大收益</a:t>
            </a:r>
          </a:p>
          <a:p>
            <a:r>
              <a:rPr lang="zh-CN" altLang="en-US" dirty="0">
                <a:latin typeface="Candara" pitchFamily="34" charset="0"/>
                <a:ea typeface="黑体" pitchFamily="49" charset="-122"/>
              </a:rPr>
              <a:t>转移方程</a:t>
            </a:r>
            <a:r>
              <a:rPr lang="en-US" altLang="zh-CN" dirty="0">
                <a:latin typeface="Candara" pitchFamily="34" charset="0"/>
                <a:ea typeface="黑体" pitchFamily="49" charset="-122"/>
              </a:rPr>
              <a:t>:f[</a:t>
            </a:r>
            <a:r>
              <a:rPr lang="en-US" altLang="zh-CN" dirty="0" err="1">
                <a:latin typeface="Candara" pitchFamily="34" charset="0"/>
                <a:ea typeface="黑体" pitchFamily="49" charset="-122"/>
              </a:rPr>
              <a:t>i</a:t>
            </a:r>
            <a:r>
              <a:rPr lang="en-US" altLang="zh-CN" dirty="0">
                <a:latin typeface="Candara" pitchFamily="34" charset="0"/>
                <a:ea typeface="黑体" pitchFamily="49" charset="-122"/>
              </a:rPr>
              <a:t>][j] = max(f[i-1][j-cost[</a:t>
            </a:r>
            <a:r>
              <a:rPr lang="en-US" altLang="zh-CN" dirty="0" err="1">
                <a:latin typeface="Candara" pitchFamily="34" charset="0"/>
                <a:ea typeface="黑体" pitchFamily="49" charset="-122"/>
              </a:rPr>
              <a:t>i</a:t>
            </a:r>
            <a:r>
              <a:rPr lang="en-US" altLang="zh-CN" dirty="0">
                <a:latin typeface="Candara" pitchFamily="34" charset="0"/>
                <a:ea typeface="黑体" pitchFamily="49" charset="-122"/>
              </a:rPr>
              <a:t>]]+</a:t>
            </a:r>
            <a:r>
              <a:rPr lang="en-US" altLang="zh-CN" dirty="0" err="1">
                <a:latin typeface="Candara" pitchFamily="34" charset="0"/>
                <a:ea typeface="黑体" pitchFamily="49" charset="-122"/>
              </a:rPr>
              <a:t>val</a:t>
            </a:r>
            <a:r>
              <a:rPr lang="en-US" altLang="zh-CN" dirty="0">
                <a:latin typeface="Candara" pitchFamily="34" charset="0"/>
                <a:ea typeface="黑体" pitchFamily="49" charset="-122"/>
              </a:rPr>
              <a:t>[</a:t>
            </a:r>
            <a:r>
              <a:rPr lang="en-US" altLang="zh-CN" dirty="0" err="1">
                <a:latin typeface="Candara" pitchFamily="34" charset="0"/>
                <a:ea typeface="黑体" pitchFamily="49" charset="-122"/>
              </a:rPr>
              <a:t>i</a:t>
            </a:r>
            <a:r>
              <a:rPr lang="en-US" altLang="zh-CN" dirty="0">
                <a:latin typeface="Candara" pitchFamily="34" charset="0"/>
                <a:ea typeface="黑体" pitchFamily="49" charset="-122"/>
              </a:rPr>
              <a:t>],f[</a:t>
            </a:r>
            <a:r>
              <a:rPr lang="en-US" altLang="zh-CN" dirty="0" err="1">
                <a:latin typeface="Candara" pitchFamily="34" charset="0"/>
                <a:ea typeface="黑体" pitchFamily="49" charset="-122"/>
              </a:rPr>
              <a:t>i</a:t>
            </a:r>
            <a:r>
              <a:rPr lang="en-US" altLang="zh-CN" dirty="0">
                <a:latin typeface="Candara" pitchFamily="34" charset="0"/>
                <a:ea typeface="黑体" pitchFamily="49" charset="-122"/>
              </a:rPr>
              <a:t>][j])</a:t>
            </a:r>
          </a:p>
          <a:p>
            <a:endParaRPr lang="en-US" altLang="zh-CN" dirty="0">
              <a:latin typeface="Candara" pitchFamily="34" charset="0"/>
              <a:ea typeface="黑体" pitchFamily="49" charset="-122"/>
            </a:endParaRPr>
          </a:p>
          <a:p>
            <a:r>
              <a:rPr lang="zh-CN" altLang="en-US" dirty="0">
                <a:latin typeface="Candara" pitchFamily="34" charset="0"/>
                <a:ea typeface="黑体" pitchFamily="49" charset="-122"/>
              </a:rPr>
              <a:t>但是对于</a:t>
            </a:r>
            <a:r>
              <a:rPr lang="en-US" altLang="zh-CN" dirty="0">
                <a:latin typeface="Candara" pitchFamily="34" charset="0"/>
                <a:ea typeface="黑体" pitchFamily="49" charset="-122"/>
              </a:rPr>
              <a:t>100%</a:t>
            </a:r>
            <a:r>
              <a:rPr lang="zh-CN" altLang="en-US" dirty="0">
                <a:latin typeface="Candara" pitchFamily="34" charset="0"/>
                <a:ea typeface="黑体" pitchFamily="49" charset="-122"/>
              </a:rPr>
              <a:t>的内存限制如果数组开满</a:t>
            </a:r>
            <a:r>
              <a:rPr lang="en-US" altLang="zh-CN" dirty="0">
                <a:latin typeface="Candara" pitchFamily="34" charset="0"/>
                <a:ea typeface="黑体" pitchFamily="49" charset="-122"/>
              </a:rPr>
              <a:t>O(N*M)</a:t>
            </a:r>
            <a:r>
              <a:rPr lang="zh-CN" altLang="en-US" dirty="0">
                <a:latin typeface="Candara" pitchFamily="34" charset="0"/>
                <a:ea typeface="黑体" pitchFamily="49" charset="-122"/>
              </a:rPr>
              <a:t>显然是会</a:t>
            </a:r>
            <a:r>
              <a:rPr lang="en-US" altLang="zh-CN" dirty="0">
                <a:latin typeface="Candara" pitchFamily="34" charset="0"/>
                <a:ea typeface="黑体" pitchFamily="49" charset="-122"/>
              </a:rPr>
              <a:t>MLE</a:t>
            </a:r>
            <a:r>
              <a:rPr lang="zh-CN" altLang="en-US" dirty="0">
                <a:latin typeface="Candara" pitchFamily="34" charset="0"/>
                <a:ea typeface="黑体" pitchFamily="49" charset="-122"/>
              </a:rPr>
              <a:t>的，所以我们可以对第一维滚存，空间就变成</a:t>
            </a:r>
            <a:r>
              <a:rPr lang="en-US" altLang="zh-CN" dirty="0">
                <a:latin typeface="Candara" pitchFamily="34" charset="0"/>
                <a:ea typeface="黑体" pitchFamily="49" charset="-122"/>
              </a:rPr>
              <a:t>O(M)</a:t>
            </a:r>
            <a:r>
              <a:rPr lang="zh-CN" altLang="en-US" dirty="0">
                <a:latin typeface="Candara" pitchFamily="34" charset="0"/>
                <a:ea typeface="黑体" pitchFamily="49" charset="-122"/>
              </a:rPr>
              <a:t>了。</a:t>
            </a:r>
            <a:endParaRPr lang="en-US" altLang="zh-CN" dirty="0">
              <a:latin typeface="Candara" pitchFamily="34"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amond(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amond(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amond(in)">
                                      <p:cBhvr>
                                        <p:cTn id="2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181</TotalTime>
  <Words>2341</Words>
  <Application>Kingsoft Office WPP</Application>
  <PresentationFormat>全屏显示(4:3)</PresentationFormat>
  <Paragraphs>183</Paragraphs>
  <Slides>29</Slides>
  <Notes>0</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质朴</vt:lpstr>
      <vt:lpstr>动态规划入门</vt:lpstr>
      <vt:lpstr>并无卵用的起源</vt:lpstr>
      <vt:lpstr>装做是重点的部分</vt:lpstr>
      <vt:lpstr>装做是重点的部分</vt:lpstr>
      <vt:lpstr>经典模型I</vt:lpstr>
      <vt:lpstr>经典模型I</vt:lpstr>
      <vt:lpstr>经典模型I</vt:lpstr>
      <vt:lpstr>经典模型II</vt:lpstr>
      <vt:lpstr>经典模型II</vt:lpstr>
      <vt:lpstr>经典模型III</vt:lpstr>
      <vt:lpstr>经典模型III</vt:lpstr>
      <vt:lpstr>简单例题的讲解</vt:lpstr>
      <vt:lpstr>Example I</vt:lpstr>
      <vt:lpstr>Example I</vt:lpstr>
      <vt:lpstr>Example I</vt:lpstr>
      <vt:lpstr>Example I-Sulotion</vt:lpstr>
      <vt:lpstr>Example II</vt:lpstr>
      <vt:lpstr>Example II-Solution</vt:lpstr>
      <vt:lpstr>Example III</vt:lpstr>
      <vt:lpstr>Example III-Solution</vt:lpstr>
      <vt:lpstr>Example IV</vt:lpstr>
      <vt:lpstr>Example IV-Solution</vt:lpstr>
      <vt:lpstr>Example V</vt:lpstr>
      <vt:lpstr>Example V</vt:lpstr>
      <vt:lpstr>Example V-Solution</vt:lpstr>
      <vt:lpstr>扩展</vt:lpstr>
      <vt:lpstr>Homework</vt:lpstr>
      <vt:lpstr>Homework </vt:lpstr>
      <vt:lpstr>幻灯片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yuxin</dc:creator>
  <cp:lastModifiedBy>dell-</cp:lastModifiedBy>
  <cp:revision>158</cp:revision>
  <dcterms:created xsi:type="dcterms:W3CDTF">2015-12-31T08:49:00Z</dcterms:created>
  <dcterms:modified xsi:type="dcterms:W3CDTF">2017-01-03T09:48:48Z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