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83" r:id="rId5"/>
    <p:sldId id="259" r:id="rId6"/>
    <p:sldId id="284" r:id="rId7"/>
    <p:sldId id="285" r:id="rId8"/>
    <p:sldId id="260" r:id="rId9"/>
    <p:sldId id="261" r:id="rId10"/>
    <p:sldId id="286" r:id="rId11"/>
    <p:sldId id="262" r:id="rId12"/>
    <p:sldId id="287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88" r:id="rId23"/>
    <p:sldId id="272" r:id="rId24"/>
    <p:sldId id="273" r:id="rId25"/>
    <p:sldId id="274" r:id="rId26"/>
    <p:sldId id="275" r:id="rId27"/>
    <p:sldId id="289" r:id="rId28"/>
    <p:sldId id="276" r:id="rId29"/>
    <p:sldId id="277" r:id="rId30"/>
    <p:sldId id="278" r:id="rId31"/>
    <p:sldId id="279" r:id="rId32"/>
    <p:sldId id="290" r:id="rId33"/>
    <p:sldId id="280" r:id="rId34"/>
    <p:sldId id="281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230" name="图片 8" descr="connect-via-hootsuite-new-york-1-1024"/>
          <p:cNvPicPr>
            <a:picLocks noGrp="1" noChangeAspect="1"/>
          </p:cNvPicPr>
          <p:nvPr/>
        </p:nvPicPr>
        <p:blipFill>
          <a:blip r:embed="rId2"/>
          <a:srcRect l="7906" r="311" b="1276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1" name="矩形 10"/>
          <p:cNvSpPr/>
          <p:nvPr/>
        </p:nvSpPr>
        <p:spPr>
          <a:xfrm>
            <a:off x="-1443" y="0"/>
            <a:ext cx="12194976" cy="6858000"/>
          </a:xfrm>
          <a:prstGeom prst="rect">
            <a:avLst/>
          </a:prstGeom>
          <a:gradFill flip="none" rotWithShape="1">
            <a:gsLst>
              <a:gs pos="43000">
                <a:srgbClr val="0C234C"/>
              </a:gs>
              <a:gs pos="100000">
                <a:srgbClr val="073B6D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1" name="Text Placeholder 2"/>
          <p:cNvSpPr>
            <a:spLocks noGrp="1"/>
          </p:cNvSpPr>
          <p:nvPr>
            <p:ph type="subTitle" idx="1"/>
          </p:nvPr>
        </p:nvSpPr>
        <p:spPr>
          <a:xfrm>
            <a:off x="4381500" y="3822700"/>
            <a:ext cx="7294563" cy="8001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0" lvl="1" indent="0" algn="ctr">
              <a:buNone/>
              <a:defRPr kern="1200"/>
            </a:lvl2pPr>
            <a:lvl3pPr marL="386080" lvl="2" indent="-386080" algn="ctr">
              <a:buNone/>
              <a:defRPr kern="1200"/>
            </a:lvl3pPr>
            <a:lvl4pPr marL="579755" lvl="3" indent="-579755" algn="ctr">
              <a:buNone/>
              <a:defRPr kern="1200"/>
            </a:lvl4pPr>
            <a:lvl5pPr marL="771525" lvl="4" indent="-771525" algn="ctr">
              <a:buNone/>
              <a:defRPr kern="1200"/>
            </a:lvl5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D997B5FA-0921-464F-AAE1-844C04324D75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225" name="Title Placeholder 1"/>
          <p:cNvSpPr>
            <a:spLocks noGrp="1"/>
          </p:cNvSpPr>
          <p:nvPr>
            <p:ph type="ctrTitle"/>
          </p:nvPr>
        </p:nvSpPr>
        <p:spPr>
          <a:xfrm>
            <a:off x="4368800" y="2143125"/>
            <a:ext cx="73152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sz="4400" kern="1200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786749"/>
            <a:ext cx="10515600" cy="1070339"/>
          </a:xfrm>
        </p:spPr>
        <p:txBody>
          <a:bodyPr anchor="b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884069"/>
            <a:ext cx="10515600" cy="611731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93040" indent="0">
              <a:buNone/>
              <a:defRPr sz="845">
                <a:solidFill>
                  <a:schemeClr val="tx1">
                    <a:tint val="75000"/>
                  </a:schemeClr>
                </a:solidFill>
              </a:defRPr>
            </a:lvl2pPr>
            <a:lvl3pPr marL="386080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48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56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60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01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D0CE79-49FB-443D-BEF8-6B709DE8FD0C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2017/1/2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lang="en-US" altLang="zh-CN" sz="900" dirty="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906490-237C-474C-BA2E-D98840BC1F8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015" b="1"/>
            </a:lvl1pPr>
            <a:lvl2pPr marL="193040" indent="0">
              <a:buNone/>
              <a:defRPr sz="845" b="1"/>
            </a:lvl2pPr>
            <a:lvl3pPr marL="386080" indent="0">
              <a:buNone/>
              <a:defRPr sz="760" b="1"/>
            </a:lvl3pPr>
            <a:lvl4pPr marL="578485" indent="0">
              <a:buNone/>
              <a:defRPr sz="675" b="1"/>
            </a:lvl4pPr>
            <a:lvl5pPr marL="771525" indent="0">
              <a:buNone/>
              <a:defRPr sz="675" b="1"/>
            </a:lvl5pPr>
            <a:lvl6pPr marL="964565" indent="0">
              <a:buNone/>
              <a:defRPr sz="675" b="1"/>
            </a:lvl6pPr>
            <a:lvl7pPr marL="1157605" indent="0">
              <a:buNone/>
              <a:defRPr sz="675" b="1"/>
            </a:lvl7pPr>
            <a:lvl8pPr marL="1350010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1015" b="1"/>
            </a:lvl1pPr>
            <a:lvl2pPr marL="193040" indent="0">
              <a:buNone/>
              <a:defRPr sz="845" b="1"/>
            </a:lvl2pPr>
            <a:lvl3pPr marL="386080" indent="0">
              <a:buNone/>
              <a:defRPr sz="760" b="1"/>
            </a:lvl3pPr>
            <a:lvl4pPr marL="578485" indent="0">
              <a:buNone/>
              <a:defRPr sz="675" b="1"/>
            </a:lvl4pPr>
            <a:lvl5pPr marL="771525" indent="0">
              <a:buNone/>
              <a:defRPr sz="675" b="1"/>
            </a:lvl5pPr>
            <a:lvl6pPr marL="964565" indent="0">
              <a:buNone/>
              <a:defRPr sz="675" b="1"/>
            </a:lvl6pPr>
            <a:lvl7pPr marL="1157605" indent="0">
              <a:buNone/>
              <a:defRPr sz="675" b="1"/>
            </a:lvl7pPr>
            <a:lvl8pPr marL="1350010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1350"/>
            </a:lvl1pPr>
            <a:lvl2pPr>
              <a:defRPr sz="1180"/>
            </a:lvl2pPr>
            <a:lvl3pPr>
              <a:defRPr sz="1015"/>
            </a:lvl3pPr>
            <a:lvl4pPr>
              <a:defRPr sz="845"/>
            </a:lvl4pPr>
            <a:lvl5pPr>
              <a:defRPr sz="845"/>
            </a:lvl5pPr>
            <a:lvl6pPr>
              <a:defRPr sz="845"/>
            </a:lvl6pPr>
            <a:lvl7pPr>
              <a:defRPr sz="845"/>
            </a:lvl7pPr>
            <a:lvl8pPr>
              <a:defRPr sz="845"/>
            </a:lvl8pPr>
            <a:lvl9pPr>
              <a:defRPr sz="8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675"/>
            </a:lvl1pPr>
            <a:lvl2pPr marL="193040" indent="0">
              <a:buNone/>
              <a:defRPr sz="590"/>
            </a:lvl2pPr>
            <a:lvl3pPr marL="386080" indent="0">
              <a:buNone/>
              <a:defRPr sz="505"/>
            </a:lvl3pPr>
            <a:lvl4pPr marL="578485" indent="0">
              <a:buNone/>
              <a:defRPr sz="420"/>
            </a:lvl4pPr>
            <a:lvl5pPr marL="771525" indent="0">
              <a:buNone/>
              <a:defRPr sz="420"/>
            </a:lvl5pPr>
            <a:lvl6pPr marL="964565" indent="0">
              <a:buNone/>
              <a:defRPr sz="420"/>
            </a:lvl6pPr>
            <a:lvl7pPr marL="1157605" indent="0">
              <a:buNone/>
              <a:defRPr sz="420"/>
            </a:lvl7pPr>
            <a:lvl8pPr marL="1350010" indent="0">
              <a:buNone/>
              <a:defRPr sz="420"/>
            </a:lvl8pPr>
            <a:lvl9pPr marL="1543050" indent="0">
              <a:buNone/>
              <a:defRPr sz="42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D0CE79-49FB-443D-BEF8-6B709DE8FD0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2017/1/2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lang="en-US" altLang="zh-CN" sz="12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906490-237C-474C-BA2E-D98840BC1F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sz="1350"/>
            </a:lvl1pPr>
            <a:lvl2pPr marL="193040" indent="0">
              <a:buNone/>
              <a:defRPr sz="1180"/>
            </a:lvl2pPr>
            <a:lvl3pPr marL="386080" indent="0">
              <a:buNone/>
              <a:defRPr sz="1015"/>
            </a:lvl3pPr>
            <a:lvl4pPr marL="578485" indent="0">
              <a:buNone/>
              <a:defRPr sz="845"/>
            </a:lvl4pPr>
            <a:lvl5pPr marL="771525" indent="0">
              <a:buNone/>
              <a:defRPr sz="845"/>
            </a:lvl5pPr>
            <a:lvl6pPr marL="964565" indent="0">
              <a:buNone/>
              <a:defRPr sz="845"/>
            </a:lvl6pPr>
            <a:lvl7pPr marL="1157605" indent="0">
              <a:buNone/>
              <a:defRPr sz="845"/>
            </a:lvl7pPr>
            <a:lvl8pPr marL="1350010" indent="0">
              <a:buNone/>
              <a:defRPr sz="845"/>
            </a:lvl8pPr>
            <a:lvl9pPr marL="1543050" indent="0">
              <a:buNone/>
              <a:defRPr sz="845"/>
            </a:lvl9pPr>
          </a:lstStyle>
          <a:p>
            <a:pPr marL="0" marR="0" lvl="0" indent="0" algn="l" defTabSz="385445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None/>
              <a:defRPr/>
            </a:pPr>
            <a:r>
              <a: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675"/>
            </a:lvl1pPr>
            <a:lvl2pPr marL="193040" indent="0">
              <a:buNone/>
              <a:defRPr sz="590"/>
            </a:lvl2pPr>
            <a:lvl3pPr marL="386080" indent="0">
              <a:buNone/>
              <a:defRPr sz="505"/>
            </a:lvl3pPr>
            <a:lvl4pPr marL="578485" indent="0">
              <a:buNone/>
              <a:defRPr sz="420"/>
            </a:lvl4pPr>
            <a:lvl5pPr marL="771525" indent="0">
              <a:buNone/>
              <a:defRPr sz="420"/>
            </a:lvl5pPr>
            <a:lvl6pPr marL="964565" indent="0">
              <a:buNone/>
              <a:defRPr sz="420"/>
            </a:lvl6pPr>
            <a:lvl7pPr marL="1157605" indent="0">
              <a:buNone/>
              <a:defRPr sz="420"/>
            </a:lvl7pPr>
            <a:lvl8pPr marL="1350010" indent="0">
              <a:buNone/>
              <a:defRPr sz="420"/>
            </a:lvl8pPr>
            <a:lvl9pPr marL="1543050" indent="0">
              <a:buNone/>
              <a:defRPr sz="42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D0CE79-49FB-443D-BEF8-6B709DE8FD0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2017/1/2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lang="en-US" altLang="zh-CN" sz="12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906490-237C-474C-BA2E-D98840BC1F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D0CE79-49FB-443D-BEF8-6B709DE8FD0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2017/1/2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lang="en-US" altLang="zh-CN" sz="1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906490-237C-474C-BA2E-D98840BC1F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alphaModFix amt="98000"/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5000">
                <a:srgbClr val="094785"/>
              </a:gs>
              <a:gs pos="92000">
                <a:srgbClr val="0C23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>
          <a:xfrm>
            <a:off x="544513" y="1276350"/>
            <a:ext cx="11050587" cy="4994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D997B5FA-0921-464F-AAE1-844C04324D75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33" name="Title Placeholder 1"/>
          <p:cNvSpPr>
            <a:spLocks noGrp="1"/>
          </p:cNvSpPr>
          <p:nvPr>
            <p:ph type="title"/>
          </p:nvPr>
        </p:nvSpPr>
        <p:spPr>
          <a:xfrm>
            <a:off x="544513" y="312738"/>
            <a:ext cx="11050587" cy="7572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385445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>
              <a:lumMod val="40000"/>
              <a:lumOff val="6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55600" indent="-355600" algn="l" defTabSz="385445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60000"/>
        <a:buFont typeface="Wingdings 2" pitchFamily="18" charset="2"/>
        <a:buChar char=""/>
        <a:defRPr sz="2800" kern="1200">
          <a:solidFill>
            <a:schemeClr val="accent1">
              <a:lumMod val="40000"/>
              <a:lumOff val="60000"/>
            </a:schemeClr>
          </a:solidFill>
          <a:latin typeface="+mn-lt"/>
          <a:ea typeface="+mn-ea"/>
          <a:cs typeface="+mn-cs"/>
        </a:defRPr>
      </a:lvl1pPr>
      <a:lvl2pPr marL="355600" indent="-355600" algn="l" defTabSz="385445" rtl="0" eaLnBrk="1" latinLnBrk="0" hangingPunct="1">
        <a:lnSpc>
          <a:spcPct val="130000"/>
        </a:lnSpc>
        <a:spcBef>
          <a:spcPts val="0"/>
        </a:spcBef>
        <a:buFont typeface="Calibri" pitchFamily="34" charset="0"/>
        <a:buChar char=" 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81965" indent="-96520" algn="l" defTabSz="385445" rtl="0" eaLnBrk="1" latinLnBrk="0" hangingPunct="1">
        <a:lnSpc>
          <a:spcPct val="90000"/>
        </a:lnSpc>
        <a:spcBef>
          <a:spcPts val="210"/>
        </a:spcBef>
        <a:buFont typeface="Arial" pitchFamily="34" charset="0"/>
        <a:buChar char="•"/>
        <a:defRPr sz="845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675005" indent="-96520" algn="l" defTabSz="385445" rtl="0" eaLnBrk="1" latinLnBrk="0" hangingPunct="1">
        <a:lnSpc>
          <a:spcPct val="90000"/>
        </a:lnSpc>
        <a:spcBef>
          <a:spcPts val="210"/>
        </a:spcBef>
        <a:buFont typeface="Arial" pitchFamily="34" charset="0"/>
        <a:buChar char="•"/>
        <a:defRPr sz="76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868045" indent="-96520" algn="l" defTabSz="385445" rtl="0" eaLnBrk="1" latinLnBrk="0" hangingPunct="1">
        <a:lnSpc>
          <a:spcPct val="90000"/>
        </a:lnSpc>
        <a:spcBef>
          <a:spcPts val="210"/>
        </a:spcBef>
        <a:buFont typeface="Arial" pitchFamily="34" charset="0"/>
        <a:buChar char="•"/>
        <a:defRPr sz="76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1061085" indent="-96520" algn="l" defTabSz="385445" rtl="0" eaLnBrk="1" latinLnBrk="0" hangingPunct="1">
        <a:lnSpc>
          <a:spcPct val="90000"/>
        </a:lnSpc>
        <a:spcBef>
          <a:spcPts val="210"/>
        </a:spcBef>
        <a:buFont typeface="Arial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490" indent="-96520" algn="l" defTabSz="385445" rtl="0" eaLnBrk="1" latinLnBrk="0" hangingPunct="1">
        <a:lnSpc>
          <a:spcPct val="90000"/>
        </a:lnSpc>
        <a:spcBef>
          <a:spcPts val="210"/>
        </a:spcBef>
        <a:buFont typeface="Arial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530" indent="-96520" algn="l" defTabSz="385445" rtl="0" eaLnBrk="1" latinLnBrk="0" hangingPunct="1">
        <a:lnSpc>
          <a:spcPct val="90000"/>
        </a:lnSpc>
        <a:spcBef>
          <a:spcPts val="210"/>
        </a:spcBef>
        <a:buFont typeface="Arial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570" indent="-96520" algn="l" defTabSz="385445" rtl="0" eaLnBrk="1" latinLnBrk="0" hangingPunct="1">
        <a:lnSpc>
          <a:spcPct val="90000"/>
        </a:lnSpc>
        <a:spcBef>
          <a:spcPts val="210"/>
        </a:spcBef>
        <a:buFont typeface="Arial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445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3040" algn="l" defTabSz="385445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6080" algn="l" defTabSz="385445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485" algn="l" defTabSz="385445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445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565" algn="l" defTabSz="385445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605" algn="l" defTabSz="385445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010" algn="l" defTabSz="385445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445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副标题 14"/>
          <p:cNvSpPr>
            <a:spLocks noGrp="1"/>
          </p:cNvSpPr>
          <p:nvPr>
            <p:ph type="subTitle" idx="1"/>
          </p:nvPr>
        </p:nvSpPr>
        <p:spPr>
          <a:xfrm>
            <a:off x="7620000" y="3613150"/>
            <a:ext cx="2053092" cy="575129"/>
          </a:xfrm>
        </p:spPr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BNo2 Light" charset="0"/>
                <a:ea typeface="方正咆哮简体" charset="0"/>
              </a:rPr>
              <a:t>--------ZLX</a:t>
            </a:r>
          </a:p>
        </p:txBody>
      </p:sp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3962400" y="2143125"/>
            <a:ext cx="7315200" cy="1470025"/>
          </a:xfrm>
        </p:spPr>
        <p:txBody>
          <a:bodyPr/>
          <a:lstStyle/>
          <a:p>
            <a:pPr algn="l"/>
            <a:r>
              <a:rPr lang="zh-CN" altLang="en-US" sz="66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图论入门</a:t>
            </a:r>
            <a:endParaRPr lang="en-US" altLang="zh-CN" sz="66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913" y="1523094"/>
            <a:ext cx="10979829" cy="5153478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叶子结点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(Leaf)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：度为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的结点，即没有子树的结点。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分支结点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(Branch)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：度不为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的结点，即不是叶子的结点。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内部结点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(Internal Node)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：除了根结点以外的分支结点。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孩子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(Child)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：一个结点的子树的根叫做这个结点的孩子。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父亲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(Father)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：一个结点是这个结点的孩子的父亲（不是废话么）。</a:t>
            </a:r>
          </a:p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96913" y="465138"/>
            <a:ext cx="11050587" cy="7572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l" defTabSz="3854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</a:rPr>
              <a:t>树的基本概念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287105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树的基本术语</a:t>
            </a:r>
            <a:endParaRPr lang="zh-CN" altLang="en-US" sz="4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512" y="1479550"/>
            <a:ext cx="11050587" cy="4994275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兄弟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(Sibling)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：同一个父亲的孩子们互相称为兄弟（也是废话）。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堂兄弟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(Cousin)</a:t>
            </a:r>
            <a:r>
              <a:rPr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：</a:t>
            </a:r>
            <a:r>
              <a:rPr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父亲为兄弟的结点互称为堂兄弟（废话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*3</a:t>
            </a:r>
            <a:r>
              <a:rPr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）。</a:t>
            </a:r>
            <a:endParaRPr lang="en-US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endParaRPr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祖先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(Ancestor)</a:t>
            </a:r>
            <a:r>
              <a:rPr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：</a:t>
            </a:r>
            <a:r>
              <a:rPr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从根结点到一个结点的路径上的点全都是这个点的祖先。注意：它自己也是自己的祖先</a:t>
            </a:r>
            <a:r>
              <a:rPr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。</a:t>
            </a:r>
            <a:endParaRPr lang="en-US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endParaRPr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r>
              <a:rPr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深度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(Depth)</a:t>
            </a:r>
            <a:r>
              <a:rPr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：从根开始定义起，根的深度为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1</a:t>
            </a:r>
            <a:r>
              <a:rPr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。如果某个结点的深度为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k</a:t>
            </a:r>
            <a:r>
              <a:rPr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，那么它的孩子们深度为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k+1</a:t>
            </a:r>
            <a:r>
              <a:rPr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513" y="1508578"/>
            <a:ext cx="11050587" cy="4994275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树的深度：结点的深度的最大值。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  <a:sym typeface="+mn-ea"/>
              </a:rPr>
              <a:t>森林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  <a:sym typeface="+mn-ea"/>
              </a:rPr>
              <a:t>(Forest)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  <a:sym typeface="+mn-ea"/>
              </a:rPr>
              <a:t>：互不相交的树的集合。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  <a:sym typeface="+mn-ea"/>
            </a:endParaRP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  <a:sym typeface="+mn-ea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有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/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无序树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((Un)ordered Tree)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：若将树中每个结点的各子树看成是从左到右有次序的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(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即不能互换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，则称该树为有序树；否则称为无序树。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注意：若不特别指明，一般讨论的树都是有序树。</a:t>
            </a: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44513" y="312738"/>
            <a:ext cx="11050587" cy="757237"/>
          </a:xfrm>
        </p:spPr>
        <p:txBody>
          <a:bodyPr/>
          <a:lstStyle/>
          <a:p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树的基本术语</a:t>
            </a:r>
            <a:endParaRPr lang="zh-CN" altLang="en-US" sz="4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31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</a:rPr>
              <a:t>最短路径问题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513" y="1863725"/>
            <a:ext cx="11050587" cy="3535589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最短路径问题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(S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hort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est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-path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P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roblem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：若图中的每条边都有一个权值（长度、成本、时间等），则找出两顶点之间总权和最小的路径就是最短路径问题。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最短路径问题是图论的典型问题之一，可用来解决管路铺设、线路安装、厂区布局和设备更新等实际问题，在信息学竞赛中也频繁地出现。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</a:rPr>
              <a:t>单源最短路径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513" y="1863725"/>
            <a:ext cx="11050587" cy="4043589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单源最短路径（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Single Source Shortest Path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）问题即确定起点的最短路问题。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解决单源最短路径问题的算法主要有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Dijkstra</a:t>
            </a:r>
            <a:r>
              <a:rPr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算法、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  <a:sym typeface="+mn-ea"/>
              </a:rPr>
              <a:t>Bellman-Ford</a:t>
            </a:r>
            <a:r>
              <a:rPr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  <a:sym typeface="+mn-ea"/>
              </a:rPr>
              <a:t>算法</a:t>
            </a:r>
            <a:r>
              <a:rPr 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  <a:sym typeface="+mn-ea"/>
              </a:rPr>
              <a:t>、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SPFA</a:t>
            </a:r>
            <a:r>
              <a:rPr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算法。其中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Bellman-Ford</a:t>
            </a:r>
            <a:r>
              <a:rPr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算法虽然傻，然而效率低下（等等，怎么觉得是因果关系</a:t>
            </a:r>
            <a:r>
              <a:rPr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），</a:t>
            </a:r>
            <a:r>
              <a:rPr 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不讲不讲</a:t>
            </a:r>
            <a:r>
              <a:rPr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。</a:t>
            </a:r>
            <a:endParaRPr lang="en-US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endParaRPr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r>
              <a:rPr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剩下两种我们等会会讲，我们先讲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Floyd</a:t>
            </a:r>
            <a:r>
              <a:rPr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（比较水对吧</a:t>
            </a:r>
            <a:r>
              <a:rPr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）。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</a:rPr>
              <a:t>全局最短路径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这个似乎比较实用的就是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Floyd</a:t>
            </a:r>
            <a:r>
              <a:rPr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了</a:t>
            </a:r>
            <a:r>
              <a:rPr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。</a:t>
            </a:r>
          </a:p>
          <a:p>
            <a:r>
              <a:rPr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如果要缩短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A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-&gt;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B</a:t>
            </a:r>
            <a:r>
              <a:rPr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的路径，一定是变为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A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-&gt;C-&gt;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B</a:t>
            </a:r>
            <a:r>
              <a:rPr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这样的路径</a:t>
            </a:r>
            <a:r>
              <a:rPr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。</a:t>
            </a:r>
          </a:p>
          <a:p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Floyd</a:t>
            </a:r>
            <a:r>
              <a:rPr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就是枚举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C</a:t>
            </a:r>
            <a:r>
              <a:rPr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，然后枚举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A</a:t>
            </a:r>
            <a:r>
              <a:rPr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、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B</a:t>
            </a:r>
            <a:r>
              <a:rPr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，判断一下</a:t>
            </a:r>
            <a:r>
              <a:rPr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。</a:t>
            </a:r>
          </a:p>
          <a:p>
            <a:r>
              <a:rPr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时间复杂度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O</a:t>
            </a:r>
            <a:r>
              <a:rPr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|V|</a:t>
            </a:r>
            <a:r>
              <a:rPr lang="en-US" altLang="zh-CN" baseline="300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3</a:t>
            </a:r>
            <a:r>
              <a:rPr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）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,</a:t>
            </a:r>
            <a:r>
              <a:rPr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其中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|V| </a:t>
            </a:r>
            <a:r>
              <a:rPr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即为顶点个数</a:t>
            </a:r>
            <a:endParaRPr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r>
              <a:rPr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代码如下</a:t>
            </a:r>
            <a:r>
              <a:rPr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 </a:t>
            </a:r>
            <a:r>
              <a:rPr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只有</a:t>
            </a:r>
            <a:r>
              <a:rPr 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五</a:t>
            </a:r>
            <a:r>
              <a:rPr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行  </a:t>
            </a:r>
            <a:r>
              <a:rPr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自己理解一下</a:t>
            </a:r>
            <a:endParaRPr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endParaRPr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</p:txBody>
      </p:sp>
      <p:pic>
        <p:nvPicPr>
          <p:cNvPr id="4" name="图片 3" descr="D:\课件\最小生成树、最短路\floyd代码.pngfloyd代码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65860" y="4190365"/>
            <a:ext cx="8758555" cy="194691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Dijkstra</a:t>
            </a:r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512" y="1479550"/>
            <a:ext cx="11050587" cy="4994275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我们需要先搞清楚最短路径的最优子结构性质。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该性质描述为：如果路径P(i,j)={V</a:t>
            </a:r>
            <a:r>
              <a:rPr lang="zh-CN" altLang="en-US" baseline="-250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i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....V</a:t>
            </a:r>
            <a:r>
              <a:rPr lang="zh-CN" altLang="en-US" baseline="-250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k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..V</a:t>
            </a:r>
            <a:r>
              <a:rPr lang="zh-CN" altLang="en-US" baseline="-250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...V</a:t>
            </a:r>
            <a:r>
              <a:rPr lang="zh-CN" altLang="en-US" baseline="-250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j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}是从顶点i到j的最短路径，其中k和s是这条路径上的一个中间顶点，那么P(k,s)必定是从k到s的最短路径。同学们先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YY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一下，然后下面会证明该性质的正确性。</a:t>
            </a:r>
          </a:p>
          <a:p>
            <a:pPr>
              <a:buClr>
                <a:schemeClr val="accent1"/>
              </a:buClr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  <a:sym typeface="+mn-ea"/>
              </a:rPr>
              <a:t>首先假设P(i,j)={V</a:t>
            </a:r>
            <a:r>
              <a:rPr lang="en-US" altLang="zh-CN" baseline="-250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  <a:sym typeface="+mn-ea"/>
              </a:rPr>
              <a:t>i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  <a:sym typeface="+mn-ea"/>
              </a:rPr>
              <a:t>...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  <a:sym typeface="+mn-ea"/>
              </a:rPr>
              <a:t>V</a:t>
            </a:r>
            <a:r>
              <a:rPr lang="zh-CN" altLang="en-US" baseline="-250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  <a:sym typeface="+mn-ea"/>
              </a:rPr>
              <a:t>k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  <a:sym typeface="+mn-ea"/>
              </a:rPr>
              <a:t>..V</a:t>
            </a:r>
            <a:r>
              <a:rPr lang="zh-CN" altLang="en-US" baseline="-250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  <a:sym typeface="+mn-ea"/>
              </a:rPr>
              <a:t>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  <a:sym typeface="+mn-ea"/>
              </a:rPr>
              <a:t>...V</a:t>
            </a:r>
            <a:r>
              <a:rPr lang="zh-CN" altLang="en-US" baseline="-250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  <a:sym typeface="+mn-ea"/>
              </a:rPr>
              <a:t>j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  <a:sym typeface="+mn-ea"/>
              </a:rPr>
              <a:t>}是从顶点i到j的最短路径，则有P(i,j)= P(i,k)+P(k,s)+P(s,j)。而如果P(k,s)不是从k到s的最短距离，那么必定存在另一条从k到s的最短路径P'(k,s)。那么P'(i,j)=P(i,k)+P'(k,s)+P(s,j) &lt;P(i,j)。这与P(i,j)是从i到j的最短路径相矛盾。因此该性质得证。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solidFill>
                  <a:schemeClr val="bg1">
                    <a:lumMod val="50000"/>
                  </a:schemeClr>
                </a:solidFill>
                <a:latin typeface="+mj-ea"/>
                <a:sym typeface="+mn-ea"/>
              </a:rPr>
              <a:t>Dijkstra</a:t>
            </a:r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  <a:latin typeface="+mj-ea"/>
                <a:sym typeface="+mn-ea"/>
              </a:rPr>
              <a:t>算法</a:t>
            </a:r>
            <a:endParaRPr lang="zh-CN" altLang="en-US" sz="4400" dirty="0">
              <a:solidFill>
                <a:schemeClr val="bg1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513" y="1537608"/>
            <a:ext cx="11050587" cy="4079422"/>
          </a:xfrm>
        </p:spPr>
        <p:txBody>
          <a:bodyPr/>
          <a:lstStyle/>
          <a:p>
            <a:r>
              <a:rPr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由上述性质可知，如果存在一条从i到j的最短路径</a:t>
            </a:r>
            <a:r>
              <a:rPr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(V</a:t>
            </a:r>
            <a:r>
              <a:rPr baseline="-250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i</a:t>
            </a:r>
            <a:r>
              <a:rPr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.....</a:t>
            </a:r>
            <a:r>
              <a:rPr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V</a:t>
            </a:r>
            <a:r>
              <a:rPr baseline="-25000"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k</a:t>
            </a:r>
            <a:r>
              <a:rPr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,V</a:t>
            </a:r>
            <a:r>
              <a:rPr baseline="-25000"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j</a:t>
            </a:r>
            <a:r>
              <a:rPr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)，</a:t>
            </a:r>
            <a:r>
              <a:rPr 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其中</a:t>
            </a:r>
            <a:r>
              <a:rPr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V</a:t>
            </a:r>
            <a:r>
              <a:rPr baseline="-25000"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k</a:t>
            </a:r>
            <a:r>
              <a:rPr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是V</a:t>
            </a:r>
            <a:r>
              <a:rPr baseline="-25000"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j</a:t>
            </a:r>
            <a:r>
              <a:rPr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前面的一顶点</a:t>
            </a:r>
            <a:r>
              <a:rPr 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，</a:t>
            </a:r>
            <a:r>
              <a:rPr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那么</a:t>
            </a:r>
            <a:r>
              <a:rPr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(V</a:t>
            </a:r>
            <a:r>
              <a:rPr baseline="-250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i</a:t>
            </a:r>
            <a:r>
              <a:rPr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...</a:t>
            </a:r>
            <a:r>
              <a:rPr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V</a:t>
            </a:r>
            <a:r>
              <a:rPr baseline="-25000"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k</a:t>
            </a:r>
            <a:r>
              <a:rPr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)</a:t>
            </a:r>
            <a:r>
              <a:rPr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也必定是从i到k的最短路径</a:t>
            </a:r>
            <a:r>
              <a:rPr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。</a:t>
            </a:r>
          </a:p>
          <a:p>
            <a:r>
              <a:rPr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为了求出最短路径，Dijkstra就提出了以最短路径长度递增，逐次生成最短路径的算法</a:t>
            </a:r>
            <a:r>
              <a:rPr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。</a:t>
            </a:r>
            <a:endParaRPr lang="en-US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endParaRPr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r>
              <a:rPr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譬如对于源顶点V</a:t>
            </a:r>
            <a:r>
              <a:rPr baseline="-250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0</a:t>
            </a:r>
            <a:r>
              <a:rPr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，首先选择其直接相邻的顶点中长度最短的顶点V</a:t>
            </a:r>
            <a:r>
              <a:rPr baseline="-250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i</a:t>
            </a:r>
            <a:r>
              <a:rPr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，那么当前已知可得从V</a:t>
            </a:r>
            <a:r>
              <a:rPr baseline="-250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0</a:t>
            </a:r>
            <a:r>
              <a:rPr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到达V</a:t>
            </a:r>
            <a:r>
              <a:rPr baseline="-250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j</a:t>
            </a:r>
            <a:r>
              <a:rPr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顶点的最短距离dist[j]=min{</a:t>
            </a:r>
            <a:r>
              <a:rPr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dist</a:t>
            </a:r>
            <a:r>
              <a:rPr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[j],</a:t>
            </a:r>
            <a:r>
              <a:rPr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dist</a:t>
            </a:r>
            <a:r>
              <a:rPr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[</a:t>
            </a:r>
            <a:r>
              <a:rPr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i</a:t>
            </a:r>
            <a:r>
              <a:rPr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] +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len</a:t>
            </a:r>
            <a:r>
              <a:rPr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[</a:t>
            </a:r>
            <a:r>
              <a:rPr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i</a:t>
            </a:r>
            <a:r>
              <a:rPr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][j]}。</a:t>
            </a:r>
            <a:endParaRPr lang="zh-CN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Dijkstra</a:t>
            </a:r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513" y="1682751"/>
            <a:ext cx="11050587" cy="4689022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  <a:sym typeface="+mn-ea"/>
              </a:rPr>
              <a:t>假设存在图G=&lt;V,E&gt;，源顶点为V</a:t>
            </a:r>
            <a:r>
              <a:rPr lang="zh-CN" altLang="en-US" baseline="-250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  <a:sym typeface="+mn-ea"/>
              </a:rPr>
              <a:t>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  <a:sym typeface="+mn-ea"/>
              </a:rPr>
              <a:t>，U=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  <a:sym typeface="+mn-ea"/>
              </a:rPr>
              <a:t>{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  <a:sym typeface="+mn-ea"/>
              </a:rPr>
              <a:t>V</a:t>
            </a:r>
            <a:r>
              <a:rPr lang="zh-CN" altLang="en-US" baseline="-250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  <a:sym typeface="+mn-ea"/>
              </a:rPr>
              <a:t>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  <a:sym typeface="+mn-ea"/>
              </a:rPr>
              <a:t>}，dist[i]记录V</a:t>
            </a:r>
            <a:r>
              <a:rPr lang="zh-CN" altLang="en-US" baseline="-250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  <a:sym typeface="+mn-ea"/>
              </a:rPr>
              <a:t>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  <a:sym typeface="+mn-ea"/>
              </a:rPr>
              <a:t>到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  <a:sym typeface="+mn-ea"/>
              </a:rPr>
              <a:t>i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  <a:sym typeface="+mn-ea"/>
              </a:rPr>
              <a:t>的最短距离</a:t>
            </a:r>
            <a:r>
              <a:rPr 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  <a:sym typeface="+mn-ea"/>
              </a:rPr>
              <a:t>。</a:t>
            </a:r>
            <a:endParaRPr lang="zh-CN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具体实现步骤：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1.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从V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U中选择dist</a:t>
            </a:r>
            <a:r>
              <a:rPr lang="en-US" altLang="zh-CN" baseline="-25000"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i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值最小的顶点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i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，将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i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加入到U中。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2.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更新与i直接相邻顶点的dist值。（dist</a:t>
            </a:r>
            <a:r>
              <a:rPr lang="zh-CN" altLang="en-US" baseline="-250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j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=min{dist</a:t>
            </a:r>
            <a:r>
              <a:rPr lang="en-US" altLang="zh-CN" baseline="-250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j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, dist</a:t>
            </a:r>
            <a:r>
              <a:rPr lang="en-US" altLang="zh-CN" baseline="-25000"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i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+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L(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i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, j)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}。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  <a:sym typeface="+mn-ea"/>
              </a:rPr>
              <a:t>其中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  <a:sym typeface="+mn-ea"/>
              </a:rPr>
              <a:t>L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  <a:sym typeface="+mn-ea"/>
              </a:rPr>
              <a:t>(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  <a:sym typeface="+mn-ea"/>
              </a:rPr>
              <a:t>i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  <a:sym typeface="+mn-ea"/>
              </a:rPr>
              <a:t>,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  <a:sym typeface="+mn-ea"/>
              </a:rPr>
              <a:t>j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  <a:sym typeface="+mn-ea"/>
              </a:rPr>
              <a:t>)为图中的边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  <a:sym typeface="+mn-ea"/>
              </a:rPr>
              <a:t>&lt;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  <a:sym typeface="+mn-ea"/>
              </a:rPr>
              <a:t>i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  <a:sym typeface="+mn-ea"/>
              </a:rPr>
              <a:t>, j&gt;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  <a:sym typeface="+mn-ea"/>
              </a:rPr>
              <a:t>的长度。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）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3.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重复上述步骤，直到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U=V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。</a:t>
            </a:r>
          </a:p>
          <a:p>
            <a:r>
              <a:rPr lang="zh-CN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不加任何优化的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Dijkstra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时间复杂度为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O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|V|</a:t>
            </a:r>
            <a:r>
              <a:rPr lang="en-US" altLang="zh-CN" baseline="300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2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）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加了堆优化的话可以减少到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O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(|E|+|V|)*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log|V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|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）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Dijkstra</a:t>
            </a:r>
            <a:r>
              <a:rPr lang="zh-CN" altLang="zh-CN" sz="4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附代码（不加任何优化）：</a:t>
            </a: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</p:txBody>
      </p:sp>
      <p:pic>
        <p:nvPicPr>
          <p:cNvPr id="4" name="图片 3" descr="D:\课件\最小生成树、最短路\Dijkstra代码.pngDijkstra代码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00443" y="2066925"/>
            <a:ext cx="10508615" cy="396430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标题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</a:rPr>
              <a:t>图的基本概念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内容占位符 46"/>
          <p:cNvSpPr>
            <a:spLocks noGrp="1"/>
          </p:cNvSpPr>
          <p:nvPr>
            <p:ph idx="1"/>
          </p:nvPr>
        </p:nvSpPr>
        <p:spPr>
          <a:xfrm>
            <a:off x="675143" y="1639208"/>
            <a:ext cx="10791144" cy="4122964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图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(Graph)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是一个有序（就是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V</a:t>
            </a:r>
            <a:r>
              <a:rPr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和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E</a:t>
            </a:r>
            <a:r>
              <a:rPr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不能互换，不能叫做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(E,V)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）二元组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(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V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,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，其中V称为顶集(Vertices Set)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,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E称为边集(Edges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et)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,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E与V不相交。它们也可以写成V(G)和E(G)。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有/无向图：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如果给图的每条边规定一个方向，那么得到的图称为有向图。在有向图中，与一个节点相关联的边有出边和入边之分。相反，边没有方向的图称为无向图。</a:t>
            </a:r>
            <a:endParaRPr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SPFA</a:t>
            </a:r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513" y="1697264"/>
            <a:ext cx="11050587" cy="4994275"/>
          </a:xfrm>
        </p:spPr>
        <p:txBody>
          <a:bodyPr/>
          <a:lstStyle/>
          <a:p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SPFA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算法，即Shortest Path Faster Algorithm算法。</a:t>
            </a:r>
          </a:p>
          <a:p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SPFA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这个东西比较傻，所以我们直接说算法好了。</a:t>
            </a:r>
          </a:p>
          <a:p>
            <a:pPr fontAlgn="base"/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我们记源点为S，由源点到达顶点i的“当前最短路径”为D</a:t>
            </a:r>
            <a:r>
              <a:rPr lang="en-US" altLang="zh-CN" sz="3200" baseline="-25000"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i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，开始时将所有D</a:t>
            </a:r>
            <a:r>
              <a:rPr lang="en-US" altLang="zh-CN" sz="3200" baseline="-25000"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i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初始化为无穷大，D</a:t>
            </a:r>
            <a:r>
              <a:rPr lang="en-US" altLang="zh-CN" sz="3200" baseline="-250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s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则初始化为0。</a:t>
            </a:r>
          </a:p>
          <a:p>
            <a:pPr fontAlgn="base"/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SPFA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算法所要做的，就是在运行过程中，不断尝试减小D数组的元素的值，最终将其中每一个元素的值减小到实际的最短路径长度。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SPFA</a:t>
            </a:r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513" y="1639207"/>
            <a:ext cx="11050587" cy="4268107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  <a:sym typeface="+mn-ea"/>
              </a:rPr>
              <a:t>过程中，我们要维护一个队列，开始时将源顶点置于队首，然后反复进行这样的操作，直到队列为空：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  <a:sym typeface="+mn-ea"/>
            </a:endParaRP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(1)从队首取出一个顶点u，扫描所有由u顶点可以一步到达的顶点，具体的扫描过程，随存储方式的不同而不同；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(2)一旦发现有这样一个顶点，记为v，满足D</a:t>
            </a:r>
            <a:r>
              <a:rPr lang="en-US" altLang="zh-CN" baseline="-250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v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&gt;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D</a:t>
            </a:r>
            <a:r>
              <a:rPr lang="en-US" altLang="zh-CN" baseline="-250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u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 +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L(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u,v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，则将D</a:t>
            </a:r>
            <a:r>
              <a:rPr lang="en-US" altLang="zh-CN" baseline="-250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v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的值减小到D</a:t>
            </a:r>
            <a:r>
              <a:rPr lang="en-US" altLang="zh-CN" baseline="-250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u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+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L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(u,v)。这种操作叫做松弛。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512" y="1776639"/>
            <a:ext cx="11050587" cy="3941989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(3)上一步中，我们认为我们“改进了”结点v的最短路径，结点v的当前路径长度D</a:t>
            </a:r>
            <a:r>
              <a:rPr lang="en-US" altLang="zh-CN" baseline="-250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v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相比以前减小了一些，于是，与v相连的一些结点的路径长度可能会相应地减小。注意，是可能，而不是一定。但即使如此，我们仍然要将v加入到队列中等待处理，以保证这些结点的路径值在算法结束时被降至最优。当然，如果连接至v的边较多，算法运行中，结点v的路径长度可能会多次被改进，如果我们因此而将v加入队列多次，后续的工作无疑是冗余的。这样，就需要我们维护一个bool数组Inqueue，来记录每一个结点是否已经在队列中。我们仅需将尚未加入队列的点加入队列。</a:t>
            </a: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44513" y="312738"/>
            <a:ext cx="11050587" cy="757237"/>
          </a:xfrm>
        </p:spPr>
        <p:txBody>
          <a:bodyPr/>
          <a:lstStyle/>
          <a:p>
            <a:r>
              <a:rPr lang="en-US" altLang="zh-CN" sz="4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SPFA</a:t>
            </a:r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1854247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SPFA</a:t>
            </a:r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513" y="1509486"/>
            <a:ext cx="11050587" cy="4978400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那么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SPFA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算法能否结束呢？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对于不存在负环的图来说，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SPFA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算法是一定会结束的。因为算法在反复优化各个最短路径长度，总有一个时刻会进入“无法再优化”的局面，此时一旦队列读空，算法就结束了。然而，如果图中存在一个负环，就糟糕了，算法会在其上反复运行，通过“绕圈”来无休止地试图减小某些相关点的最短路径值。假如我们不能保证图中没有负权回路，一种“结束条件”是必要的。这种结束条件是什么呢？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在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BFS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型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SPFA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中，一个点进入队列次数大于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|V|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次则存在负环；在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DFS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型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SPFA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中，一个即将加入的点若已经存在于栈中则存在负环。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SPFA</a:t>
            </a:r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  <a:sym typeface="+mn-ea"/>
              </a:rPr>
              <a:t>附队列版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  <a:sym typeface="+mn-ea"/>
              </a:rPr>
              <a:t>SPFA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  <a:sym typeface="+mn-ea"/>
              </a:rPr>
              <a:t>代码（链表存边）：</a:t>
            </a: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图片 3" descr="D:\课件\最小生成树、最短路\SPFA代码.pngSPFA代码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90258" y="1892935"/>
            <a:ext cx="6945630" cy="453136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</a:rPr>
              <a:t>最小生成树问题</a:t>
            </a:r>
            <a:endParaRPr lang="en-US" altLang="zh-CN" sz="4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513" y="1451429"/>
            <a:ext cx="11050587" cy="4572000"/>
          </a:xfrm>
        </p:spPr>
        <p:txBody>
          <a:bodyPr/>
          <a:lstStyle/>
          <a:p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woc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终于讲到最小生成树了真不容易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最小生成树（Minimum Spanning Tree, MST）问题，即给出一个无向连通图，要求求出边权和最小的极小连通子图。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那么，极小连通子图是什么呢？就是包含原图中所有顶点和比顶点数量少一条的边的连通子图。注意，极小连通子图只存在于无向的连通图中。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最小生成树可以用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K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ruskal或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P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rim等算法求出。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Prim</a:t>
            </a:r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思路和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Dijkstra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差不多，代码也非常像。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直接上步骤：</a:t>
            </a: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1.输入：一个加权连通图，其中顶点集合为V，边集合为E；</a:t>
            </a:r>
          </a:p>
          <a:p>
            <a:pPr fontAlgn="base"/>
            <a:endParaRPr lang="en-US" altLang="zh-CN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pPr fontAlgn="base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2.初始化：V</a:t>
            </a:r>
            <a:r>
              <a:rPr lang="zh-CN" altLang="en-US" baseline="-250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new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 ={x}，其中x为集合V中的任一节点（起始点），E</a:t>
            </a:r>
            <a:r>
              <a:rPr lang="zh-CN" altLang="en-US" baseline="-250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new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={}；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513" y="1566636"/>
            <a:ext cx="11050587" cy="4994275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3.重复下列操作，直到V</a:t>
            </a:r>
            <a:r>
              <a:rPr lang="zh-CN" altLang="en-US" baseline="-250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new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=V：</a:t>
            </a:r>
          </a:p>
          <a:p>
            <a:pPr marL="0" indent="0" fontAlgn="base"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    a.在集合E中选取权值最小的边&lt;u, v&gt;，其中u为集合V</a:t>
            </a:r>
            <a:r>
              <a:rPr lang="zh-CN" altLang="en-US" baseline="-250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new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中的元素，而v不在V</a:t>
            </a:r>
            <a:r>
              <a:rPr lang="zh-CN" altLang="en-US" baseline="-250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new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集合当中，并且v∈V（如果存在有多条权值相等且最小的边，则可任意选取其中之一）；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    b.将v加入集合V</a:t>
            </a:r>
            <a:r>
              <a:rPr lang="zh-CN" altLang="en-US" baseline="-250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new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中，将&lt;u, v&gt;边加入集合E</a:t>
            </a:r>
            <a:r>
              <a:rPr lang="zh-CN" altLang="en-US" baseline="-250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new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中；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4.输出：使用集合V</a:t>
            </a:r>
            <a:r>
              <a:rPr lang="zh-CN" altLang="en-US" baseline="-250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new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和E</a:t>
            </a:r>
            <a:r>
              <a:rPr lang="zh-CN" altLang="en-US" baseline="-250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new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来描述所得到的最小生成树。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不加优化的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Prim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时间复杂度为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O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|V|</a:t>
            </a:r>
            <a:r>
              <a:rPr lang="en-US" altLang="zh-CN" baseline="300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2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）</a:t>
            </a: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44513" y="312738"/>
            <a:ext cx="11050587" cy="757237"/>
          </a:xfrm>
        </p:spPr>
        <p:txBody>
          <a:bodyPr/>
          <a:lstStyle/>
          <a:p>
            <a:r>
              <a:rPr lang="en-US" altLang="zh-CN" sz="4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Prim</a:t>
            </a:r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169547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Prim</a:t>
            </a:r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简单证明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P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rim算法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我们使用反证法：假设prim生成的不是最小生成树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1.设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P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rim算法生成的树为G</a:t>
            </a:r>
            <a:r>
              <a:rPr lang="zh-CN" altLang="en-US" baseline="-250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0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2.假设存在G</a:t>
            </a:r>
            <a:r>
              <a:rPr lang="zh-CN" altLang="en-US" baseline="-250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min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使得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W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(G</a:t>
            </a:r>
            <a:r>
              <a:rPr lang="zh-CN" altLang="en-US" baseline="-250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min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)&lt;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W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(G</a:t>
            </a:r>
            <a:r>
              <a:rPr lang="zh-CN" altLang="en-US" baseline="-250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)，则在G</a:t>
            </a:r>
            <a:r>
              <a:rPr lang="zh-CN" altLang="en-US" baseline="-250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min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中存在&lt;u,v&gt;不属于G</a:t>
            </a:r>
            <a:r>
              <a:rPr lang="zh-CN" altLang="en-US" baseline="-250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0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3.将&lt;u,v&gt;加入G</a:t>
            </a:r>
            <a:r>
              <a:rPr lang="zh-CN" altLang="en-US" baseline="-250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中可得一个环，且&lt;u,v&gt;不是该环的最长边（这是因为&lt;u,v&gt;∈G</a:t>
            </a:r>
            <a:r>
              <a:rPr lang="zh-CN" altLang="en-US" baseline="-250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min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）。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4.而如果这样的话，说明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Prim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算法选了更长的那一条边，这与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P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rim算法每次生成最短边矛盾。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5.故假设不成立，命题得证.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Prim</a:t>
            </a:r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附代码：</a:t>
            </a: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图片 3" descr="Prim代码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92175" y="1921510"/>
            <a:ext cx="7292975" cy="438404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</a:rPr>
              <a:t>图的基本术语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513" y="2010881"/>
            <a:ext cx="10812601" cy="3144216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阶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(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Order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)</a:t>
            </a:r>
            <a:r>
              <a:rPr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：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图G中顶集V的大小（顶点的多少）称作图G的阶。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子图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(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Sub-Graph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)</a:t>
            </a:r>
            <a:r>
              <a:rPr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：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当图G'=(V',E')其中V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'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包含于V，E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'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包含于E，则G'称作图G=(V,E)的子图。每个图都是本身的子图。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生成子图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(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Spanning Sub-Graph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：指满足条件V(G') = V(G)的G的子图G。换种说法就是图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G</a:t>
            </a:r>
            <a:r>
              <a:rPr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中所有的顶点在图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G'</a:t>
            </a:r>
            <a:r>
              <a:rPr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中都存在</a:t>
            </a:r>
            <a:r>
              <a:rPr sz="24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err="1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Kruscal</a:t>
            </a:r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513" y="1406979"/>
            <a:ext cx="11050587" cy="4994275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这也是一种基于贪心的算法。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也是直接上步骤：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1.记图G中顶集为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V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，边集为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；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2.新建图G</a:t>
            </a:r>
            <a:r>
              <a:rPr lang="zh-CN" altLang="en-US" baseline="-250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new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，G</a:t>
            </a:r>
            <a:r>
              <a:rPr lang="zh-CN" altLang="en-US" baseline="-250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new</a:t>
            </a:r>
            <a:r>
              <a:rPr 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的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V</a:t>
            </a:r>
            <a:r>
              <a:rPr lang="en-US" altLang="zh-CN" baseline="-25000"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new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=V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，但是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E</a:t>
            </a:r>
            <a:r>
              <a:rPr lang="en-US" altLang="zh-CN" baseline="-25000"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new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={}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；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3.将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中的边按权值从小到大排序；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4.从权值最小的边开始遍历每条边，直至图G中所有的节点都在同一个连通块中。在遍历边的过程中，如果这条边连接的两个顶点在图G</a:t>
            </a:r>
            <a:r>
              <a:rPr lang="en-US" altLang="zh-CN" baseline="-250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new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中不在同一个连通块中，那么就添加这条边到图G</a:t>
            </a:r>
            <a:r>
              <a:rPr lang="zh-CN" altLang="en-US" baseline="-250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new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中。</a:t>
            </a:r>
          </a:p>
          <a:p>
            <a:r>
              <a:rPr lang="zh-CN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连通块由并查集维护。时间复杂度为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O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|E|*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log|E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|+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α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|V|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）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err="1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Kruscal</a:t>
            </a:r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512" y="1537607"/>
            <a:ext cx="11050587" cy="4994275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经黑简体" charset="0"/>
                <a:ea typeface="方正经黑简体" charset="0"/>
              </a:rPr>
              <a:t>简单证明：</a:t>
            </a:r>
            <a:r>
              <a:rPr lang="zh-CN" altLang="en-US" strike="sngStrike" dirty="0"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方正经黑简体" charset="0"/>
                <a:ea typeface="方正经黑简体" charset="0"/>
              </a:rPr>
              <a:t>这是显然的。</a:t>
            </a: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经黑简体" charset="0"/>
              <a:ea typeface="方正经黑简体" charset="0"/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经黑简体" charset="0"/>
                <a:ea typeface="方正经黑简体" charset="0"/>
              </a:rPr>
              <a:t>Obviously,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经黑简体" charset="0"/>
                <a:ea typeface="方正经黑简体" charset="0"/>
              </a:rPr>
              <a:t>只有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经黑简体" charset="0"/>
                <a:ea typeface="方正经黑简体" charset="0"/>
              </a:rPr>
              <a:t>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经黑简体" charset="0"/>
                <a:ea typeface="方正经黑简体" charset="0"/>
              </a:rPr>
              <a:t>个点的图即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经黑简体" charset="0"/>
                <a:ea typeface="方正经黑简体" charset="0"/>
              </a:rPr>
              <a:t>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经黑简体" charset="0"/>
                <a:ea typeface="方正经黑简体" charset="0"/>
              </a:rPr>
              <a:t>阶图是能找到最小生成树的。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经黑简体" charset="0"/>
              <a:ea typeface="方正经黑简体" charset="0"/>
            </a:endParaRP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经黑简体" charset="0"/>
              <a:ea typeface="方正经黑简体" charset="0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经黑简体" charset="0"/>
                <a:ea typeface="方正经黑简体" charset="0"/>
              </a:rPr>
              <a:t>假设Kruskal算法对n≤k阶图适用，那么，在k+1阶图G中，我们把最短边的两个顶点a和b做一个合并操作，即把u与v合为一个点v'，把原来接在u和v的边都接到v'上去，这样就能够得到一个k阶图G'，G'的最小生成树T'可以继续使用这种方法得到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513" y="1494064"/>
            <a:ext cx="11050587" cy="4994275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经黑简体" charset="0"/>
                <a:ea typeface="方正经黑简体" charset="0"/>
              </a:rPr>
              <a:t>然后我们用反证法证明T'+{&lt;u, v&gt;}是G的最小生成树。</a:t>
            </a: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经黑简体" charset="0"/>
              <a:ea typeface="方正经黑简体" charset="0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经黑简体" charset="0"/>
                <a:ea typeface="方正经黑简体" charset="0"/>
              </a:rPr>
              <a:t>如果T'+{&lt;u,v&gt;}不是最小生成树，最小生成树是T，即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经黑简体" charset="0"/>
                <a:ea typeface="方正经黑简体" charset="0"/>
              </a:rPr>
              <a:t>W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经黑简体" charset="0"/>
                <a:ea typeface="方正经黑简体" charset="0"/>
              </a:rPr>
              <a:t>(T)&lt;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经黑简体" charset="0"/>
                <a:ea typeface="方正经黑简体" charset="0"/>
              </a:rPr>
              <a:t>W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经黑简体" charset="0"/>
                <a:ea typeface="方正经黑简体" charset="0"/>
              </a:rPr>
              <a:t>(T'+{&lt;u,v&gt;})，显然T应该包含&lt;u,v&gt;，否则，可以用&lt;u,v&gt;加入到T中，形成一个环，删除环上原有的任意一条边，形成一棵更小权值的生成树。而T-{&lt;u,v&gt;}，是G'的生成树。所以W(T-{&lt;u,v&gt;})&lt;=W(T')，也就是W(T)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经黑简体" charset="0"/>
                <a:ea typeface="方正经黑简体" charset="0"/>
              </a:rPr>
              <a:t>&gt;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经黑简体" charset="0"/>
                <a:ea typeface="方正经黑简体" charset="0"/>
              </a:rPr>
              <a:t>=W(T')+W(&lt;u,v&gt;)=W(T'+{&lt;u,v&gt;})，与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经黑简体" charset="0"/>
                <a:ea typeface="方正经黑简体" charset="0"/>
                <a:sym typeface="+mn-ea"/>
              </a:rPr>
              <a:t>W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经黑简体" charset="0"/>
                <a:ea typeface="方正经黑简体" charset="0"/>
                <a:sym typeface="+mn-ea"/>
              </a:rPr>
              <a:t>(T)&lt;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经黑简体" charset="0"/>
                <a:ea typeface="方正经黑简体" charset="0"/>
                <a:sym typeface="+mn-ea"/>
              </a:rPr>
              <a:t>W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经黑简体" charset="0"/>
                <a:ea typeface="方正经黑简体" charset="0"/>
                <a:sym typeface="+mn-ea"/>
              </a:rPr>
              <a:t>(T'+ {&lt;u,v&gt;}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经黑简体" charset="0"/>
                <a:ea typeface="方正经黑简体" charset="0"/>
                <a:sym typeface="+mn-ea"/>
              </a:rPr>
              <a:t>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经黑简体" charset="0"/>
                <a:ea typeface="方正经黑简体" charset="0"/>
                <a:sym typeface="+mn-ea"/>
              </a:rPr>
              <a:t>产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经黑简体" charset="0"/>
                <a:ea typeface="方正经黑简体" charset="0"/>
              </a:rPr>
              <a:t>生了矛盾。于是假设不成立，T'+{&lt;u,v&gt;}是G的最小生成树，Kruskal算法对k+1阶图也适用。</a:t>
            </a: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44513" y="312738"/>
            <a:ext cx="11050587" cy="757237"/>
          </a:xfrm>
        </p:spPr>
        <p:txBody>
          <a:bodyPr/>
          <a:lstStyle/>
          <a:p>
            <a:r>
              <a:rPr lang="en-US" altLang="zh-CN" sz="4400" dirty="0" err="1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Kruscal</a:t>
            </a:r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97928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err="1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sym typeface="+mn-ea"/>
              </a:rPr>
              <a:t>Kruscal</a:t>
            </a:r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sym typeface="+mn-ea"/>
              </a:rPr>
              <a:t>算法</a:t>
            </a:r>
            <a:endParaRPr lang="zh-CN" altLang="en-US" sz="4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附代码：</a:t>
            </a:r>
          </a:p>
        </p:txBody>
      </p:sp>
      <p:pic>
        <p:nvPicPr>
          <p:cNvPr id="4" name="图片 3" descr="Kruscal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80745" y="1828165"/>
            <a:ext cx="8537575" cy="451231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323771" y="1814287"/>
            <a:ext cx="8360229" cy="3339374"/>
          </a:xfrm>
        </p:spPr>
        <p:txBody>
          <a:bodyPr/>
          <a:lstStyle/>
          <a:p>
            <a:r>
              <a:rPr lang="en-US" altLang="zh-CN" sz="1150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BNo2 Light" charset="0"/>
              </a:rPr>
              <a:t>Thanks!</a:t>
            </a:r>
            <a:br>
              <a:rPr lang="en-US" altLang="zh-CN" sz="1150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BNo2 Light" charset="0"/>
              </a:rPr>
            </a:br>
            <a:r>
              <a:rPr lang="en-US" altLang="zh-CN" sz="1150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BNo2 Light" charset="0"/>
              </a:rPr>
              <a:t>GL&amp;HF!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913" y="1687169"/>
            <a:ext cx="11050587" cy="4501598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导出子图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(Induced Subgraph)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：以图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G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的顶点集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V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的非空子集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V1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为顶点集，以两端点均在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V1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中的全体边为边集的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G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的子图，称为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V1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导出的导出子图（如果两个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G'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中的顶点在图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G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中有边连接，那么这条边一定存在于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G'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中）；以图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G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的边集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的非空子集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E1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为边集，以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E1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中边关联的顶点的全体为顶点集的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G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的子图，称为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E1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导出的导出子图（和上面讲的差不多一个意思）。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度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(Degree)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：一个顶点的度是指与该顶点相关联的边的条数（连接着这个顶点的边的条数），顶点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v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的度记作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d(v)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。</a:t>
            </a: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44513" y="312738"/>
            <a:ext cx="11050587" cy="757237"/>
          </a:xfrm>
        </p:spPr>
        <p:txBody>
          <a:bodyPr/>
          <a:lstStyle/>
          <a:p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</a:rPr>
              <a:t>图的基本术语</a:t>
            </a:r>
          </a:p>
        </p:txBody>
      </p:sp>
    </p:spTree>
    <p:extLst>
      <p:ext uri="{BB962C8B-B14F-4D97-AF65-F5344CB8AC3E}">
        <p14:creationId xmlns:p14="http://schemas.microsoft.com/office/powerpoint/2010/main" val="30603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0706" y="1863726"/>
            <a:ext cx="11050587" cy="3543162"/>
          </a:xfrm>
        </p:spPr>
        <p:txBody>
          <a:bodyPr/>
          <a:lstStyle/>
          <a:p>
            <a:r>
              <a:rPr dirty="0" err="1">
                <a:solidFill>
                  <a:srgbClr val="000000"/>
                </a:solidFill>
                <a:latin typeface="方正经黑简体" charset="0"/>
                <a:ea typeface="方正经黑简体" charset="0"/>
                <a:sym typeface="+mn-ea"/>
              </a:rPr>
              <a:t>入度</a:t>
            </a:r>
            <a:r>
              <a:rPr lang="en-US" altLang="zh-CN" dirty="0">
                <a:solidFill>
                  <a:srgbClr val="000000"/>
                </a:solidFill>
                <a:latin typeface="方正经黑简体" charset="0"/>
                <a:ea typeface="方正经黑简体" charset="0"/>
                <a:sym typeface="+mn-ea"/>
              </a:rPr>
              <a:t>(</a:t>
            </a:r>
            <a:r>
              <a:rPr dirty="0">
                <a:solidFill>
                  <a:srgbClr val="000000"/>
                </a:solidFill>
                <a:latin typeface="方正经黑简体" charset="0"/>
                <a:ea typeface="方正经黑简体" charset="0"/>
                <a:sym typeface="+mn-ea"/>
              </a:rPr>
              <a:t>In-degree</a:t>
            </a:r>
            <a:r>
              <a:rPr lang="en-US" altLang="zh-CN" dirty="0">
                <a:solidFill>
                  <a:srgbClr val="000000"/>
                </a:solidFill>
                <a:latin typeface="方正经黑简体" charset="0"/>
                <a:ea typeface="方正经黑简体" charset="0"/>
                <a:sym typeface="+mn-ea"/>
              </a:rPr>
              <a:t>)</a:t>
            </a:r>
            <a:r>
              <a:rPr dirty="0" err="1">
                <a:solidFill>
                  <a:srgbClr val="000000"/>
                </a:solidFill>
                <a:latin typeface="方正经黑简体" charset="0"/>
                <a:ea typeface="方正经黑简体" charset="0"/>
                <a:sym typeface="+mn-ea"/>
              </a:rPr>
              <a:t>和出度</a:t>
            </a:r>
            <a:r>
              <a:rPr lang="en-US" altLang="zh-CN" dirty="0">
                <a:solidFill>
                  <a:srgbClr val="000000"/>
                </a:solidFill>
                <a:latin typeface="方正经黑简体" charset="0"/>
                <a:ea typeface="方正经黑简体" charset="0"/>
                <a:sym typeface="+mn-ea"/>
              </a:rPr>
              <a:t>(</a:t>
            </a:r>
            <a:r>
              <a:rPr dirty="0">
                <a:solidFill>
                  <a:srgbClr val="000000"/>
                </a:solidFill>
                <a:latin typeface="方正经黑简体" charset="0"/>
                <a:ea typeface="方正经黑简体" charset="0"/>
                <a:sym typeface="+mn-ea"/>
              </a:rPr>
              <a:t>Out-degree</a:t>
            </a:r>
            <a:r>
              <a:rPr lang="en-US" altLang="zh-CN" dirty="0">
                <a:solidFill>
                  <a:srgbClr val="000000"/>
                </a:solidFill>
                <a:latin typeface="方正经黑简体" charset="0"/>
                <a:ea typeface="方正经黑简体" charset="0"/>
                <a:sym typeface="+mn-ea"/>
              </a:rPr>
              <a:t>)</a:t>
            </a:r>
            <a:r>
              <a:rPr dirty="0">
                <a:solidFill>
                  <a:srgbClr val="000000"/>
                </a:solidFill>
                <a:latin typeface="方正经黑简体" charset="0"/>
                <a:ea typeface="方正经黑简体" charset="0"/>
                <a:sym typeface="+mn-ea"/>
              </a:rPr>
              <a:t>：</a:t>
            </a:r>
            <a:r>
              <a:rPr dirty="0" err="1">
                <a:solidFill>
                  <a:srgbClr val="000000"/>
                </a:solidFill>
                <a:latin typeface="方正经黑简体" charset="0"/>
                <a:ea typeface="方正经黑简体" charset="0"/>
                <a:sym typeface="+mn-ea"/>
              </a:rPr>
              <a:t>对于有向图来说，一个顶点的度可细分为入度和出度。一个顶点的入度是指与其关联的各边之中，以其为终点的边数（就是连进来的边数</a:t>
            </a:r>
            <a:r>
              <a:rPr dirty="0">
                <a:solidFill>
                  <a:srgbClr val="000000"/>
                </a:solidFill>
                <a:latin typeface="方正经黑简体" charset="0"/>
                <a:ea typeface="方正经黑简体" charset="0"/>
                <a:sym typeface="+mn-ea"/>
              </a:rPr>
              <a:t>）；</a:t>
            </a:r>
            <a:r>
              <a:rPr dirty="0" err="1">
                <a:solidFill>
                  <a:srgbClr val="000000"/>
                </a:solidFill>
                <a:latin typeface="方正经黑简体" charset="0"/>
                <a:ea typeface="方正经黑简体" charset="0"/>
                <a:sym typeface="+mn-ea"/>
              </a:rPr>
              <a:t>出度则是相对的概念，指以该顶点为起点的边数（就是连出去的边数</a:t>
            </a:r>
            <a:r>
              <a:rPr dirty="0">
                <a:solidFill>
                  <a:srgbClr val="000000"/>
                </a:solidFill>
                <a:latin typeface="方正经黑简体" charset="0"/>
                <a:ea typeface="方正经黑简体" charset="0"/>
                <a:sym typeface="+mn-ea"/>
              </a:rPr>
              <a:t>）。</a:t>
            </a:r>
            <a:endParaRPr lang="en-US" dirty="0">
              <a:solidFill>
                <a:srgbClr val="000000"/>
              </a:solidFill>
              <a:latin typeface="方正经黑简体" charset="0"/>
              <a:ea typeface="方正经黑简体" charset="0"/>
              <a:sym typeface="+mn-ea"/>
            </a:endParaRPr>
          </a:p>
          <a:p>
            <a:endParaRPr lang="zh-CN" altLang="en-US" dirty="0">
              <a:solidFill>
                <a:srgbClr val="000000"/>
              </a:solidFill>
              <a:latin typeface="方正经黑简体" charset="0"/>
              <a:ea typeface="方正经黑简体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方正经黑简体" charset="0"/>
                <a:ea typeface="方正经黑简体" charset="0"/>
              </a:rPr>
              <a:t>自环</a:t>
            </a:r>
            <a:r>
              <a:rPr lang="en-US" altLang="zh-CN" dirty="0">
                <a:solidFill>
                  <a:srgbClr val="000000"/>
                </a:solidFill>
                <a:latin typeface="方正经黑简体" charset="0"/>
                <a:ea typeface="方正经黑简体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方正经黑简体" charset="0"/>
                <a:ea typeface="方正经黑简体" charset="0"/>
              </a:rPr>
              <a:t>Loop</a:t>
            </a:r>
            <a:r>
              <a:rPr lang="en-US" altLang="zh-CN" dirty="0">
                <a:solidFill>
                  <a:srgbClr val="000000"/>
                </a:solidFill>
                <a:latin typeface="方正经黑简体" charset="0"/>
                <a:ea typeface="方正经黑简体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方正经黑简体" charset="0"/>
                <a:ea typeface="方正经黑简体" charset="0"/>
              </a:rPr>
              <a:t>：若一条边的两个顶点为同一顶点，则此边称作自环。</a:t>
            </a:r>
            <a:endParaRPr lang="en-US" altLang="zh-CN" dirty="0">
              <a:solidFill>
                <a:srgbClr val="000000"/>
              </a:solidFill>
              <a:latin typeface="方正经黑简体" charset="0"/>
              <a:ea typeface="方正经黑简体" charset="0"/>
            </a:endParaRPr>
          </a:p>
          <a:p>
            <a:pPr marL="0" indent="0">
              <a:buNone/>
            </a:pPr>
            <a:endParaRPr lang="zh-CN" altLang="en-US" dirty="0">
              <a:solidFill>
                <a:srgbClr val="000000"/>
              </a:solidFill>
              <a:latin typeface="方正经黑简体" charset="0"/>
              <a:ea typeface="方正经黑简体" charset="0"/>
            </a:endParaRP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44513" y="312738"/>
            <a:ext cx="11050587" cy="757237"/>
          </a:xfrm>
        </p:spPr>
        <p:txBody>
          <a:bodyPr/>
          <a:lstStyle/>
          <a:p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</a:rPr>
              <a:t>图的基本术语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513" y="1421493"/>
            <a:ext cx="11050587" cy="4994275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路径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(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Path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：从u到v的一条路径是指一个序列v</a:t>
            </a:r>
            <a:r>
              <a:rPr lang="zh-CN" altLang="en-US" baseline="-250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,e</a:t>
            </a:r>
            <a:r>
              <a:rPr lang="zh-CN" altLang="en-US" baseline="-250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,v</a:t>
            </a:r>
            <a:r>
              <a:rPr lang="zh-CN" altLang="en-US" baseline="-250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,e</a:t>
            </a:r>
            <a:r>
              <a:rPr lang="zh-CN" altLang="en-US" baseline="-250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2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,v</a:t>
            </a:r>
            <a:r>
              <a:rPr lang="zh-CN" altLang="en-US" baseline="-250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2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,...e</a:t>
            </a:r>
            <a:r>
              <a:rPr lang="zh-CN" altLang="en-US" baseline="-250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k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,v</a:t>
            </a:r>
            <a:r>
              <a:rPr lang="zh-CN" altLang="en-US" baseline="-250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k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，其中e</a:t>
            </a:r>
            <a:r>
              <a:rPr lang="zh-CN" altLang="en-US" baseline="-250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i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的顶点为v</a:t>
            </a:r>
            <a:r>
              <a:rPr lang="zh-CN" altLang="en-US" baseline="-250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i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及v</a:t>
            </a:r>
            <a:r>
              <a:rPr lang="zh-CN" altLang="en-US" baseline="-25000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i - 1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，k称作路径的长度。如果它的起止顶点相同，该路径是“闭”的，反之，则称为“开”的。一条路径称为一简单路径(simple path)，如果路径中除起始与终止顶点可以重合外，所有顶点两两不等。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行迹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(Trace)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：如果路径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P(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u,v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中的边各不相同，则该路径称为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u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到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v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的一条行迹。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轨道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(Track)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：如果路径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P(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u,v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中的顶点各不相同，则该路径称为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u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到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v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的一条轨道。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44513" y="312738"/>
            <a:ext cx="11050587" cy="757237"/>
          </a:xfrm>
        </p:spPr>
        <p:txBody>
          <a:bodyPr/>
          <a:lstStyle/>
          <a:p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</a:rPr>
              <a:t>图的基本术语</a:t>
            </a:r>
          </a:p>
        </p:txBody>
      </p:sp>
    </p:spTree>
    <p:extLst>
      <p:ext uri="{BB962C8B-B14F-4D97-AF65-F5344CB8AC3E}">
        <p14:creationId xmlns:p14="http://schemas.microsoft.com/office/powerpoint/2010/main" val="413699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912" y="1866900"/>
            <a:ext cx="11050587" cy="3851729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闭的行迹称作回路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(Circuit)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，闭的轨道称作圈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(Cycle)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。</a:t>
            </a: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桥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(Bridge)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：若在一张无向图中，去掉其中一条边，便会使得整个图连通块数量增加，那么该边称为桥，也叫割边。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割点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(Cut-vertex)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：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  <a:sym typeface="+mn-ea"/>
              </a:rPr>
              <a:t>若在一张无向图中，去掉其中一个点及其相连的所有边，便会使得整个图连通块数量增加，那么该点称为割点。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44513" y="312738"/>
            <a:ext cx="11050587" cy="757237"/>
          </a:xfrm>
        </p:spPr>
        <p:txBody>
          <a:bodyPr/>
          <a:lstStyle/>
          <a:p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</a:rPr>
              <a:t>图的基本术语</a:t>
            </a:r>
          </a:p>
        </p:txBody>
      </p:sp>
    </p:spTree>
    <p:extLst>
      <p:ext uri="{BB962C8B-B14F-4D97-AF65-F5344CB8AC3E}">
        <p14:creationId xmlns:p14="http://schemas.microsoft.com/office/powerpoint/2010/main" val="251669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</a:rPr>
              <a:t>树的基本概念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513" y="1566636"/>
            <a:ext cx="11050587" cy="4994275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在图论中，树是任意两个顶点间有且只有一条路径的图。或者说，只要没有回路的连通图就是树（如右图）。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树图广泛应用于计算机科学的数据结构中，比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如二叉查找树，堆，Trie树（即字典树）以及数据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压缩中的哈夫曼树等等。</a:t>
            </a:r>
          </a:p>
        </p:txBody>
      </p:sp>
      <p:pic>
        <p:nvPicPr>
          <p:cNvPr id="6" name="图片 5" descr="树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584746" y="2210526"/>
            <a:ext cx="3489325" cy="408686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912" y="1552121"/>
            <a:ext cx="11050587" cy="4994275"/>
          </a:xfrm>
        </p:spPr>
        <p:txBody>
          <a:bodyPr/>
          <a:lstStyle/>
          <a:p>
            <a:r>
              <a:rPr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  <a:sym typeface="+mn-ea"/>
              </a:rPr>
              <a:t>根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  <a:sym typeface="+mn-ea"/>
              </a:rPr>
              <a:t>(Root)</a:t>
            </a:r>
            <a:r>
              <a:rPr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  <a:sym typeface="+mn-ea"/>
              </a:rPr>
              <a:t>：</a:t>
            </a:r>
            <a:r>
              <a:rPr lang="zh-CN" dirty="0">
                <a:solidFill>
                  <a:schemeClr val="bg1">
                    <a:lumMod val="50000"/>
                  </a:schemeClr>
                </a:solidFill>
                <a:uFillTx/>
                <a:latin typeface="方正经黑简体" charset="0"/>
                <a:ea typeface="方正经黑简体" charset="0"/>
                <a:sym typeface="+mn-ea"/>
              </a:rPr>
              <a:t>树上有一个结点与其他结点都不同，这个节点就叫做根。（引用《算法导论》，不要来找我）</a:t>
            </a:r>
            <a:endParaRPr lang="en-US" altLang="zh-CN" dirty="0">
              <a:solidFill>
                <a:schemeClr val="bg1">
                  <a:lumMod val="50000"/>
                </a:schemeClr>
              </a:solidFill>
              <a:uFillTx/>
              <a:latin typeface="方正经黑简体" charset="0"/>
              <a:ea typeface="方正经黑简体" charset="0"/>
              <a:sym typeface="+mn-ea"/>
            </a:endParaRPr>
          </a:p>
          <a:p>
            <a:endParaRPr lang="zh-CN" dirty="0">
              <a:solidFill>
                <a:schemeClr val="bg1">
                  <a:lumMod val="50000"/>
                </a:schemeClr>
              </a:solidFill>
              <a:uFillTx/>
              <a:latin typeface="方正经黑简体" charset="0"/>
              <a:ea typeface="方正经黑简体" charset="0"/>
              <a:sym typeface="+mn-ea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子树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(Subtree)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：在一棵树中，除去根结点以后，会分为许多互不相交的小树，每一棵小树都是一棵子树。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度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(Degree)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：结点拥有的子树数量。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方正经黑简体" charset="0"/>
              <a:ea typeface="方正经黑简体" charset="0"/>
            </a:endParaRPr>
          </a:p>
          <a:p>
            <a:r>
              <a:rPr dirty="0" err="1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树的度：树中各节点的度的最大值</a:t>
            </a:r>
            <a:r>
              <a:rPr dirty="0">
                <a:solidFill>
                  <a:schemeClr val="bg1">
                    <a:lumMod val="50000"/>
                  </a:schemeClr>
                </a:solidFill>
                <a:latin typeface="方正经黑简体" charset="0"/>
                <a:ea typeface="方正经黑简体" charset="0"/>
              </a:rPr>
              <a:t>。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96913" y="465138"/>
            <a:ext cx="11050587" cy="7572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l" defTabSz="3854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</a:rPr>
              <a:t>树的基本概念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000120141119A01PPBG">
  <a:themeElements>
    <a:clrScheme name="自定义 374">
      <a:dk1>
        <a:srgbClr val="FFFFFF"/>
      </a:dk1>
      <a:lt1>
        <a:srgbClr val="5F5F5F"/>
      </a:lt1>
      <a:dk2>
        <a:srgbClr val="FFFFFF"/>
      </a:dk2>
      <a:lt2>
        <a:srgbClr val="5F5F5F"/>
      </a:lt2>
      <a:accent1>
        <a:srgbClr val="47B6E7"/>
      </a:accent1>
      <a:accent2>
        <a:srgbClr val="628EE3"/>
      </a:accent2>
      <a:accent3>
        <a:srgbClr val="2BC3B5"/>
      </a:accent3>
      <a:accent4>
        <a:srgbClr val="92D050"/>
      </a:accent4>
      <a:accent5>
        <a:srgbClr val="CEB9A3"/>
      </a:accent5>
      <a:accent6>
        <a:srgbClr val="FFC000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3297</Words>
  <Application>Microsoft Office PowerPoint</Application>
  <PresentationFormat>宽屏</PresentationFormat>
  <Paragraphs>178</Paragraphs>
  <Slides>34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RBNo2 Light</vt:lpstr>
      <vt:lpstr>方正经黑简体</vt:lpstr>
      <vt:lpstr>方正咆哮简体</vt:lpstr>
      <vt:lpstr>宋体</vt:lpstr>
      <vt:lpstr>微软雅黑</vt:lpstr>
      <vt:lpstr>幼圆</vt:lpstr>
      <vt:lpstr>Arial</vt:lpstr>
      <vt:lpstr>Broadway</vt:lpstr>
      <vt:lpstr>Calibri</vt:lpstr>
      <vt:lpstr>Wingdings 2</vt:lpstr>
      <vt:lpstr>A000120141119A01PPBG</vt:lpstr>
      <vt:lpstr>Equation.KSEE3</vt:lpstr>
      <vt:lpstr>图论入门</vt:lpstr>
      <vt:lpstr>图的基本概念</vt:lpstr>
      <vt:lpstr>图的基本术语</vt:lpstr>
      <vt:lpstr>图的基本术语</vt:lpstr>
      <vt:lpstr>图的基本术语</vt:lpstr>
      <vt:lpstr>图的基本术语</vt:lpstr>
      <vt:lpstr>图的基本术语</vt:lpstr>
      <vt:lpstr>树的基本概念</vt:lpstr>
      <vt:lpstr>PowerPoint 演示文稿</vt:lpstr>
      <vt:lpstr>PowerPoint 演示文稿</vt:lpstr>
      <vt:lpstr>树的基本术语</vt:lpstr>
      <vt:lpstr>树的基本术语</vt:lpstr>
      <vt:lpstr>最短路径问题</vt:lpstr>
      <vt:lpstr>单源最短路径</vt:lpstr>
      <vt:lpstr>全局最短路径</vt:lpstr>
      <vt:lpstr>Dijkstra算法</vt:lpstr>
      <vt:lpstr>Dijkstra算法</vt:lpstr>
      <vt:lpstr>Dijkstra算法</vt:lpstr>
      <vt:lpstr>Dijkstra算法</vt:lpstr>
      <vt:lpstr>SPFA算法</vt:lpstr>
      <vt:lpstr>SPFA算法</vt:lpstr>
      <vt:lpstr>SPFA算法</vt:lpstr>
      <vt:lpstr>SPFA算法</vt:lpstr>
      <vt:lpstr>SPFA算法</vt:lpstr>
      <vt:lpstr>最小生成树问题</vt:lpstr>
      <vt:lpstr>Prim算法</vt:lpstr>
      <vt:lpstr>Prim算法</vt:lpstr>
      <vt:lpstr>Prim算法</vt:lpstr>
      <vt:lpstr>Prim算法</vt:lpstr>
      <vt:lpstr>Kruscal算法</vt:lpstr>
      <vt:lpstr>Kruscal算法</vt:lpstr>
      <vt:lpstr>Kruscal算法</vt:lpstr>
      <vt:lpstr>Kruscal算法</vt:lpstr>
      <vt:lpstr>Thanks! GL&amp;HF!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图论入门</dc:title>
  <dc:creator>LHCan</dc:creator>
  <cp:lastModifiedBy>ZLX</cp:lastModifiedBy>
  <cp:revision>53</cp:revision>
  <dcterms:created xsi:type="dcterms:W3CDTF">2015-05-05T08:02:00Z</dcterms:created>
  <dcterms:modified xsi:type="dcterms:W3CDTF">2017-01-02T05:40:24Z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