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41" r:id="rId4"/>
    <p:sldId id="304" r:id="rId5"/>
    <p:sldId id="257" r:id="rId6"/>
    <p:sldId id="340" r:id="rId7"/>
    <p:sldId id="305" r:id="rId8"/>
    <p:sldId id="262" r:id="rId9"/>
    <p:sldId id="263" r:id="rId10"/>
    <p:sldId id="264" r:id="rId11"/>
    <p:sldId id="265" r:id="rId12"/>
    <p:sldId id="266" r:id="rId13"/>
    <p:sldId id="270" r:id="rId14"/>
    <p:sldId id="312" r:id="rId15"/>
    <p:sldId id="30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7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82" r:id="rId42"/>
    <p:sldId id="297" r:id="rId43"/>
    <p:sldId id="298" r:id="rId44"/>
    <p:sldId id="351" r:id="rId45"/>
    <p:sldId id="350" r:id="rId46"/>
    <p:sldId id="300" r:id="rId47"/>
    <p:sldId id="319" r:id="rId48"/>
    <p:sldId id="301" r:id="rId49"/>
    <p:sldId id="308" r:id="rId50"/>
    <p:sldId id="303" r:id="rId51"/>
    <p:sldId id="309" r:id="rId52"/>
    <p:sldId id="310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11" r:id="rId61"/>
    <p:sldId id="333" r:id="rId62"/>
    <p:sldId id="334" r:id="rId63"/>
    <p:sldId id="335" r:id="rId64"/>
    <p:sldId id="336" r:id="rId65"/>
    <p:sldId id="337" r:id="rId66"/>
    <p:sldId id="352" r:id="rId67"/>
    <p:sldId id="353" r:id="rId68"/>
    <p:sldId id="354" r:id="rId69"/>
    <p:sldId id="355" r:id="rId70"/>
    <p:sldId id="356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23" r:id="rId81"/>
    <p:sldId id="325" r:id="rId82"/>
    <p:sldId id="326" r:id="rId83"/>
    <p:sldId id="367" r:id="rId84"/>
    <p:sldId id="327" r:id="rId85"/>
    <p:sldId id="368" r:id="rId86"/>
    <p:sldId id="328" r:id="rId87"/>
    <p:sldId id="322" r:id="rId88"/>
    <p:sldId id="324" r:id="rId89"/>
    <p:sldId id="342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 autoAdjust="0"/>
    <p:restoredTop sz="94660"/>
  </p:normalViewPr>
  <p:slideViewPr>
    <p:cSldViewPr>
      <p:cViewPr varScale="1">
        <p:scale>
          <a:sx n="63" d="100"/>
          <a:sy n="6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2017/1/15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5852" y="1785926"/>
            <a:ext cx="3882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树</a:t>
            </a:r>
            <a:r>
              <a:rPr lang="zh-CN" alt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相关</a:t>
            </a:r>
            <a:endParaRPr lang="zh-CN" alt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9190" y="3643314"/>
            <a:ext cx="2382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——ZZH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充要条件：最大的子树大小不超过全树的一半。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充要条件：最大的子树大小不超过全树的一半。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最长链：又称直径，连接树上最远点对的路径。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充要条件：最大的子树大小不超过全树的一半。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最长链：又称直径，连接树上最远点对的路径。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通常可以两遍</a:t>
            </a:r>
            <a:r>
              <a:rPr lang="en-US" altLang="zh-CN" sz="2400" dirty="0" smtClean="0">
                <a:solidFill>
                  <a:srgbClr val="E98711"/>
                </a:solidFill>
              </a:rPr>
              <a:t>BFS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或者一遍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充要条件：最大的子树大小不超过全树的一半。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最长链：又称直径，连接树上最远点对的路径。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通常可以两遍</a:t>
            </a:r>
            <a:r>
              <a:rPr lang="en-US" altLang="zh-CN" sz="2400" dirty="0" smtClean="0">
                <a:solidFill>
                  <a:srgbClr val="E98711"/>
                </a:solidFill>
              </a:rPr>
              <a:t>BFS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或者一遍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求解。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注意如果树有负权边，前者的方法会失效。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例题二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重心与最长链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[Codeforces709E]  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Centroids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给出一棵树，对于树的所有节点，询问如果删掉一条边再加上一条边，能否将其改为重心。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3339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</a:t>
            </a:r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DFS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序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常用的三种：入栈序、入栈出栈序、欧拉序。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常用的三种：入栈序、入栈出栈序、欧拉序。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可是这东西有什么用？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常用的三种：入栈序、入栈出栈序、欧拉序。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可是这东西有什么用？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把对子树的操作问题转化为对区间操作的问题。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8662" y="714356"/>
            <a:ext cx="272863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树</a:t>
            </a:r>
            <a:r>
              <a:rPr lang="zh-CN" altLang="en-US" sz="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相关</a:t>
            </a:r>
            <a:endParaRPr lang="zh-CN" alt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2928934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1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树的基本性质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2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重心和最长链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3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4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最近公共祖先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5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树链剖分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98711"/>
                </a:solidFill>
              </a:rPr>
              <a:t>6</a:t>
            </a:r>
            <a:r>
              <a:rPr lang="zh-CN" altLang="en-US" sz="2400" dirty="0" smtClean="0">
                <a:solidFill>
                  <a:srgbClr val="E98711"/>
                </a:solidFill>
              </a:rPr>
              <a:t>、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点分治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7818" y="2928934"/>
            <a:ext cx="28007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4572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E98711"/>
                </a:solidFill>
              </a:rPr>
              <a:t>树的生成与构造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lvl="0" indent="4572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E98711"/>
                </a:solidFill>
              </a:rPr>
              <a:t>总结与作业布置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常用的三种：入栈序、入栈出栈序、欧拉序。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可是这东西有什么用？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把对子树的操作问题转化为对区间操作的问题。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常结合线段树使用。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8143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有很多种，要结合题目灵活使用。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常用的三种：入栈序、入栈出栈序、欧拉序。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可是这东西有什么用？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把对子树的操作问题转化为对区间操作的问题。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常结合线段树使用。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如果再结合上树链剖分，就可以处理对树链的操作问题了。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声明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考虑到线段树还不作要求，在这里不作展开。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建议大家赶快去自学一下线段树。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5458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、最近公共祖先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简称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简称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在一棵有根树中，连接两点的路径上深度最浅的点就是这两点的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5786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简称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在一棵有根树中，连接两点的路径上深度最浅的点就是这两点的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能够把树上路径相关的问题拆分成两段分别维护。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的方法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5786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倍增算法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err="1" smtClean="0">
                <a:solidFill>
                  <a:srgbClr val="E98711"/>
                </a:solidFill>
              </a:rPr>
              <a:t>Tarjan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算法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DFS+ST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算法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树链剖分算法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比较求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的方法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倍增算法（在线，可以维护较多信息，支持加叶子）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err="1" smtClean="0">
                <a:solidFill>
                  <a:srgbClr val="E98711"/>
                </a:solidFill>
              </a:rPr>
              <a:t>Tarjan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算法（离线，局限性较大）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DFS+ST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算法（在线，可以用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±</a:t>
            </a:r>
            <a:r>
              <a:rPr lang="en-US" altLang="zh-CN" sz="2400" dirty="0" smtClean="0">
                <a:solidFill>
                  <a:srgbClr val="E98711"/>
                </a:solidFill>
              </a:rPr>
              <a:t>1RMQ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优化到</a:t>
            </a:r>
            <a:r>
              <a:rPr lang="en-US" altLang="zh-CN" sz="2400" dirty="0" smtClean="0">
                <a:solidFill>
                  <a:srgbClr val="E98711"/>
                </a:solidFill>
              </a:rPr>
              <a:t>O(1)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）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树链剖分算法（在线，速度较快）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例题声明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本课件中所有例题均满足树的点数等于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100000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用倍增法求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的第一步，是用这种方法将每个点的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个祖先预处理出来。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用倍增法求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的第一步，是用这种方法将每个点的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个祖先预处理出来。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时间复杂度</a:t>
            </a:r>
            <a:r>
              <a:rPr lang="en-US" altLang="zh-CN" sz="2400" dirty="0" smtClean="0">
                <a:solidFill>
                  <a:srgbClr val="E98711"/>
                </a:solidFill>
              </a:rPr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用倍增法求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的第一步，是用这种方法将每个点的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个祖先预处理出来。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之后如果询问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首先将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提到同一深度的位置。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用倍增法求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的第一步，是用这种方法将每个点的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个祖先预处理出来。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之后如果询问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首先将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提到同一深度的位置。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再把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同时往上提，直到他们的父亲相同为止。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f[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][j]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表示从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出发走</a:t>
            </a:r>
            <a:r>
              <a:rPr lang="en-US" altLang="zh-CN" sz="2400" dirty="0" smtClean="0">
                <a:solidFill>
                  <a:srgbClr val="E98711"/>
                </a:solidFill>
              </a:rPr>
              <a:t>2^j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步能够到达的位置。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用倍增法求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的第一步，是用这种方法将每个点的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个祖先预处理出来。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之后如果询问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首先将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提到同一深度的位置。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再把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同时往上提，直到他们的父亲相同为止。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单次询问时间复杂度</a:t>
            </a:r>
            <a:r>
              <a:rPr lang="en-US" altLang="zh-CN" sz="2400" dirty="0" smtClean="0">
                <a:solidFill>
                  <a:srgbClr val="E98711"/>
                </a:solidFill>
              </a:rPr>
              <a:t>O(log N)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反观倍增表维护的过程。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在此基础上，我们还可以维护很多东西：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反观倍增表维护的过程。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在此基础上，我们还可以维护很多东西：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][j-1]+L[f[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][j]=min(c[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][j-1],c[f[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反观倍增表维护的过程。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在此基础上，我们还可以维护很多东西：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][j-1]+L[f[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//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计算树链权值和（询问树上两点距离）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][j]=min(c[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][j-1],c[f[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][j-1]][j-1])</a:t>
            </a: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//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计算树链上的最小权值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倍增表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反观倍增表维护的过程。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递推建表：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][j]=f[f[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在此基础上，我们还可以维护很多东西：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][j]=L[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][j-1]+L[f[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//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计算树链权值和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][j]=min(c[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][j-1],c[f[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][j-1]][j-1])</a:t>
            </a: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//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计算树链上的最小权值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q[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][j]=q[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][j-1]*pow10[1&lt;&lt;(j-1)]+q[f[</a:t>
            </a:r>
            <a:r>
              <a:rPr lang="en-US" altLang="zh-CN" sz="2400" b="1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][j-1]][j-1]</a:t>
            </a:r>
          </a:p>
          <a:p>
            <a:r>
              <a:rPr lang="en-US" altLang="zh-CN" sz="2400" b="1" dirty="0" smtClean="0">
                <a:solidFill>
                  <a:srgbClr val="E98711"/>
                </a:solidFill>
              </a:rPr>
              <a:t>//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计算将树链上所有边连起来形成的整数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5458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、树的基本性质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树上倍增算法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利用倍增表，主要可以处理一类静态树上链查询问题。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例题三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[Codeforces609E]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Minimum spanning tree for each edge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给出一张无向图，依次强制每一条边在生成树上，要求生成树的边权和最小。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DFS+ST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前面讲到了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相信何梓滢应该也已经给你们讲过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表了。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DFS+ST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前面讲到了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相信何梓滢应该也已经给你们讲过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表了。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如果把它们结合起来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DFS+ST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858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前面讲到了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相信何梓滢应该也已经给你们讲过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表了。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如果把它们结合起来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……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维护欧拉序及各点的深度</a:t>
            </a:r>
            <a:r>
              <a:rPr lang="en-US" altLang="zh-CN" sz="2400" dirty="0" smtClean="0">
                <a:solidFill>
                  <a:srgbClr val="E98711"/>
                </a:solidFill>
              </a:rPr>
              <a:t>d[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，对深度建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表，并记录每个点第一次出现的位置</a:t>
            </a:r>
            <a:r>
              <a:rPr lang="en-US" altLang="zh-CN" sz="2400" dirty="0" smtClean="0">
                <a:solidFill>
                  <a:srgbClr val="E98711"/>
                </a:solidFill>
              </a:rPr>
              <a:t>R[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DFS+ST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85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前面讲到了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相信何梓滢应该也已经给你们讲过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表了。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如果把它们结合起来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……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维护欧拉序及各点的深度</a:t>
            </a:r>
            <a:r>
              <a:rPr lang="en-US" altLang="zh-CN" sz="2400" dirty="0" smtClean="0">
                <a:solidFill>
                  <a:srgbClr val="E98711"/>
                </a:solidFill>
              </a:rPr>
              <a:t>d[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，对深度建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表，并记录每个点第一次出现的位置</a:t>
            </a:r>
            <a:r>
              <a:rPr lang="en-US" altLang="zh-CN" sz="2400" dirty="0" smtClean="0">
                <a:solidFill>
                  <a:srgbClr val="E98711"/>
                </a:solidFill>
              </a:rPr>
              <a:t>R[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询问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，等价于求</a:t>
            </a:r>
            <a:r>
              <a:rPr lang="en-US" altLang="zh-CN" sz="2400" dirty="0" smtClean="0">
                <a:solidFill>
                  <a:srgbClr val="E98711"/>
                </a:solidFill>
              </a:rPr>
              <a:t>d[R[x]],d[R[x]+1],d[R[x]+2]……d[R[y]-1],d[R[y]]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的最小值。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DFS+ST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8580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前面讲到了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相信何梓滢应该也已经给你们讲过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表了。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如果把它们结合起来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……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维护欧拉序及各点的深度</a:t>
            </a:r>
            <a:r>
              <a:rPr lang="en-US" altLang="zh-CN" sz="2400" dirty="0" smtClean="0">
                <a:solidFill>
                  <a:srgbClr val="E98711"/>
                </a:solidFill>
              </a:rPr>
              <a:t>d[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，对深度建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表，并记录每个点第一次出现的位置</a:t>
            </a:r>
            <a:r>
              <a:rPr lang="en-US" altLang="zh-CN" sz="2400" dirty="0" smtClean="0">
                <a:solidFill>
                  <a:srgbClr val="E98711"/>
                </a:solidFill>
              </a:rPr>
              <a:t>R[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询问</a:t>
            </a:r>
            <a:r>
              <a:rPr lang="en-US" altLang="zh-CN" sz="2400" dirty="0" smtClean="0">
                <a:solidFill>
                  <a:srgbClr val="E98711"/>
                </a:solidFill>
              </a:rPr>
              <a:t>x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和</a:t>
            </a:r>
            <a:r>
              <a:rPr lang="en-US" altLang="zh-CN" sz="2400" dirty="0" smtClean="0">
                <a:solidFill>
                  <a:srgbClr val="E98711"/>
                </a:solidFill>
              </a:rPr>
              <a:t>y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，等价于求</a:t>
            </a:r>
            <a:r>
              <a:rPr lang="en-US" altLang="zh-CN" sz="2400" dirty="0" smtClean="0">
                <a:solidFill>
                  <a:srgbClr val="E98711"/>
                </a:solidFill>
              </a:rPr>
              <a:t>d[R[x]],d[R[x]+1],d[R[x]+2]……d[R[y]-1],d[R[y]]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的最小值。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而这个可以用</a:t>
            </a:r>
            <a:r>
              <a:rPr lang="en-US" altLang="zh-CN" sz="2400" dirty="0" smtClean="0">
                <a:solidFill>
                  <a:srgbClr val="E98711"/>
                </a:solidFill>
              </a:rPr>
              <a:t>ST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表维护。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例题四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[USACO 2010 Holiday]  Cow Politics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给出一棵树，第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个点的颜色为</a:t>
            </a:r>
            <a:r>
              <a:rPr lang="en-US" altLang="zh-CN" sz="2400" dirty="0" smtClean="0">
                <a:solidFill>
                  <a:srgbClr val="E98711"/>
                </a:solidFill>
              </a:rPr>
              <a:t>c[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对于所有的颜色，求树上该种颜色的最远点对距离。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保证每种颜色的点至少有两个。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声明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最近公共祖先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对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Tarjan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算法和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±</a:t>
            </a:r>
            <a:r>
              <a:rPr lang="en-US" altLang="zh-CN" sz="2400" dirty="0" smtClean="0">
                <a:solidFill>
                  <a:srgbClr val="E98711"/>
                </a:solidFill>
              </a:rPr>
              <a:t>1RMQ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感兴趣的同学可以自主学习。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4073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、树链剖分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树的基本性质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树是一张由</a:t>
            </a:r>
            <a:r>
              <a:rPr lang="en-US" altLang="zh-CN" sz="2400" dirty="0" smtClean="0">
                <a:solidFill>
                  <a:srgbClr val="E98711"/>
                </a:solidFill>
              </a:rPr>
              <a:t>V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个点、</a:t>
            </a:r>
            <a:r>
              <a:rPr lang="en-US" altLang="zh-CN" sz="2400" dirty="0" smtClean="0">
                <a:solidFill>
                  <a:srgbClr val="E98711"/>
                </a:solidFill>
              </a:rPr>
              <a:t>V-1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条边组成的无环图。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令一个节点儿子中子树最大的为重儿子。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令一个节点儿子中子树最大的为重儿子。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令每个节点到其重儿子的边为重边，重边连成重链。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令一个节点儿子中子树最大的为重儿子。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令每个节点到其重儿子的边为重边，重边连成重链。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可以证明，任意节点到根的路径上，重链不超过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条。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记一个点的相对深度为根到它经过的轻边数量。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记一个点的相对深度为根到它经过的轻边数量。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时，不断地提深度较深的点，直到两点出现在同一条重链上。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记一个点的相对深度为根到它经过的轻边数量。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时，不断地提深度较深的点，直到两点出现在同一条重链上。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记一个点的绝对深度为根到它经过的边数。这时，绝对深度较小的点就是这两点的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树链剖分求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LCA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记一个点的相对深度为根到它经过的轻边数量。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时，不断地提深度较深的点，直到两点出现在同一条重链上。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记一个点的绝对深度为根到它经过的边数。这时，绝对深度较小的点就是这两点的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dirty="0" smtClean="0">
                <a:solidFill>
                  <a:srgbClr val="E98711"/>
                </a:solidFill>
              </a:rPr>
              <a:t>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因为树链剖分求</a:t>
            </a:r>
            <a:r>
              <a:rPr lang="en-US" altLang="zh-CN" sz="2400" dirty="0" smtClean="0">
                <a:solidFill>
                  <a:srgbClr val="E98711"/>
                </a:solidFill>
              </a:rPr>
              <a:t>LCA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的复杂度并不满，所以一般跑得更快一些；但是理论复杂度和倍增是一样的。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树链剖分与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如果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时特殊处理，保持重链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序的连续性？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树链剖分与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如果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时特殊处理，保持重链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序的连续性？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在线段树的维护下，就可以支持动态链上操作！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树链剖分与</a:t>
            </a:r>
            <a:r>
              <a:rPr lang="en-US" altLang="zh-CN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DFS</a:t>
            </a:r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如果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时特殊处理，保持重链</a:t>
            </a:r>
            <a:r>
              <a:rPr lang="en-US" altLang="zh-CN" sz="2400" dirty="0" smtClean="0">
                <a:solidFill>
                  <a:srgbClr val="E98711"/>
                </a:solidFill>
              </a:rPr>
              <a:t>DFS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序的连续性？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在线段树的维护下，就可以支持动态链上操作！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通常有单次修改</a:t>
            </a:r>
            <a:r>
              <a:rPr lang="en-US" altLang="zh-CN" sz="2400" dirty="0" smtClean="0">
                <a:solidFill>
                  <a:srgbClr val="E98711"/>
                </a:solidFill>
              </a:rPr>
              <a:t>O(log^2)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的复杂度保证。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例题一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树的基本性质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[Codeforces746G]  New Roads</a:t>
            </a: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要求构造一棵</a:t>
            </a:r>
            <a:r>
              <a:rPr lang="en-US" altLang="zh-CN" sz="2400" dirty="0" smtClean="0">
                <a:solidFill>
                  <a:srgbClr val="E98711"/>
                </a:solidFill>
              </a:rPr>
              <a:t>N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个节点的树，以一号点为根，深度为</a:t>
            </a:r>
            <a:r>
              <a:rPr lang="en-US" altLang="zh-CN" sz="2400" dirty="0" smtClean="0">
                <a:solidFill>
                  <a:srgbClr val="E98711"/>
                </a:solidFill>
              </a:rPr>
              <a:t>D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，每层的节点数数量分别为</a:t>
            </a:r>
            <a:r>
              <a:rPr lang="en-US" altLang="zh-CN" sz="2400" dirty="0" smtClean="0">
                <a:solidFill>
                  <a:srgbClr val="E98711"/>
                </a:solidFill>
              </a:rPr>
              <a:t>d[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en-US" altLang="zh-CN" sz="2400" dirty="0" smtClean="0">
                <a:solidFill>
                  <a:srgbClr val="E98711"/>
                </a:solidFill>
              </a:rPr>
              <a:t>]</a:t>
            </a:r>
            <a:r>
              <a:rPr lang="zh-CN" altLang="en-US" sz="2400" dirty="0" smtClean="0">
                <a:solidFill>
                  <a:srgbClr val="E98711"/>
                </a:solidFill>
              </a:rPr>
              <a:t>，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且叶子数量为</a:t>
            </a:r>
            <a:r>
              <a:rPr lang="en-US" altLang="zh-CN" sz="2400" dirty="0" smtClean="0">
                <a:solidFill>
                  <a:srgbClr val="E98711"/>
                </a:solidFill>
              </a:rPr>
              <a:t>K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如果无解输出</a:t>
            </a:r>
            <a:r>
              <a:rPr lang="en-US" altLang="zh-CN" sz="2400" b="1" dirty="0" smtClean="0">
                <a:solidFill>
                  <a:srgbClr val="E98711"/>
                </a:solidFill>
              </a:rPr>
              <a:t>-</a:t>
            </a:r>
            <a:r>
              <a:rPr lang="en-US" altLang="zh-CN" sz="2400" dirty="0" smtClean="0">
                <a:solidFill>
                  <a:srgbClr val="E98711"/>
                </a:solidFill>
              </a:rPr>
              <a:t>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例题五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树链剖分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[Codeforces600E] 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Lomsat</a:t>
            </a:r>
            <a:r>
              <a:rPr lang="en-US" altLang="zh-CN" sz="2400" dirty="0" smtClean="0">
                <a:solidFill>
                  <a:srgbClr val="E987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gelral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给出一棵树，求其所有子树内出现次数最多的颜色编号和。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3381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、点分治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点分治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点分治算法的主要过程是找到树的重心，完成重心的统计后，递归各个子树进行下一层统计。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点分治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点分治算法的主要过程是找到树的重心，完成重心的统计后，递归各个子树进行下一层统计。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因为每次经过一个重心，子树的大小就会至少减小一半，所以整个递归的深度是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级别的。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点分治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点分治算法的主要过程是找到树的重心，完成重心的统计后，递归各个子树进行下一层统计。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因为每次经过一个重心，子树的大小就会至少减小一半，所以整个递归的深度是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级别的。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这种算法通常用于解决一类静态树上路径统计问题。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例题六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点分治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[IOI2011]  Race</a:t>
            </a: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题意：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给出一棵带权树，求树上有多少条长度为</a:t>
            </a:r>
            <a:r>
              <a:rPr lang="en-US" altLang="zh-CN" sz="2400" dirty="0" smtClean="0">
                <a:solidFill>
                  <a:srgbClr val="E98711"/>
                </a:solidFill>
              </a:rPr>
              <a:t>K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的路径。</a:t>
            </a:r>
            <a:endParaRPr lang="en-US" altLang="zh-CN" sz="2400" dirty="0" smtClean="0">
              <a:solidFill>
                <a:srgbClr val="E98711"/>
              </a:solidFill>
            </a:endParaRPr>
          </a:p>
          <a:p>
            <a:pPr indent="457200"/>
            <a:r>
              <a:rPr lang="en-US" altLang="zh-CN" sz="2400" dirty="0" smtClean="0">
                <a:solidFill>
                  <a:srgbClr val="E98711"/>
                </a:solidFill>
              </a:rPr>
              <a:t>K</a:t>
            </a:r>
            <a:r>
              <a:rPr lang="zh-CN" altLang="en-US" sz="2400" dirty="0" smtClean="0">
                <a:solidFill>
                  <a:srgbClr val="E98711"/>
                </a:solidFill>
              </a:rPr>
              <a:t>≤</a:t>
            </a:r>
            <a:r>
              <a:rPr lang="en-US" altLang="zh-CN" sz="2400" dirty="0" smtClean="0">
                <a:solidFill>
                  <a:srgbClr val="E98711"/>
                </a:solidFill>
              </a:rPr>
              <a:t>1000000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树的生成与构造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方法一：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对于点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，随机向编号为</a:t>
            </a:r>
            <a:r>
              <a:rPr lang="en-US" altLang="zh-CN" sz="2400" dirty="0" smtClean="0">
                <a:solidFill>
                  <a:srgbClr val="E98711"/>
                </a:solidFill>
              </a:rPr>
              <a:t>1——i-1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的点连边。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方法一：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对于点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，随机向编号为</a:t>
            </a:r>
            <a:r>
              <a:rPr lang="en-US" altLang="zh-CN" sz="2400" dirty="0" smtClean="0">
                <a:solidFill>
                  <a:srgbClr val="E98711"/>
                </a:solidFill>
              </a:rPr>
              <a:t>1——i-1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的点连边。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生成树的性质：树高稳定在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级别。编号越小的点树度期望越大。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方法一：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对于点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，随机向编号为</a:t>
            </a:r>
            <a:r>
              <a:rPr lang="en-US" altLang="zh-CN" sz="2400" dirty="0" smtClean="0">
                <a:solidFill>
                  <a:srgbClr val="E98711"/>
                </a:solidFill>
              </a:rPr>
              <a:t>1——i-1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的点连边。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生成树的性质：树高稳定在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级别。编号越小的点树度期望越大。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优点：容易实现，能够较好地用于一般的调试与对拍。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5458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、重心与最长链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方法一：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对于点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i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，随机向编号为</a:t>
            </a:r>
            <a:r>
              <a:rPr lang="en-US" altLang="zh-CN" sz="2400" dirty="0" smtClean="0">
                <a:solidFill>
                  <a:srgbClr val="E98711"/>
                </a:solidFill>
              </a:rPr>
              <a:t>1——i-1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的点连边。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生成树的性质：树高稳定在</a:t>
            </a:r>
            <a:r>
              <a:rPr lang="en-US" altLang="zh-CN" sz="2400" dirty="0" smtClean="0">
                <a:solidFill>
                  <a:srgbClr val="E98711"/>
                </a:solidFill>
              </a:rPr>
              <a:t>log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级别。编号越小的点树度期望越大。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优点：容易实现，能够较好地用于一般的调试与对拍。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缺点：树高并不大以至于一些暴力算法都能过去，造出的数据缺乏杀伤力。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方法二：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用并查集维护树的生成过程：随机两个点，如果他们已经在同一集合里则不管，否则把它们连上边。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方法二：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用并查集维护树的生成过程：随机两个点，如果他们已经在同一集合里则不管，否则把它们连上边。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生成树的性质</a:t>
            </a:r>
            <a:r>
              <a:rPr lang="zh-CN" altLang="en-US" sz="2400" b="1" dirty="0" smtClean="0">
                <a:solidFill>
                  <a:srgbClr val="E98711"/>
                </a:solidFill>
                <a:sym typeface="Wingdings" pitchFamily="2" charset="2"/>
              </a:rPr>
              <a:t>：（由随机多次测试得到）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28" y="4500570"/>
          <a:ext cx="6357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30"/>
                <a:gridCol w="860976"/>
                <a:gridCol w="860976"/>
                <a:gridCol w="860976"/>
                <a:gridCol w="860976"/>
                <a:gridCol w="860976"/>
                <a:gridCol w="860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10^6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E98711"/>
                          </a:solidFill>
                        </a:rPr>
                        <a:t>期望树高</a:t>
                      </a:r>
                      <a:endParaRPr lang="zh-CN" altLang="en-US" b="1" dirty="0">
                        <a:solidFill>
                          <a:srgbClr val="E9871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b="1" kern="1200" dirty="0" smtClean="0">
                          <a:solidFill>
                            <a:srgbClr val="E9871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kumimoji="0" lang="zh-CN" altLang="en-US" b="1" kern="1200" dirty="0" smtClean="0">
                        <a:solidFill>
                          <a:srgbClr val="E9871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方法二：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用并查集维护树的生成过程：随机两个点，如果他们已经在同一集合里则不管，否则把它们连上边。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优点：随机性强。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随机树的常用生成方式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方法二：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用并查集维护树的生成过程：随机两个点，如果他们已经在同一集合里则不管，否则把它们连上边。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优点：随机性强。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缺点：对于较大的数据生成时间较长。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635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数据的加强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随机数生成的树一般不能卡掉暴力算法，这时候就需要加强数据。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数据的加强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一种常用的思路是削弱随机的效果，这种思路常通过修改随机参数来实现。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数据的加强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一种常用的思路是削弱随机的效果，这种思路常通过修改随机参数来实现。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另一种常用的思路是增加构造的成分，半随机或者不随机，使数据的杀伤力更强。但是，这种构造方法通常会带有比较大的偶然性。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数据的加强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一种常用的思路是削弱随机的效果，这种思路常通过修改随机参数来实现。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另一种常用的思路是增加构造的成分，半随机或者不随机，使数据的杀伤力更强。但是，这种构造方法通常会带有比较大的偶然性。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树链、菊花树、满二叉树等都是构造树的常见形式。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数据的加强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2866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一种常用的思路是削弱随机的效果，这种思路常通过修改随机参数来实现。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另一种常用的思路是增加构造的成分，半随机或者不随机，使数据的杀伤力更强。但是，这种构造方法通常会带有比较大的偶然性。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树链、菊花树、满二叉树等都是构造树的常见形式。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造数据不是随机得越多越好，也不是构造得越多越好。要把握好尺度，追求两者的平衡。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总结与作业布置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本节课讲到的内容中，前四块必须掌握，后两块不作要求。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本节课讲到的内容中，前四块必须掌握，后两块不作要求。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前四块均为树的基本知识，但是，将来你可能会发现，树的基础知识点远远不止这些，更多的题目需要你去变通。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本节课讲到的内容中，前四块必须掌握，后两块不作要求。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前四块均为树的基本知识，但是，将来你可能会发现，树的基础知识点远远不止这些，更多的题目需要你去变通。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希望第七块的内容能够对大家调试程序有所帮助。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还有你或许会发现，没有线段树，本节课一半内容的真正威力无法发挥出来！线段树将来会有其他同学细讲，但建议大家提早学习，越早越好！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还有你或许会发现，没有线段树，本节课一半内容的真正威力无法发挥出来！线段树将来会有其他同学细讲，但建议大家提早学习，越早越好！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endParaRPr lang="en-US" altLang="zh-CN" sz="2400" b="1" dirty="0" smtClean="0">
              <a:solidFill>
                <a:srgbClr val="E98711"/>
              </a:solidFill>
            </a:endParaRPr>
          </a:p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如果你学了线段树，请你再回过头来看一遍第三块、第五块和第六块。它们还是它们原来的样子吗？！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作业布置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E98711"/>
                </a:solidFill>
              </a:rPr>
              <a:t>作业中的题目要求必做，扩展要求中的题目稍难，可以根据自己的情况选做。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作业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掌握所有的例题，并解决下列题目：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洛谷</a:t>
            </a:r>
            <a:r>
              <a:rPr lang="en-US" altLang="zh-CN" sz="2400" dirty="0" smtClean="0">
                <a:solidFill>
                  <a:srgbClr val="E98711"/>
                </a:solidFill>
              </a:rPr>
              <a:t>1268] 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树的重量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[AHOI2008,BZOJ1787] 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紧急集合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[Codeforces519E] A and B and Lecture Rooms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[Codeforces686D]  Kay and Snowflake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[Codeforces701E]  Connecting Universities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[Codeforces702E] 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Analysis of 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Pathes</a:t>
            </a:r>
            <a:r>
              <a:rPr lang="en-US" altLang="zh-CN" sz="2400" dirty="0" smtClean="0">
                <a:solidFill>
                  <a:srgbClr val="E98711"/>
                </a:solidFill>
              </a:rPr>
              <a:t> in Functional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扩展要求（可根据自己的水平选做）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98711"/>
                </a:solidFill>
              </a:rPr>
              <a:t>[POJ2763]  Housewife Wind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[POJ3237]  Tree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[ZJOI2008,BZOJ1036] 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树的统计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[BZOJ2152]  </a:t>
            </a:r>
            <a:r>
              <a:rPr lang="zh-CN" altLang="en-US" sz="2400" b="1" dirty="0" smtClean="0">
                <a:solidFill>
                  <a:srgbClr val="E98711"/>
                </a:solidFill>
              </a:rPr>
              <a:t>聪聪可可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[Codeforces593D]  Happy Tree Party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[Codeforces716E]  Digit Tree</a:t>
            </a:r>
          </a:p>
          <a:p>
            <a:r>
              <a:rPr lang="en-US" altLang="zh-CN" sz="2400" dirty="0" smtClean="0">
                <a:solidFill>
                  <a:srgbClr val="E98711"/>
                </a:solidFill>
              </a:rPr>
              <a:t>[Codeforces741D] </a:t>
            </a:r>
          </a:p>
          <a:p>
            <a:r>
              <a:rPr lang="en-US" altLang="zh-CN" sz="2400" dirty="0" err="1" smtClean="0">
                <a:solidFill>
                  <a:srgbClr val="E98711"/>
                </a:solidFill>
              </a:rPr>
              <a:t>Arpa’s</a:t>
            </a:r>
            <a:r>
              <a:rPr lang="en-US" altLang="zh-CN" sz="2400" dirty="0" smtClean="0">
                <a:solidFill>
                  <a:srgbClr val="E98711"/>
                </a:solidFill>
              </a:rPr>
              <a:t> letter-marked tree and</a:t>
            </a:r>
          </a:p>
          <a:p>
            <a:r>
              <a:rPr lang="en-US" altLang="zh-CN" sz="2400" dirty="0" err="1" smtClean="0">
                <a:solidFill>
                  <a:srgbClr val="E98711"/>
                </a:solidFill>
              </a:rPr>
              <a:t>Mehrdad’s</a:t>
            </a:r>
            <a:r>
              <a:rPr lang="en-US" altLang="zh-CN" sz="2400" dirty="0" smtClean="0">
                <a:solidFill>
                  <a:srgbClr val="E987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E98711"/>
                </a:solidFill>
              </a:rPr>
              <a:t>Dokhtar-kosh</a:t>
            </a:r>
            <a:r>
              <a:rPr lang="en-US" altLang="zh-CN" sz="2400" dirty="0" smtClean="0">
                <a:solidFill>
                  <a:srgbClr val="E98711"/>
                </a:solidFill>
              </a:rPr>
              <a:t>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5454" y="457200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谢谢观看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定义与性质</a:t>
            </a:r>
            <a:endParaRPr lang="zh-CN" altLang="en-US" sz="40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642918"/>
            <a:ext cx="20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  <a:latin typeface="华文楷体" pitchFamily="2" charset="-122"/>
                <a:ea typeface="华文楷体" pitchFamily="2" charset="-122"/>
              </a:rPr>
              <a:t>重心和最长链</a:t>
            </a:r>
            <a:endParaRPr lang="zh-CN" altLang="en-US" sz="2400" b="1" dirty="0">
              <a:solidFill>
                <a:srgbClr val="E9871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785926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98711"/>
                </a:solidFill>
              </a:rPr>
              <a:t>重心：到树上所有点距离之和最小的点。</a:t>
            </a:r>
            <a:endParaRPr lang="en-US" altLang="zh-CN" sz="2400" b="1" dirty="0" smtClean="0">
              <a:solidFill>
                <a:srgbClr val="E98711"/>
              </a:solidFill>
            </a:endParaRPr>
          </a:p>
          <a:p>
            <a:endParaRPr lang="en-US" altLang="zh-CN" sz="2400" b="1" dirty="0" smtClean="0">
              <a:solidFill>
                <a:srgbClr val="E98711"/>
              </a:solidFill>
            </a:endParaRPr>
          </a:p>
          <a:p>
            <a:r>
              <a:rPr lang="zh-CN" altLang="en-US" sz="2400" b="1" dirty="0" smtClean="0">
                <a:solidFill>
                  <a:srgbClr val="E98711"/>
                </a:solidFill>
              </a:rPr>
              <a:t>充要条件：最大的子树大小不超过全树的一半。</a:t>
            </a:r>
            <a:endParaRPr lang="en-US" altLang="zh-CN" sz="2400" b="1" dirty="0" smtClean="0">
              <a:solidFill>
                <a:srgbClr val="E987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369</TotalTime>
  <Words>3991</Words>
  <Application>Microsoft Office PowerPoint</Application>
  <PresentationFormat>全屏显示(4:3)</PresentationFormat>
  <Paragraphs>540</Paragraphs>
  <Slides>89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0" baseType="lpstr"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xxx</dc:creator>
  <cp:lastModifiedBy>Hao</cp:lastModifiedBy>
  <cp:revision>87</cp:revision>
  <dcterms:created xsi:type="dcterms:W3CDTF">2016-12-23T06:25:10Z</dcterms:created>
  <dcterms:modified xsi:type="dcterms:W3CDTF">2017-01-15T14:44:58Z</dcterms:modified>
</cp:coreProperties>
</file>