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2" r:id="rId5"/>
    <p:sldId id="313" r:id="rId6"/>
    <p:sldId id="315" r:id="rId7"/>
    <p:sldId id="314" r:id="rId8"/>
    <p:sldId id="316" r:id="rId9"/>
    <p:sldId id="319" r:id="rId10"/>
    <p:sldId id="318" r:id="rId11"/>
    <p:sldId id="320" r:id="rId12"/>
    <p:sldId id="322" r:id="rId13"/>
    <p:sldId id="323" r:id="rId14"/>
    <p:sldId id="324" r:id="rId15"/>
    <p:sldId id="325" r:id="rId16"/>
    <p:sldId id="32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00BE9C"/>
    <a:srgbClr val="14D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8800-4BFF-4416-9148-C9E6947F3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3" name="直角三角形 12"/>
          <p:cNvSpPr/>
          <p:nvPr userDrawn="1"/>
        </p:nvSpPr>
        <p:spPr>
          <a:xfrm flipH="1">
            <a:off x="7436722" y="4048474"/>
            <a:ext cx="4755276" cy="2809526"/>
          </a:xfrm>
          <a:prstGeom prst="rt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4" name="直角三角形 13"/>
          <p:cNvSpPr/>
          <p:nvPr userDrawn="1"/>
        </p:nvSpPr>
        <p:spPr>
          <a:xfrm>
            <a:off x="-1" y="4048473"/>
            <a:ext cx="12152372" cy="2809527"/>
          </a:xfrm>
          <a:prstGeom prst="rtTriangle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5" name="直角三角形 14"/>
          <p:cNvSpPr/>
          <p:nvPr userDrawn="1"/>
        </p:nvSpPr>
        <p:spPr>
          <a:xfrm flipH="1">
            <a:off x="10857880" y="3991413"/>
            <a:ext cx="1334120" cy="2866587"/>
          </a:xfrm>
          <a:prstGeom prst="rtTriangle">
            <a:avLst/>
          </a:prstGeom>
          <a:solidFill>
            <a:srgbClr val="00B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6" name="直角三角形 10"/>
          <p:cNvSpPr/>
          <p:nvPr userDrawn="1"/>
        </p:nvSpPr>
        <p:spPr>
          <a:xfrm>
            <a:off x="-39630" y="4017850"/>
            <a:ext cx="12086328" cy="2840149"/>
          </a:xfrm>
          <a:custGeom>
            <a:avLst/>
            <a:gdLst>
              <a:gd name="connsiteX0" fmla="*/ 0 w 8375374"/>
              <a:gd name="connsiteY0" fmla="*/ 1663148 h 1663148"/>
              <a:gd name="connsiteX1" fmla="*/ 0 w 8375374"/>
              <a:gd name="connsiteY1" fmla="*/ 0 h 1663148"/>
              <a:gd name="connsiteX2" fmla="*/ 8375374 w 8375374"/>
              <a:gd name="connsiteY2" fmla="*/ 1663148 h 1663148"/>
              <a:gd name="connsiteX3" fmla="*/ 0 w 8375374"/>
              <a:gd name="connsiteY3" fmla="*/ 1663148 h 1663148"/>
              <a:gd name="connsiteX0-1" fmla="*/ 3750365 w 12125739"/>
              <a:gd name="connsiteY0-2" fmla="*/ 2458279 h 2458279"/>
              <a:gd name="connsiteX1-3" fmla="*/ 0 w 12125739"/>
              <a:gd name="connsiteY1-4" fmla="*/ 0 h 2458279"/>
              <a:gd name="connsiteX2-5" fmla="*/ 12125739 w 12125739"/>
              <a:gd name="connsiteY2-6" fmla="*/ 2458279 h 2458279"/>
              <a:gd name="connsiteX3-7" fmla="*/ 3750365 w 12125739"/>
              <a:gd name="connsiteY3-8" fmla="*/ 2458279 h 2458279"/>
              <a:gd name="connsiteX0-9" fmla="*/ 5406887 w 12125739"/>
              <a:gd name="connsiteY0-10" fmla="*/ 2445026 h 2458279"/>
              <a:gd name="connsiteX1-11" fmla="*/ 0 w 12125739"/>
              <a:gd name="connsiteY1-12" fmla="*/ 0 h 2458279"/>
              <a:gd name="connsiteX2-13" fmla="*/ 12125739 w 12125739"/>
              <a:gd name="connsiteY2-14" fmla="*/ 2458279 h 2458279"/>
              <a:gd name="connsiteX3-15" fmla="*/ 5406887 w 12125739"/>
              <a:gd name="connsiteY3-16" fmla="*/ 2445026 h 2458279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12125739" h="2458279">
                <a:moveTo>
                  <a:pt x="5406887" y="2445026"/>
                </a:moveTo>
                <a:lnTo>
                  <a:pt x="0" y="0"/>
                </a:lnTo>
                <a:lnTo>
                  <a:pt x="12125739" y="2458279"/>
                </a:lnTo>
                <a:lnTo>
                  <a:pt x="5406887" y="2445026"/>
                </a:lnTo>
                <a:close/>
              </a:path>
            </a:pathLst>
          </a:cu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24000" y="1043417"/>
            <a:ext cx="9144000" cy="199840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24000" y="3408353"/>
            <a:ext cx="9144000" cy="64011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 flipH="1">
            <a:off x="0" y="-31186"/>
            <a:ext cx="1524000" cy="1757949"/>
          </a:xfrm>
          <a:prstGeom prst="rt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539114" y="3287963"/>
            <a:ext cx="9128886" cy="0"/>
          </a:xfrm>
          <a:prstGeom prst="line">
            <a:avLst/>
          </a:prstGeom>
          <a:ln w="38100">
            <a:solidFill>
              <a:srgbClr val="00BE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848" y="2313991"/>
            <a:ext cx="4338000" cy="3862971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020000">
            <a:off x="806258" y="4040019"/>
            <a:ext cx="5269722" cy="6924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 rot="1020695">
            <a:off x="-385440" y="2822298"/>
            <a:ext cx="9311410" cy="1120432"/>
          </a:xfrm>
          <a:custGeom>
            <a:avLst/>
            <a:gdLst>
              <a:gd name="connsiteX0" fmla="*/ 0 w 6888970"/>
              <a:gd name="connsiteY0" fmla="*/ 5629 h 1094517"/>
              <a:gd name="connsiteX1" fmla="*/ 6336207 w 6888970"/>
              <a:gd name="connsiteY1" fmla="*/ 0 h 1094517"/>
              <a:gd name="connsiteX2" fmla="*/ 6888970 w 6888970"/>
              <a:gd name="connsiteY2" fmla="*/ 1094517 h 1094517"/>
              <a:gd name="connsiteX3" fmla="*/ 333148 w 6888970"/>
              <a:gd name="connsiteY3" fmla="*/ 1094517 h 1094517"/>
              <a:gd name="connsiteX0-1" fmla="*/ 0 w 6888970"/>
              <a:gd name="connsiteY0-2" fmla="*/ 5629 h 1127232"/>
              <a:gd name="connsiteX1-3" fmla="*/ 6336207 w 6888970"/>
              <a:gd name="connsiteY1-4" fmla="*/ 0 h 1127232"/>
              <a:gd name="connsiteX2-5" fmla="*/ 6888970 w 6888970"/>
              <a:gd name="connsiteY2-6" fmla="*/ 1094517 h 1127232"/>
              <a:gd name="connsiteX3-7" fmla="*/ 234462 w 6888970"/>
              <a:gd name="connsiteY3-8" fmla="*/ 1127232 h 1127232"/>
              <a:gd name="connsiteX4" fmla="*/ 0 w 6888970"/>
              <a:gd name="connsiteY4" fmla="*/ 5629 h 1127232"/>
              <a:gd name="connsiteX0-9" fmla="*/ 0 w 6888970"/>
              <a:gd name="connsiteY0-10" fmla="*/ 5629 h 1127232"/>
              <a:gd name="connsiteX1-11" fmla="*/ 6336207 w 6888970"/>
              <a:gd name="connsiteY1-12" fmla="*/ 0 h 1127232"/>
              <a:gd name="connsiteX2-13" fmla="*/ 6888970 w 6888970"/>
              <a:gd name="connsiteY2-14" fmla="*/ 1094517 h 1127232"/>
              <a:gd name="connsiteX3-15" fmla="*/ 234462 w 6888970"/>
              <a:gd name="connsiteY3-16" fmla="*/ 1127232 h 1127232"/>
              <a:gd name="connsiteX4-17" fmla="*/ 0 w 6888970"/>
              <a:gd name="connsiteY4-18" fmla="*/ 5629 h 1127232"/>
              <a:gd name="connsiteX0-19" fmla="*/ 0 w 6888970"/>
              <a:gd name="connsiteY0-20" fmla="*/ 5629 h 1116129"/>
              <a:gd name="connsiteX1-21" fmla="*/ 6336207 w 6888970"/>
              <a:gd name="connsiteY1-22" fmla="*/ 0 h 1116129"/>
              <a:gd name="connsiteX2-23" fmla="*/ 6888970 w 6888970"/>
              <a:gd name="connsiteY2-24" fmla="*/ 1094517 h 1116129"/>
              <a:gd name="connsiteX3-25" fmla="*/ 261416 w 6888970"/>
              <a:gd name="connsiteY3-26" fmla="*/ 1116129 h 1116129"/>
              <a:gd name="connsiteX4-27" fmla="*/ 0 w 6888970"/>
              <a:gd name="connsiteY4-28" fmla="*/ 5629 h 1116129"/>
              <a:gd name="connsiteX0-29" fmla="*/ 0 w 6888970"/>
              <a:gd name="connsiteY0-30" fmla="*/ 5629 h 1116129"/>
              <a:gd name="connsiteX1-31" fmla="*/ 6336207 w 6888970"/>
              <a:gd name="connsiteY1-32" fmla="*/ 0 h 1116129"/>
              <a:gd name="connsiteX2-33" fmla="*/ 6888970 w 6888970"/>
              <a:gd name="connsiteY2-34" fmla="*/ 1094517 h 1116129"/>
              <a:gd name="connsiteX3-35" fmla="*/ 261416 w 6888970"/>
              <a:gd name="connsiteY3-36" fmla="*/ 1116129 h 1116129"/>
              <a:gd name="connsiteX4-37" fmla="*/ 0 w 6888970"/>
              <a:gd name="connsiteY4-38" fmla="*/ 5629 h 11161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888970" h="1116129">
                <a:moveTo>
                  <a:pt x="0" y="5629"/>
                </a:moveTo>
                <a:lnTo>
                  <a:pt x="6336207" y="0"/>
                </a:lnTo>
                <a:lnTo>
                  <a:pt x="6888970" y="1094517"/>
                </a:lnTo>
                <a:lnTo>
                  <a:pt x="261416" y="1116129"/>
                </a:lnTo>
                <a:cubicBezTo>
                  <a:pt x="-9941" y="-30167"/>
                  <a:pt x="111049" y="368592"/>
                  <a:pt x="0" y="5629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 defTabSz="384810">
              <a:defRPr/>
            </a:pPr>
            <a:endParaRPr lang="zh-CN" altLang="en-US" sz="1760" kern="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 userDrawn="1">
            <p:custDataLst>
              <p:tags r:id="rId3"/>
            </p:custDataLst>
          </p:nvPr>
        </p:nvCxnSpPr>
        <p:spPr>
          <a:xfrm>
            <a:off x="-6350" y="2800089"/>
            <a:ext cx="12198350" cy="3702506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22118">
            <a:off x="153380" y="2941977"/>
            <a:ext cx="8683425" cy="1005567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7264" y="2649893"/>
            <a:ext cx="3526973" cy="3340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1264" y="2649893"/>
            <a:ext cx="3526973" cy="3340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200"/>
            <a:ext cx="10515600" cy="864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8980"/>
            <a:ext cx="10515600" cy="1199464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871932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838200" y="-1"/>
            <a:ext cx="647363" cy="782240"/>
          </a:xfrm>
          <a:prstGeom prst="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4330" indent="-35433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 3" panose="05040102010807070707" pitchFamily="18" charset="2"/>
        <a:buChar char="p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://www.runoob.com/cplusplus/cpp-tutorial.html" TargetMode="Externa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6.xml"/><Relationship Id="rId7" Type="http://schemas.openxmlformats.org/officeDocument/2006/relationships/image" Target="../media/image1.png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image" Target="../media/image1.png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7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7.xml"/><Relationship Id="rId10" Type="http://schemas.openxmlformats.org/officeDocument/2006/relationships/image" Target="../media/image2.png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image" Target="../media/image1.png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4" Type="http://schemas.openxmlformats.org/officeDocument/2006/relationships/notesSlide" Target="../notesSlides/notesSlide7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image" Target="../media/image3.png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8.xml"/><Relationship Id="rId4" Type="http://schemas.openxmlformats.org/officeDocument/2006/relationships/image" Target="../media/image4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C++ </a:t>
            </a:r>
            <a:r>
              <a:rPr lang="zh-CN" altLang="en-US" dirty="0"/>
              <a:t>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绍兴市第一中学   张逸凡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6940" y="405765"/>
            <a:ext cx="7817485" cy="5962650"/>
          </a:xfrm>
          <a:prstGeom prst="rect">
            <a:avLst/>
          </a:prstGeom>
        </p:spPr>
      </p:pic>
      <p:sp>
        <p:nvSpPr>
          <p:cNvPr id="6" name="文本框 5">
            <a:hlinkClick r:id="rId2" tooltip=""/>
          </p:cNvPr>
          <p:cNvSpPr txBox="1"/>
          <p:nvPr/>
        </p:nvSpPr>
        <p:spPr>
          <a:xfrm>
            <a:off x="2293620" y="6274435"/>
            <a:ext cx="669099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http://www.runoob.com/cplusplus/cpp-tutorial.html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1865" y="69215"/>
            <a:ext cx="7747635" cy="67189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3540" y="346075"/>
            <a:ext cx="8884285" cy="6165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4570" y="269240"/>
            <a:ext cx="8592185" cy="63188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680" y="933450"/>
            <a:ext cx="9563735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             C++</a:t>
            </a:r>
            <a:r>
              <a:rPr lang="zh-CN" dirty="0"/>
              <a:t>主要特点</a:t>
            </a:r>
            <a:endParaRPr lang="zh-CN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165735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Main Features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48510"/>
            <a:ext cx="4165600" cy="113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/>
              <a:t>有</a:t>
            </a:r>
            <a:r>
              <a:rPr lang="en-US" altLang="zh-CN" dirty="0"/>
              <a:t>STL(Standard Template Library)</a:t>
            </a:r>
            <a:r>
              <a:rPr lang="zh-CN" altLang="en-US" dirty="0"/>
              <a:t>，包含了如排序、平衡树、优先队列等实用算法和数据结构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25500" y="3118485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>
                <a:sym typeface="+mn-ea"/>
              </a:rPr>
              <a:t>代码比</a:t>
            </a:r>
            <a:r>
              <a:rPr lang="en-US" altLang="zh-CN" dirty="0">
                <a:sym typeface="+mn-ea"/>
              </a:rPr>
              <a:t>Pascal</a:t>
            </a:r>
            <a:r>
              <a:rPr lang="zh-CN" altLang="en-US" dirty="0">
                <a:sym typeface="+mn-ea"/>
              </a:rPr>
              <a:t>不知道短到哪里去了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819785" y="3580765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dirty="0">
                <a:sym typeface="+mn-ea"/>
              </a:rPr>
              <a:t>容易产生一些奇怪的低级错误</a:t>
            </a:r>
            <a:endParaRPr 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821055" y="4050030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dirty="0">
                <a:sym typeface="+mn-ea"/>
              </a:rPr>
              <a:t>容易产生一些奇怪的低级错误</a:t>
            </a:r>
            <a:endParaRPr 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824230" y="4540250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dirty="0">
                <a:sym typeface="+mn-ea"/>
              </a:rPr>
              <a:t>容易产生一些奇怪的低级错误</a:t>
            </a:r>
            <a:endParaRPr 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215" y="777875"/>
            <a:ext cx="4406900" cy="53022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          </a:t>
            </a:r>
            <a:r>
              <a:rPr lang="zh-CN" dirty="0"/>
              <a:t>一些基本的语句</a:t>
            </a:r>
            <a:endParaRPr lang="zh-CN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165735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Basic Statements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48510"/>
            <a:ext cx="4165600" cy="44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/>
              <a:t>头文件</a:t>
            </a:r>
            <a:r>
              <a:rPr lang="en-US" altLang="zh-CN" dirty="0"/>
              <a:t>(Head Files)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25500" y="2510790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dirty="0">
                <a:sym typeface="+mn-ea"/>
              </a:rPr>
              <a:t>关于</a:t>
            </a:r>
            <a:r>
              <a:rPr lang="en-US" altLang="zh-CN" dirty="0">
                <a:sym typeface="+mn-ea"/>
              </a:rPr>
              <a:t>“using namespace std”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819785" y="2980055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dirty="0">
                <a:sym typeface="+mn-ea"/>
              </a:rPr>
              <a:t>小心重名</a:t>
            </a:r>
            <a:endParaRPr 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821055" y="3463290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dirty="0">
                <a:sym typeface="+mn-ea"/>
              </a:rPr>
              <a:t>变量的申明</a:t>
            </a:r>
            <a:endParaRPr 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215" y="777875"/>
            <a:ext cx="4406900" cy="53022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822325" y="3925570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dirty="0">
                <a:sym typeface="+mn-ea"/>
              </a:rPr>
              <a:t>一个表达式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一个完整的语句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824230" y="4424680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/>
              <a:t>区分大小写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832485" y="4928870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altLang="zh-CN" dirty="0"/>
              <a:t>scanf/cin</a:t>
            </a:r>
            <a:r>
              <a:rPr lang="zh-CN" altLang="en-US" dirty="0"/>
              <a:t>和</a:t>
            </a:r>
            <a:r>
              <a:rPr lang="en-US" altLang="zh-CN" dirty="0"/>
              <a:t>printf/cout/puts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7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165735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Types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48510"/>
            <a:ext cx="4165600" cy="44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altLang="zh-CN" dirty="0"/>
              <a:t>int(longint):4bytes  %d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25500" y="2510790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dirty="0">
                <a:sym typeface="+mn-ea"/>
              </a:rPr>
              <a:t>char(char):1byte  %c</a:t>
            </a:r>
            <a:endParaRPr lang="en-US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819785" y="2980055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altLang="zh-CN" dirty="0"/>
              <a:t>long long(int64):8bytes  %lld %I64d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821055" y="3463290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altLang="zh-CN" dirty="0"/>
              <a:t>double(double):8bytes  %.6lf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815340" y="3918585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altLang="zh-CN" dirty="0"/>
              <a:t>bool(bool):1byte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816610" y="4359910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altLang="zh-CN" dirty="0"/>
              <a:t>void:</a:t>
            </a:r>
            <a:r>
              <a:rPr lang="zh-CN" altLang="en-US" dirty="0"/>
              <a:t>暂且理解为什么都没有</a:t>
            </a:r>
            <a:r>
              <a:rPr lang="en-US" altLang="zh-CN" dirty="0"/>
              <a:t>*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824865" y="4787265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dirty="0"/>
              <a:t>typedef long long ll</a:t>
            </a:r>
            <a:endParaRPr 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812165" y="5214620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/>
              <a:t>数组下标从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4500" y="600075"/>
            <a:ext cx="5441950" cy="55118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7" grpId="0"/>
      <p:bldP spid="8" grpId="0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165735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Operation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48510"/>
            <a:ext cx="4165600" cy="44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altLang="zh-CN" dirty="0"/>
              <a:t>a*=b,a/=b,a+=b,a-=b,++a,a++;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25500" y="2510790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dirty="0">
                <a:sym typeface="+mn-ea"/>
              </a:rPr>
              <a:t>~   !   &amp;   &amp;&amp;   |   ||   ^   &gt;&gt;   &lt;&lt;</a:t>
            </a:r>
            <a:endParaRPr lang="en-US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819785" y="2980055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/>
              <a:t>注意优先级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821055" y="3463290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>
                <a:sym typeface="+mn-ea"/>
              </a:rPr>
              <a:t>赋值语句也有值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215" y="777875"/>
            <a:ext cx="4406900" cy="530225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815340" y="3918585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>
                <a:sym typeface="+mn-ea"/>
              </a:rPr>
              <a:t>强制类型转换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816610" y="4359910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>
                <a:sym typeface="+mn-ea"/>
              </a:rPr>
              <a:t>短路运算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824865" y="4787265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dirty="0"/>
              <a:t>typedef long long ll</a:t>
            </a:r>
            <a:endParaRPr 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805180" y="5235575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dirty="0"/>
              <a:t>(++a)-=2  (</a:t>
            </a:r>
            <a:r>
              <a:rPr lang="zh-CN" altLang="en-US" dirty="0"/>
              <a:t>引用和拷贝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806450" y="5669915"/>
            <a:ext cx="4165600" cy="4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dirty="0"/>
              <a:t>左结合与右结合</a:t>
            </a:r>
            <a:endParaRPr 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7" grpId="0"/>
      <p:bldP spid="8" grpId="0"/>
      <p:bldP spid="9" grpId="0"/>
      <p:bldP spid="12" grpId="0"/>
      <p:bldP spid="13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165735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Function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125345"/>
            <a:ext cx="4165600" cy="735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/>
              <a:t>返回值类型</a:t>
            </a:r>
            <a:r>
              <a:rPr lang="en-US" altLang="zh-CN" dirty="0"/>
              <a:t>(</a:t>
            </a:r>
            <a:r>
              <a:rPr lang="zh-CN" altLang="en-US" dirty="0"/>
              <a:t>可以为</a:t>
            </a:r>
            <a:r>
              <a:rPr lang="en-US" altLang="zh-CN" dirty="0"/>
              <a:t>void)</a:t>
            </a:r>
            <a:endParaRPr lang="en-US" altLang="zh-CN" dirty="0"/>
          </a:p>
          <a:p>
            <a:r>
              <a:rPr lang="zh-CN" altLang="en-US" dirty="0"/>
              <a:t>参数</a:t>
            </a:r>
            <a:r>
              <a:rPr lang="en-US" altLang="zh-CN" dirty="0"/>
              <a:t>(</a:t>
            </a:r>
            <a:r>
              <a:rPr lang="zh-CN" altLang="en-US" dirty="0"/>
              <a:t>可以为空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855" y="1652270"/>
            <a:ext cx="4864735" cy="34080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832485" y="3530600"/>
            <a:ext cx="4207510" cy="10521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/>
              <a:t>程序先进入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  <a:endParaRPr lang="zh-CN" altLang="en-US" dirty="0"/>
          </a:p>
          <a:p>
            <a:r>
              <a:rPr lang="en-US" altLang="zh-CN" dirty="0"/>
              <a:t>main</a:t>
            </a:r>
            <a:r>
              <a:rPr lang="zh-CN" altLang="en-US" dirty="0"/>
              <a:t>函数必须为</a:t>
            </a:r>
            <a:r>
              <a:rPr lang="en-US" altLang="zh-CN" dirty="0"/>
              <a:t>int</a:t>
            </a:r>
            <a:r>
              <a:rPr lang="zh-CN" altLang="en-US" dirty="0"/>
              <a:t>类型且默认返回</a:t>
            </a:r>
            <a:r>
              <a:rPr lang="en-US" altLang="zh-CN" dirty="0"/>
              <a:t>0</a:t>
            </a:r>
            <a:endParaRPr lang="en-US" altLang="zh-CN" dirty="0"/>
          </a:p>
          <a:p>
            <a:r>
              <a:rPr lang="zh-CN" altLang="en-US" dirty="0"/>
              <a:t>其他返回值非</a:t>
            </a:r>
            <a:r>
              <a:rPr lang="en-US" altLang="zh-CN" dirty="0"/>
              <a:t>void</a:t>
            </a:r>
            <a:r>
              <a:rPr lang="zh-CN" altLang="en-US" dirty="0"/>
              <a:t>的必须</a:t>
            </a:r>
            <a:endParaRPr lang="zh-CN" altLang="en-US" dirty="0"/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832485" y="2680335"/>
            <a:ext cx="4165600" cy="713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endParaRPr lang="en-US" altLang="zh-CN" dirty="0"/>
          </a:p>
          <a:p>
            <a:r>
              <a:rPr lang="zh-CN" altLang="en-US" dirty="0"/>
              <a:t>在函数内定义局部变量</a:t>
            </a:r>
            <a:endParaRPr lang="zh-CN" altLang="en-US" dirty="0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818515" y="4483100"/>
            <a:ext cx="4207510" cy="4489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/>
              <a:t>其他非</a:t>
            </a:r>
            <a:r>
              <a:rPr lang="en-US" altLang="zh-CN" dirty="0"/>
              <a:t>void</a:t>
            </a:r>
            <a:r>
              <a:rPr lang="zh-CN" altLang="en-US" dirty="0"/>
              <a:t>的必须显式地返回一个值</a:t>
            </a:r>
            <a:endParaRPr lang="zh-CN" altLang="en-US" dirty="0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821055"/>
            <a:ext cx="4165600" cy="9467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if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Statement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32485" y="1939925"/>
            <a:ext cx="4165600" cy="9467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Statement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832485" y="3201035"/>
            <a:ext cx="4165600" cy="9467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Statement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105" y="974725"/>
            <a:ext cx="2349500" cy="49085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tags/tag1.xml><?xml version="1.0" encoding="utf-8"?>
<p:tagLst xmlns:p="http://schemas.openxmlformats.org/presentationml/2006/main">
  <p:tag name="MH" val="20150923145622"/>
  <p:tag name="MH_LIBRARY" val="GRAPHIC"/>
  <p:tag name="MH_ORDER" val="Freeform 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16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SLIDE_ID" val="custom16056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12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MH" val="20150923145622"/>
  <p:tag name="MH_LIBRARY" val="GRAPHIC"/>
  <p:tag name="KSO_WM_TEMPLATE_CATEGORY" val="custom"/>
  <p:tag name="KSO_WM_TEMPLATE_INDEX" val="160564"/>
  <p:tag name="KSO_WM_TAG_VERSION" val="1.0"/>
  <p:tag name="KSO_WM_SLIDE_ID" val="custom160564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MH" val="20150923145622"/>
  <p:tag name="MH_LIBRARY" val="GRAPHIC"/>
  <p:tag name="MH_ORDER" val="Straight Connector 1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7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SLIDE_ID" val="custom16056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6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7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SLIDE_ID" val="custom16056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64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8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SLIDE_ID" val="custom16056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54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SLIDE_ID" val="custom16056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SLIDE_ID" val="custom16056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b"/>
  <p:tag name="KSO_WM_UNIT_INDEX" val="1"/>
  <p:tag name="KSO_WM_UNIT_ID" val="custom160564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THUMBS_INDEX" val="1、4、5、8、12、16、19、25、27、28、29"/>
  <p:tag name="KSO_WM_TEMPLATE_CATEGORY" val="custom"/>
  <p:tag name="KSO_WM_TEMPLATE_INDEX" val="160564"/>
  <p:tag name="KSO_WM_TAG_VERSION" val="1.0"/>
  <p:tag name="KSO_WM_SLIDE_ID" val="custom16056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12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MH" val="20150923145622"/>
  <p:tag name="MH_LIBRARY" val="GRAPHIC"/>
  <p:tag name="KSO_WM_TEMPLATE_CATEGORY" val="custom"/>
  <p:tag name="KSO_WM_TEMPLATE_INDEX" val="160564"/>
  <p:tag name="KSO_WM_TAG_VERSION" val="1.0"/>
  <p:tag name="KSO_WM_SLIDE_ID" val="custom160564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A000120140530A99PPBG">
  <a:themeElements>
    <a:clrScheme name="160564">
      <a:dk1>
        <a:srgbClr val="2F2F2F"/>
      </a:dk1>
      <a:lt1>
        <a:srgbClr val="F7F7F7"/>
      </a:lt1>
      <a:dk2>
        <a:srgbClr val="FFFFFF"/>
      </a:dk2>
      <a:lt2>
        <a:srgbClr val="5F5F5F"/>
      </a:lt2>
      <a:accent1>
        <a:srgbClr val="00BE9C"/>
      </a:accent1>
      <a:accent2>
        <a:srgbClr val="EC9126"/>
      </a:accent2>
      <a:accent3>
        <a:srgbClr val="CFBA21"/>
      </a:accent3>
      <a:accent4>
        <a:srgbClr val="00B0F0"/>
      </a:accent4>
      <a:accent5>
        <a:srgbClr val="009A79"/>
      </a:accent5>
      <a:accent6>
        <a:srgbClr val="AFB2B4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806</Words>
  <Application>WPS 演示</Application>
  <PresentationFormat>宽屏</PresentationFormat>
  <Paragraphs>175</Paragraphs>
  <Slides>14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黑体</vt:lpstr>
      <vt:lpstr>Wingdings 3</vt:lpstr>
      <vt:lpstr>微软雅黑</vt:lpstr>
      <vt:lpstr>Symbol</vt:lpstr>
      <vt:lpstr>Calibri</vt:lpstr>
      <vt:lpstr>A000120140530A99PPBG</vt:lpstr>
      <vt:lpstr>C++ 入门</vt:lpstr>
      <vt:lpstr>               C++主要特点</vt:lpstr>
      <vt:lpstr>PowerPoint 演示文稿</vt:lpstr>
      <vt:lpstr>            一些基本的语句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ZYF</cp:lastModifiedBy>
  <cp:revision>228</cp:revision>
  <dcterms:created xsi:type="dcterms:W3CDTF">2015-09-21T02:24:00Z</dcterms:created>
  <dcterms:modified xsi:type="dcterms:W3CDTF">2016-12-26T00:14:10Z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  <property fmtid="{D5CDD505-2E9C-101B-9397-08002B2CF9AE}" pid="3" name="name">
    <vt:lpwstr>绿色几何风演讲汇报模板.pptx</vt:lpwstr>
  </property>
  <property fmtid="{D5CDD505-2E9C-101B-9397-08002B2CF9AE}" pid="4" name="fileid">
    <vt:lpwstr>861701</vt:lpwstr>
  </property>
  <property fmtid="{D5CDD505-2E9C-101B-9397-08002B2CF9AE}" pid="5" name="search_tags">
    <vt:lpwstr>PPT模板</vt:lpwstr>
  </property>
</Properties>
</file>