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05" r:id="rId3"/>
    <p:sldId id="343" r:id="rId4"/>
    <p:sldId id="342" r:id="rId5"/>
    <p:sldId id="306" r:id="rId6"/>
    <p:sldId id="329" r:id="rId7"/>
    <p:sldId id="308" r:id="rId8"/>
    <p:sldId id="309" r:id="rId9"/>
    <p:sldId id="344" r:id="rId10"/>
    <p:sldId id="299" r:id="rId11"/>
    <p:sldId id="304" r:id="rId12"/>
    <p:sldId id="310" r:id="rId13"/>
    <p:sldId id="311" r:id="rId14"/>
    <p:sldId id="312" r:id="rId15"/>
    <p:sldId id="301" r:id="rId16"/>
    <p:sldId id="313" r:id="rId17"/>
    <p:sldId id="314" r:id="rId18"/>
    <p:sldId id="302" r:id="rId19"/>
    <p:sldId id="345" r:id="rId20"/>
    <p:sldId id="315" r:id="rId21"/>
    <p:sldId id="316" r:id="rId22"/>
    <p:sldId id="303" r:id="rId23"/>
    <p:sldId id="317" r:id="rId24"/>
    <p:sldId id="318" r:id="rId25"/>
    <p:sldId id="319" r:id="rId26"/>
    <p:sldId id="320" r:id="rId27"/>
    <p:sldId id="321" r:id="rId28"/>
    <p:sldId id="322" r:id="rId29"/>
    <p:sldId id="327" r:id="rId30"/>
    <p:sldId id="328" r:id="rId31"/>
    <p:sldId id="346" r:id="rId32"/>
    <p:sldId id="333" r:id="rId33"/>
    <p:sldId id="334" r:id="rId34"/>
    <p:sldId id="347" r:id="rId35"/>
    <p:sldId id="349" r:id="rId36"/>
    <p:sldId id="336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66CC"/>
    <a:srgbClr val="0066FF"/>
    <a:srgbClr val="3333FF"/>
    <a:srgbClr val="000099"/>
    <a:srgbClr val="41719C"/>
    <a:srgbClr val="FFFFCC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8A1E-B6C4-4C03-AC66-461D93D24DA5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8EAE0-1CF5-4013-9BE4-98F0082564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0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EAE0-1CF5-4013-9BE4-98F0082564D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75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EAE0-1CF5-4013-9BE4-98F0082564D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3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EAE0-1CF5-4013-9BE4-98F0082564D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00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EAE0-1CF5-4013-9BE4-98F0082564D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5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8EAE0-1CF5-4013-9BE4-98F0082564D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81000">
              <a:schemeClr val="bg1"/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26182" y="4248723"/>
            <a:ext cx="6726627" cy="3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923635" y="2410681"/>
            <a:ext cx="9845965" cy="908109"/>
          </a:xfrm>
          <a:prstGeom prst="rect">
            <a:avLst/>
          </a:prstGeom>
        </p:spPr>
        <p:txBody>
          <a:bodyPr tIns="108000" bIns="0">
            <a:noAutofit/>
          </a:bodyPr>
          <a:lstStyle>
            <a:lvl1pPr algn="l">
              <a:defRPr sz="6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04800" y="2724719"/>
            <a:ext cx="332509" cy="323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71054" y="2652299"/>
            <a:ext cx="221673" cy="212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228000" y="3389740"/>
            <a:ext cx="10541600" cy="214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5126182" y="4719775"/>
            <a:ext cx="6726627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23" y="252321"/>
            <a:ext cx="3748951" cy="3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4"/>
          <p:cNvSpPr txBox="1">
            <a:spLocks/>
          </p:cNvSpPr>
          <p:nvPr userDrawn="1"/>
        </p:nvSpPr>
        <p:spPr>
          <a:xfrm>
            <a:off x="186812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67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1" y="6438509"/>
            <a:ext cx="12193200" cy="3912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70" y="6471823"/>
            <a:ext cx="2673822" cy="2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1196" y="6838909"/>
            <a:ext cx="121932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ッター プレースホルダー 4"/>
          <p:cNvSpPr txBox="1">
            <a:spLocks/>
          </p:cNvSpPr>
          <p:nvPr userDrawn="1"/>
        </p:nvSpPr>
        <p:spPr>
          <a:xfrm>
            <a:off x="237600" y="6480000"/>
            <a:ext cx="1166328" cy="341178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97615E6-E3FC-4B55-B1AB-CE3A1D23E032}" type="slidenum">
              <a:rPr lang="en-US" altLang="ja-JP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‹#›</a:t>
            </a:fld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フッター プレースホルダー 4"/>
          <p:cNvSpPr txBox="1">
            <a:spLocks/>
          </p:cNvSpPr>
          <p:nvPr userDrawn="1"/>
        </p:nvSpPr>
        <p:spPr>
          <a:xfrm>
            <a:off x="1045789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7599" y="1034473"/>
            <a:ext cx="11758648" cy="5292436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/>
              </a:buClr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576000">
              <a:buClr>
                <a:schemeClr val="tx1"/>
              </a:buClr>
              <a:defRPr/>
            </a:lvl2pPr>
            <a:lvl3pPr marL="936000" indent="-180000">
              <a:buClr>
                <a:schemeClr val="tx1"/>
              </a:buClr>
              <a:buFont typeface="游ゴシック" panose="020B0400000000000000" pitchFamily="50" charset="-128"/>
              <a:buChar char="-"/>
              <a:defRPr/>
            </a:lvl3pPr>
            <a:lvl4pPr marL="1296000">
              <a:defRPr/>
            </a:lvl4pPr>
            <a:lvl5pPr marL="1656000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2"/>
            <a:endParaRPr kumimoji="1" lang="en-US" altLang="ja-JP" dirty="0"/>
          </a:p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2"/>
            <a:endParaRPr kumimoji="1" lang="en-US" altLang="ja-JP" dirty="0"/>
          </a:p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2"/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37599" y="118241"/>
            <a:ext cx="11758648" cy="725214"/>
          </a:xfrm>
          <a:prstGeom prst="rect">
            <a:avLst/>
          </a:prstGeom>
        </p:spPr>
        <p:txBody>
          <a:bodyPr tIns="108000" bIns="0">
            <a:normAutofit/>
          </a:bodyPr>
          <a:lstStyle>
            <a:lvl1pPr>
              <a:defRPr sz="4000" b="1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53299" y="843455"/>
            <a:ext cx="832419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599" y="118241"/>
            <a:ext cx="11758648" cy="725214"/>
          </a:xfrm>
          <a:prstGeom prst="rect">
            <a:avLst/>
          </a:prstGeom>
        </p:spPr>
        <p:txBody>
          <a:bodyPr tIns="108000" bIns="0">
            <a:normAutofit/>
          </a:bodyPr>
          <a:lstStyle>
            <a:lvl1pPr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7599" y="1034473"/>
            <a:ext cx="11758648" cy="529243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70C0"/>
              </a:buClr>
              <a:buFont typeface="游ゴシック" panose="020B0400000000000000" pitchFamily="50" charset="-128"/>
              <a:buChar char="▎"/>
              <a:defRPr/>
            </a:lvl1pPr>
            <a:lvl2pPr marL="576000">
              <a:buClr>
                <a:srgbClr val="0070C0"/>
              </a:buClr>
              <a:defRPr/>
            </a:lvl2pPr>
            <a:lvl3pPr marL="936000" indent="-180000">
              <a:buClr>
                <a:srgbClr val="0070C0"/>
              </a:buClr>
              <a:buFont typeface="游ゴシック" panose="020B0400000000000000" pitchFamily="50" charset="-128"/>
              <a:buChar char="-"/>
              <a:defRPr/>
            </a:lvl3pPr>
            <a:lvl4pPr marL="1296000">
              <a:defRPr/>
            </a:lvl4pPr>
            <a:lvl5pPr marL="1656000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253299" y="843455"/>
            <a:ext cx="832419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 userDrawn="1"/>
        </p:nvSpPr>
        <p:spPr>
          <a:xfrm>
            <a:off x="-1" y="6438509"/>
            <a:ext cx="12193200" cy="3912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70" y="6471823"/>
            <a:ext cx="2673822" cy="2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/>
          <p:nvPr userDrawn="1"/>
        </p:nvCxnSpPr>
        <p:spPr>
          <a:xfrm>
            <a:off x="1196" y="6838909"/>
            <a:ext cx="121932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ッター プレースホルダー 4"/>
          <p:cNvSpPr txBox="1">
            <a:spLocks/>
          </p:cNvSpPr>
          <p:nvPr userDrawn="1"/>
        </p:nvSpPr>
        <p:spPr>
          <a:xfrm>
            <a:off x="237600" y="6480000"/>
            <a:ext cx="1166328" cy="341178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97615E6-E3FC-4B55-B1AB-CE3A1D23E032}" type="slidenum">
              <a:rPr lang="en-US" altLang="ja-JP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‹#›</a:t>
            </a:fld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フッター プレースホルダー 4"/>
          <p:cNvSpPr txBox="1">
            <a:spLocks/>
          </p:cNvSpPr>
          <p:nvPr userDrawn="1"/>
        </p:nvSpPr>
        <p:spPr>
          <a:xfrm>
            <a:off x="1045789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82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37599" y="118241"/>
            <a:ext cx="11758648" cy="725214"/>
          </a:xfrm>
          <a:prstGeom prst="rect">
            <a:avLst/>
          </a:prstGeom>
        </p:spPr>
        <p:txBody>
          <a:bodyPr tIns="108000" bIns="0">
            <a:normAutofit/>
          </a:bodyPr>
          <a:lstStyle>
            <a:lvl1pPr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53299" y="843455"/>
            <a:ext cx="832419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7600" y="1034473"/>
            <a:ext cx="5830692" cy="52924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>
              <a:buClr>
                <a:srgbClr val="0070C0"/>
              </a:buClr>
              <a:buFont typeface="游ゴシック" panose="020B0400000000000000" pitchFamily="50" charset="-128"/>
              <a:buChar char="▎"/>
              <a:defRPr/>
            </a:lvl1pPr>
            <a:lvl2pPr marL="576000">
              <a:buClr>
                <a:srgbClr val="0070C0"/>
              </a:buClr>
              <a:defRPr/>
            </a:lvl2pPr>
            <a:lvl3pPr marL="936000" indent="-180000">
              <a:buClr>
                <a:srgbClr val="0070C0"/>
              </a:buClr>
              <a:buFont typeface="游ゴシック" panose="020B0400000000000000" pitchFamily="50" charset="-128"/>
              <a:buChar char="-"/>
              <a:defRPr/>
            </a:lvl3pPr>
            <a:lvl4pPr marL="1296000">
              <a:defRPr/>
            </a:lvl4pPr>
            <a:lvl5pPr marL="1656000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6190448" y="1039094"/>
            <a:ext cx="5830692" cy="52924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>
              <a:buClr>
                <a:srgbClr val="0070C0"/>
              </a:buClr>
              <a:buFont typeface="游ゴシック" panose="020B0400000000000000" pitchFamily="50" charset="-128"/>
              <a:buChar char="▎"/>
              <a:defRPr/>
            </a:lvl1pPr>
            <a:lvl2pPr marL="576000">
              <a:buClr>
                <a:srgbClr val="0070C0"/>
              </a:buClr>
              <a:defRPr/>
            </a:lvl2pPr>
            <a:lvl3pPr marL="936000" indent="-180000">
              <a:buClr>
                <a:srgbClr val="0070C0"/>
              </a:buClr>
              <a:buFont typeface="游ゴシック" panose="020B0400000000000000" pitchFamily="50" charset="-128"/>
              <a:buChar char="-"/>
              <a:defRPr/>
            </a:lvl3pPr>
            <a:lvl4pPr marL="1296000">
              <a:defRPr/>
            </a:lvl4pPr>
            <a:lvl5pPr marL="1656000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-1" y="6438509"/>
            <a:ext cx="12193200" cy="3912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70" y="6471823"/>
            <a:ext cx="2673822" cy="2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/>
          <p:cNvCxnSpPr/>
          <p:nvPr userDrawn="1"/>
        </p:nvCxnSpPr>
        <p:spPr>
          <a:xfrm>
            <a:off x="1196" y="6838909"/>
            <a:ext cx="121932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ッター プレースホルダー 4"/>
          <p:cNvSpPr txBox="1">
            <a:spLocks/>
          </p:cNvSpPr>
          <p:nvPr userDrawn="1"/>
        </p:nvSpPr>
        <p:spPr>
          <a:xfrm>
            <a:off x="237600" y="6480000"/>
            <a:ext cx="1166328" cy="341178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97615E6-E3FC-4B55-B1AB-CE3A1D23E032}" type="slidenum">
              <a:rPr lang="en-US" altLang="ja-JP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‹#›</a:t>
            </a:fld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フッター プレースホルダー 4"/>
          <p:cNvSpPr txBox="1">
            <a:spLocks/>
          </p:cNvSpPr>
          <p:nvPr userDrawn="1"/>
        </p:nvSpPr>
        <p:spPr>
          <a:xfrm>
            <a:off x="1045789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78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37599" y="118241"/>
            <a:ext cx="11758648" cy="725214"/>
          </a:xfrm>
          <a:prstGeom prst="rect">
            <a:avLst/>
          </a:prstGeom>
        </p:spPr>
        <p:txBody>
          <a:bodyPr tIns="108000" bIns="0">
            <a:normAutofit/>
          </a:bodyPr>
          <a:lstStyle>
            <a:lvl1pPr>
              <a:defRPr sz="4000"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53299" y="843455"/>
            <a:ext cx="832419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 userDrawn="1"/>
        </p:nvSpPr>
        <p:spPr>
          <a:xfrm>
            <a:off x="-1" y="6438509"/>
            <a:ext cx="12193200" cy="3912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70" y="6471823"/>
            <a:ext cx="2673822" cy="2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/>
          <p:nvPr userDrawn="1"/>
        </p:nvCxnSpPr>
        <p:spPr>
          <a:xfrm>
            <a:off x="1196" y="6838909"/>
            <a:ext cx="121932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ッター プレースホルダー 4"/>
          <p:cNvSpPr txBox="1">
            <a:spLocks/>
          </p:cNvSpPr>
          <p:nvPr userDrawn="1"/>
        </p:nvSpPr>
        <p:spPr>
          <a:xfrm>
            <a:off x="237600" y="6480000"/>
            <a:ext cx="1166328" cy="341178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97615E6-E3FC-4B55-B1AB-CE3A1D23E032}" type="slidenum">
              <a:rPr lang="en-US" altLang="ja-JP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‹#›</a:t>
            </a:fld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フッター プレースホルダー 4"/>
          <p:cNvSpPr txBox="1">
            <a:spLocks/>
          </p:cNvSpPr>
          <p:nvPr userDrawn="1"/>
        </p:nvSpPr>
        <p:spPr>
          <a:xfrm>
            <a:off x="1045789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93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-1" y="6438509"/>
            <a:ext cx="12193200" cy="3912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C:\Users\113993A007ZQ1\Desktop\set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70" y="6471823"/>
            <a:ext cx="2673822" cy="2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1196" y="6838909"/>
            <a:ext cx="121932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 txBox="1">
            <a:spLocks/>
          </p:cNvSpPr>
          <p:nvPr userDrawn="1"/>
        </p:nvSpPr>
        <p:spPr>
          <a:xfrm>
            <a:off x="237600" y="6480000"/>
            <a:ext cx="1166328" cy="341178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97615E6-E3FC-4B55-B1AB-CE3A1D23E032}" type="slidenum">
              <a:rPr lang="en-US" altLang="ja-JP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‹#›</a:t>
            </a:fld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フッター プレースホルダー 4"/>
          <p:cNvSpPr txBox="1">
            <a:spLocks/>
          </p:cNvSpPr>
          <p:nvPr userDrawn="1"/>
        </p:nvSpPr>
        <p:spPr>
          <a:xfrm>
            <a:off x="1045789" y="6480000"/>
            <a:ext cx="5105630" cy="356197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Copyright  ©  2023 Kokusai Software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42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7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2400" dirty="0"/>
              <a:t>２０２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年</a:t>
            </a:r>
            <a:r>
              <a:rPr lang="ja-JP" altLang="en-US" dirty="0"/>
              <a:t>０</a:t>
            </a:r>
            <a:r>
              <a:rPr lang="en-US" altLang="ja-JP" dirty="0"/>
              <a:t>5</a:t>
            </a:r>
            <a:r>
              <a:rPr kumimoji="1" lang="ja-JP" altLang="en-US" sz="2400" dirty="0"/>
              <a:t>月</a:t>
            </a:r>
            <a:r>
              <a:rPr lang="en-US" altLang="ja-JP" dirty="0"/>
              <a:t>16</a:t>
            </a:r>
            <a:r>
              <a:rPr kumimoji="1" lang="ja-JP" altLang="en-US" sz="2400" dirty="0"/>
              <a:t>日</a:t>
            </a:r>
            <a:r>
              <a:rPr lang="ja-JP" altLang="en-US" sz="2400" dirty="0"/>
              <a:t>　</a:t>
            </a:r>
            <a:endParaRPr kumimoji="1" lang="ja-JP" altLang="en-US" sz="24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カラオケ</a:t>
            </a:r>
            <a:r>
              <a:rPr kumimoji="1" lang="ja-JP" altLang="en-US" dirty="0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373645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6805039" cy="1077513"/>
            <a:chOff x="905813" y="2755933"/>
            <a:chExt cx="8572293" cy="1077513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8572293" cy="1077513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6200" b="1" dirty="0">
                  <a:latin typeface="+mn-lt"/>
                </a:rPr>
                <a:t>　</a:t>
              </a:r>
              <a:r>
                <a:rPr lang="en-US" altLang="ja-JP" sz="6200" b="1" dirty="0">
                  <a:latin typeface="+mn-lt"/>
                </a:rPr>
                <a:t>1.</a:t>
              </a:r>
              <a:r>
                <a:rPr lang="ja-JP" altLang="en-US" sz="6200" b="1" dirty="0">
                  <a:latin typeface="+mn-ea"/>
                  <a:ea typeface="+mn-ea"/>
                </a:rPr>
                <a:t>ログイン機能</a:t>
              </a:r>
              <a:br>
                <a:rPr lang="en-US" altLang="ja-JP" dirty="0"/>
              </a:br>
              <a:endParaRPr lang="ja-JP" altLang="en-US" dirty="0"/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294690"/>
              <a:ext cx="85722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5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3296" y="1203485"/>
            <a:ext cx="5874443" cy="16188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u="sng" dirty="0">
                <a:solidFill>
                  <a:schemeClr val="tx1"/>
                </a:solidFill>
              </a:rPr>
              <a:t>概略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・ユーザ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  <a:r>
              <a:rPr lang="ja-JP" altLang="en-US" sz="1400" dirty="0">
                <a:solidFill>
                  <a:schemeClr val="tx1"/>
                </a:solidFill>
              </a:rPr>
              <a:t>とパスワードを入力する。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・ログイン時にユーザ情報のチェックを行う。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　</a:t>
            </a:r>
            <a:r>
              <a:rPr lang="en-US" altLang="ja-JP" sz="1400" dirty="0">
                <a:solidFill>
                  <a:schemeClr val="tx1"/>
                </a:solidFill>
              </a:rPr>
              <a:t>OK</a:t>
            </a:r>
            <a:r>
              <a:rPr lang="ja-JP" altLang="en-US" sz="1400" dirty="0">
                <a:solidFill>
                  <a:schemeClr val="tx1"/>
                </a:solidFill>
              </a:rPr>
              <a:t>の場合：次の画面へ遷移する。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　　</a:t>
            </a:r>
            <a:r>
              <a:rPr lang="en-US" altLang="ja-JP" sz="1400" dirty="0">
                <a:solidFill>
                  <a:schemeClr val="tx1"/>
                </a:solidFill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</a:rPr>
              <a:t>パラメータ：ユーザ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　　</a:t>
            </a:r>
            <a:r>
              <a:rPr kumimoji="1" lang="en-US" altLang="ja-JP" sz="1400" dirty="0">
                <a:solidFill>
                  <a:schemeClr val="tx1"/>
                </a:solidFill>
              </a:rPr>
              <a:t>NG</a:t>
            </a:r>
            <a:r>
              <a:rPr kumimoji="1" lang="ja-JP" altLang="en-US" sz="1400" dirty="0">
                <a:solidFill>
                  <a:schemeClr val="tx1"/>
                </a:solidFill>
              </a:rPr>
              <a:t>の場合：ユーザ</a:t>
            </a:r>
            <a:r>
              <a:rPr kumimoji="1" lang="en-US" altLang="ja-JP" sz="1400" dirty="0">
                <a:solidFill>
                  <a:schemeClr val="tx1"/>
                </a:solidFill>
              </a:rPr>
              <a:t>ID</a:t>
            </a:r>
            <a:r>
              <a:rPr kumimoji="1" lang="ja-JP" altLang="en-US" sz="1400" dirty="0">
                <a:solidFill>
                  <a:schemeClr val="tx1"/>
                </a:solidFill>
              </a:rPr>
              <a:t>とパスワードをクリアする</a:t>
            </a:r>
            <a:r>
              <a:rPr kumimoji="1" lang="ja-JP" altLang="en-US" sz="1600" dirty="0">
                <a:solidFill>
                  <a:schemeClr val="tx1"/>
                </a:solidFill>
              </a:rPr>
              <a:t>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lvl="0"/>
            <a:endParaRPr lang="en-US" altLang="ja-JP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1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606669" y="1678270"/>
            <a:ext cx="11078308" cy="4674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u="sng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054877" y="2093792"/>
            <a:ext cx="7862846" cy="3843360"/>
            <a:chOff x="1644161" y="2409092"/>
            <a:chExt cx="7862846" cy="3843360"/>
          </a:xfrm>
        </p:grpSpPr>
        <p:sp>
          <p:nvSpPr>
            <p:cNvPr id="9" name="正方形/長方形 8"/>
            <p:cNvSpPr/>
            <p:nvPr/>
          </p:nvSpPr>
          <p:spPr>
            <a:xfrm>
              <a:off x="1644161" y="2409092"/>
              <a:ext cx="7862846" cy="2116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9ED7CFC0-5ECC-45B3-8B31-7CDC78C2D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42" t="16913" r="11616" b="36350"/>
            <a:stretch/>
          </p:blipFill>
          <p:spPr>
            <a:xfrm>
              <a:off x="1644161" y="3656377"/>
              <a:ext cx="7862846" cy="2596075"/>
            </a:xfrm>
            <a:prstGeom prst="rect">
              <a:avLst/>
            </a:prstGeom>
          </p:spPr>
        </p:pic>
      </p:grpSp>
      <p:sp>
        <p:nvSpPr>
          <p:cNvPr id="7" name="正方形/長方形 6"/>
          <p:cNvSpPr/>
          <p:nvPr/>
        </p:nvSpPr>
        <p:spPr>
          <a:xfrm>
            <a:off x="4128809" y="2919620"/>
            <a:ext cx="3380874" cy="55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楽曲オーダー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442566" y="3366579"/>
            <a:ext cx="2753360" cy="1159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37599" y="1034473"/>
            <a:ext cx="11758648" cy="12875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ログイン機能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354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6805039" cy="1077513"/>
            <a:chOff x="905813" y="2755933"/>
            <a:chExt cx="8572294" cy="1077513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8572294" cy="1077513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6200" b="1" dirty="0">
                  <a:latin typeface="+mn-lt"/>
                </a:rPr>
                <a:t>　</a:t>
              </a:r>
              <a:r>
                <a:rPr lang="en-US" altLang="ja-JP" sz="6200" b="1" dirty="0">
                  <a:latin typeface="+mn-lt"/>
                </a:rPr>
                <a:t>2.</a:t>
              </a:r>
              <a:r>
                <a:rPr lang="ja-JP" altLang="en-US" sz="6200" b="1" dirty="0">
                  <a:latin typeface="+mn-ea"/>
                  <a:ea typeface="+mn-ea"/>
                </a:rPr>
                <a:t>検索機能</a:t>
              </a:r>
              <a:br>
                <a:rPr lang="en-US" altLang="ja-JP" dirty="0"/>
              </a:br>
              <a:endParaRPr lang="ja-JP" altLang="en-US" dirty="0"/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294690"/>
              <a:ext cx="85722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47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3296" y="1203485"/>
            <a:ext cx="8399689" cy="16188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u="sng" dirty="0">
                <a:solidFill>
                  <a:schemeClr val="tx1"/>
                </a:solidFill>
              </a:rPr>
              <a:t>概略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</a:t>
            </a:r>
            <a:r>
              <a:rPr lang="en-US" altLang="ja-JP" sz="1400" dirty="0">
                <a:solidFill>
                  <a:schemeClr val="tx1"/>
                </a:solidFill>
              </a:rPr>
              <a:t>TOP</a:t>
            </a:r>
            <a:r>
              <a:rPr lang="ja-JP" altLang="en-US" sz="1400" dirty="0">
                <a:solidFill>
                  <a:schemeClr val="tx1"/>
                </a:solidFill>
              </a:rPr>
              <a:t>画面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・検索方法「曲名」「アーティスト」の選択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・検索欄に曲名又はアーティスト名を入力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・検索ボタンを押すと結果画面に遷移できる。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検索機能</a:t>
            </a:r>
            <a:endParaRPr kumimoji="1" lang="ja-JP" altLang="en-US" dirty="0"/>
          </a:p>
        </p:txBody>
      </p:sp>
      <p:sp>
        <p:nvSpPr>
          <p:cNvPr id="40" name="コンテンツ プレースホルダー 4"/>
          <p:cNvSpPr>
            <a:spLocks noGrp="1"/>
          </p:cNvSpPr>
          <p:nvPr>
            <p:ph idx="4294967295"/>
          </p:nvPr>
        </p:nvSpPr>
        <p:spPr>
          <a:xfrm>
            <a:off x="433388" y="1035050"/>
            <a:ext cx="11758612" cy="12874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DB5A1B-F6C0-4D6C-A183-DB238113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9901"/>
            <a:ext cx="10871200" cy="47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6200" b="1" dirty="0">
                  <a:latin typeface="+mn-ea"/>
                  <a:ea typeface="+mn-ea"/>
                </a:rPr>
                <a:t>3.</a:t>
              </a:r>
              <a:r>
                <a:rPr lang="ja-JP" altLang="en-US" sz="6200" b="1" dirty="0">
                  <a:latin typeface="+mn-ea"/>
                  <a:ea typeface="+mn-ea"/>
                </a:rPr>
                <a:t>注文機能</a:t>
              </a:r>
              <a:endParaRPr lang="ja-JP" altLang="en-US" dirty="0"/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01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注文機能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3296" y="1203485"/>
            <a:ext cx="5753203" cy="370047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u="sng" dirty="0">
                <a:solidFill>
                  <a:schemeClr val="tx1"/>
                </a:solidFill>
              </a:rPr>
              <a:t>概略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検索結果の楽曲をクリックして、詳細ページに遷移する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+mn-ea"/>
              </a:rPr>
              <a:t>注文機能</a:t>
            </a:r>
            <a:endParaRPr kumimoji="1" lang="ja-JP" altLang="en-US" dirty="0"/>
          </a:p>
        </p:txBody>
      </p:sp>
      <p:sp>
        <p:nvSpPr>
          <p:cNvPr id="41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9B5ABA4-DF6C-4BAE-8AE9-CE36C0FF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1549400"/>
            <a:ext cx="105104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+mn-ea"/>
              </a:rPr>
              <a:t>注文機能</a:t>
            </a:r>
            <a:endParaRPr kumimoji="1" lang="ja-JP" altLang="en-US" dirty="0"/>
          </a:p>
        </p:txBody>
      </p:sp>
      <p:sp>
        <p:nvSpPr>
          <p:cNvPr id="41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A038829-7085-4DF8-ABE2-45DFFED9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9" y="1425241"/>
            <a:ext cx="10902950" cy="47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37599" y="1034473"/>
            <a:ext cx="11758648" cy="128759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 </a:t>
            </a:r>
            <a:r>
              <a:rPr lang="ja-JP" altLang="en-US" b="1" dirty="0"/>
              <a:t>ユーザー機能</a:t>
            </a:r>
          </a:p>
          <a:p>
            <a:r>
              <a:rPr lang="ja-JP" altLang="en-US" b="1" dirty="0"/>
              <a:t>ユーザー登録およびログイン</a:t>
            </a:r>
            <a:endParaRPr lang="ja-JP" altLang="en-US" dirty="0"/>
          </a:p>
          <a:p>
            <a:pPr lvl="1"/>
            <a:r>
              <a:rPr lang="ja-JP" altLang="en-US" dirty="0"/>
              <a:t>新規ユーザー登録、ログインおよびログアウト機能</a:t>
            </a:r>
          </a:p>
          <a:p>
            <a:r>
              <a:rPr lang="ja-JP" altLang="en-US" b="1" dirty="0"/>
              <a:t>楽曲検索</a:t>
            </a:r>
            <a:endParaRPr lang="ja-JP" altLang="en-US" dirty="0"/>
          </a:p>
          <a:p>
            <a:pPr lvl="1"/>
            <a:r>
              <a:rPr lang="ja-JP" altLang="en-US" dirty="0"/>
              <a:t>楽曲の検索（曲名、アーティスト名等で検索可能）</a:t>
            </a:r>
          </a:p>
          <a:p>
            <a:r>
              <a:rPr lang="ja-JP" altLang="en-US" b="1" dirty="0"/>
              <a:t>オーダー</a:t>
            </a:r>
            <a:endParaRPr lang="ja-JP" altLang="en-US" dirty="0"/>
          </a:p>
          <a:p>
            <a:pPr lvl="1"/>
            <a:r>
              <a:rPr lang="ja-JP" altLang="en-US" dirty="0"/>
              <a:t>検索結果から楽曲を選択し、リストに追加、リストの表示</a:t>
            </a:r>
          </a:p>
          <a:p>
            <a:r>
              <a:rPr lang="ja-JP" altLang="en-US" b="1" dirty="0"/>
              <a:t>プレイリスト管理</a:t>
            </a:r>
            <a:endParaRPr lang="ja-JP" altLang="en-US" dirty="0"/>
          </a:p>
          <a:p>
            <a:pPr lvl="1"/>
            <a:r>
              <a:rPr lang="ja-JP" altLang="en-US" dirty="0"/>
              <a:t>自分のプレイリストの作成、編集、削除</a:t>
            </a:r>
          </a:p>
          <a:p>
            <a:pPr lvl="1"/>
            <a:r>
              <a:rPr lang="ja-JP" altLang="en-US" dirty="0"/>
              <a:t>プレイリストから楽曲を点歌リストに追加</a:t>
            </a:r>
          </a:p>
          <a:p>
            <a:r>
              <a:rPr lang="ja-JP" altLang="en-US" b="1" dirty="0"/>
              <a:t>履歴管理</a:t>
            </a:r>
            <a:endParaRPr lang="ja-JP" altLang="en-US" dirty="0"/>
          </a:p>
          <a:p>
            <a:pPr lvl="1"/>
            <a:r>
              <a:rPr lang="ja-JP" altLang="en-US" dirty="0"/>
              <a:t>過去に点歌した楽曲の履歴表示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7599" y="118241"/>
            <a:ext cx="6619362" cy="725214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ja-JP" altLang="en-US" dirty="0"/>
              <a:t>システム概要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418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6200" b="1" dirty="0">
                  <a:latin typeface="+mn-ea"/>
                  <a:ea typeface="+mn-ea"/>
                </a:rPr>
                <a:t>4.</a:t>
              </a:r>
              <a:r>
                <a:rPr lang="ja-JP" altLang="en-US" sz="6200" b="1" dirty="0">
                  <a:latin typeface="+mn-ea"/>
                  <a:ea typeface="+mn-ea"/>
                </a:rPr>
                <a:t>予約リスト</a:t>
              </a:r>
              <a:endParaRPr lang="ja-JP" altLang="en-US" dirty="0"/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9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予約リスト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3297" y="1203484"/>
            <a:ext cx="5661763" cy="47705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u="sng" dirty="0">
                <a:solidFill>
                  <a:schemeClr val="tx1"/>
                </a:solidFill>
              </a:rPr>
              <a:t>概略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-</a:t>
            </a:r>
            <a:r>
              <a:rPr lang="ja-JP" altLang="en-US" sz="1400" dirty="0">
                <a:solidFill>
                  <a:schemeClr val="tx1"/>
                </a:solidFill>
              </a:rPr>
              <a:t> 予約した曲を収納する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1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予約リスト</a:t>
            </a:r>
            <a:endParaRPr kumimoji="1" lang="ja-JP" altLang="en-US" dirty="0"/>
          </a:p>
        </p:txBody>
      </p:sp>
      <p:sp>
        <p:nvSpPr>
          <p:cNvPr id="45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64866717-7CC8-4B40-B3D7-13626F5F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1549400"/>
            <a:ext cx="10510418" cy="457200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8B5B69-1F63-41BD-8C99-CB3E57113FF4}"/>
              </a:ext>
            </a:extLst>
          </p:cNvPr>
          <p:cNvSpPr/>
          <p:nvPr/>
        </p:nvSpPr>
        <p:spPr>
          <a:xfrm>
            <a:off x="3752850" y="1784350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予約リスト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8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6200" b="1" dirty="0">
                  <a:latin typeface="+mn-ea"/>
                  <a:ea typeface="+mn-ea"/>
                </a:rPr>
                <a:t>5.</a:t>
              </a:r>
              <a:r>
                <a:rPr lang="ja-JP" altLang="en-US" sz="6200" b="1" dirty="0">
                  <a:latin typeface="+mn-ea"/>
                  <a:ea typeface="+mn-ea"/>
                </a:rPr>
                <a:t> </a:t>
              </a:r>
              <a:r>
                <a:rPr lang="en-US" altLang="ja-JP" sz="6200" b="1" dirty="0" err="1">
                  <a:latin typeface="+mn-ea"/>
                  <a:ea typeface="+mn-ea"/>
                </a:rPr>
                <a:t>MyPage</a:t>
              </a:r>
              <a:endParaRPr lang="ja-JP" altLang="en-US" dirty="0"/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23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MyPage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3297" y="1203484"/>
            <a:ext cx="5661763" cy="47705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u="sng" dirty="0">
                <a:solidFill>
                  <a:schemeClr val="tx1"/>
                </a:solidFill>
              </a:rPr>
              <a:t>概略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・個人情報と楽曲履歴を表示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5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+mn-ea"/>
              </a:rPr>
              <a:t>タスク詳細表示機能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775412" y="4123194"/>
            <a:ext cx="1108950" cy="319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r>
              <a:rPr lang="en-US" altLang="ja-JP" b="1" dirty="0">
                <a:solidFill>
                  <a:srgbClr val="002060"/>
                </a:solidFill>
              </a:rPr>
              <a:t>(</a:t>
            </a:r>
            <a:r>
              <a:rPr lang="en-US" altLang="ja-JP" b="1" dirty="0" err="1">
                <a:solidFill>
                  <a:srgbClr val="002060"/>
                </a:solidFill>
              </a:rPr>
              <a:t>MyPage</a:t>
            </a:r>
            <a:r>
              <a:rPr lang="en-US" altLang="ja-JP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65907" y="5642875"/>
            <a:ext cx="233300" cy="18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600"/>
              </a:lnSpc>
            </a:pPr>
            <a:endParaRPr kumimoji="1" lang="ja-JP" altLang="en-US" sz="1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B2B96E5-ECD3-4FF6-9983-373C6738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428496"/>
            <a:ext cx="10896600" cy="47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6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6600" b="1" dirty="0">
                  <a:latin typeface="+mn-ea"/>
                  <a:ea typeface="+mn-ea"/>
                </a:rPr>
                <a:t>6.</a:t>
              </a:r>
              <a:r>
                <a:rPr lang="ja-JP" altLang="en-US" sz="6600" b="1" dirty="0">
                  <a:latin typeface="+mn-ea"/>
                  <a:ea typeface="+mn-ea"/>
                </a:rPr>
                <a:t>履歴一覧機能</a:t>
              </a:r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21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履歴一覧機能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3297" y="1203484"/>
            <a:ext cx="5661763" cy="47705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u="sng" dirty="0">
                <a:solidFill>
                  <a:schemeClr val="tx1"/>
                </a:solidFill>
              </a:rPr>
              <a:t>概略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・プレー完了した楽曲のリストを表示する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6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履歴一覧機能</a:t>
            </a:r>
          </a:p>
        </p:txBody>
      </p:sp>
      <p:sp>
        <p:nvSpPr>
          <p:cNvPr id="45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BA0B9C-2EAE-4A59-B783-E2B039C2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1549400"/>
            <a:ext cx="10510418" cy="4572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A0A324-8F62-478C-A388-9D95A364B4DF}"/>
              </a:ext>
            </a:extLst>
          </p:cNvPr>
          <p:cNvSpPr/>
          <p:nvPr/>
        </p:nvSpPr>
        <p:spPr>
          <a:xfrm>
            <a:off x="3482263" y="1803011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履歴</a:t>
            </a:r>
          </a:p>
        </p:txBody>
      </p:sp>
    </p:spTree>
    <p:extLst>
      <p:ext uri="{BB962C8B-B14F-4D97-AF65-F5344CB8AC3E}">
        <p14:creationId xmlns:p14="http://schemas.microsoft.com/office/powerpoint/2010/main" val="247477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6600" b="1" dirty="0">
                  <a:latin typeface="+mn-ea"/>
                  <a:ea typeface="+mn-ea"/>
                </a:rPr>
                <a:t>7.</a:t>
              </a:r>
              <a:r>
                <a:rPr lang="ja-JP" altLang="en-US" sz="6600" b="1" dirty="0">
                  <a:latin typeface="+mn-ea"/>
                  <a:ea typeface="+mn-ea"/>
                </a:rPr>
                <a:t>予約削除機能</a:t>
              </a:r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37599" y="1034473"/>
            <a:ext cx="11758648" cy="4502727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スタッフ機能</a:t>
            </a:r>
          </a:p>
          <a:p>
            <a:r>
              <a:rPr lang="ja-JP" altLang="en-US" b="1" dirty="0"/>
              <a:t>楽曲管理</a:t>
            </a:r>
            <a:endParaRPr lang="ja-JP" altLang="en-US" dirty="0"/>
          </a:p>
          <a:p>
            <a:pPr lvl="1"/>
            <a:r>
              <a:rPr lang="ja-JP" altLang="en-US" dirty="0"/>
              <a:t>楽曲データの追加、編集、削除</a:t>
            </a:r>
          </a:p>
          <a:p>
            <a:pPr lvl="1"/>
            <a:r>
              <a:rPr lang="ja-JP" altLang="en-US" dirty="0"/>
              <a:t>楽曲の在庫管理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システム管理機能</a:t>
            </a:r>
          </a:p>
          <a:p>
            <a:r>
              <a:rPr lang="ja-JP" altLang="en-US" b="1" dirty="0"/>
              <a:t>ユーザー管理</a:t>
            </a:r>
            <a:endParaRPr lang="ja-JP" altLang="en-US" dirty="0"/>
          </a:p>
          <a:p>
            <a:pPr lvl="1"/>
            <a:r>
              <a:rPr lang="ja-JP" altLang="en-US" dirty="0"/>
              <a:t>登録ユーザーの管理（登録情報の表示、編集、削除）</a:t>
            </a:r>
          </a:p>
          <a:p>
            <a:r>
              <a:rPr lang="ja-JP" altLang="en-US" b="1" dirty="0"/>
              <a:t>スタッフ管理</a:t>
            </a:r>
            <a:endParaRPr lang="ja-JP" altLang="en-US" dirty="0"/>
          </a:p>
          <a:p>
            <a:pPr lvl="1"/>
            <a:r>
              <a:rPr lang="ja-JP" altLang="en-US" dirty="0"/>
              <a:t>スタッフのアカウント管理</a:t>
            </a:r>
          </a:p>
          <a:p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7599" y="118241"/>
            <a:ext cx="6619362" cy="725214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ja-JP" altLang="en-US" dirty="0"/>
              <a:t>システム概要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984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予約削除機能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10437" y="1435489"/>
            <a:ext cx="8907883" cy="17759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u="sng" dirty="0">
                <a:solidFill>
                  <a:schemeClr val="tx1"/>
                </a:solidFill>
              </a:rPr>
              <a:t>概略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・予約した楽曲を予約リストから削除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予約削除機能</a:t>
            </a:r>
            <a:endParaRPr kumimoji="1" lang="ja-JP" altLang="en-US" dirty="0"/>
          </a:p>
        </p:txBody>
      </p:sp>
      <p:sp>
        <p:nvSpPr>
          <p:cNvPr id="45" name="コンテンツ プレースホルダー 4"/>
          <p:cNvSpPr txBox="1">
            <a:spLocks/>
          </p:cNvSpPr>
          <p:nvPr/>
        </p:nvSpPr>
        <p:spPr>
          <a:xfrm>
            <a:off x="484188" y="930815"/>
            <a:ext cx="11758612" cy="1287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endParaRPr lang="en-US" altLang="ja-JP" b="1" dirty="0">
              <a:solidFill>
                <a:srgbClr val="002060"/>
              </a:solidFill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64866717-7CC8-4B40-B3D7-13626F5F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1549400"/>
            <a:ext cx="10510418" cy="457200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8B5B69-1F63-41BD-8C99-CB3E57113FF4}"/>
              </a:ext>
            </a:extLst>
          </p:cNvPr>
          <p:cNvSpPr/>
          <p:nvPr/>
        </p:nvSpPr>
        <p:spPr>
          <a:xfrm>
            <a:off x="3752850" y="1784350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予約リスト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92887C-363F-4FAA-B81E-B588318DE555}"/>
              </a:ext>
            </a:extLst>
          </p:cNvPr>
          <p:cNvSpPr/>
          <p:nvPr/>
        </p:nvSpPr>
        <p:spPr>
          <a:xfrm>
            <a:off x="6981241" y="2707336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B986E0-C719-447A-B76F-384ECA44245D}"/>
              </a:ext>
            </a:extLst>
          </p:cNvPr>
          <p:cNvSpPr/>
          <p:nvPr/>
        </p:nvSpPr>
        <p:spPr>
          <a:xfrm>
            <a:off x="6981241" y="3279625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81E312-347D-4170-9EB6-C1B907C760FD}"/>
              </a:ext>
            </a:extLst>
          </p:cNvPr>
          <p:cNvSpPr/>
          <p:nvPr/>
        </p:nvSpPr>
        <p:spPr>
          <a:xfrm>
            <a:off x="6981241" y="3998696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DD4FC3-A309-42B9-88DC-72D29563DE01}"/>
              </a:ext>
            </a:extLst>
          </p:cNvPr>
          <p:cNvSpPr/>
          <p:nvPr/>
        </p:nvSpPr>
        <p:spPr>
          <a:xfrm>
            <a:off x="6981241" y="4585100"/>
            <a:ext cx="1854848" cy="25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5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6600" b="1" dirty="0">
                  <a:latin typeface="+mn-ea"/>
                  <a:ea typeface="+mn-ea"/>
                </a:rPr>
                <a:t>8.</a:t>
              </a:r>
              <a:r>
                <a:rPr lang="ja-JP" altLang="en-US" sz="6600" b="1" dirty="0">
                  <a:latin typeface="+mn-ea"/>
                  <a:ea typeface="+mn-ea"/>
                </a:rPr>
                <a:t>ユーザ管理機能</a:t>
              </a:r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55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ユーザ管理機能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10437" y="1472810"/>
            <a:ext cx="6004663" cy="33912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u="sng" dirty="0">
                <a:solidFill>
                  <a:schemeClr val="tx1"/>
                </a:solidFill>
              </a:rPr>
              <a:t>概略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・ユーザを管理（登録、編集、削除）する。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・権限によって編集可能領域が異なる。詳細は右の図を参照。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・ユーザの削除に管理して論理ではなく、物理削除とする。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・ユーザの登録には以下の情報が必要。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　</a:t>
            </a:r>
            <a:r>
              <a:rPr lang="en-US" altLang="ja-JP" sz="1400" b="1" dirty="0">
                <a:solidFill>
                  <a:schemeClr val="tx1"/>
                </a:solidFill>
              </a:rPr>
              <a:t>【</a:t>
            </a:r>
            <a:r>
              <a:rPr lang="ja-JP" altLang="en-US" sz="1400" b="1" dirty="0">
                <a:solidFill>
                  <a:schemeClr val="tx1"/>
                </a:solidFill>
              </a:rPr>
              <a:t>入力項目</a:t>
            </a:r>
            <a:r>
              <a:rPr lang="en-US" altLang="ja-JP" sz="1400" b="1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　ユーザ名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　ユーザ権限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　所属グループ（管理ユーザが所属しているもの中で決定をする。）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14903"/>
              </p:ext>
            </p:extLst>
          </p:nvPr>
        </p:nvGraphicFramePr>
        <p:xfrm>
          <a:off x="6676798" y="1767700"/>
          <a:ext cx="5255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88">
                  <a:extLst>
                    <a:ext uri="{9D8B030D-6E8A-4147-A177-3AD203B41FA5}">
                      <a16:colId xmlns:a16="http://schemas.microsoft.com/office/drawing/2014/main" val="2620448220"/>
                    </a:ext>
                  </a:extLst>
                </a:gridCol>
                <a:gridCol w="914720">
                  <a:extLst>
                    <a:ext uri="{9D8B030D-6E8A-4147-A177-3AD203B41FA5}">
                      <a16:colId xmlns:a16="http://schemas.microsoft.com/office/drawing/2014/main" val="3960055248"/>
                    </a:ext>
                  </a:extLst>
                </a:gridCol>
                <a:gridCol w="884973">
                  <a:extLst>
                    <a:ext uri="{9D8B030D-6E8A-4147-A177-3AD203B41FA5}">
                      <a16:colId xmlns:a16="http://schemas.microsoft.com/office/drawing/2014/main" val="1016636301"/>
                    </a:ext>
                  </a:extLst>
                </a:gridCol>
                <a:gridCol w="954898">
                  <a:extLst>
                    <a:ext uri="{9D8B030D-6E8A-4147-A177-3AD203B41FA5}">
                      <a16:colId xmlns:a16="http://schemas.microsoft.com/office/drawing/2014/main" val="1169134926"/>
                    </a:ext>
                  </a:extLst>
                </a:gridCol>
                <a:gridCol w="954898">
                  <a:extLst>
                    <a:ext uri="{9D8B030D-6E8A-4147-A177-3AD203B41FA5}">
                      <a16:colId xmlns:a16="http://schemas.microsoft.com/office/drawing/2014/main" val="66583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編集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範囲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管理ユーザ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/>
                        <a:t>所属グループ内のユーザ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一般ユーザ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編集不可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07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6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837799" y="2975740"/>
            <a:ext cx="8611126" cy="1558160"/>
            <a:chOff x="905813" y="2755933"/>
            <a:chExt cx="10847416" cy="1558160"/>
          </a:xfrm>
        </p:grpSpPr>
        <p:sp>
          <p:nvSpPr>
            <p:cNvPr id="8" name="タイトル 3"/>
            <p:cNvSpPr txBox="1">
              <a:spLocks/>
            </p:cNvSpPr>
            <p:nvPr/>
          </p:nvSpPr>
          <p:spPr>
            <a:xfrm>
              <a:off x="905813" y="2755933"/>
              <a:ext cx="10847416" cy="1558160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ja-JP" sz="6600" b="1" dirty="0">
                  <a:latin typeface="+mn-ea"/>
                  <a:ea typeface="+mn-ea"/>
                </a:rPr>
                <a:t>9.</a:t>
              </a:r>
              <a:r>
                <a:rPr lang="ja-JP" altLang="en-US" sz="6600" b="1" dirty="0">
                  <a:latin typeface="+mn-ea"/>
                  <a:ea typeface="+mn-ea"/>
                </a:rPr>
                <a:t>詳細設計</a:t>
              </a:r>
            </a:p>
          </p:txBody>
        </p:sp>
        <p:cxnSp>
          <p:nvCxnSpPr>
            <p:cNvPr id="10" name="直線コネクタ 9"/>
            <p:cNvCxnSpPr>
              <a:stCxn id="8" idx="1"/>
              <a:endCxn id="8" idx="3"/>
            </p:cNvCxnSpPr>
            <p:nvPr/>
          </p:nvCxnSpPr>
          <p:spPr>
            <a:xfrm>
              <a:off x="905813" y="3535013"/>
              <a:ext cx="10847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74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データベース設計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6A38F78-2CF4-470F-9FAE-28AEDEF5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7590"/>
              </p:ext>
            </p:extLst>
          </p:nvPr>
        </p:nvGraphicFramePr>
        <p:xfrm>
          <a:off x="484154" y="1110686"/>
          <a:ext cx="2884676" cy="20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>
                  <a:extLst>
                    <a:ext uri="{9D8B030D-6E8A-4147-A177-3AD203B41FA5}">
                      <a16:colId xmlns:a16="http://schemas.microsoft.com/office/drawing/2014/main" val="2157223825"/>
                    </a:ext>
                  </a:extLst>
                </a:gridCol>
                <a:gridCol w="1301621">
                  <a:extLst>
                    <a:ext uri="{9D8B030D-6E8A-4147-A177-3AD203B41FA5}">
                      <a16:colId xmlns:a16="http://schemas.microsoft.com/office/drawing/2014/main" val="247907654"/>
                    </a:ext>
                  </a:extLst>
                </a:gridCol>
              </a:tblGrid>
              <a:tr h="52454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1507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（主キー）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62374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6272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passworld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145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7AA721D-2B73-4963-860C-EB865B285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34114"/>
              </p:ext>
            </p:extLst>
          </p:nvPr>
        </p:nvGraphicFramePr>
        <p:xfrm>
          <a:off x="4384350" y="1110686"/>
          <a:ext cx="2891026" cy="314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>
                  <a:extLst>
                    <a:ext uri="{9D8B030D-6E8A-4147-A177-3AD203B41FA5}">
                      <a16:colId xmlns:a16="http://schemas.microsoft.com/office/drawing/2014/main" val="2157223825"/>
                    </a:ext>
                  </a:extLst>
                </a:gridCol>
                <a:gridCol w="1301621">
                  <a:extLst>
                    <a:ext uri="{9D8B030D-6E8A-4147-A177-3AD203B41FA5}">
                      <a16:colId xmlns:a16="http://schemas.microsoft.com/office/drawing/2014/main" val="247907654"/>
                    </a:ext>
                  </a:extLst>
                </a:gridCol>
              </a:tblGrid>
              <a:tr h="52454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1507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（主キー）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62374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6272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Artist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1451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Album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18078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File_path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3215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8C3F547-D186-4AC1-BA79-22731C47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5318"/>
              </p:ext>
            </p:extLst>
          </p:nvPr>
        </p:nvGraphicFramePr>
        <p:xfrm>
          <a:off x="7948644" y="1110686"/>
          <a:ext cx="2891026" cy="314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>
                  <a:extLst>
                    <a:ext uri="{9D8B030D-6E8A-4147-A177-3AD203B41FA5}">
                      <a16:colId xmlns:a16="http://schemas.microsoft.com/office/drawing/2014/main" val="2157223825"/>
                    </a:ext>
                  </a:extLst>
                </a:gridCol>
                <a:gridCol w="1301621">
                  <a:extLst>
                    <a:ext uri="{9D8B030D-6E8A-4147-A177-3AD203B41FA5}">
                      <a16:colId xmlns:a16="http://schemas.microsoft.com/office/drawing/2014/main" val="247907654"/>
                    </a:ext>
                  </a:extLst>
                </a:gridCol>
              </a:tblGrid>
              <a:tr h="52454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1507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（主キー）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62374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6272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Song_id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1451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Order_time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18078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3215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35D2DF1-8EB9-40C7-98BF-7F63F10C1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92982"/>
              </p:ext>
            </p:extLst>
          </p:nvPr>
        </p:nvGraphicFramePr>
        <p:xfrm>
          <a:off x="477804" y="3544768"/>
          <a:ext cx="2891026" cy="26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>
                  <a:extLst>
                    <a:ext uri="{9D8B030D-6E8A-4147-A177-3AD203B41FA5}">
                      <a16:colId xmlns:a16="http://schemas.microsoft.com/office/drawing/2014/main" val="2157223825"/>
                    </a:ext>
                  </a:extLst>
                </a:gridCol>
                <a:gridCol w="1301621">
                  <a:extLst>
                    <a:ext uri="{9D8B030D-6E8A-4147-A177-3AD203B41FA5}">
                      <a16:colId xmlns:a16="http://schemas.microsoft.com/office/drawing/2014/main" val="247907654"/>
                    </a:ext>
                  </a:extLst>
                </a:gridCol>
              </a:tblGrid>
              <a:tr h="52454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履歴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1507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（主キー）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62374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6272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Song_id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1451"/>
                  </a:ext>
                </a:extLst>
              </a:tr>
              <a:tr h="5245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Order_time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1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3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37599" y="1397977"/>
            <a:ext cx="11498746" cy="48667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u="sng" dirty="0">
                <a:solidFill>
                  <a:schemeClr val="tx1"/>
                </a:solidFill>
              </a:rPr>
              <a:t>ユーザ管理画面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ユーザ権限管理機能</a:t>
            </a:r>
          </a:p>
        </p:txBody>
      </p:sp>
      <p:sp>
        <p:nvSpPr>
          <p:cNvPr id="45" name="コンテンツ プレースホルダー 4"/>
          <p:cNvSpPr txBox="1">
            <a:spLocks/>
          </p:cNvSpPr>
          <p:nvPr/>
        </p:nvSpPr>
        <p:spPr>
          <a:xfrm>
            <a:off x="484188" y="930816"/>
            <a:ext cx="11758612" cy="572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solidFill>
                  <a:srgbClr val="002060"/>
                </a:solidFill>
              </a:rPr>
              <a:t>画面イメージ</a:t>
            </a:r>
            <a:r>
              <a:rPr lang="en-US" altLang="ja-JP" b="1" dirty="0">
                <a:solidFill>
                  <a:srgbClr val="002060"/>
                </a:solidFill>
              </a:rPr>
              <a:t>(</a:t>
            </a:r>
            <a:r>
              <a:rPr lang="ja-JP" altLang="en-US" b="1" dirty="0">
                <a:solidFill>
                  <a:srgbClr val="002060"/>
                </a:solidFill>
              </a:rPr>
              <a:t>ユーザ権限登録画面</a:t>
            </a:r>
            <a:r>
              <a:rPr lang="en-US" altLang="ja-JP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108767" y="1778361"/>
            <a:ext cx="7756410" cy="42115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2472018" y="2011353"/>
            <a:ext cx="3357557" cy="390494"/>
            <a:chOff x="1301262" y="2058008"/>
            <a:chExt cx="3357557" cy="390494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1301262" y="2058008"/>
              <a:ext cx="1855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会員</a:t>
              </a:r>
              <a:r>
                <a:rPr kumimoji="1" lang="ja-JP" altLang="en-US" dirty="0"/>
                <a:t>番号：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301201" y="2079170"/>
              <a:ext cx="135761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会員</a:t>
              </a:r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番号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2470412" y="5580423"/>
            <a:ext cx="696198" cy="26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kumimoji="1" lang="ja-JP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2470412" y="2972082"/>
            <a:ext cx="4981927" cy="2433460"/>
            <a:chOff x="2470412" y="2667656"/>
            <a:chExt cx="4981927" cy="243346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470412" y="2667656"/>
              <a:ext cx="4964749" cy="1137859"/>
              <a:chOff x="2470412" y="2667656"/>
              <a:chExt cx="4964749" cy="1137859"/>
            </a:xfrm>
          </p:grpSpPr>
          <p:grpSp>
            <p:nvGrpSpPr>
              <p:cNvPr id="38" name="グループ化 37"/>
              <p:cNvGrpSpPr/>
              <p:nvPr/>
            </p:nvGrpSpPr>
            <p:grpSpPr>
              <a:xfrm>
                <a:off x="2470412" y="2667656"/>
                <a:ext cx="4964749" cy="1124169"/>
                <a:chOff x="1299656" y="2728001"/>
                <a:chExt cx="4964749" cy="1124169"/>
              </a:xfrm>
            </p:grpSpPr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299656" y="2728001"/>
                  <a:ext cx="2154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所属グループ名：</a:t>
                  </a:r>
                </a:p>
              </p:txBody>
            </p:sp>
            <p:grpSp>
              <p:nvGrpSpPr>
                <p:cNvPr id="35" name="グループ化 34"/>
                <p:cNvGrpSpPr/>
                <p:nvPr/>
              </p:nvGrpSpPr>
              <p:grpSpPr>
                <a:xfrm>
                  <a:off x="3301201" y="2742999"/>
                  <a:ext cx="2963204" cy="1109171"/>
                  <a:chOff x="3301201" y="2742999"/>
                  <a:chExt cx="2963204" cy="1109171"/>
                </a:xfrm>
              </p:grpSpPr>
              <p:grpSp>
                <p:nvGrpSpPr>
                  <p:cNvPr id="9" name="グループ化 8"/>
                  <p:cNvGrpSpPr/>
                  <p:nvPr/>
                </p:nvGrpSpPr>
                <p:grpSpPr>
                  <a:xfrm>
                    <a:off x="3301201" y="2742999"/>
                    <a:ext cx="2525169" cy="1109171"/>
                    <a:chOff x="3302808" y="3344856"/>
                    <a:chExt cx="2525169" cy="1109171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3304584" y="3344856"/>
                      <a:ext cx="252339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選択してください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" name="正方形/長方形 22"/>
                    <p:cNvSpPr/>
                    <p:nvPr/>
                  </p:nvSpPr>
                  <p:spPr>
                    <a:xfrm>
                      <a:off x="3302808" y="3711219"/>
                      <a:ext cx="252339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国際グループ１</a:t>
                      </a:r>
                    </a:p>
                  </p:txBody>
                </p:sp>
                <p:sp>
                  <p:nvSpPr>
                    <p:cNvPr id="24" name="正方形/長方形 23"/>
                    <p:cNvSpPr/>
                    <p:nvPr/>
                  </p:nvSpPr>
                  <p:spPr>
                    <a:xfrm>
                      <a:off x="3304376" y="4084695"/>
                      <a:ext cx="252182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国際グループ２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グループ化 28"/>
                  <p:cNvGrpSpPr/>
                  <p:nvPr/>
                </p:nvGrpSpPr>
                <p:grpSpPr>
                  <a:xfrm>
                    <a:off x="5826162" y="2742999"/>
                    <a:ext cx="438243" cy="366363"/>
                    <a:chOff x="5826162" y="2725528"/>
                    <a:chExt cx="537332" cy="385132"/>
                  </a:xfrm>
                </p:grpSpPr>
                <p:sp>
                  <p:nvSpPr>
                    <p:cNvPr id="13" name="正方形/長方形 12"/>
                    <p:cNvSpPr/>
                    <p:nvPr/>
                  </p:nvSpPr>
                  <p:spPr>
                    <a:xfrm>
                      <a:off x="5826162" y="2725528"/>
                      <a:ext cx="537332" cy="385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" name="二等辺三角形 24"/>
                    <p:cNvSpPr/>
                    <p:nvPr/>
                  </p:nvSpPr>
                  <p:spPr>
                    <a:xfrm rot="10800000">
                      <a:off x="5907108" y="2780987"/>
                      <a:ext cx="360485" cy="29335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5350" y="3062707"/>
                <a:ext cx="439811" cy="742808"/>
                <a:chOff x="6853294" y="3062707"/>
                <a:chExt cx="439811" cy="742808"/>
              </a:xfrm>
            </p:grpSpPr>
            <p:sp>
              <p:nvSpPr>
                <p:cNvPr id="41" name="正方形/長方形 40"/>
                <p:cNvSpPr/>
                <p:nvPr/>
              </p:nvSpPr>
              <p:spPr>
                <a:xfrm>
                  <a:off x="6853294" y="3062707"/>
                  <a:ext cx="439811" cy="74280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二等辺三角形 41"/>
                <p:cNvSpPr/>
                <p:nvPr/>
              </p:nvSpPr>
              <p:spPr>
                <a:xfrm>
                  <a:off x="6992892" y="3122341"/>
                  <a:ext cx="167640" cy="152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二等辺三角形 45"/>
                <p:cNvSpPr/>
                <p:nvPr/>
              </p:nvSpPr>
              <p:spPr>
                <a:xfrm rot="10800000">
                  <a:off x="6977324" y="3614169"/>
                  <a:ext cx="191751" cy="11889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2472018" y="3968543"/>
              <a:ext cx="4980321" cy="1132573"/>
              <a:chOff x="2472018" y="3968543"/>
              <a:chExt cx="4980321" cy="1132573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472018" y="3968543"/>
                <a:ext cx="4971971" cy="1109114"/>
                <a:chOff x="1301262" y="4015198"/>
                <a:chExt cx="4971971" cy="1109114"/>
              </a:xfrm>
            </p:grpSpPr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301262" y="4024861"/>
                  <a:ext cx="1855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権限：</a:t>
                  </a:r>
                </a:p>
              </p:txBody>
            </p:sp>
            <p:grpSp>
              <p:nvGrpSpPr>
                <p:cNvPr id="30" name="グループ化 29"/>
                <p:cNvGrpSpPr/>
                <p:nvPr/>
              </p:nvGrpSpPr>
              <p:grpSpPr>
                <a:xfrm>
                  <a:off x="3301201" y="4015198"/>
                  <a:ext cx="2972032" cy="1109114"/>
                  <a:chOff x="3301201" y="4015198"/>
                  <a:chExt cx="2972032" cy="1109114"/>
                </a:xfrm>
              </p:grpSpPr>
              <p:sp>
                <p:nvSpPr>
                  <p:cNvPr id="22" name="正方形/長方形 21"/>
                  <p:cNvSpPr/>
                  <p:nvPr/>
                </p:nvSpPr>
                <p:spPr>
                  <a:xfrm>
                    <a:off x="3304376" y="4017362"/>
                    <a:ext cx="252339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-</a:t>
                    </a:r>
                    <a:r>
                      <a:rPr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選択してください</a:t>
                    </a:r>
                    <a:endParaRPr kumimoji="1" lang="ja-JP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3305981" y="4390838"/>
                    <a:ext cx="2523393" cy="24649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一般ユーザ</a:t>
                    </a:r>
                  </a:p>
                </p:txBody>
              </p:sp>
              <p:sp>
                <p:nvSpPr>
                  <p:cNvPr id="28" name="正方形/長方形 27"/>
                  <p:cNvSpPr/>
                  <p:nvPr/>
                </p:nvSpPr>
                <p:spPr>
                  <a:xfrm>
                    <a:off x="3301201" y="4878644"/>
                    <a:ext cx="2523393" cy="2456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管理ユーザ</a:t>
                    </a:r>
                  </a:p>
                </p:txBody>
              </p:sp>
              <p:grpSp>
                <p:nvGrpSpPr>
                  <p:cNvPr id="32" name="グループ化 31"/>
                  <p:cNvGrpSpPr/>
                  <p:nvPr/>
                </p:nvGrpSpPr>
                <p:grpSpPr>
                  <a:xfrm>
                    <a:off x="5834990" y="4015198"/>
                    <a:ext cx="438243" cy="366363"/>
                    <a:chOff x="5826162" y="2725528"/>
                    <a:chExt cx="537332" cy="385132"/>
                  </a:xfrm>
                </p:grpSpPr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5826162" y="2725528"/>
                      <a:ext cx="537332" cy="385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" name="二等辺三角形 33"/>
                    <p:cNvSpPr/>
                    <p:nvPr/>
                  </p:nvSpPr>
                  <p:spPr>
                    <a:xfrm rot="10800000">
                      <a:off x="5907108" y="2780987"/>
                      <a:ext cx="360485" cy="29335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grpSp>
            <p:nvGrpSpPr>
              <p:cNvPr id="48" name="グループ化 47"/>
              <p:cNvGrpSpPr/>
              <p:nvPr/>
            </p:nvGrpSpPr>
            <p:grpSpPr>
              <a:xfrm>
                <a:off x="7012528" y="4341262"/>
                <a:ext cx="439811" cy="759854"/>
                <a:chOff x="6853294" y="3062707"/>
                <a:chExt cx="439811" cy="509064"/>
              </a:xfrm>
            </p:grpSpPr>
            <p:sp>
              <p:nvSpPr>
                <p:cNvPr id="49" name="正方形/長方形 48"/>
                <p:cNvSpPr/>
                <p:nvPr/>
              </p:nvSpPr>
              <p:spPr>
                <a:xfrm>
                  <a:off x="6853294" y="3062707"/>
                  <a:ext cx="439811" cy="50906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二等辺三角形 49"/>
                <p:cNvSpPr/>
                <p:nvPr/>
              </p:nvSpPr>
              <p:spPr>
                <a:xfrm>
                  <a:off x="6971121" y="3122341"/>
                  <a:ext cx="189411" cy="9237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二等辺三角形 50"/>
                <p:cNvSpPr/>
                <p:nvPr/>
              </p:nvSpPr>
              <p:spPr>
                <a:xfrm rot="10800000">
                  <a:off x="6963658" y="3478554"/>
                  <a:ext cx="191751" cy="6775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47" name="テキスト ボックス 46"/>
          <p:cNvSpPr txBox="1"/>
          <p:nvPr/>
        </p:nvSpPr>
        <p:spPr>
          <a:xfrm>
            <a:off x="8891879" y="5565544"/>
            <a:ext cx="817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1"/>
                </a:solidFill>
              </a:rPr>
              <a:t>CLOSE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454779" y="2429712"/>
            <a:ext cx="298038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氏名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70412" y="2465313"/>
            <a:ext cx="18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氏名：</a:t>
            </a:r>
          </a:p>
        </p:txBody>
      </p:sp>
    </p:spTree>
    <p:extLst>
      <p:ext uri="{BB962C8B-B14F-4D97-AF65-F5344CB8AC3E}">
        <p14:creationId xmlns:p14="http://schemas.microsoft.com/office/powerpoint/2010/main" val="368580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29206" y="2430626"/>
            <a:ext cx="10879320" cy="39122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全体イメージ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稲妻 84"/>
          <p:cNvSpPr/>
          <p:nvPr/>
        </p:nvSpPr>
        <p:spPr>
          <a:xfrm rot="18789650">
            <a:off x="9129266" y="2356576"/>
            <a:ext cx="1895182" cy="941251"/>
          </a:xfrm>
          <a:prstGeom prst="lightningBol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5864387" y="3016638"/>
            <a:ext cx="5203960" cy="323319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稲妻 79"/>
          <p:cNvSpPr/>
          <p:nvPr/>
        </p:nvSpPr>
        <p:spPr>
          <a:xfrm rot="18789650">
            <a:off x="3873630" y="2330449"/>
            <a:ext cx="1895182" cy="941251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94754" y="3020992"/>
            <a:ext cx="4102907" cy="321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u="sng" dirty="0">
                <a:solidFill>
                  <a:schemeClr val="accent1">
                    <a:lumMod val="75000"/>
                  </a:schemeClr>
                </a:solidFill>
              </a:rPr>
              <a:t>ユーザー</a:t>
            </a:r>
            <a:r>
              <a:rPr kumimoji="1" lang="ja-JP" altLang="en-US" sz="1600" b="1" u="sng" dirty="0">
                <a:solidFill>
                  <a:schemeClr val="accent1">
                    <a:lumMod val="75000"/>
                  </a:schemeClr>
                </a:solidFill>
              </a:rPr>
              <a:t>管理システム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7599" y="118241"/>
            <a:ext cx="6619362" cy="725214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ja-JP" altLang="en-US" dirty="0"/>
              <a:t>システム概要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328438" y="5315811"/>
            <a:ext cx="1238491" cy="56715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リスト</a:t>
            </a:r>
            <a:r>
              <a:rPr kumimoji="1" lang="ja-JP" altLang="en-US" sz="1600" dirty="0">
                <a:solidFill>
                  <a:schemeClr val="bg1"/>
                </a:solidFill>
              </a:rPr>
              <a:t>画面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327765" y="4466441"/>
            <a:ext cx="1238491" cy="56715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ユーザ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管理</a:t>
            </a:r>
            <a:r>
              <a:rPr kumimoji="1" lang="ja-JP" altLang="en-US" sz="1600" dirty="0">
                <a:solidFill>
                  <a:schemeClr val="bg1"/>
                </a:solidFill>
              </a:rPr>
              <a:t>画面</a:t>
            </a:r>
            <a:endParaRPr kumimoji="1" lang="en-US" altLang="ja-JP" sz="1600" dirty="0">
              <a:solidFill>
                <a:schemeClr val="bg1"/>
              </a:solidFill>
            </a:endParaRPr>
          </a:p>
        </p:txBody>
      </p:sp>
      <p:pic>
        <p:nvPicPr>
          <p:cNvPr id="11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639588" y="5435643"/>
            <a:ext cx="453760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647304" y="4569495"/>
            <a:ext cx="453760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8161848" y="3067050"/>
            <a:ext cx="2545340" cy="305615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b="1" u="sng" dirty="0">
                <a:solidFill>
                  <a:schemeClr val="accent6">
                    <a:lumMod val="75000"/>
                  </a:schemeClr>
                </a:solidFill>
              </a:rPr>
              <a:t>オーダーシステム機能</a:t>
            </a:r>
          </a:p>
        </p:txBody>
      </p:sp>
      <p:cxnSp>
        <p:nvCxnSpPr>
          <p:cNvPr id="23" name="カギ線コネクタ 22"/>
          <p:cNvCxnSpPr>
            <a:cxnSpLocks/>
            <a:endCxn id="26" idx="3"/>
          </p:cNvCxnSpPr>
          <p:nvPr/>
        </p:nvCxnSpPr>
        <p:spPr>
          <a:xfrm rot="10800000" flipV="1">
            <a:off x="3566928" y="3490920"/>
            <a:ext cx="4594920" cy="396825"/>
          </a:xfrm>
          <a:prstGeom prst="bentConnector3">
            <a:avLst>
              <a:gd name="adj1" fmla="val 54576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328437" y="3604166"/>
            <a:ext cx="1238491" cy="56715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ログイン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画面</a:t>
            </a:r>
          </a:p>
        </p:txBody>
      </p:sp>
      <p:pic>
        <p:nvPicPr>
          <p:cNvPr id="31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639588" y="3736332"/>
            <a:ext cx="453760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/>
          <p:cNvSpPr/>
          <p:nvPr/>
        </p:nvSpPr>
        <p:spPr>
          <a:xfrm>
            <a:off x="8751035" y="4533744"/>
            <a:ext cx="1238491" cy="567159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オーダー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機能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77720" y="5329564"/>
            <a:ext cx="1238491" cy="56715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検索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55" name="直線矢印コネクタ 54"/>
          <p:cNvCxnSpPr>
            <a:stCxn id="46" idx="1"/>
            <a:endCxn id="72" idx="4"/>
          </p:cNvCxnSpPr>
          <p:nvPr/>
        </p:nvCxnSpPr>
        <p:spPr>
          <a:xfrm flipH="1" flipV="1">
            <a:off x="4893905" y="5608856"/>
            <a:ext cx="1683815" cy="42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72" idx="2"/>
            <a:endCxn id="8" idx="3"/>
          </p:cNvCxnSpPr>
          <p:nvPr/>
        </p:nvCxnSpPr>
        <p:spPr>
          <a:xfrm flipH="1" flipV="1">
            <a:off x="3566929" y="5599391"/>
            <a:ext cx="739048" cy="9465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8365" y="4747745"/>
            <a:ext cx="469515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柱 71"/>
          <p:cNvSpPr/>
          <p:nvPr/>
        </p:nvSpPr>
        <p:spPr>
          <a:xfrm>
            <a:off x="4305977" y="5392832"/>
            <a:ext cx="587928" cy="432048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ja-JP" altLang="en-US" sz="900" dirty="0">
                <a:solidFill>
                  <a:prstClr val="black"/>
                </a:solidFill>
              </a:rPr>
              <a:t>リスト</a:t>
            </a:r>
            <a:endParaRPr lang="en-US" altLang="ja-JP" sz="900" dirty="0">
              <a:solidFill>
                <a:prstClr val="black"/>
              </a:solidFill>
            </a:endParaRPr>
          </a:p>
        </p:txBody>
      </p:sp>
      <p:sp>
        <p:nvSpPr>
          <p:cNvPr id="77" name="円柱 76"/>
          <p:cNvSpPr/>
          <p:nvPr/>
        </p:nvSpPr>
        <p:spPr>
          <a:xfrm>
            <a:off x="9076316" y="5447954"/>
            <a:ext cx="587928" cy="432048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ja-JP" altLang="en-US" sz="900" dirty="0">
                <a:solidFill>
                  <a:schemeClr val="bg1"/>
                </a:solidFill>
              </a:rPr>
              <a:t>テーブル</a:t>
            </a:r>
            <a:endParaRPr lang="en-US" altLang="ja-JP" sz="900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64AC163-3F7B-48FF-8D90-0002CDE006CB}"/>
              </a:ext>
            </a:extLst>
          </p:cNvPr>
          <p:cNvSpPr/>
          <p:nvPr/>
        </p:nvSpPr>
        <p:spPr>
          <a:xfrm rot="20727432">
            <a:off x="3889918" y="2518413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Step1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4AC163-3F7B-48FF-8D90-0002CDE006CB}"/>
              </a:ext>
            </a:extLst>
          </p:cNvPr>
          <p:cNvSpPr/>
          <p:nvPr/>
        </p:nvSpPr>
        <p:spPr>
          <a:xfrm rot="20727432">
            <a:off x="9145554" y="2544540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</a:rPr>
              <a:t>Step2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7" name="円柱 86"/>
          <p:cNvSpPr/>
          <p:nvPr/>
        </p:nvSpPr>
        <p:spPr>
          <a:xfrm>
            <a:off x="4305977" y="4533996"/>
            <a:ext cx="587928" cy="432048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ja-JP" altLang="en-US" sz="900" dirty="0">
                <a:solidFill>
                  <a:prstClr val="black"/>
                </a:solidFill>
              </a:rPr>
              <a:t>ユーザ</a:t>
            </a:r>
            <a:endParaRPr lang="en-US" altLang="ja-JP" sz="900" dirty="0">
              <a:solidFill>
                <a:prstClr val="black"/>
              </a:solidFill>
            </a:endParaRPr>
          </a:p>
        </p:txBody>
      </p:sp>
      <p:cxnSp>
        <p:nvCxnSpPr>
          <p:cNvPr id="88" name="直線矢印コネクタ 87"/>
          <p:cNvCxnSpPr>
            <a:stCxn id="87" idx="2"/>
            <a:endCxn id="9" idx="3"/>
          </p:cNvCxnSpPr>
          <p:nvPr/>
        </p:nvCxnSpPr>
        <p:spPr>
          <a:xfrm flipH="1">
            <a:off x="3566256" y="4750020"/>
            <a:ext cx="739721" cy="1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2" idx="3"/>
            <a:endCxn id="46" idx="2"/>
          </p:cNvCxnSpPr>
          <p:nvPr/>
        </p:nvCxnSpPr>
        <p:spPr>
          <a:xfrm rot="16200000" flipH="1">
            <a:off x="5862532" y="4562288"/>
            <a:ext cx="71843" cy="2597025"/>
          </a:xfrm>
          <a:prstGeom prst="bentConnector3">
            <a:avLst>
              <a:gd name="adj1" fmla="val 41819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5715524" y="5850333"/>
            <a:ext cx="1141437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</a:rPr>
              <a:t>曲名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5730848" y="5339088"/>
            <a:ext cx="941322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リスト追加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3460953" y="5354217"/>
            <a:ext cx="941322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</a:rPr>
              <a:t>リスト更新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460953" y="4481313"/>
            <a:ext cx="941322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</a:rPr>
              <a:t>ユーザ更新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567763" y="3453177"/>
            <a:ext cx="1603036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</a:rPr>
              <a:t>ログインチェック</a:t>
            </a:r>
          </a:p>
        </p:txBody>
      </p:sp>
      <p:sp>
        <p:nvSpPr>
          <p:cNvPr id="100" name="角丸四角形 99"/>
          <p:cNvSpPr/>
          <p:nvPr/>
        </p:nvSpPr>
        <p:spPr>
          <a:xfrm>
            <a:off x="9989526" y="5701178"/>
            <a:ext cx="631371" cy="2656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/>
              <a:t>要調査</a:t>
            </a:r>
          </a:p>
        </p:txBody>
      </p:sp>
      <p:cxnSp>
        <p:nvCxnSpPr>
          <p:cNvPr id="106" name="カギ線コネクタ 105"/>
          <p:cNvCxnSpPr>
            <a:stCxn id="87" idx="1"/>
            <a:endCxn id="26" idx="3"/>
          </p:cNvCxnSpPr>
          <p:nvPr/>
        </p:nvCxnSpPr>
        <p:spPr>
          <a:xfrm rot="16200000" flipV="1">
            <a:off x="3760310" y="3694364"/>
            <a:ext cx="646250" cy="103301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8" idx="1"/>
            <a:endCxn id="46" idx="0"/>
          </p:cNvCxnSpPr>
          <p:nvPr/>
        </p:nvCxnSpPr>
        <p:spPr>
          <a:xfrm rot="10800000" flipV="1">
            <a:off x="7196967" y="4817324"/>
            <a:ext cx="1554069" cy="51224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583760" y="4849215"/>
            <a:ext cx="1141437" cy="32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オーダー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4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71"/>
          <p:cNvSpPr/>
          <p:nvPr/>
        </p:nvSpPr>
        <p:spPr>
          <a:xfrm>
            <a:off x="2162994" y="2576556"/>
            <a:ext cx="5906188" cy="99417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79030" y="119386"/>
            <a:ext cx="7600115" cy="725214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.</a:t>
            </a:r>
            <a:r>
              <a:rPr lang="ja-JP" altLang="en-US" dirty="0"/>
              <a:t>技術構成</a:t>
            </a:r>
            <a:endParaRPr lang="en-US" altLang="ja-JP" dirty="0"/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14428"/>
              </p:ext>
            </p:extLst>
          </p:nvPr>
        </p:nvGraphicFramePr>
        <p:xfrm>
          <a:off x="1694731" y="3639990"/>
          <a:ext cx="6842713" cy="26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88">
                  <a:extLst>
                    <a:ext uri="{9D8B030D-6E8A-4147-A177-3AD203B41FA5}">
                      <a16:colId xmlns:a16="http://schemas.microsoft.com/office/drawing/2014/main" val="1842431147"/>
                    </a:ext>
                  </a:extLst>
                </a:gridCol>
                <a:gridCol w="1332475">
                  <a:extLst>
                    <a:ext uri="{9D8B030D-6E8A-4147-A177-3AD203B41FA5}">
                      <a16:colId xmlns:a16="http://schemas.microsoft.com/office/drawing/2014/main" val="314825921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1354831555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916257559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42560763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施策名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種別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技術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言語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4796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共通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構成管理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Git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76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</a:t>
                      </a:r>
                      <a:r>
                        <a:rPr kumimoji="1" lang="ja-JP" altLang="en-US" sz="1200" dirty="0"/>
                        <a:t>サーバ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Django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19076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プログラム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開発言語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Python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Javascript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React.js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8287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HTML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2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データベース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ＤＢ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SQLite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2674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基盤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クラウド</a:t>
                      </a:r>
                      <a:endParaRPr kumimoji="1" lang="ja-JP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Azure</a:t>
                      </a:r>
                      <a:endParaRPr kumimoji="1" lang="ja-JP" altLang="en-US" sz="12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9812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Linux</a:t>
                      </a:r>
                      <a:endParaRPr kumimoji="1" lang="en-US" altLang="ja-JP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kumimoji="1" lang="ja-JP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62938"/>
                  </a:ext>
                </a:extLst>
              </a:tr>
            </a:tbl>
          </a:graphicData>
        </a:graphic>
      </p:graphicFrame>
      <p:cxnSp>
        <p:nvCxnSpPr>
          <p:cNvPr id="10" name="直線矢印コネクタ 9"/>
          <p:cNvCxnSpPr>
            <a:stCxn id="6" idx="3"/>
            <a:endCxn id="43" idx="1"/>
          </p:cNvCxnSpPr>
          <p:nvPr/>
        </p:nvCxnSpPr>
        <p:spPr>
          <a:xfrm>
            <a:off x="4335742" y="1815439"/>
            <a:ext cx="886591" cy="47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2162994" y="1276804"/>
            <a:ext cx="2172748" cy="107726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Bodoni MT Black" panose="02070A03080606020203" pitchFamily="18" charset="0"/>
              </a:rPr>
              <a:t>Client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PC</a:t>
            </a:r>
            <a:r>
              <a:rPr lang="en-US" altLang="ja-JP" sz="16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kumimoji="1" lang="ja-JP" altLang="en-US" sz="1600" b="1" dirty="0">
                <a:solidFill>
                  <a:schemeClr val="bg1">
                    <a:lumMod val="75000"/>
                  </a:schemeClr>
                </a:solidFill>
              </a:rPr>
              <a:t>スマホ</a:t>
            </a:r>
            <a:endParaRPr kumimoji="1" lang="en-US" altLang="ja-JP" sz="16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(WEB</a:t>
            </a:r>
            <a:r>
              <a:rPr lang="ja-JP" altLang="en-US" sz="1600" b="1" dirty="0">
                <a:solidFill>
                  <a:schemeClr val="tx1"/>
                </a:solidFill>
              </a:rPr>
              <a:t>ブラウザ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222333" y="1281585"/>
            <a:ext cx="2172748" cy="107726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Bodoni MT Black" panose="02070A03080606020203" pitchFamily="18" charset="0"/>
              </a:rPr>
              <a:t>Server</a:t>
            </a:r>
          </a:p>
          <a:p>
            <a:pPr lvl="0" algn="ctr"/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1600" b="1" dirty="0">
                <a:solidFill>
                  <a:prstClr val="black"/>
                </a:solidFill>
              </a:rPr>
              <a:t>Azure</a:t>
            </a:r>
          </a:p>
          <a:p>
            <a:pPr lvl="0" algn="ctr"/>
            <a:r>
              <a:rPr lang="en-US" altLang="ja-JP" sz="1600" b="1" dirty="0">
                <a:solidFill>
                  <a:prstClr val="black"/>
                </a:solidFill>
              </a:rPr>
              <a:t>(AP/DB)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85323" y="2693344"/>
            <a:ext cx="757123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Docker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595319" y="3174509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Python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480593" y="3174509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React.js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3" idx="2"/>
            <a:endCxn id="27" idx="0"/>
          </p:cNvCxnSpPr>
          <p:nvPr/>
        </p:nvCxnSpPr>
        <p:spPr>
          <a:xfrm>
            <a:off x="6308707" y="2358854"/>
            <a:ext cx="0" cy="3360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27" idx="2"/>
            <a:endCxn id="20" idx="0"/>
          </p:cNvCxnSpPr>
          <p:nvPr/>
        </p:nvCxnSpPr>
        <p:spPr>
          <a:xfrm rot="16200000" flipH="1">
            <a:off x="6434459" y="2847552"/>
            <a:ext cx="201204" cy="45270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6027884" y="2694916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Django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6589529" y="2772379"/>
            <a:ext cx="295794" cy="15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27" idx="2"/>
            <a:endCxn id="19" idx="0"/>
          </p:cNvCxnSpPr>
          <p:nvPr/>
        </p:nvCxnSpPr>
        <p:spPr>
          <a:xfrm rot="5400000">
            <a:off x="5991823" y="2857625"/>
            <a:ext cx="201204" cy="43256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968555" y="2693725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ブラウザ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335966" y="3167027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Javascript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44078" y="3167027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HTML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カギ線コネクタ 51"/>
          <p:cNvCxnSpPr>
            <a:stCxn id="46" idx="2"/>
            <a:endCxn id="49" idx="0"/>
          </p:cNvCxnSpPr>
          <p:nvPr/>
        </p:nvCxnSpPr>
        <p:spPr>
          <a:xfrm rot="5400000">
            <a:off x="2939684" y="2857332"/>
            <a:ext cx="194913" cy="4244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6" idx="2"/>
            <a:endCxn id="48" idx="0"/>
          </p:cNvCxnSpPr>
          <p:nvPr/>
        </p:nvCxnSpPr>
        <p:spPr>
          <a:xfrm rot="16200000" flipH="1">
            <a:off x="3335627" y="2885864"/>
            <a:ext cx="194913" cy="3674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6" idx="2"/>
            <a:endCxn id="46" idx="0"/>
          </p:cNvCxnSpPr>
          <p:nvPr/>
        </p:nvCxnSpPr>
        <p:spPr>
          <a:xfrm>
            <a:off x="3249368" y="2354073"/>
            <a:ext cx="10" cy="3396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293932" y="3174509"/>
            <a:ext cx="561645" cy="278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SQLite</a:t>
            </a:r>
          </a:p>
        </p:txBody>
      </p:sp>
      <p:cxnSp>
        <p:nvCxnSpPr>
          <p:cNvPr id="62" name="直線矢印コネクタ 61"/>
          <p:cNvCxnSpPr>
            <a:stCxn id="20" idx="3"/>
            <a:endCxn id="61" idx="1"/>
          </p:cNvCxnSpPr>
          <p:nvPr/>
        </p:nvCxnSpPr>
        <p:spPr>
          <a:xfrm>
            <a:off x="7042238" y="3313704"/>
            <a:ext cx="25169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曲折矢印 84"/>
          <p:cNvSpPr/>
          <p:nvPr/>
        </p:nvSpPr>
        <p:spPr>
          <a:xfrm>
            <a:off x="1276356" y="2968637"/>
            <a:ext cx="605816" cy="644229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Choice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69051"/>
              </p:ext>
            </p:extLst>
          </p:nvPr>
        </p:nvGraphicFramePr>
        <p:xfrm>
          <a:off x="1090979" y="1184519"/>
          <a:ext cx="93673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1099992273"/>
                    </a:ext>
                  </a:extLst>
                </a:gridCol>
                <a:gridCol w="3969217">
                  <a:extLst>
                    <a:ext uri="{9D8B030D-6E8A-4147-A177-3AD203B41FA5}">
                      <a16:colId xmlns:a16="http://schemas.microsoft.com/office/drawing/2014/main" val="558874709"/>
                    </a:ext>
                  </a:extLst>
                </a:gridCol>
                <a:gridCol w="4837444">
                  <a:extLst>
                    <a:ext uri="{9D8B030D-6E8A-4147-A177-3AD203B41FA5}">
                      <a16:colId xmlns:a16="http://schemas.microsoft.com/office/drawing/2014/main" val="755001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用語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一般ユーザ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マイタスクのみ追加編集ができる。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5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管理ユーザ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管理しているチームに対してユーザの登録、ユーザの情報編集（権限の変更等）ができる。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＋編集ユーザの権限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20876"/>
                  </a:ext>
                </a:extLst>
              </a:tr>
            </a:tbl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用語説明</a:t>
            </a:r>
          </a:p>
        </p:txBody>
      </p:sp>
    </p:spTree>
    <p:extLst>
      <p:ext uri="{BB962C8B-B14F-4D97-AF65-F5344CB8AC3E}">
        <p14:creationId xmlns:p14="http://schemas.microsoft.com/office/powerpoint/2010/main" val="27748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機能要件一覧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80920"/>
              </p:ext>
            </p:extLst>
          </p:nvPr>
        </p:nvGraphicFramePr>
        <p:xfrm>
          <a:off x="238125" y="1035050"/>
          <a:ext cx="117586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29">
                  <a:extLst>
                    <a:ext uri="{9D8B030D-6E8A-4147-A177-3AD203B41FA5}">
                      <a16:colId xmlns:a16="http://schemas.microsoft.com/office/drawing/2014/main" val="34190268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36914042"/>
                    </a:ext>
                  </a:extLst>
                </a:gridCol>
                <a:gridCol w="4941277">
                  <a:extLst>
                    <a:ext uri="{9D8B030D-6E8A-4147-A177-3AD203B41FA5}">
                      <a16:colId xmlns:a16="http://schemas.microsoft.com/office/drawing/2014/main" val="2466756217"/>
                    </a:ext>
                  </a:extLst>
                </a:gridCol>
                <a:gridCol w="3459406">
                  <a:extLst>
                    <a:ext uri="{9D8B030D-6E8A-4147-A177-3AD203B41FA5}">
                      <a16:colId xmlns:a16="http://schemas.microsoft.com/office/drawing/2014/main" val="369451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7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ログイン機能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本システムにログインをする際に使用する。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2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検索機能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楽曲検索を検索する。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予約機能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検索できた曲を予約する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予約削除機能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予約の曲の削除を実施する。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1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履歴機能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プレーした曲の履歴を表示する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6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ユーザ管理機能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利用ユーザの登録を行う。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3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5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2807677" y="882786"/>
            <a:ext cx="5560038" cy="46961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角丸四角形 185"/>
          <p:cNvSpPr/>
          <p:nvPr/>
        </p:nvSpPr>
        <p:spPr>
          <a:xfrm>
            <a:off x="2991582" y="957187"/>
            <a:ext cx="2113818" cy="38254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角丸四角形 184"/>
          <p:cNvSpPr/>
          <p:nvPr/>
        </p:nvSpPr>
        <p:spPr>
          <a:xfrm>
            <a:off x="6207369" y="940483"/>
            <a:ext cx="1987062" cy="29100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590085" y="1109647"/>
            <a:ext cx="2646484" cy="43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角丸四角形 165"/>
          <p:cNvSpPr/>
          <p:nvPr/>
        </p:nvSpPr>
        <p:spPr>
          <a:xfrm>
            <a:off x="9053879" y="1473608"/>
            <a:ext cx="2042746" cy="1957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994310" y="940483"/>
            <a:ext cx="1652175" cy="45807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機能要件（フロー図）</a:t>
            </a:r>
            <a:r>
              <a:rPr kumimoji="1" lang="ja-JP" altLang="en-US" sz="2800" dirty="0"/>
              <a:t>権限「一般」</a:t>
            </a:r>
          </a:p>
        </p:txBody>
      </p:sp>
      <p:pic>
        <p:nvPicPr>
          <p:cNvPr id="3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52627" y="1116225"/>
            <a:ext cx="453760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1019908" y="1134208"/>
            <a:ext cx="2110154" cy="465992"/>
            <a:chOff x="1019908" y="1134208"/>
            <a:chExt cx="2110154" cy="465992"/>
          </a:xfrm>
        </p:grpSpPr>
        <p:cxnSp>
          <p:nvCxnSpPr>
            <p:cNvPr id="6" name="直線矢印コネクタ 5"/>
            <p:cNvCxnSpPr>
              <a:endCxn id="8" idx="1"/>
            </p:cNvCxnSpPr>
            <p:nvPr/>
          </p:nvCxnSpPr>
          <p:spPr>
            <a:xfrm>
              <a:off x="1019908" y="1367204"/>
              <a:ext cx="2110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1195754" y="1134208"/>
              <a:ext cx="1362808" cy="465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100" dirty="0"/>
                <a:t>１．</a:t>
              </a:r>
              <a:r>
                <a:rPr kumimoji="1" lang="ja-JP" altLang="en-US" sz="1100" dirty="0"/>
                <a:t>ログイン機能</a:t>
              </a: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3130062" y="113420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２．ホームページ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130469" y="202177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３．注文履歴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301154" y="113420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５．</a:t>
            </a:r>
            <a:r>
              <a:rPr lang="ja-JP" altLang="en-US" sz="1400" dirty="0"/>
              <a:t>検索</a:t>
            </a:r>
            <a:r>
              <a:rPr kumimoji="1" lang="ja-JP" altLang="en-US" sz="1400" dirty="0"/>
              <a:t>機能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01154" y="2017087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６．登録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更新機能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01152" y="2967699"/>
            <a:ext cx="1764325" cy="46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７．</a:t>
            </a:r>
            <a:r>
              <a:rPr lang="ja-JP" altLang="en-US" sz="1400" dirty="0"/>
              <a:t>注文</a:t>
            </a:r>
            <a:r>
              <a:rPr kumimoji="1" lang="ja-JP" altLang="en-US" sz="1400" dirty="0"/>
              <a:t>機能</a:t>
            </a:r>
          </a:p>
        </p:txBody>
      </p:sp>
      <p:cxnSp>
        <p:nvCxnSpPr>
          <p:cNvPr id="37" name="直線矢印コネクタ 36"/>
          <p:cNvCxnSpPr>
            <a:stCxn id="8" idx="3"/>
            <a:endCxn id="12" idx="1"/>
          </p:cNvCxnSpPr>
          <p:nvPr/>
        </p:nvCxnSpPr>
        <p:spPr>
          <a:xfrm>
            <a:off x="4894385" y="1367204"/>
            <a:ext cx="1406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8" idx="3"/>
            <a:endCxn id="13" idx="1"/>
          </p:cNvCxnSpPr>
          <p:nvPr/>
        </p:nvCxnSpPr>
        <p:spPr>
          <a:xfrm>
            <a:off x="4894385" y="1367204"/>
            <a:ext cx="1406769" cy="8828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4" idx="1"/>
          </p:cNvCxnSpPr>
          <p:nvPr/>
        </p:nvCxnSpPr>
        <p:spPr>
          <a:xfrm>
            <a:off x="4894385" y="1367204"/>
            <a:ext cx="1406767" cy="18336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9" idx="3"/>
          </p:cNvCxnSpPr>
          <p:nvPr/>
        </p:nvCxnSpPr>
        <p:spPr>
          <a:xfrm>
            <a:off x="4894792" y="2254774"/>
            <a:ext cx="1406360" cy="950612"/>
          </a:xfrm>
          <a:prstGeom prst="bentConnector3">
            <a:avLst>
              <a:gd name="adj1" fmla="val 487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磁気ディスク 73"/>
          <p:cNvSpPr/>
          <p:nvPr/>
        </p:nvSpPr>
        <p:spPr>
          <a:xfrm>
            <a:off x="9192357" y="3522325"/>
            <a:ext cx="1604597" cy="12603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ユーザマスタ</a:t>
            </a: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848100" y="1600200"/>
            <a:ext cx="0" cy="416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14" idx="3"/>
            <a:endCxn id="166" idx="1"/>
          </p:cNvCxnSpPr>
          <p:nvPr/>
        </p:nvCxnSpPr>
        <p:spPr>
          <a:xfrm flipV="1">
            <a:off x="8065477" y="2452367"/>
            <a:ext cx="988402" cy="7484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166" idx="0"/>
            <a:endCxn id="12" idx="3"/>
          </p:cNvCxnSpPr>
          <p:nvPr/>
        </p:nvCxnSpPr>
        <p:spPr>
          <a:xfrm rot="16200000" flipV="1">
            <a:off x="9017163" y="415518"/>
            <a:ext cx="106404" cy="20097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3" idx="2"/>
            <a:endCxn id="14" idx="0"/>
          </p:cNvCxnSpPr>
          <p:nvPr/>
        </p:nvCxnSpPr>
        <p:spPr>
          <a:xfrm flipH="1">
            <a:off x="7183315" y="2483079"/>
            <a:ext cx="1" cy="484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" idx="2"/>
            <a:endCxn id="13" idx="0"/>
          </p:cNvCxnSpPr>
          <p:nvPr/>
        </p:nvCxnSpPr>
        <p:spPr>
          <a:xfrm>
            <a:off x="7183316" y="1600200"/>
            <a:ext cx="0" cy="416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 flipH="1">
            <a:off x="7894755" y="1622319"/>
            <a:ext cx="9530" cy="1332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stCxn id="74" idx="3"/>
            <a:endCxn id="4" idx="2"/>
          </p:cNvCxnSpPr>
          <p:nvPr/>
        </p:nvCxnSpPr>
        <p:spPr>
          <a:xfrm rot="5400000" flipH="1">
            <a:off x="4344691" y="-867333"/>
            <a:ext cx="3182431" cy="8117498"/>
          </a:xfrm>
          <a:prstGeom prst="bentConnector3">
            <a:avLst>
              <a:gd name="adj1" fmla="val -71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フローチャート: 磁気ディスク 167"/>
          <p:cNvSpPr/>
          <p:nvPr/>
        </p:nvSpPr>
        <p:spPr>
          <a:xfrm>
            <a:off x="9402640" y="1881840"/>
            <a:ext cx="1415563" cy="1134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楽曲</a:t>
            </a:r>
            <a:endParaRPr kumimoji="1" lang="en-US" altLang="ja-JP" sz="1200" dirty="0"/>
          </a:p>
        </p:txBody>
      </p:sp>
      <p:cxnSp>
        <p:nvCxnSpPr>
          <p:cNvPr id="182" name="カギ線コネクタ 181"/>
          <p:cNvCxnSpPr>
            <a:stCxn id="13" idx="3"/>
          </p:cNvCxnSpPr>
          <p:nvPr/>
        </p:nvCxnSpPr>
        <p:spPr>
          <a:xfrm>
            <a:off x="8065477" y="2250083"/>
            <a:ext cx="988402" cy="2022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6639833" y="3504876"/>
            <a:ext cx="11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共通機能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3423677" y="4432965"/>
            <a:ext cx="13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個別機能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282" y="1639531"/>
            <a:ext cx="74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一般ユーザ</a:t>
            </a:r>
          </a:p>
        </p:txBody>
      </p:sp>
    </p:spTree>
    <p:extLst>
      <p:ext uri="{BB962C8B-B14F-4D97-AF65-F5344CB8AC3E}">
        <p14:creationId xmlns:p14="http://schemas.microsoft.com/office/powerpoint/2010/main" val="299480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2807677" y="882786"/>
            <a:ext cx="5560038" cy="46961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角丸四角形 185"/>
          <p:cNvSpPr/>
          <p:nvPr/>
        </p:nvSpPr>
        <p:spPr>
          <a:xfrm>
            <a:off x="2991582" y="957187"/>
            <a:ext cx="2113818" cy="38254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角丸四角形 184"/>
          <p:cNvSpPr/>
          <p:nvPr/>
        </p:nvSpPr>
        <p:spPr>
          <a:xfrm>
            <a:off x="6207369" y="940483"/>
            <a:ext cx="1987062" cy="29100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590085" y="1109647"/>
            <a:ext cx="2646484" cy="43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角丸四角形 165"/>
          <p:cNvSpPr/>
          <p:nvPr/>
        </p:nvSpPr>
        <p:spPr>
          <a:xfrm>
            <a:off x="9053879" y="1473608"/>
            <a:ext cx="2042746" cy="1957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994310" y="940483"/>
            <a:ext cx="1652175" cy="45807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機能要件（フロー図）</a:t>
            </a:r>
            <a:r>
              <a:rPr kumimoji="1" lang="ja-JP" altLang="en-US" sz="2800" dirty="0"/>
              <a:t>権限「</a:t>
            </a:r>
            <a:r>
              <a:rPr lang="ja-JP" altLang="en-US" sz="2800" dirty="0"/>
              <a:t>管理</a:t>
            </a:r>
            <a:r>
              <a:rPr kumimoji="1" lang="ja-JP" altLang="en-US" sz="2800" dirty="0"/>
              <a:t>」</a:t>
            </a:r>
          </a:p>
        </p:txBody>
      </p:sp>
      <p:pic>
        <p:nvPicPr>
          <p:cNvPr id="3" name="コンテンツ プレースホルダー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52627" y="1116225"/>
            <a:ext cx="453760" cy="4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1019908" y="1134208"/>
            <a:ext cx="2110154" cy="465992"/>
            <a:chOff x="1019908" y="1134208"/>
            <a:chExt cx="2110154" cy="465992"/>
          </a:xfrm>
        </p:grpSpPr>
        <p:cxnSp>
          <p:nvCxnSpPr>
            <p:cNvPr id="6" name="直線矢印コネクタ 5"/>
            <p:cNvCxnSpPr>
              <a:endCxn id="8" idx="1"/>
            </p:cNvCxnSpPr>
            <p:nvPr/>
          </p:nvCxnSpPr>
          <p:spPr>
            <a:xfrm>
              <a:off x="1019908" y="1367204"/>
              <a:ext cx="2110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1195754" y="1134208"/>
              <a:ext cx="1362808" cy="465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100" dirty="0"/>
                <a:t>１．</a:t>
              </a:r>
              <a:r>
                <a:rPr kumimoji="1" lang="ja-JP" altLang="en-US" sz="1100" dirty="0"/>
                <a:t>ログイン機能</a:t>
              </a: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3130062" y="113420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２．ホームページ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130469" y="202177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３．注文履歴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301154" y="1134208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５．</a:t>
            </a:r>
            <a:r>
              <a:rPr lang="ja-JP" altLang="en-US" sz="1400" dirty="0"/>
              <a:t>検索</a:t>
            </a:r>
            <a:r>
              <a:rPr kumimoji="1" lang="ja-JP" altLang="en-US" sz="1400" dirty="0"/>
              <a:t>機能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01154" y="2017087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６．登録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更新機能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01152" y="2967699"/>
            <a:ext cx="1764325" cy="46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７．</a:t>
            </a:r>
            <a:r>
              <a:rPr lang="ja-JP" altLang="en-US" sz="1400" dirty="0"/>
              <a:t>注文</a:t>
            </a:r>
            <a:r>
              <a:rPr kumimoji="1" lang="ja-JP" altLang="en-US" sz="1400" dirty="0"/>
              <a:t>機能</a:t>
            </a:r>
          </a:p>
        </p:txBody>
      </p:sp>
      <p:cxnSp>
        <p:nvCxnSpPr>
          <p:cNvPr id="37" name="直線矢印コネクタ 36"/>
          <p:cNvCxnSpPr>
            <a:stCxn id="8" idx="3"/>
            <a:endCxn id="12" idx="1"/>
          </p:cNvCxnSpPr>
          <p:nvPr/>
        </p:nvCxnSpPr>
        <p:spPr>
          <a:xfrm>
            <a:off x="4894385" y="1367204"/>
            <a:ext cx="1406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8" idx="3"/>
            <a:endCxn id="13" idx="1"/>
          </p:cNvCxnSpPr>
          <p:nvPr/>
        </p:nvCxnSpPr>
        <p:spPr>
          <a:xfrm>
            <a:off x="4894385" y="1367204"/>
            <a:ext cx="1406769" cy="8828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4" idx="1"/>
          </p:cNvCxnSpPr>
          <p:nvPr/>
        </p:nvCxnSpPr>
        <p:spPr>
          <a:xfrm>
            <a:off x="4894385" y="1367204"/>
            <a:ext cx="1406767" cy="18336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9" idx="3"/>
          </p:cNvCxnSpPr>
          <p:nvPr/>
        </p:nvCxnSpPr>
        <p:spPr>
          <a:xfrm>
            <a:off x="4894792" y="2254774"/>
            <a:ext cx="1406360" cy="950612"/>
          </a:xfrm>
          <a:prstGeom prst="bentConnector3">
            <a:avLst>
              <a:gd name="adj1" fmla="val 487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磁気ディスク 73"/>
          <p:cNvSpPr/>
          <p:nvPr/>
        </p:nvSpPr>
        <p:spPr>
          <a:xfrm>
            <a:off x="9192357" y="3522325"/>
            <a:ext cx="1604597" cy="12603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ユーザマスタ</a:t>
            </a: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848100" y="1600200"/>
            <a:ext cx="0" cy="416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14" idx="3"/>
            <a:endCxn id="166" idx="1"/>
          </p:cNvCxnSpPr>
          <p:nvPr/>
        </p:nvCxnSpPr>
        <p:spPr>
          <a:xfrm flipV="1">
            <a:off x="8065477" y="2452367"/>
            <a:ext cx="988402" cy="7484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166" idx="0"/>
            <a:endCxn id="12" idx="3"/>
          </p:cNvCxnSpPr>
          <p:nvPr/>
        </p:nvCxnSpPr>
        <p:spPr>
          <a:xfrm rot="16200000" flipV="1">
            <a:off x="9017163" y="415518"/>
            <a:ext cx="106404" cy="20097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3" idx="2"/>
            <a:endCxn id="14" idx="0"/>
          </p:cNvCxnSpPr>
          <p:nvPr/>
        </p:nvCxnSpPr>
        <p:spPr>
          <a:xfrm flipH="1">
            <a:off x="7183315" y="2483079"/>
            <a:ext cx="1" cy="484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" idx="2"/>
            <a:endCxn id="13" idx="0"/>
          </p:cNvCxnSpPr>
          <p:nvPr/>
        </p:nvCxnSpPr>
        <p:spPr>
          <a:xfrm>
            <a:off x="7183316" y="1600200"/>
            <a:ext cx="0" cy="416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 flipH="1">
            <a:off x="7894755" y="1622319"/>
            <a:ext cx="9530" cy="1332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stCxn id="74" idx="3"/>
            <a:endCxn id="4" idx="2"/>
          </p:cNvCxnSpPr>
          <p:nvPr/>
        </p:nvCxnSpPr>
        <p:spPr>
          <a:xfrm rot="5400000" flipH="1">
            <a:off x="4344691" y="-867333"/>
            <a:ext cx="3182431" cy="8117498"/>
          </a:xfrm>
          <a:prstGeom prst="bentConnector3">
            <a:avLst>
              <a:gd name="adj1" fmla="val -71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フローチャート: 磁気ディスク 167"/>
          <p:cNvSpPr/>
          <p:nvPr/>
        </p:nvSpPr>
        <p:spPr>
          <a:xfrm>
            <a:off x="9402640" y="1881840"/>
            <a:ext cx="1415563" cy="1134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楽曲</a:t>
            </a:r>
            <a:endParaRPr kumimoji="1" lang="en-US" altLang="ja-JP" sz="1200" dirty="0"/>
          </a:p>
        </p:txBody>
      </p:sp>
      <p:cxnSp>
        <p:nvCxnSpPr>
          <p:cNvPr id="182" name="カギ線コネクタ 181"/>
          <p:cNvCxnSpPr>
            <a:stCxn id="13" idx="3"/>
          </p:cNvCxnSpPr>
          <p:nvPr/>
        </p:nvCxnSpPr>
        <p:spPr>
          <a:xfrm>
            <a:off x="8065477" y="2250083"/>
            <a:ext cx="988402" cy="2022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6639833" y="3504876"/>
            <a:ext cx="11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共通機能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3423677" y="4432965"/>
            <a:ext cx="13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個別機能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282" y="1639531"/>
            <a:ext cx="74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一般ユーザ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EA079A2-AE60-417D-AD23-55774E7D9991}"/>
              </a:ext>
            </a:extLst>
          </p:cNvPr>
          <p:cNvSpPr/>
          <p:nvPr/>
        </p:nvSpPr>
        <p:spPr>
          <a:xfrm>
            <a:off x="3130468" y="3919482"/>
            <a:ext cx="1764323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８．ユーザ管理機能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180C52-E996-4036-99D0-7100AADFA761}"/>
              </a:ext>
            </a:extLst>
          </p:cNvPr>
          <p:cNvCxnSpPr>
            <a:stCxn id="35" idx="3"/>
          </p:cNvCxnSpPr>
          <p:nvPr/>
        </p:nvCxnSpPr>
        <p:spPr>
          <a:xfrm>
            <a:off x="4894791" y="4152478"/>
            <a:ext cx="42975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CD0FA6-A012-41BB-B2E4-6E8E7FFA25A3}"/>
              </a:ext>
            </a:extLst>
          </p:cNvPr>
          <p:cNvCxnSpPr/>
          <p:nvPr/>
        </p:nvCxnSpPr>
        <p:spPr>
          <a:xfrm>
            <a:off x="4746929" y="1639531"/>
            <a:ext cx="0" cy="2279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12798</TotalTime>
  <Words>931</Words>
  <Application>Microsoft Office PowerPoint</Application>
  <PresentationFormat>ワイド画面</PresentationFormat>
  <Paragraphs>310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メイリオ</vt:lpstr>
      <vt:lpstr>游ゴシック</vt:lpstr>
      <vt:lpstr>游ゴシック Light</vt:lpstr>
      <vt:lpstr>Arial</vt:lpstr>
      <vt:lpstr>Bodoni MT Black</vt:lpstr>
      <vt:lpstr>Office テーマ</vt:lpstr>
      <vt:lpstr>カラオケシステム</vt:lpstr>
      <vt:lpstr>１. システム概要</vt:lpstr>
      <vt:lpstr>１. システム概要</vt:lpstr>
      <vt:lpstr>１. システム概要</vt:lpstr>
      <vt:lpstr>２.技術構成</vt:lpstr>
      <vt:lpstr>用語説明</vt:lpstr>
      <vt:lpstr>機能要件一覧 </vt:lpstr>
      <vt:lpstr>機能要件（フロー図）権限「一般」</vt:lpstr>
      <vt:lpstr>機能要件（フロー図）権限「管理」</vt:lpstr>
      <vt:lpstr>PowerPoint プレゼンテーション</vt:lpstr>
      <vt:lpstr>ログイン機能</vt:lpstr>
      <vt:lpstr>ログイン機能</vt:lpstr>
      <vt:lpstr>PowerPoint プレゼンテーション</vt:lpstr>
      <vt:lpstr>検索機能</vt:lpstr>
      <vt:lpstr>検索機能</vt:lpstr>
      <vt:lpstr>PowerPoint プレゼンテーション</vt:lpstr>
      <vt:lpstr>注文機能</vt:lpstr>
      <vt:lpstr>注文機能</vt:lpstr>
      <vt:lpstr>注文機能</vt:lpstr>
      <vt:lpstr>PowerPoint プレゼンテーション</vt:lpstr>
      <vt:lpstr>予約リスト</vt:lpstr>
      <vt:lpstr>予約リスト</vt:lpstr>
      <vt:lpstr>PowerPoint プレゼンテーション</vt:lpstr>
      <vt:lpstr>MyPage</vt:lpstr>
      <vt:lpstr>タスク詳細表示機能</vt:lpstr>
      <vt:lpstr>PowerPoint プレゼンテーション</vt:lpstr>
      <vt:lpstr>履歴一覧機能</vt:lpstr>
      <vt:lpstr>履歴一覧機能</vt:lpstr>
      <vt:lpstr>PowerPoint プレゼンテーション</vt:lpstr>
      <vt:lpstr>予約削除機能</vt:lpstr>
      <vt:lpstr>予約削除機能</vt:lpstr>
      <vt:lpstr>PowerPoint プレゼンテーション</vt:lpstr>
      <vt:lpstr>ユーザ管理機能</vt:lpstr>
      <vt:lpstr>PowerPoint プレゼンテーション</vt:lpstr>
      <vt:lpstr>データベース設計</vt:lpstr>
      <vt:lpstr>ユーザ権限管理機能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町支 忍</dc:creator>
  <cp:lastModifiedBy>銭 正宇</cp:lastModifiedBy>
  <cp:revision>800</cp:revision>
  <dcterms:created xsi:type="dcterms:W3CDTF">2022-09-12T04:11:41Z</dcterms:created>
  <dcterms:modified xsi:type="dcterms:W3CDTF">2024-06-12T01:34:35Z</dcterms:modified>
</cp:coreProperties>
</file>