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1" r:id="rId6"/>
    <p:sldId id="259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3D187-FF1A-4F35-9418-E519B38EB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39C502-BD0D-4C2B-8175-294D4A9A6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3424BD-35BD-4552-B9C3-0AC39438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767-1FF7-4DF5-9AAA-5EB5FC769DE2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261E49-A0D5-4C47-87A8-39EA4155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9CB65C-C00C-4627-847A-45AC4C2D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634-342F-4BB1-AF02-96C62EE77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88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56399-285E-4249-AC48-74F2E353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E09563-E56C-406F-954A-A47C3432A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85C044-7AB7-4EA2-A4BD-08D85289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767-1FF7-4DF5-9AAA-5EB5FC769DE2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FCC430-797D-4C66-8EAF-492C3BCD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08EA3B-8581-4FD1-9726-9E071576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634-342F-4BB1-AF02-96C62EE77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51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ABC0834-5055-44FB-8A13-3DF9288B2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5A1454-D647-44DC-94A9-0552ECEF5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050A6C-CACF-4F30-863F-9E0C8694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767-1FF7-4DF5-9AAA-5EB5FC769DE2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56D78D-1B6C-420A-91D0-40610EB3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935E48-0E67-4EEE-BEBA-BD4F5DD7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634-342F-4BB1-AF02-96C62EE77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61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4271A-C6DC-45C1-A58E-6C949C52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CF78BA-4BF8-4FF4-A6F6-8317F710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C216F7-7415-4DEA-BE7B-13BF3E6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767-1FF7-4DF5-9AAA-5EB5FC769DE2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CBFEBD-A6B9-48EF-A491-05FF0311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13BD3B-6E00-4660-8120-24B8A1D6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634-342F-4BB1-AF02-96C62EE77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45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7A6A4-108E-4C1F-B4FC-6520D3A8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76AC29-A0B2-494B-94FE-AA5DB77EE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07B623-873B-437F-8E2F-750A283E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767-1FF7-4DF5-9AAA-5EB5FC769DE2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39F77A-F98B-46E3-A12B-236AF345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19991C-FF01-4225-8811-5F3B978A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634-342F-4BB1-AF02-96C62EE77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52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ED6FA-D59F-41CD-9D41-172D5673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59563-F6E0-45A6-BF85-79F0AAA27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394212-3191-42CC-AB7A-254D7880E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265BCA-0533-47B7-BBA3-2BF95F63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767-1FF7-4DF5-9AAA-5EB5FC769DE2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250E90-3A73-47C2-A02E-ACA90C41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D028C8-A86B-48DF-A1A9-9AC84704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634-342F-4BB1-AF02-96C62EE77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63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5A310-C235-4D45-9B7D-7B234AB1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F7D80B-28F9-4C0B-ACF5-A020E7A26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275CBF-B2E3-48C3-BA23-2F813B0FF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FADD38F-A8BF-4443-B6DD-E36E0F6D0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82532F-3F89-49C8-8352-0BD94C2A7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C8EB92-AF73-4A9E-AB54-E848422C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767-1FF7-4DF5-9AAA-5EB5FC769DE2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334786-6AD3-4B1C-93FB-96C07F8D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1B80387-C1A1-482E-AF42-45534D96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634-342F-4BB1-AF02-96C62EE77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25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56ACC-B32F-4359-9A05-A3F87B9E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92C56C-C1B8-4266-8463-4296EAF9A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767-1FF7-4DF5-9AAA-5EB5FC769DE2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5A60BD-B730-4C81-907E-6CFB4E72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AE6C75-95CC-4A67-9DE1-A604303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634-342F-4BB1-AF02-96C62EE77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8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194B14-886F-43BE-950C-C5B13A08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767-1FF7-4DF5-9AAA-5EB5FC769DE2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530A27-55E4-4CF8-A7A1-3147741F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35CD66-80EA-481A-8290-F28C5933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634-342F-4BB1-AF02-96C62EE77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19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00582-5D48-4B9C-B38D-48A59E3C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4D6142-71A0-41DB-AC17-257E7D358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2F7A10-B3C7-40AB-857B-674BBCD9A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E2E01C-A264-43AF-A7FF-8E85FEA8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767-1FF7-4DF5-9AAA-5EB5FC769DE2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0AC76B-ECAF-45F7-8F3E-9077F66F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10276F-414E-4233-91BD-D349F257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634-342F-4BB1-AF02-96C62EE77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63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076E6-2A0D-4BA9-B0B8-25DB919A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3E11A5-5658-4109-B4A2-F7178D42C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C58AF9-5005-46F0-BE38-B19A4F45E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E2FD95-33E7-463D-B9D4-BE2C85D4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767-1FF7-4DF5-9AAA-5EB5FC769DE2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DACC67-F96D-4D40-8576-67BD3F83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A91AED-A9E3-45BE-9184-3D42298B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64634-342F-4BB1-AF02-96C62EE77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46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15B6D-FF36-4395-A915-4EA66A1D6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31ED2A-8E55-4E78-93E5-C40BC3098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FEDB1F-5243-4211-9A97-7B1C9FA9D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DA767-1FF7-4DF5-9AAA-5EB5FC769DE2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4EAA21-FFD9-4837-B47A-EEEA33524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AE2899-1979-4DCD-BD6D-BCAD458D2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64634-342F-4BB1-AF02-96C62EE774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68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43AB5-5A84-1C96-C5A7-566FCE181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763" y="581747"/>
            <a:ext cx="9467271" cy="1856653"/>
          </a:xfrm>
        </p:spPr>
        <p:txBody>
          <a:bodyPr>
            <a:normAutofit/>
          </a:bodyPr>
          <a:lstStyle/>
          <a:p>
            <a:r>
              <a:rPr lang="ru-RU" sz="4800" b="1" dirty="0"/>
              <a:t>Модели жизненного цикла программного обеспечения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4A9230-E5E5-F079-787C-28184B989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509963"/>
            <a:ext cx="9999133" cy="2387600"/>
          </a:xfrm>
        </p:spPr>
        <p:txBody>
          <a:bodyPr>
            <a:noAutofit/>
          </a:bodyPr>
          <a:lstStyle/>
          <a:p>
            <a:pPr algn="l"/>
            <a:r>
              <a:rPr lang="ru-RU" b="1" dirty="0"/>
              <a:t>	Жизненный цикл программного обеспечения</a:t>
            </a:r>
            <a:r>
              <a:rPr lang="ru-RU" dirty="0"/>
              <a:t> — ряд событий, происходящих с системой в процессе ее создания и дальнейшего использования. Говоря другими словами, это время от начального момента создания какого либо программного продукта, до конца его разработки и внедрения. Жизненный цикл программного обеспечения можно представить в виде моделей.</a:t>
            </a:r>
          </a:p>
        </p:txBody>
      </p:sp>
    </p:spTree>
    <p:extLst>
      <p:ext uri="{BB962C8B-B14F-4D97-AF65-F5344CB8AC3E}">
        <p14:creationId xmlns:p14="http://schemas.microsoft.com/office/powerpoint/2010/main" val="219042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9DA1F-3A2F-3F15-8290-485750FB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D67D0C-3BB9-4974-351A-7C322B830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Жизненный цикл программного обеспечения играет ключевую роль в создании успешных программ. </a:t>
            </a:r>
          </a:p>
          <a:p>
            <a:pPr marL="0" indent="0" algn="ctr">
              <a:buNone/>
            </a:pPr>
            <a:r>
              <a:rPr lang="ru-RU" dirty="0"/>
              <a:t>Правильное управление этапами жизненного цикла позволяет создать качественное и эффективное программное обеспечение.</a:t>
            </a:r>
          </a:p>
        </p:txBody>
      </p:sp>
    </p:spTree>
    <p:extLst>
      <p:ext uri="{BB962C8B-B14F-4D97-AF65-F5344CB8AC3E}">
        <p14:creationId xmlns:p14="http://schemas.microsoft.com/office/powerpoint/2010/main" val="57476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C1B2B-E2C6-E658-F94E-D2D848B28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33" y="868362"/>
            <a:ext cx="11980334" cy="1655762"/>
          </a:xfrm>
        </p:spPr>
        <p:txBody>
          <a:bodyPr>
            <a:noAutofit/>
          </a:bodyPr>
          <a:lstStyle/>
          <a:p>
            <a:r>
              <a:rPr lang="ru-RU" sz="2800" b="1" dirty="0"/>
              <a:t>Модель жизненного цикла программного обеспечения </a:t>
            </a:r>
            <a:r>
              <a:rPr lang="ru-RU" sz="2800" dirty="0"/>
              <a:t>— структура, содержащая процессы действия и задачи, которые осуществляются в ходе разработки, использования и сопровождения программного продукта.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493AC8-B7FF-14EC-F7F9-2DC5A4A5E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467" y="2844800"/>
            <a:ext cx="9897533" cy="2717800"/>
          </a:xfrm>
        </p:spPr>
        <p:txBody>
          <a:bodyPr>
            <a:normAutofit fontScale="25000" lnSpcReduction="20000"/>
          </a:bodyPr>
          <a:lstStyle/>
          <a:p>
            <a:pPr algn="l"/>
            <a:br>
              <a:rPr lang="ru-RU" sz="12000" dirty="0"/>
            </a:br>
            <a:r>
              <a:rPr lang="ru-RU" sz="12000" dirty="0"/>
              <a:t>Эти модели можно разделить на 3 основных группы:</a:t>
            </a:r>
          </a:p>
          <a:p>
            <a:pPr algn="l">
              <a:buFont typeface="+mj-lt"/>
              <a:buAutoNum type="arabicPeriod"/>
            </a:pPr>
            <a:r>
              <a:rPr lang="ru-RU" sz="12000" dirty="0">
                <a:latin typeface="+mj-lt"/>
              </a:rPr>
              <a:t>Инженерный подход</a:t>
            </a:r>
          </a:p>
          <a:p>
            <a:pPr algn="l">
              <a:buFont typeface="+mj-lt"/>
              <a:buAutoNum type="arabicPeriod"/>
            </a:pPr>
            <a:r>
              <a:rPr lang="ru-RU" sz="12000" dirty="0">
                <a:latin typeface="+mj-lt"/>
              </a:rPr>
              <a:t>С учетом специфики задачи</a:t>
            </a:r>
          </a:p>
          <a:p>
            <a:pPr algn="l">
              <a:buFont typeface="+mj-lt"/>
              <a:buAutoNum type="arabicPeriod"/>
            </a:pPr>
            <a:r>
              <a:rPr lang="ru-RU" sz="12000" dirty="0">
                <a:latin typeface="+mj-lt"/>
              </a:rPr>
              <a:t>Современные технологии быстрой разработки</a:t>
            </a: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0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853551-7FD3-2DBC-A487-B1B4E9C15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722" y="2457132"/>
            <a:ext cx="4257357" cy="268213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133C4-4E26-F1E0-F534-C5A623C7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000" b="1" dirty="0"/>
              <a:t>V модель (разработка через тестирование)</a:t>
            </a:r>
            <a:br>
              <a:rPr lang="ru-RU" sz="4000" b="1" dirty="0"/>
            </a:br>
            <a:r>
              <a:rPr lang="ru-RU" sz="2200" b="1" dirty="0"/>
              <a:t>Данная модель основывается на разработки прототипов и прототипирования продукта.</a:t>
            </a:r>
            <a:br>
              <a:rPr lang="ru-RU" sz="2200" b="1" dirty="0"/>
            </a:br>
            <a:r>
              <a:rPr lang="ru-RU" sz="2200" b="1" dirty="0"/>
              <a:t>Прототипирование используется на ранних стадиях жизненного цикла программного обеспечения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E44BB6-830D-7FA1-5AF1-77DE94617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27240" cy="457517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ru-RU" sz="2800" b="1" dirty="0">
                <a:latin typeface="+mj-lt"/>
              </a:rPr>
              <a:t>Классификация </a:t>
            </a:r>
            <a:r>
              <a:rPr lang="ru-RU" sz="2800" b="1" dirty="0" err="1">
                <a:latin typeface="+mj-lt"/>
              </a:rPr>
              <a:t>протопипов</a:t>
            </a:r>
            <a:r>
              <a:rPr lang="ru-RU" sz="2800" b="1" dirty="0">
                <a:latin typeface="+mj-lt"/>
              </a:rPr>
              <a:t>: </a:t>
            </a:r>
          </a:p>
          <a:p>
            <a:pPr algn="ctr">
              <a:buFont typeface="+mj-lt"/>
              <a:buAutoNum type="arabicPeriod"/>
            </a:pPr>
            <a:r>
              <a:rPr lang="ru-RU" sz="2800" dirty="0">
                <a:latin typeface="+mj-lt"/>
              </a:rPr>
              <a:t>Горизонтальные и вертикальные</a:t>
            </a:r>
          </a:p>
          <a:p>
            <a:pPr algn="ctr">
              <a:buFont typeface="+mj-lt"/>
              <a:buAutoNum type="arabicPeriod"/>
            </a:pPr>
            <a:r>
              <a:rPr lang="ru-RU" sz="2800" dirty="0">
                <a:latin typeface="+mj-lt"/>
              </a:rPr>
              <a:t>Одноразовые и эволюционные</a:t>
            </a:r>
          </a:p>
          <a:p>
            <a:pPr algn="ctr">
              <a:buFont typeface="+mj-lt"/>
              <a:buAutoNum type="arabicPeriod"/>
            </a:pPr>
            <a:r>
              <a:rPr lang="ru-RU" sz="2800" dirty="0">
                <a:latin typeface="+mj-lt"/>
              </a:rPr>
              <a:t>бумажные и раскадровки</a:t>
            </a:r>
          </a:p>
          <a:p>
            <a:pPr marL="0" indent="0">
              <a:buNone/>
            </a:pPr>
            <a:endParaRPr lang="ru-RU" sz="2800" dirty="0">
              <a:latin typeface="+mj-lt"/>
            </a:endParaRPr>
          </a:p>
          <a:p>
            <a:r>
              <a:rPr lang="ru-RU" sz="2800" b="1" dirty="0">
                <a:latin typeface="+mj-lt"/>
              </a:rPr>
              <a:t>Горизонтальные</a:t>
            </a:r>
            <a:r>
              <a:rPr lang="ru-RU" sz="2800" dirty="0">
                <a:latin typeface="+mj-lt"/>
              </a:rPr>
              <a:t> прототипы — моделирует исключительно UI не затрагивая логику обработки и базу данных.</a:t>
            </a:r>
          </a:p>
          <a:p>
            <a:r>
              <a:rPr lang="ru-RU" sz="2800" b="1" dirty="0">
                <a:latin typeface="+mj-lt"/>
              </a:rPr>
              <a:t>Вертикальные</a:t>
            </a:r>
            <a:r>
              <a:rPr lang="ru-RU" sz="2800" dirty="0">
                <a:latin typeface="+mj-lt"/>
              </a:rPr>
              <a:t> прототипы — проверка архитектурных решений.</a:t>
            </a:r>
          </a:p>
          <a:p>
            <a:r>
              <a:rPr lang="ru-RU" sz="2800" b="1" dirty="0">
                <a:latin typeface="+mj-lt"/>
              </a:rPr>
              <a:t>Одноразовые</a:t>
            </a:r>
            <a:r>
              <a:rPr lang="ru-RU" sz="2800" dirty="0">
                <a:latin typeface="+mj-lt"/>
              </a:rPr>
              <a:t> прототипы — для быстрой разработки.</a:t>
            </a:r>
          </a:p>
          <a:p>
            <a:r>
              <a:rPr lang="ru-RU" sz="2800" b="1" dirty="0">
                <a:latin typeface="+mj-lt"/>
              </a:rPr>
              <a:t>Эволюционные</a:t>
            </a:r>
            <a:r>
              <a:rPr lang="ru-RU" sz="2800" dirty="0">
                <a:latin typeface="+mj-lt"/>
              </a:rPr>
              <a:t> прототипы — первое приближение эволюционной системы.</a:t>
            </a:r>
            <a:br>
              <a:rPr lang="ru-RU" sz="2800" dirty="0">
                <a:latin typeface="+mj-lt"/>
              </a:rPr>
            </a:br>
            <a:br>
              <a:rPr lang="ru-RU" sz="2800" dirty="0">
                <a:latin typeface="+mj-lt"/>
              </a:rPr>
            </a:br>
            <a:r>
              <a:rPr lang="ru-RU" sz="2800" b="1" dirty="0">
                <a:latin typeface="+mj-lt"/>
              </a:rPr>
              <a:t>Модель принадлежит второй группе.</a:t>
            </a:r>
            <a:endParaRPr lang="ru-RU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1043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BCA49-2580-60F9-AB57-1B10DC9E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RAD-</a:t>
            </a:r>
            <a:r>
              <a:rPr lang="ru-RU" b="1" dirty="0"/>
              <a:t>модель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74F5D-1B64-039B-9378-F168F0AEF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	RAD (</a:t>
            </a:r>
            <a:r>
              <a:rPr lang="ru-RU" sz="2600" dirty="0" err="1"/>
              <a:t>Rapid</a:t>
            </a:r>
            <a:r>
              <a:rPr lang="ru-RU" sz="2600" dirty="0"/>
              <a:t> Application Development) - модель жизненного цикла программного обеспечения, которая акцентирует внимание на быстрой разработке прототипов и итеративном подходе к разработке приложений.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C9230F-8A15-509A-A947-96C6FB4F8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30" y="3063240"/>
            <a:ext cx="66675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5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1092E-4EDC-74FC-82DD-036DD41A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Спиральная модель жизненного цикла программного обеспечения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780288-79B2-00F9-608C-98C20DB13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720" y="1690687"/>
            <a:ext cx="4302760" cy="46593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Преимущества: Быстрое получение результата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Повышение конкурентоспособности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Изменяющиеся требования — не проблема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Недостатки: Отсутствие регламентации стадий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C2B5DF-57B8-033E-362B-08DBA3031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3289"/>
            <a:ext cx="5111602" cy="49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C1DBB-7C93-149C-5BE4-166C3D76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Каскадная модель жизненного цикла программного обеспечения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DC3B46-0A3F-59B7-66EA-66ED3B188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6443"/>
            <a:ext cx="5593080" cy="41605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Преимущества: </a:t>
            </a:r>
          </a:p>
          <a:p>
            <a:r>
              <a:rPr lang="ru-RU" dirty="0">
                <a:latin typeface="+mj-lt"/>
              </a:rPr>
              <a:t>Последовательное выполнение этапов проекта в строгом фиксированном порядке</a:t>
            </a:r>
          </a:p>
          <a:p>
            <a:r>
              <a:rPr lang="ru-RU" dirty="0">
                <a:latin typeface="+mj-lt"/>
              </a:rPr>
              <a:t>Позволяет</a:t>
            </a:r>
            <a:r>
              <a:rPr lang="ru-RU" dirty="0"/>
              <a:t> </a:t>
            </a:r>
            <a:r>
              <a:rPr lang="ru-RU" dirty="0">
                <a:latin typeface="+mj-lt"/>
              </a:rPr>
              <a:t>оценивать качество продукта на каждом этапе</a:t>
            </a:r>
          </a:p>
          <a:p>
            <a:pPr marL="0" indent="0">
              <a:buNone/>
            </a:pPr>
            <a:r>
              <a:rPr lang="ru-RU" dirty="0"/>
              <a:t>Недостатки: </a:t>
            </a:r>
          </a:p>
          <a:p>
            <a:r>
              <a:rPr lang="ru-RU" dirty="0">
                <a:latin typeface="+mj-lt"/>
              </a:rPr>
              <a:t>Отсутствие обратных связей между этапами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latin typeface="+mj-lt"/>
              </a:rPr>
              <a:t>Не соответствует реальным условиям разработки программного продукта</a:t>
            </a:r>
          </a:p>
          <a:p>
            <a:pPr marL="0" indent="0" algn="ctr">
              <a:buNone/>
            </a:pPr>
            <a:r>
              <a:rPr lang="ru-RU" b="1" dirty="0">
                <a:latin typeface="+mj-lt"/>
              </a:rPr>
              <a:t>Относится к первой группе моделей.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16AD0F8-0720-A5A6-94E2-EBBB85DAF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547" y="2412683"/>
            <a:ext cx="5721053" cy="416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9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C2BBD-17D5-7644-12A3-49597AC5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645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Преимущества 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23FC4A-75C5-37C2-B902-D1F81461A7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6860" y="1468041"/>
            <a:ext cx="1163828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Быстрота разработки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RAD-модель позволяет быстро создавать рабочие прототипы, которые можно демонстрировать клиентам и пользователям. Это ускоряет процесс разработки и позволяет быстрее получать обратную связь на ранних стадиях проекта.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Более высокое качество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Благодаря возможности тестирования итеративных прототипов на ранней стадии, RAD-модель позволяет быстро исправлять ошибки и улучшать качество продукта.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Лучшая адаптивность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RAD-модель позволяет быстро адаптироваться к изменяющимся требованиям клиентов и пользователей, благодаря гибкому и итеративному подходу к разработке.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Снижение рисков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Создание итеративных прототипов позволяет снизить риски, связанные с разработкой программного обеспечения. Клиенты и пользователи могут вносить свои комментарии и предложения на ранних стадиях проекта, что позволяет избежать серьезных ошибок и существенно снизить риски.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Большая прозрачность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RAD-модель обеспечивает большую прозрачность процесса разработки, так как клиенты и пользователи активно участвуют в тестировании итеративных прототипов. Это позволяет улучшить коммуникацию и снизить риски непонимания требований.</a:t>
            </a:r>
          </a:p>
        </p:txBody>
      </p:sp>
    </p:spTree>
    <p:extLst>
      <p:ext uri="{BB962C8B-B14F-4D97-AF65-F5344CB8AC3E}">
        <p14:creationId xmlns:p14="http://schemas.microsoft.com/office/powerpoint/2010/main" val="177467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26886-3D88-DF19-4618-25211CD7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Недостатки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F82F47-C2CD-935B-5061-29CC6BEB8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80" y="1371600"/>
            <a:ext cx="11315700" cy="5121275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Ограниченность масштабируемости</a:t>
            </a:r>
            <a:r>
              <a:rPr lang="ru-RU" dirty="0"/>
              <a:t>: </a:t>
            </a:r>
            <a:r>
              <a:rPr lang="ru-RU" dirty="0">
                <a:latin typeface="+mj-lt"/>
              </a:rPr>
              <a:t>RAD-модель может быть ограничена по масштабу проекта. Более крупные проекты могут потребовать больше времени на создание прототипов и итераций, что может снизить эффективность модели.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Ограниченность типов проектов</a:t>
            </a:r>
            <a:r>
              <a:rPr lang="ru-RU" dirty="0"/>
              <a:t>: </a:t>
            </a:r>
            <a:r>
              <a:rPr lang="ru-RU" dirty="0">
                <a:latin typeface="+mj-lt"/>
              </a:rPr>
              <a:t>RAD-модель может не подходить для проектов, связанных с высокой степенью технической сложности или критически важных для бизнеса. В таких проектах может потребоваться более формализованный и контролируемый подход.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Ограниченность охвата</a:t>
            </a:r>
            <a:r>
              <a:rPr lang="ru-RU" dirty="0"/>
              <a:t>: </a:t>
            </a:r>
            <a:r>
              <a:rPr lang="ru-RU" dirty="0">
                <a:latin typeface="+mj-lt"/>
              </a:rPr>
              <a:t>RAD-модель может не подходить для проектов с неопределенными требованиями и/или с необходимостью регулярного изменения требований, так как она предполагает жесткую фиксацию требований на начальной стадии.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Необходимость высокой экспертизы</a:t>
            </a:r>
            <a:r>
              <a:rPr lang="ru-RU" dirty="0"/>
              <a:t>: </a:t>
            </a:r>
            <a:r>
              <a:rPr lang="ru-RU" dirty="0">
                <a:latin typeface="+mj-lt"/>
              </a:rPr>
              <a:t>Разработка итеративных прототипов требует высокой квалификации и экспертизы в различных областях, таких как дизайн, программирование, тестирование и управление проектами. Это может создать сложности для небольших команд, где нет достаточного количества экспертов по всем областям.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Зависимость от доступности пользователей</a:t>
            </a:r>
            <a:r>
              <a:rPr lang="ru-RU" dirty="0"/>
              <a:t>: </a:t>
            </a:r>
            <a:r>
              <a:rPr lang="ru-RU" dirty="0">
                <a:latin typeface="+mj-lt"/>
              </a:rPr>
              <a:t>Разработка итеративных прототипов предполагает активное участие пользователей в процессе разработки. Если пользователи недоступны для обратной связи или не могут выделить достаточно времени на тестирование, то это может снизить эффективность модели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457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F784A-013A-4433-1FC9-A533AEAD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ЖИЗНЕННЫЙ ЦИКЛ ПО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4CEC75-BE2A-031E-421F-35AA473DB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практике наибольшее распространение получили две основные модели жизненного цикла:</a:t>
            </a:r>
          </a:p>
          <a:p>
            <a:r>
              <a:rPr lang="ru-RU" dirty="0"/>
              <a:t>каскадная модель (характерна для периода 1970-1985 гг.); </a:t>
            </a:r>
          </a:p>
          <a:p>
            <a:r>
              <a:rPr lang="ru-RU" dirty="0"/>
              <a:t>спиральная модель (характерна для периода после 1986 г.).</a:t>
            </a:r>
          </a:p>
        </p:txBody>
      </p:sp>
    </p:spTree>
    <p:extLst>
      <p:ext uri="{BB962C8B-B14F-4D97-AF65-F5344CB8AC3E}">
        <p14:creationId xmlns:p14="http://schemas.microsoft.com/office/powerpoint/2010/main" val="16981089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Office PowerPoint</Application>
  <PresentationFormat>Широкоэкранный</PresentationFormat>
  <Paragraphs>55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Модели жизненного цикла программного обеспечения</vt:lpstr>
      <vt:lpstr>Модель жизненного цикла программного обеспечения — структура, содержащая процессы действия и задачи, которые осуществляются в ходе разработки, использования и сопровождения программного продукта.</vt:lpstr>
      <vt:lpstr>V модель (разработка через тестирование) Данная модель основывается на разработки прототипов и прототипирования продукта. Прототипирование используется на ранних стадиях жизненного цикла программного обеспечения</vt:lpstr>
      <vt:lpstr>RAD-модель </vt:lpstr>
      <vt:lpstr>Спиральная модель жизненного цикла программного обеспечения </vt:lpstr>
      <vt:lpstr>Каскадная модель жизненного цикла программного обеспечения </vt:lpstr>
      <vt:lpstr>Преимущества  </vt:lpstr>
      <vt:lpstr>Недостатки </vt:lpstr>
      <vt:lpstr>ЖИЗНЕННЫЙ ЦИКЛ ПО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жизненного цикла программного обеспечения</dc:title>
  <dc:creator>Глеб 0</dc:creator>
  <cp:lastModifiedBy>Глеб 0</cp:lastModifiedBy>
  <cp:revision>1</cp:revision>
  <dcterms:created xsi:type="dcterms:W3CDTF">2024-01-25T02:56:46Z</dcterms:created>
  <dcterms:modified xsi:type="dcterms:W3CDTF">2024-01-25T02:57:22Z</dcterms:modified>
</cp:coreProperties>
</file>