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3" r:id="rId5"/>
    <p:sldId id="264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b29bf11fdd7953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D1E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6669-8F2A-4400-9C7E-B99EAD67645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18C9D-DA91-4595-8FE7-B06B29DF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18C9D-DA91-4595-8FE7-B06B29DFE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18C9D-DA91-4595-8FE7-B06B29DFE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6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8602-2BFF-4EDC-A511-AF8833FB04C7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CD07-A115-4789-B264-3564A9BAB2FF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344-3BCC-48C0-847E-46D82A3A8C2E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9FB-6C71-4184-B5AD-5D2596D39591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98AC54D5-A8B9-4BAC-926E-6D3E223E0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991B-0270-4486-8ABE-E81D54264036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30A-D312-465A-940E-82EF4298820F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D9F0-E093-4C3E-9D98-A82FA5E93D54}" type="datetime1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6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85FF-1100-4AA1-B2B7-F481AFFC922F}" type="datetime1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A221-4FB8-4A9E-B6F9-85C419F753F3}" type="datetime1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23BC-9DD7-4369-8B61-F3A48F127A8F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38C-2C6D-44EB-A090-1E9D6E96FB13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34378-7E03-463A-A7E1-04D620429AE8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54D5-A8B9-4BAC-926E-6D3E223E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85875" y="1400175"/>
            <a:ext cx="3581400" cy="3533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05137" y="3095624"/>
            <a:ext cx="142875" cy="146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829050" y="4143375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488407" y="3280290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19448" y="3280290"/>
            <a:ext cx="683420" cy="104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76535" y="3167704"/>
            <a:ext cx="223837" cy="22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21870" y="3528280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70" y="3528280"/>
                <a:ext cx="542925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25317" y="2946998"/>
                <a:ext cx="53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17" y="2946998"/>
                <a:ext cx="53816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239000" y="1400175"/>
            <a:ext cx="3581400" cy="3533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958262" y="3095624"/>
            <a:ext cx="142875" cy="146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9782175" y="4143375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9286874" y="4328041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172573" y="3280290"/>
            <a:ext cx="683420" cy="104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077325" y="3316330"/>
            <a:ext cx="209550" cy="1150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97616" y="3539609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616" y="3539609"/>
                <a:ext cx="54292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60619" y="3673042"/>
                <a:ext cx="53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19" y="3673042"/>
                <a:ext cx="53816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655094" y="95429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80421" y="90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342252" y="1071909"/>
                <a:ext cx="3421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52" y="1071909"/>
                <a:ext cx="342177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913634" y="5076839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Ideal: sites 1 and 2 can have the same PCI.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76540" y="5089777"/>
            <a:ext cx="447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Ideal: sites 1 and 2 should have different PCIs.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450912" y="1503548"/>
                <a:ext cx="1347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912" y="1503548"/>
                <a:ext cx="1347164" cy="369332"/>
              </a:xfrm>
              <a:prstGeom prst="rect">
                <a:avLst/>
              </a:prstGeom>
              <a:blipFill>
                <a:blip r:embed="rId7"/>
                <a:stretch>
                  <a:fillRect l="-36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62009" y="5644745"/>
                <a:ext cx="4276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any algorithm probably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9" y="5644745"/>
                <a:ext cx="4276725" cy="646331"/>
              </a:xfrm>
              <a:prstGeom prst="rect">
                <a:avLst/>
              </a:prstGeom>
              <a:blipFill>
                <a:blip r:embed="rId8"/>
                <a:stretch>
                  <a:fillRect l="-1140" t="-5660" r="-5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425" y="6028238"/>
            <a:ext cx="525676" cy="5256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5927" y="5926373"/>
            <a:ext cx="322639" cy="322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389020" y="5521416"/>
                <a:ext cx="55543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any algorithm probably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even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small.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0" y="5521416"/>
                <a:ext cx="5554316" cy="646331"/>
              </a:xfrm>
              <a:prstGeom prst="rect">
                <a:avLst/>
              </a:prstGeom>
              <a:blipFill>
                <a:blip r:embed="rId11"/>
                <a:stretch>
                  <a:fillRect l="-87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1</a:t>
            </a:fld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35354" y="175541"/>
            <a:ext cx="5015557" cy="569153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Finding a good objective function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81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439478" cy="569153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How to modify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 smtClean="0"/>
                  <a:t> ?</a:t>
                </a:r>
                <a:endParaRPr lang="en-US" sz="3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439478" cy="569153"/>
              </a:xfrm>
              <a:blipFill>
                <a:blip r:embed="rId2"/>
                <a:stretch>
                  <a:fillRect l="-3297" t="-16129"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4278" y="2375452"/>
                <a:ext cx="733335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Maximizig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great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ideal: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ideal: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anyway.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8" y="2375452"/>
                <a:ext cx="7333354" cy="1754326"/>
              </a:xfrm>
              <a:prstGeom prst="rect">
                <a:avLst/>
              </a:prstGeom>
              <a:blipFill>
                <a:blip r:embed="rId3"/>
                <a:stretch>
                  <a:fillRect l="-665" t="-2091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4278" y="1389419"/>
                <a:ext cx="333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8" y="1389419"/>
                <a:ext cx="333578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22304" y="1389419"/>
                <a:ext cx="4013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Assumption: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04" y="1389419"/>
                <a:ext cx="4013663" cy="369332"/>
              </a:xfrm>
              <a:prstGeom prst="rect">
                <a:avLst/>
              </a:prstGeom>
              <a:blipFill>
                <a:blip r:embed="rId5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348869" y="2792894"/>
            <a:ext cx="477079" cy="4770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93695" y="2870824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is not good.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1" y="4555435"/>
                <a:ext cx="7152860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great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ideal: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ideal: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but </a:t>
                </a:r>
                <a:r>
                  <a:rPr lang="en-US" dirty="0" err="1" smtClean="0"/>
                  <a:t>pci’s</a:t>
                </a:r>
                <a:r>
                  <a:rPr lang="en-US" dirty="0" smtClean="0"/>
                  <a:t> are limited,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may happen.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555435"/>
                <a:ext cx="7152860" cy="2169825"/>
              </a:xfrm>
              <a:prstGeom prst="rect">
                <a:avLst/>
              </a:prstGeom>
              <a:blipFill>
                <a:blip r:embed="rId6"/>
                <a:stretch>
                  <a:fillRect l="-767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8348869" y="5390320"/>
            <a:ext cx="477079" cy="4770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3695" y="546825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is good.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85875" y="1400175"/>
            <a:ext cx="3581400" cy="3533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05137" y="3095624"/>
            <a:ext cx="142875" cy="146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829050" y="4143375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488407" y="3280290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19448" y="3280290"/>
            <a:ext cx="683420" cy="104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76535" y="3167704"/>
            <a:ext cx="223837" cy="22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21870" y="3528280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70" y="3528280"/>
                <a:ext cx="542925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25317" y="2946998"/>
                <a:ext cx="53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17" y="2946998"/>
                <a:ext cx="53816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239000" y="1400175"/>
            <a:ext cx="3581400" cy="3533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958262" y="3095624"/>
            <a:ext cx="142875" cy="146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9782175" y="4143375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9286874" y="4328041"/>
            <a:ext cx="333375" cy="419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172573" y="3280290"/>
            <a:ext cx="683420" cy="104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077325" y="3316330"/>
            <a:ext cx="209550" cy="1150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97616" y="3539609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616" y="3539609"/>
                <a:ext cx="54292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60619" y="3673042"/>
                <a:ext cx="53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19" y="3673042"/>
                <a:ext cx="53816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655094" y="95429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80421" y="90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10050" y="465080"/>
                <a:ext cx="333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50" y="465080"/>
                <a:ext cx="333578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13634" y="5076839"/>
                <a:ext cx="4276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Ideal: sites 1 and 2 can have the same PCI.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small.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34" y="5076839"/>
                <a:ext cx="4276725" cy="646331"/>
              </a:xfrm>
              <a:prstGeom prst="rect">
                <a:avLst/>
              </a:prstGeom>
              <a:blipFill>
                <a:blip r:embed="rId7"/>
                <a:stretch>
                  <a:fillRect l="-12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976540" y="5089777"/>
                <a:ext cx="44750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Ideal: sites 1 and 2 should have different PCIs.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great. </a:t>
                </a:r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40" y="5089777"/>
                <a:ext cx="4475008" cy="646331"/>
              </a:xfrm>
              <a:prstGeom prst="rect">
                <a:avLst/>
              </a:prstGeom>
              <a:blipFill>
                <a:blip r:embed="rId8"/>
                <a:stretch>
                  <a:fillRect l="-1088" t="-5660" r="-40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18710" y="896719"/>
                <a:ext cx="1315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10" y="896719"/>
                <a:ext cx="1315104" cy="369332"/>
              </a:xfrm>
              <a:prstGeom prst="rect">
                <a:avLst/>
              </a:prstGeom>
              <a:blipFill>
                <a:blip r:embed="rId9"/>
                <a:stretch>
                  <a:fillRect l="-37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77592" y="6025717"/>
                <a:ext cx="4427622" cy="630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Proposal: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2" y="6025717"/>
                <a:ext cx="4427622" cy="630365"/>
              </a:xfrm>
              <a:prstGeom prst="rect">
                <a:avLst/>
              </a:prstGeom>
              <a:blipFill>
                <a:blip r:embed="rId10"/>
                <a:stretch>
                  <a:fillRect l="-2204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39478" cy="5691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Greedy Algorithm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79894"/>
            <a:ext cx="108030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Initialize allocation matrix with 1/k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objective function from allocation matrix.</a:t>
            </a:r>
          </a:p>
          <a:p>
            <a:pPr marL="342900" indent="-342900">
              <a:buAutoNum type="arabicPeriod"/>
            </a:pPr>
            <a:r>
              <a:rPr lang="en-US" dirty="0" smtClean="0"/>
              <a:t>Form a list of changeable elements in allocation matrix (initially all elements of allocation matrix are included)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all elements </a:t>
            </a:r>
            <a:r>
              <a:rPr lang="en-US" dirty="0"/>
              <a:t>of </a:t>
            </a:r>
            <a:r>
              <a:rPr lang="en-US" dirty="0" smtClean="0"/>
              <a:t>changeable list: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Change element to 1 and find objective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Change element to 0 and find objective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element with minimum objective.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the allocation matrix accordingly.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the changeable list.</a:t>
            </a:r>
          </a:p>
          <a:p>
            <a:pPr marL="342900" indent="-342900">
              <a:buAutoNum type="arabicPeriod"/>
            </a:pPr>
            <a:r>
              <a:rPr lang="en-US" dirty="0" smtClean="0"/>
              <a:t>Go to step 4 until changeable list is empty.</a:t>
            </a:r>
          </a:p>
        </p:txBody>
      </p:sp>
      <p:sp>
        <p:nvSpPr>
          <p:cNvPr id="3" name="Cloud 2"/>
          <p:cNvSpPr/>
          <p:nvPr/>
        </p:nvSpPr>
        <p:spPr>
          <a:xfrm>
            <a:off x="5000625" y="4162009"/>
            <a:ext cx="2867025" cy="146685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Unconstrained greedy algorithm always has a solution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600737" y="5634658"/>
            <a:ext cx="2819400" cy="885826"/>
          </a:xfrm>
          <a:prstGeom prst="cloud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PCI’s in a site maybe identical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6896514" y="5514975"/>
            <a:ext cx="3143250" cy="1094960"/>
          </a:xfrm>
          <a:prstGeom prst="cloud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PCI’s in a site my not be consecutive.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39478" cy="569153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Constrained Greedy Algorithm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79894"/>
            <a:ext cx="108030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Initialize allocation matrix with 1/k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objective function from allocation matrix.</a:t>
            </a:r>
          </a:p>
          <a:p>
            <a:pPr marL="342900" indent="-342900">
              <a:buAutoNum type="arabicPeriod"/>
            </a:pPr>
            <a:r>
              <a:rPr lang="en-US" dirty="0" smtClean="0"/>
              <a:t>Form a list of changeable elements in allocation matrix (initially all elements of allocation matrix are included)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all elements </a:t>
            </a:r>
            <a:r>
              <a:rPr lang="en-US" dirty="0"/>
              <a:t>of </a:t>
            </a:r>
            <a:r>
              <a:rPr lang="en-US" dirty="0" smtClean="0"/>
              <a:t>changeable list: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Change element </a:t>
            </a:r>
            <a:r>
              <a:rPr lang="en-US" dirty="0"/>
              <a:t>to 1,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consecutiveness condition is not </a:t>
            </a:r>
            <a:r>
              <a:rPr lang="en-US" dirty="0" smtClean="0">
                <a:solidFill>
                  <a:srgbClr val="FF0000"/>
                </a:solidFill>
              </a:rPr>
              <a:t>violated</a:t>
            </a:r>
            <a:r>
              <a:rPr lang="en-US" dirty="0" smtClean="0"/>
              <a:t>, find objective.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Change element to 0,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consecutiveness condition is not </a:t>
            </a:r>
            <a:r>
              <a:rPr lang="en-US" dirty="0" smtClean="0">
                <a:solidFill>
                  <a:srgbClr val="FF0000"/>
                </a:solidFill>
              </a:rPr>
              <a:t>violated</a:t>
            </a:r>
            <a:r>
              <a:rPr lang="en-US" dirty="0" smtClean="0"/>
              <a:t>, find objective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element with minimum objective.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the allocation matrix accordingly.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the changeable list.</a:t>
            </a:r>
          </a:p>
          <a:p>
            <a:pPr marL="342900" indent="-342900">
              <a:buAutoNum type="arabicPeriod"/>
            </a:pPr>
            <a:r>
              <a:rPr lang="en-US" dirty="0" smtClean="0"/>
              <a:t>Go to step 4 if changeable list is not empty.</a:t>
            </a:r>
          </a:p>
        </p:txBody>
      </p:sp>
      <p:sp>
        <p:nvSpPr>
          <p:cNvPr id="3" name="Cloud 2"/>
          <p:cNvSpPr/>
          <p:nvPr/>
        </p:nvSpPr>
        <p:spPr>
          <a:xfrm>
            <a:off x="6096836" y="4242216"/>
            <a:ext cx="2867025" cy="146685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onstrained greedy algorithm may not have a solution.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41" y="2492402"/>
            <a:ext cx="1600200" cy="40995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23193" y="3081909"/>
            <a:ext cx="1661160" cy="5257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66" y="4542182"/>
            <a:ext cx="859170" cy="85917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458075" cy="5691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Solving the binary quadratic problem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79894"/>
            <a:ext cx="730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objective function of a minimization BQP is convex, it has a global solution.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2"/>
              <p:cNvSpPr/>
              <p:nvPr/>
            </p:nvSpPr>
            <p:spPr>
              <a:xfrm>
                <a:off x="4910136" y="1949395"/>
                <a:ext cx="2867025" cy="1466850"/>
              </a:xfrm>
              <a:prstGeom prst="clou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is convex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is PSD.</a:t>
                </a:r>
                <a:endParaRPr lang="en-US" dirty="0"/>
              </a:p>
            </p:txBody>
          </p:sp>
        </mc:Choice>
        <mc:Fallback xmlns="">
          <p:sp>
            <p:nvSpPr>
              <p:cNvPr id="3" name="Cloud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36" y="1949395"/>
                <a:ext cx="2867025" cy="1466850"/>
              </a:xfrm>
              <a:prstGeom prst="clou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12"/>
          <p:cNvSpPr/>
          <p:nvPr/>
        </p:nvSpPr>
        <p:spPr>
          <a:xfrm>
            <a:off x="4567236" y="3638196"/>
            <a:ext cx="3143250" cy="1094960"/>
          </a:xfrm>
          <a:prstGeom prst="cloud">
            <a:avLst/>
          </a:prstGeom>
          <a:solidFill>
            <a:srgbClr val="3DD1E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of convex functions is convex.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7841" y="4955107"/>
                <a:ext cx="8443234" cy="167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are not PSD, but they can become PSD by adding a constant to their diagonal.</a:t>
                </a:r>
              </a:p>
              <a:p>
                <a:r>
                  <a:rPr lang="en-US" dirty="0" smtClean="0"/>
                  <a:t>Adding c to diagonal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increases objective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𝑁𝑐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1" y="4955107"/>
                <a:ext cx="8443234" cy="1672253"/>
              </a:xfrm>
              <a:prstGeom prst="rect">
                <a:avLst/>
              </a:prstGeom>
              <a:blipFill>
                <a:blip r:embed="rId3"/>
                <a:stretch>
                  <a:fillRect l="-650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0987" y="5271117"/>
                <a:ext cx="4162426" cy="10852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Objective =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987" y="5271117"/>
                <a:ext cx="4162426" cy="1085233"/>
              </a:xfrm>
              <a:prstGeom prst="rect">
                <a:avLst/>
              </a:prstGeom>
              <a:blipFill>
                <a:blip r:embed="rId4"/>
                <a:stretch>
                  <a:fillRect l="-1022" t="-27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458075" cy="5691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Method 1: </a:t>
            </a:r>
            <a:r>
              <a:rPr lang="en-US" sz="3000" dirty="0" err="1" smtClean="0"/>
              <a:t>scipy</a:t>
            </a:r>
            <a:r>
              <a:rPr lang="en-US" sz="3000" dirty="0" smtClean="0"/>
              <a:t> package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379894"/>
                <a:ext cx="831253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Scipy</a:t>
                </a:r>
                <a:r>
                  <a:rPr lang="en-US" dirty="0" smtClean="0"/>
                  <a:t> supports </a:t>
                </a:r>
                <a:r>
                  <a:rPr lang="en-US" dirty="0" err="1" smtClean="0"/>
                  <a:t>vectorized</a:t>
                </a:r>
                <a:r>
                  <a:rPr lang="en-US" dirty="0" smtClean="0"/>
                  <a:t> expression of objective function and constraints.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Scipy</a:t>
                </a:r>
                <a:r>
                  <a:rPr lang="en-US" dirty="0" smtClean="0"/>
                  <a:t> does not support binary variables.</a:t>
                </a:r>
              </a:p>
              <a:p>
                <a:endParaRPr lang="en-US" dirty="0"/>
              </a:p>
              <a:p>
                <a:r>
                  <a:rPr lang="en-US" dirty="0" smtClean="0"/>
                  <a:t>X being a binary variable can be forced with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(0,1) bounds.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9894"/>
                <a:ext cx="8312532" cy="2031325"/>
              </a:xfrm>
              <a:prstGeom prst="rect">
                <a:avLst/>
              </a:prstGeom>
              <a:blipFill>
                <a:blip r:embed="rId3"/>
                <a:stretch>
                  <a:fillRect l="-660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310092"/>
            <a:ext cx="525676" cy="525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802" y="1957238"/>
            <a:ext cx="322639" cy="322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3937254" y="3411219"/>
            <a:ext cx="4087368" cy="277926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tried </a:t>
            </a:r>
            <a:r>
              <a:rPr lang="en-US" dirty="0" smtClean="0"/>
              <a:t>SLSQP method with 5000 rounds, but algorithm did not converge after 2 hours.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458075" cy="5691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Method 2: CVXPY package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79894"/>
            <a:ext cx="72838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CVXPY supports </a:t>
            </a:r>
            <a:r>
              <a:rPr lang="en-US" dirty="0" err="1" smtClean="0"/>
              <a:t>vectorized</a:t>
            </a:r>
            <a:r>
              <a:rPr lang="en-US" dirty="0" smtClean="0"/>
              <a:t> expression of objective function and constraints.</a:t>
            </a:r>
          </a:p>
          <a:p>
            <a:endParaRPr lang="en-US" dirty="0" smtClean="0"/>
          </a:p>
          <a:p>
            <a:r>
              <a:rPr lang="en-US" dirty="0" smtClean="0"/>
              <a:t>CVXPY does not support non-convex problems.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 though our problem is convex, this package did not work.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1310092"/>
            <a:ext cx="525676" cy="525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586" y="1934418"/>
            <a:ext cx="322639" cy="322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30" y="2511499"/>
            <a:ext cx="322639" cy="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54D5-A8B9-4BAC-926E-6D3E223E02C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458075" cy="5691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Method 2: </a:t>
            </a:r>
            <a:r>
              <a:rPr lang="en-US" sz="3000" dirty="0" err="1" smtClean="0"/>
              <a:t>docplex</a:t>
            </a:r>
            <a:r>
              <a:rPr lang="en-US" sz="3000" dirty="0" smtClean="0"/>
              <a:t> package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838198" y="1406158"/>
            <a:ext cx="794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documentation of this method, please refer to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botebooks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1190</Words>
  <Application>Microsoft Office PowerPoint</Application>
  <PresentationFormat>Widescreen</PresentationFormat>
  <Paragraphs>108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Finding a good objective function</vt:lpstr>
      <vt:lpstr>How to modify f ?</vt:lpstr>
      <vt:lpstr>PowerPoint Presentation</vt:lpstr>
      <vt:lpstr>Greedy Algorithm</vt:lpstr>
      <vt:lpstr>Constrained Greedy Algorithm</vt:lpstr>
      <vt:lpstr>Solving the binary quadratic problem</vt:lpstr>
      <vt:lpstr>Method 1: scipy package</vt:lpstr>
      <vt:lpstr>Method 2: CVXPY package</vt:lpstr>
      <vt:lpstr>Method 2: docplex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Nastaran Abadi</cp:lastModifiedBy>
  <cp:revision>29</cp:revision>
  <dcterms:created xsi:type="dcterms:W3CDTF">2023-03-05T05:34:56Z</dcterms:created>
  <dcterms:modified xsi:type="dcterms:W3CDTF">2023-06-10T06:36:16Z</dcterms:modified>
</cp:coreProperties>
</file>