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66" roundtripDataSignature="AMtx7mjYICZs/j//QHeh5NcOmRtzcN9o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724ffde56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724ffde5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724ffde56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724ffde5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724ffde56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8724ffde5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724ffde56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8724ffde5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724ffde5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724ffde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7584852b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87584852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724ffde5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724ffde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8c929beab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8c929bea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c929beabe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8c929beab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8c929beabe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8c929beab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8c929beabe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8c929beab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8c929beabe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8c929beab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8c955fc9a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8c955fc9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8c955fc9a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8c955fc9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8c955fc9a7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8c955fc9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724ffde5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8724ffde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8c955fc9a7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8c955fc9a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8c955fc9a7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8c955fc9a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8c955fc9a7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8c955fc9a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8c955fc9a7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8c955fc9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724ffde5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724ffde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724ffde56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724ffde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724ffde56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724ffde5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724ffde56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724ffde5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724ffde56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724ffde5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4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1" name="Google Shape;71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ocs.oracle.com/en/java/javase/11/docs/api/java.base/java/lang/Runtime.html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Konkurentno programiranje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724ffde56_0_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 i niti</a:t>
            </a:r>
            <a:endParaRPr/>
          </a:p>
        </p:txBody>
      </p:sp>
      <p:sp>
        <p:nvSpPr>
          <p:cNvPr id="149" name="Google Shape;149;g38724ffde56_0_8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8724ffde56_0_8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g38724ffde56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1733650"/>
            <a:ext cx="251460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Niti kontrole</a:t>
            </a:r>
            <a:endParaRPr/>
          </a:p>
        </p:txBody>
      </p:sp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 kontrole (thread) je sekvenca koraka koji se izvršavaju sukcesivno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većini tradicionalnih programskih jezika postoji samo jedna nit kontrole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 višenitnog programiranja (multi-threading) se simultano izvršava više niti koje mogu imati neke zajedničke podatke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 unikatnih resursa imaju poseban identifikator niti (engl. thread ID), posebnu vrijednost programskog brojača i poseban stek. Mnogi moderni softverski paketi su višenitni: programi za prikazivanje Web stranica, programi za obradu teksta itd.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Višenitni program se može izvršavati: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Konkurentno – ne pretpostavlja postojanje više procesora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Paralelno – pretpostavlja postojanje više procesora koji omogućavaju stvarni paralelizam</a:t>
            </a:r>
            <a:endParaRPr/>
          </a:p>
        </p:txBody>
      </p:sp>
      <p:sp>
        <p:nvSpPr>
          <p:cNvPr id="158" name="Google Shape;158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724ffde56_0_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Niti kontrole</a:t>
            </a:r>
            <a:endParaRPr/>
          </a:p>
        </p:txBody>
      </p:sp>
      <p:sp>
        <p:nvSpPr>
          <p:cNvPr id="164" name="Google Shape;164;g38724ffde56_0_9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8724ffde56_0_9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g38724ffde56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468" y="2208655"/>
            <a:ext cx="6685075" cy="27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Prednosti višenitnih programa</a:t>
            </a:r>
            <a:endParaRPr/>
          </a:p>
        </p:txBody>
      </p:sp>
      <p:sp>
        <p:nvSpPr>
          <p:cNvPr id="172" name="Google Shape;172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Višenitna tehnika omogućava interaktivnim aplikacijama da nastave rad, čak i kada je dio programa blokiran ili izvršava neku dugotrajnu operaciju.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primjer, višenitni Web čitač može da nastavi interakciju s korisnikom u jednoj niti, dok druga nit simultano učitava neku veliku sliku sa Interneta, treća sljedeću sliku itd.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Ogleda se u dijeljenju prostora i resursa kao i uštedi vremena koje takođe drastično utiče na performanse. Niti dijele memoriju i sve ostale resurse koji pripadaju istom procesu.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Niti se mogu istovremeno izvršavati, svaka na različitom procesoru.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3429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vs thread</a:t>
            </a:r>
            <a:endParaRPr/>
          </a:p>
        </p:txBody>
      </p:sp>
      <p:sp>
        <p:nvSpPr>
          <p:cNvPr id="179" name="Google Shape;179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Svaki proces se nalazi u posebnom memorijskom prostoru, tako da je komunikacija između procesa prilično složena i ograničena. Sa druge strane, niti dijele isti adresni prostor u okviru jednog procesa i komunikacija između njih je dosta jednostavnija u odnosu na komunikaciju između procesa.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Radom sa više procesa upravlja operativni sistem, dok radom sa više niti upravlja Java okruženje.</a:t>
            </a:r>
            <a:endParaRPr/>
          </a:p>
        </p:txBody>
      </p:sp>
      <p:sp>
        <p:nvSpPr>
          <p:cNvPr id="180" name="Google Shape;180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Kreiranje i kontrola rada niti</a:t>
            </a:r>
            <a:endParaRPr/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Nasljeđivanjem klase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Nakon kreiranja, nit se može: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Konfigurisati (postavljanjem prioriteta, imena,...)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Pokrenuti (pozivom metode </a:t>
            </a: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aktivira novu nit kontrole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Okruženje (virtuelna mašina, tj. JVM thread scheduler) pokreće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metod aktivne niti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Standardni metod </a:t>
            </a:r>
            <a:r>
              <a:rPr b="0" i="1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Thread.run()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radi ništa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treba da bude redefinisan u korisničkoj klasi koja nasljeđuje klasu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Ako bi se direktno pozivao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metod, taj kod bi izvrsavala trenutna nit, jer nova nit ne bi bila dodijeljena JVM thread scheduler-u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Kada se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 niti zavši, završava se i izvršavanje te niti kontrole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može da baca izuzetke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ovog načina kreiranja niti je što je u Java-i dozvoljeno samo jednostruko nasljeđivanje</a:t>
            </a:r>
            <a:endParaRPr/>
          </a:p>
        </p:txBody>
      </p:sp>
      <p:sp>
        <p:nvSpPr>
          <p:cNvPr id="187" name="Google Shape;18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Kreiranje i kontrola niti</a:t>
            </a:r>
            <a:endParaRPr/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AutoNum type="arabicPeriod" startAt="2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Implementacija interfejsa </a:t>
            </a:r>
            <a:r>
              <a:rPr b="0" i="1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Runnable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Interfejs Runnable je apstrakcija koncepta aktivnog objekta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Aktivni objekat izvršava neki kod konkurentno sa drugim takvim objektima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Ovaj interfejs deklariše samo meto</a:t>
            </a:r>
            <a:r>
              <a:rPr lang="en-US" sz="2400"/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implementira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Runnable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Klasa u Java-i može implementirati više interfejsa, čime je problem kod prethodnog načina kreiranja niti riješen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Kada se kreira objekat klase koja implementira interfejs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Runnable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potrebno je kreirani objekat proslijediti konstruktoru klase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724ffde56_0_1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Zadaci:</a:t>
            </a:r>
            <a:endParaRPr/>
          </a:p>
        </p:txBody>
      </p:sp>
      <p:sp>
        <p:nvSpPr>
          <p:cNvPr id="200" name="Google Shape;200;g38724ffde56_0_10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spcBef>
                <a:spcPts val="36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2400"/>
              <a:t>Napisati Java klasu koja omogućava paralelnu pretragu u nizu celih brojeva. Klasa treba da obezbedi sledeću static metodu: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public static int parallelSearch(int x, int[] A, int numThreads)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Ova metoda kreira onoliko niti koliko je određeno parametrom numThreads, deli niz A na isti broj delova i svakoj niti dodeljuje jedan deo niza da u njemu sekvencijalno traži vrednost x. Ako neka nit pronađe x, metoda vraća indeks i takav da je A[i] = x. U suprotnom, metoda vraća –1.</a:t>
            </a:r>
            <a:endParaRPr sz="2400"/>
          </a:p>
        </p:txBody>
      </p:sp>
      <p:sp>
        <p:nvSpPr>
          <p:cNvPr id="201" name="Google Shape;201;g38724ffde56_0_10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724ffde56_0_1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Zadaci</a:t>
            </a:r>
            <a:endParaRPr/>
          </a:p>
        </p:txBody>
      </p:sp>
      <p:sp>
        <p:nvSpPr>
          <p:cNvPr id="207" name="Google Shape;207;g38724ffde56_0_1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8724ffde56_0_1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g38724ffde56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667" y="1600200"/>
            <a:ext cx="7039783" cy="44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Konstruktori klase </a:t>
            </a:r>
            <a:r>
              <a:rPr b="0" i="1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  <a:endParaRPr/>
          </a:p>
        </p:txBody>
      </p:sp>
      <p:sp>
        <p:nvSpPr>
          <p:cNvPr id="215" name="Google Shape;215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Thread(Runnable cilj)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konstruiše novu nit koja koristi metod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run()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objekta na koji pokazuje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cilj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Thread(Runnable cilj, String ime) -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isto kao i gornji, uz specificiranje imena niti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Thread(ThreadGroup grupa, Runnable cilj)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konstruiše novu nit u specificiranoj grupi niti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724ffde56_0_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Paralelni i distribuirani sistemi</a:t>
            </a:r>
            <a:endParaRPr/>
          </a:p>
        </p:txBody>
      </p:sp>
      <p:sp>
        <p:nvSpPr>
          <p:cNvPr id="91" name="Google Shape;91;g38724ffde56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Paralelni sistem =&gt; više procesa komuniciraju jedan sa drugim kroz dijeljenu memoriju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Distribuirani sistem =&gt; računarski sistem koji sadrži više procesora povezanih računarskom mrežom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8724ffde56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Metode u klasi </a:t>
            </a:r>
            <a:r>
              <a:rPr b="0" i="1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  <a:endParaRPr/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268412"/>
            <a:ext cx="7851775" cy="533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Metode u klasi </a:t>
            </a:r>
            <a:r>
              <a:rPr b="0" i="1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  <a:endParaRPr/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2" y="1268412"/>
            <a:ext cx="8104187" cy="512286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Metode u klasi </a:t>
            </a:r>
            <a:r>
              <a:rPr b="0" i="1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  <a:endParaRPr/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595437"/>
            <a:ext cx="8680450" cy="460851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Završavanje niti</a:t>
            </a:r>
            <a:endParaRPr/>
          </a:p>
        </p:txBody>
      </p:sp>
      <p:sp>
        <p:nvSpPr>
          <p:cNvPr id="243" name="Google Shape;243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Preporučen način za eksplicitno zaustavljanje niti (umjesto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 u nekoj petlji metode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run()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ispituje uslov kraja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Ako nit utvrdi da je zadovoljen uslov kraja, sama završi metod run</a:t>
            </a:r>
            <a:endParaRPr/>
          </a:p>
        </p:txBody>
      </p:sp>
      <p:sp>
        <p:nvSpPr>
          <p:cNvPr id="244" name="Google Shape;24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Suspendovanje i reaktiviranje niti</a:t>
            </a:r>
            <a:endParaRPr/>
          </a:p>
        </p:txBody>
      </p:sp>
      <p:sp>
        <p:nvSpPr>
          <p:cNvPr id="250" name="Google Shape;250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prvoj verziji jezika Java, niti su se mogle eksplicitno:</a:t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suspendovati (metod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suspend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reaktivirati (metod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zaustaviti (metod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Sva tri metoda su zastarjela i ne preporučuje se njihovo korišćenje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 se može samosuspendovati (uspavati) pomoću metode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sleep()</a:t>
            </a:r>
            <a:endParaRPr/>
          </a:p>
        </p:txBody>
      </p:sp>
      <p:sp>
        <p:nvSpPr>
          <p:cNvPr id="251" name="Google Shape;25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Životni ciklus niti</a:t>
            </a:r>
            <a:endParaRPr/>
          </a:p>
        </p:txBody>
      </p:sp>
      <p:pic>
        <p:nvPicPr>
          <p:cNvPr id="257" name="Google Shape;2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341437"/>
            <a:ext cx="7920037" cy="500538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Prekidanje niti</a:t>
            </a:r>
            <a:endParaRPr/>
          </a:p>
        </p:txBody>
      </p:sp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Niti se može poslati signal prekida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Ako se za nit koja je u blokiranom stanju (metode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sleep, wait, join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pozove metod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 se deblokira (izlazi iz metode u kojoj se blokirala)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Prekinuta nit prima izuzetak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InterruptedException</a:t>
            </a:r>
            <a:endParaRPr/>
          </a:p>
        </p:txBody>
      </p:sp>
      <p:sp>
        <p:nvSpPr>
          <p:cNvPr id="265" name="Google Shape;265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Čekanje da druga nit završi</a:t>
            </a:r>
            <a:endParaRPr/>
          </a:p>
        </p:txBody>
      </p:sp>
      <p:sp>
        <p:nvSpPr>
          <p:cNvPr id="271" name="Google Shape;271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 može čekati da druga nit završi pozivom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join() 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 druge niti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Kada nit završi, njen objekat ne nestaje, tako da se može pristupiti njegovom stanju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Oblici metode </a:t>
            </a:r>
            <a:r>
              <a:rPr b="0" i="1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1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final void join() throws InterruptedException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neogrančieno čekanje na određenu nit da završi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final void join(long ms) throws InterruptedException - čekanje na određenu nit da završi ili na istek zadatog vremena u milisekundama</a:t>
            </a:r>
            <a:endParaRPr/>
          </a:p>
        </p:txBody>
      </p:sp>
      <p:sp>
        <p:nvSpPr>
          <p:cNvPr id="272" name="Google Shape;272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7584852ba_0_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Zadaci</a:t>
            </a:r>
            <a:endParaRPr/>
          </a:p>
        </p:txBody>
      </p:sp>
      <p:sp>
        <p:nvSpPr>
          <p:cNvPr id="278" name="Google Shape;278;g387584852ba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Napisati program koji štampa poruku “You have 5 seconds to enter your name”. Nakon toga se očekuje od korisnika da unese ime. Ako korisnik ne unese ime u roku od 5s, ispisati poruku “Time is up” i prekinuti rad programa. Ako unese ime, ispisati poruku Hello imeKorisnika.</a:t>
            </a:r>
            <a:endParaRPr/>
          </a:p>
        </p:txBody>
      </p:sp>
      <p:sp>
        <p:nvSpPr>
          <p:cNvPr id="279" name="Google Shape;279;g387584852ba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Prioriteti niti</a:t>
            </a:r>
            <a:endParaRPr/>
          </a:p>
        </p:txBody>
      </p:sp>
      <p:sp>
        <p:nvSpPr>
          <p:cNvPr id="285" name="Google Shape;285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 najvećeg prioriteta će se izvršavati i sve niti tog prioriteta će dobiti procesorsko vrijeme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Niti manjeg prioriteta: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garantovano se izvršavaju samo kada su niti većeg prioriteta blokirane	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mogu se izvršavati i inače, ali se ne može računati na to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Prioritete treba koristiti samo da bi se uticalo na politiku raspoređivanja iz razloga efikasnosti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Korektnost algoritma ne smije biti zasnovana na prioritetima</a:t>
            </a:r>
            <a:endParaRPr/>
          </a:p>
        </p:txBody>
      </p:sp>
      <p:sp>
        <p:nvSpPr>
          <p:cNvPr id="286" name="Google Shape;28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724ffde56_0_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Paralelni i distribuirani sistemi</a:t>
            </a:r>
            <a:endParaRPr/>
          </a:p>
        </p:txBody>
      </p:sp>
      <p:sp>
        <p:nvSpPr>
          <p:cNvPr id="98" name="Google Shape;98;g38724ffde56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g38724ffde56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789101"/>
            <a:ext cx="3566675" cy="23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38724ffde56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350" y="2134450"/>
            <a:ext cx="321945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8724ffde56_0_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Prioriteti niti</a:t>
            </a:r>
            <a:endParaRPr/>
          </a:p>
        </p:txBody>
      </p:sp>
      <p:sp>
        <p:nvSpPr>
          <p:cNvPr id="292" name="Google Shape;292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Inicijalno, nit ima prioritet niti koja ju je kreirala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Prioritet se može promijeniti koristeći: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threadObject.setPriority(value)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Vrijednosti su između: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Thread.MIN_PRIORITY i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Thread.MAX_PRIORITY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Standardan prioritet za podrazumijevanu nit je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Thread.NORM_PRIORITY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Prioritet niti koja se izvršava se može mijenjati u bilo kom trenutku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b="0" i="0" lang="en-US" sz="2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 getPriority() vraća tekući prioritet niti</a:t>
            </a:r>
            <a:endParaRPr/>
          </a:p>
        </p:txBody>
      </p:sp>
      <p:sp>
        <p:nvSpPr>
          <p:cNvPr id="293" name="Google Shape;293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8c929beabe_1_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Race hazard</a:t>
            </a:r>
            <a:endParaRPr/>
          </a:p>
        </p:txBody>
      </p:sp>
      <p:sp>
        <p:nvSpPr>
          <p:cNvPr id="299" name="Google Shape;299;g38c929beabe_1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Dva procesa P1 i P2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Oba procesa izvršavaju x = x + 1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Ako je početna vrijednost x =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Očekivana konačna vrijednost je x =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Ako operacije nisu atomične 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8c929beabe_1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1" name="Google Shape;301;g38c929beab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50" y="4143038"/>
            <a:ext cx="54006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8c929beabe_1_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Race hazard</a:t>
            </a:r>
            <a:endParaRPr/>
          </a:p>
        </p:txBody>
      </p:sp>
      <p:sp>
        <p:nvSpPr>
          <p:cNvPr id="307" name="Google Shape;307;g38c929beabe_1_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8c929beabe_1_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9" name="Google Shape;309;g38c929beabe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2501088"/>
            <a:ext cx="81153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hazard</a:t>
            </a:r>
            <a:endParaRPr/>
          </a:p>
        </p:txBody>
      </p:sp>
      <p:sp>
        <p:nvSpPr>
          <p:cNvPr id="315" name="Google Shape;315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 hazard je efekat do kojeg dolazi kada dvije ili više niti mogu da modifikuju i čitaju iste podatke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Rješenje ovog problema je sinhronizacija niti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Sinhronizacija niti treba da obezbijedi samo jednoj niti ekskluzivan pristup podacima u određenom segmentu koda</a:t>
            </a:r>
            <a:endParaRPr/>
          </a:p>
        </p:txBody>
      </p:sp>
      <p:sp>
        <p:nvSpPr>
          <p:cNvPr id="316" name="Google Shape;316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8c929beabe_1_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Race hazard</a:t>
            </a:r>
            <a:endParaRPr/>
          </a:p>
        </p:txBody>
      </p:sp>
      <p:sp>
        <p:nvSpPr>
          <p:cNvPr id="322" name="Google Shape;322;g38c929beabe_1_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Atomična operacija</a:t>
            </a:r>
            <a:r>
              <a:rPr lang="en-US"/>
              <a:t> - operacija koja se izvršava u potpunosti, bez mogućnosti da bude prekinuta ili delimično vidljiva drugim procesima.</a:t>
            </a:r>
            <a:endParaRPr/>
          </a:p>
        </p:txBody>
      </p:sp>
      <p:sp>
        <p:nvSpPr>
          <p:cNvPr id="323" name="Google Shape;323;g38c929beabe_1_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8c929beabe_1_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Sinhronizacija</a:t>
            </a:r>
            <a:endParaRPr/>
          </a:p>
        </p:txBody>
      </p:sp>
      <p:sp>
        <p:nvSpPr>
          <p:cNvPr id="329" name="Google Shape;329;g38c929beabe_1_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Sinhronizacija zasnovana na bravi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8c929beabe_1_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1" name="Google Shape;331;g38c929beabe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838" y="2841303"/>
            <a:ext cx="7106324" cy="11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8c929beabe_1_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Petersonov Algoritam</a:t>
            </a:r>
            <a:endParaRPr/>
          </a:p>
        </p:txBody>
      </p:sp>
      <p:sp>
        <p:nvSpPr>
          <p:cNvPr id="337" name="Google Shape;337;g38c929beabe_1_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Boolean promjenjiva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ako je false =&gt; program može da uđe u kritičnu sekciju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ako je true =&gt; program ne može da uđe u kritičnu sekciju dok ne postane true </a:t>
            </a:r>
            <a:endParaRPr/>
          </a:p>
        </p:txBody>
      </p:sp>
      <p:sp>
        <p:nvSpPr>
          <p:cNvPr id="338" name="Google Shape;338;g38c929beabe_1_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8c955fc9a7_0_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Petersonov Algoritam (Pokusaj 1)</a:t>
            </a:r>
            <a:endParaRPr/>
          </a:p>
        </p:txBody>
      </p:sp>
      <p:sp>
        <p:nvSpPr>
          <p:cNvPr id="344" name="Google Shape;344;g38c955fc9a7_0_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Problem!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Provjera da li promjenjiva postavljena na true i postavljanje na false </a:t>
            </a:r>
            <a:r>
              <a:rPr lang="en-US"/>
              <a:t>nije atomična operacija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45" name="Google Shape;345;g38c955fc9a7_0_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6" name="Google Shape;346;g38c955fc9a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498" y="1600200"/>
            <a:ext cx="6010999" cy="21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8c955fc9a7_0_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Petersonov Algoritam (Pokusaj 2)</a:t>
            </a:r>
            <a:endParaRPr/>
          </a:p>
        </p:txBody>
      </p:sp>
      <p:sp>
        <p:nvSpPr>
          <p:cNvPr id="352" name="Google Shape;352;g38c955fc9a7_0_9"/>
          <p:cNvSpPr txBox="1"/>
          <p:nvPr>
            <p:ph idx="1" type="body"/>
          </p:nvPr>
        </p:nvSpPr>
        <p:spPr>
          <a:xfrm>
            <a:off x="457200" y="4002175"/>
            <a:ext cx="8229600" cy="21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Problem!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Moguće je da P0 postavi wantCS na true, i P1 postavi wantCS na true istovremeno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Dobijamo beskonačnu petlju.</a:t>
            </a:r>
            <a:endParaRPr/>
          </a:p>
        </p:txBody>
      </p:sp>
      <p:sp>
        <p:nvSpPr>
          <p:cNvPr id="353" name="Google Shape;353;g38c955fc9a7_0_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4" name="Google Shape;354;g38c955fc9a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600203"/>
            <a:ext cx="6553200" cy="2250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8c955fc9a7_0_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Petersonov Algoritam (Pokusaj 3)</a:t>
            </a:r>
            <a:endParaRPr/>
          </a:p>
        </p:txBody>
      </p:sp>
      <p:sp>
        <p:nvSpPr>
          <p:cNvPr id="360" name="Google Shape;360;g38c955fc9a7_0_16"/>
          <p:cNvSpPr txBox="1"/>
          <p:nvPr>
            <p:ph idx="1" type="body"/>
          </p:nvPr>
        </p:nvSpPr>
        <p:spPr>
          <a:xfrm>
            <a:off x="497125" y="3378550"/>
            <a:ext cx="8229600" cy="169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457200" rtl="0" algn="l">
              <a:spcBef>
                <a:spcPts val="360"/>
              </a:spcBef>
              <a:spcAft>
                <a:spcPts val="0"/>
              </a:spcAft>
              <a:buSzPts val="700"/>
              <a:buChar char="•"/>
            </a:pPr>
            <a:r>
              <a:rPr lang="en-US" sz="2100"/>
              <a:t>Ako oba Procesa pokušaju da uđu u kritičnu sekciju jedan od njih će uspjeti da uđe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Samo jedan proces se može naći u kritičnoj sekciji</a:t>
            </a:r>
            <a:endParaRPr sz="21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•"/>
            </a:pPr>
            <a:r>
              <a:rPr lang="en-US" sz="2100"/>
              <a:t>Problem!</a:t>
            </a:r>
            <a:endParaRPr sz="21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–"/>
            </a:pPr>
            <a:r>
              <a:rPr lang="en-US" sz="1800"/>
              <a:t>Ako P1 nema potrebe da ulazi u kritičnu sekciju, P0 nikada neće moći da se izvrši</a:t>
            </a:r>
            <a:endParaRPr sz="1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•"/>
            </a:pPr>
            <a:r>
              <a:rPr lang="en-US" sz="2200"/>
              <a:t>volatile - promjenjiva</a:t>
            </a:r>
            <a:endParaRPr sz="22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–"/>
            </a:pPr>
            <a:r>
              <a:rPr lang="en-US" sz="1800"/>
              <a:t>private volatile int turn;</a:t>
            </a:r>
            <a:endParaRPr sz="1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–"/>
            </a:pPr>
            <a:r>
              <a:rPr lang="en-US" sz="1800"/>
              <a:t>Više threadova će mijenjati ovu promjenjivu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US" sz="1600"/>
              <a:t>Ako ne postavimo volatile, moguće je da promjene ostanu u registru, i ne budu sinhronizovane u radnu memoriju</a:t>
            </a:r>
            <a:endParaRPr sz="16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361" name="Google Shape;361;g38c955fc9a7_0_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2" name="Google Shape;362;g38c955fc9a7_0_16"/>
          <p:cNvPicPr preferRelativeResize="0"/>
          <p:nvPr/>
        </p:nvPicPr>
        <p:blipFill rotWithShape="1">
          <a:blip r:embed="rId3">
            <a:alphaModFix/>
          </a:blip>
          <a:srcRect b="10312" l="1957" r="2568" t="9250"/>
          <a:stretch/>
        </p:blipFill>
        <p:spPr>
          <a:xfrm>
            <a:off x="1724211" y="1540975"/>
            <a:ext cx="5695576" cy="16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724ffde56_0_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Paralelni i distribuirani sistemi</a:t>
            </a:r>
            <a:endParaRPr/>
          </a:p>
        </p:txBody>
      </p:sp>
      <p:sp>
        <p:nvSpPr>
          <p:cNvPr id="107" name="Google Shape;107;g38724ffde56_0_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Ako imamo fizički sistem u kojem procesori dele memoriju, lako je simulirati poruke.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Ako imamo fizički sistem u kojem su procesori povezani mrežom, moguće je simulirati deljenu memoriju.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Paralelni hardverski sistem može da pokreće distribuirani softver i obrnuto.</a:t>
            </a:r>
            <a:endParaRPr/>
          </a:p>
        </p:txBody>
      </p:sp>
      <p:sp>
        <p:nvSpPr>
          <p:cNvPr id="108" name="Google Shape;108;g38724ffde56_0_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8c955fc9a7_0_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Petersonov Algoritam</a:t>
            </a:r>
            <a:endParaRPr/>
          </a:p>
        </p:txBody>
      </p:sp>
      <p:sp>
        <p:nvSpPr>
          <p:cNvPr id="368" name="Google Shape;368;g38c955fc9a7_0_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9" name="Google Shape;369;g38c955fc9a7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996" y="1606850"/>
            <a:ext cx="6494000" cy="32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8c955fc9a7_0_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Petersonov Algoritam</a:t>
            </a:r>
            <a:endParaRPr/>
          </a:p>
        </p:txBody>
      </p:sp>
      <p:sp>
        <p:nvSpPr>
          <p:cNvPr id="375" name="Google Shape;375;g38c955fc9a7_0_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spcBef>
                <a:spcPts val="36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Međusobno isključivanje (</a:t>
            </a:r>
            <a:r>
              <a:rPr b="1" lang="en-US" sz="2700"/>
              <a:t>Mutual exclusion</a:t>
            </a:r>
            <a:r>
              <a:rPr lang="en-US" sz="2700"/>
              <a:t>): Dva procesa ne mogu biti istovremeno u kritičnoj sekciji.</a:t>
            </a:r>
            <a:endParaRPr sz="27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36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Napredak (</a:t>
            </a:r>
            <a:r>
              <a:rPr b="1" lang="en-US" sz="2700"/>
              <a:t>Progress</a:t>
            </a:r>
            <a:r>
              <a:rPr lang="en-US" sz="2700"/>
              <a:t>): Ako jedan ili više procesa pokušavaju da uđu u kritičnu sekciju, a nijedan proces se trenutno ne nalazi u kritičnoj sekciji, tada bar jedan od tih procesa uspeva da uđe u kritičnu sekciju.</a:t>
            </a:r>
            <a:endParaRPr sz="27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36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Bez izgladnjivanja (</a:t>
            </a:r>
            <a:r>
              <a:rPr b="1" lang="en-US" sz="2700"/>
              <a:t>Starvation-freedom</a:t>
            </a:r>
            <a:r>
              <a:rPr lang="en-US" sz="2700"/>
              <a:t>): Ako proces pokušava da uđe u kritičnu sekciju, on će to na kraju i uspjeti.</a:t>
            </a:r>
            <a:endParaRPr sz="2700"/>
          </a:p>
        </p:txBody>
      </p:sp>
      <p:sp>
        <p:nvSpPr>
          <p:cNvPr id="376" name="Google Shape;376;g38c955fc9a7_0_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8c955fc9a7_0_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Lamportov Pekarski Algoritam</a:t>
            </a:r>
            <a:endParaRPr/>
          </a:p>
        </p:txBody>
      </p:sp>
      <p:sp>
        <p:nvSpPr>
          <p:cNvPr id="382" name="Google Shape;382;g38c955fc9a7_0_3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38c955fc9a7_0_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4" name="Google Shape;384;g38c955fc9a7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528" y="1600200"/>
            <a:ext cx="4760950" cy="50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8c955fc9a7_0_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Lamportov Pekarski Algoritam</a:t>
            </a:r>
            <a:endParaRPr/>
          </a:p>
        </p:txBody>
      </p:sp>
      <p:sp>
        <p:nvSpPr>
          <p:cNvPr id="390" name="Google Shape;390;g38c955fc9a7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Algoritam garantuje: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Mutual exclusion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Progress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Starvation-freedom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Algoritam ima složenost O(N) po procesu ako nema čekanja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Potrebno je koristiti time stampove za koje ne znamo koliko veliki mogu da postanu</a:t>
            </a:r>
            <a:endParaRPr/>
          </a:p>
        </p:txBody>
      </p:sp>
      <p:sp>
        <p:nvSpPr>
          <p:cNvPr id="391" name="Google Shape;391;g38c955fc9a7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Sinhronizacija</a:t>
            </a:r>
            <a:endParaRPr/>
          </a:p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Rješenje neizvjesnosti trke u Java-i postiže se sinhronizacijom zasnovanoj na bravi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Dok objektu pristupa jedna nit, objekat se zaključava da spriječi pristup druge niti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Modifikator metoda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synchronized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aktivira mehanizam pristupa preko brave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Kada nit zaključa objekat  samo ta nit može da pristupa objektu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Ako jedna nit pozove sinhronizovan metod objekta ona dobija ključ brave objekta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Druga nit koja pozove sinhronizovan metod istog objekta biće blokirana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Druga nit će se deblokirati tek kada prethodna nit napusti sinhronizovani metod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Konstruktor ne treba da bude sinhronizovan  jer se on izvršava u jednoj niti dok objekat još ne postoji pa mu druga nit ne može pristupiti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Primjer sinhronizacije</a:t>
            </a:r>
            <a:endParaRPr/>
          </a:p>
        </p:txBody>
      </p:sp>
      <p:sp>
        <p:nvSpPr>
          <p:cNvPr id="404" name="Google Shape;404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Klasa Racun je napisana da živi u okruženju sa više niti:</a:t>
            </a:r>
            <a:endParaRPr/>
          </a:p>
          <a:p>
            <a:pPr indent="0" lvl="2" marL="8001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Racun {</a:t>
            </a:r>
            <a:endParaRPr/>
          </a:p>
          <a:p>
            <a:pPr indent="0" lvl="2" marL="8001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double stanje;</a:t>
            </a:r>
            <a:endParaRPr/>
          </a:p>
          <a:p>
            <a:pPr indent="0" lvl="2" marL="8001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Racun(double pocetniDepozit)</a:t>
            </a:r>
            <a:endParaRPr/>
          </a:p>
          <a:p>
            <a:pPr indent="0" lvl="2" marL="8001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 stanje = pocetniDepozit; }</a:t>
            </a:r>
            <a:endParaRPr/>
          </a:p>
          <a:p>
            <a:pPr indent="0" lvl="2" marL="8001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synchronized double citajStanje()</a:t>
            </a:r>
            <a:endParaRPr/>
          </a:p>
          <a:p>
            <a:pPr indent="0" lvl="2" marL="8001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 return stanje; }</a:t>
            </a:r>
            <a:endParaRPr/>
          </a:p>
          <a:p>
            <a:pPr indent="0" lvl="2" marL="8001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synchronized void promijeniStanje(double iznos)</a:t>
            </a:r>
            <a:endParaRPr/>
          </a:p>
          <a:p>
            <a:pPr indent="0" lvl="2" marL="8001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 stanje += iznos; }</a:t>
            </a:r>
            <a:endParaRPr/>
          </a:p>
          <a:p>
            <a:pPr indent="0" lvl="2" marL="800100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Sinhronizovan metod promijeniStanje obavlja get-modify-set sekvencu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Ako više niti pristupaju objektu klase Racun konkurentno stanje objekta je uvek konzistentno</a:t>
            </a:r>
            <a:endParaRPr/>
          </a:p>
        </p:txBody>
      </p:sp>
      <p:sp>
        <p:nvSpPr>
          <p:cNvPr id="405" name="Google Shape;40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Sinhronizacija statičkih metoda klase</a:t>
            </a:r>
            <a:endParaRPr/>
          </a:p>
        </p:txBody>
      </p:sp>
      <p:sp>
        <p:nvSpPr>
          <p:cNvPr id="411" name="Google Shape;411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Zajedničke metode klase rade nad bravom klase (ne bravom objekta)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Brava klase nema nikakav efekat na objekte te klase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jedna nit može da izvršava sinhronizovani statički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dok druga može da izvršava sinhronizovani nestatički metod</a:t>
            </a:r>
            <a:endParaRPr/>
          </a:p>
        </p:txBody>
      </p:sp>
      <p:sp>
        <p:nvSpPr>
          <p:cNvPr id="412" name="Google Shape;412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Sinhronizovane naredbe</a:t>
            </a:r>
            <a:endParaRPr/>
          </a:p>
        </p:txBody>
      </p:sp>
      <p:sp>
        <p:nvSpPr>
          <p:cNvPr id="418" name="Google Shape;418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Način sinhronizacije koda bez pozivanja sinhronizovanog metoda nekog objekta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Opšti oblik: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synchronized (izraz) naredba //naredba je obino blok</a:t>
            </a:r>
            <a:endParaRPr b="0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Sinhronizovana naredba zaključava objekat na koji upućuje rezultat </a:t>
            </a:r>
            <a:r>
              <a:rPr b="0" i="1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izraz</a:t>
            </a:r>
            <a:endParaRPr b="0" i="1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 zamjenjuje svaki element niza njegovom apsolutnom vrijednošću:</a:t>
            </a:r>
            <a:endParaRPr/>
          </a:p>
          <a:p>
            <a:pPr indent="0" lvl="2" marL="8001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abs(int [] niz) {</a:t>
            </a:r>
            <a:endParaRPr/>
          </a:p>
          <a:p>
            <a:pPr indent="0" lvl="2" marL="8001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synchronized (niz) {</a:t>
            </a:r>
            <a:endParaRPr/>
          </a:p>
          <a:p>
            <a:pPr indent="0" lvl="2" marL="8001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for (int i=0; i&lt;niz.length; i++)</a:t>
            </a:r>
            <a:endParaRPr/>
          </a:p>
          <a:p>
            <a:pPr indent="0" lvl="2" marL="8001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{if (niz[i]&lt;0) niz[i]=-niz[i];}</a:t>
            </a:r>
            <a:endParaRPr/>
          </a:p>
          <a:p>
            <a:pPr indent="0" lvl="2" marL="8001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2" marL="8001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419" name="Google Shape;419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Sinhronizacija i nasljeđivanje</a:t>
            </a:r>
            <a:endParaRPr/>
          </a:p>
        </p:txBody>
      </p:sp>
      <p:sp>
        <p:nvSpPr>
          <p:cNvPr id="425" name="Google Shape;425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Kada se redefiniše metod u izvedenoj klasi: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osobina synchronized neće biti naslijeđena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redefinisani metod može biti sinhronizovan ili ne bez obzira na odgovarajući metod natklase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Novi nesinhronizovani metod neće ukinuti sinhronizovano ponašanje metoda natklase</a:t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Ako novi nesinhronizovani metod koristi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super.m()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objekat će biti zaključan za vrijeme izvršavanja metoda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m()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natklase</a:t>
            </a:r>
            <a:endParaRPr/>
          </a:p>
        </p:txBody>
      </p:sp>
      <p:sp>
        <p:nvSpPr>
          <p:cNvPr id="426" name="Google Shape;426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Korišćenje postojeće klase</a:t>
            </a:r>
            <a:endParaRPr/>
          </a:p>
        </p:txBody>
      </p:sp>
      <p:sp>
        <p:nvSpPr>
          <p:cNvPr id="432" name="Google Shape;432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Želimo da u okruženju sa više niti koristimo klasu koja je već projektovana za sekvencijalno izvršavanje u jednoj niti (ima nesinhronizovane metode)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Dva su moguća rješenja: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Kreirati izvedenu klasu sa sinhronizovanim redefinisanim metodama i prosleđivati pozive koristeći super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Koristiti sinhronizovanu naredbu za pristup objektu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Prvo rješenje je bolje jer ne dozvoljava da se zaboravi sinhronizacija naredbe za pristup</a:t>
            </a:r>
            <a:endParaRPr/>
          </a:p>
        </p:txBody>
      </p:sp>
      <p:sp>
        <p:nvSpPr>
          <p:cNvPr id="433" name="Google Shape;433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724ffde56_0_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Paralelni i distribuirani sistemi</a:t>
            </a:r>
            <a:endParaRPr/>
          </a:p>
        </p:txBody>
      </p:sp>
      <p:sp>
        <p:nvSpPr>
          <p:cNvPr id="114" name="Google Shape;114;g38724ffde56_0_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Zašto sistem ne bi bio potpuno paralelan? </a:t>
            </a:r>
            <a:endParaRPr/>
          </a:p>
          <a:p>
            <a:pPr indent="-219709" lvl="0" marL="36576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Skalabilnost: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Distribuirani sistemi su po prirodi mnogo skalabilniji od paralelnih sistema. U paralelnim sistemima deljena memorija postaje usko grlo kada se poveća broj procesora.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19709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Modularnost i heterogenost: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Distribuirani sistem je fleksibilniji jer se jedan procesor može lako dodati ili ukloniti. Štaviše, taj procesor može biti potpuno drugačijeg tipa od postojećih procesora.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19709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Deljenje podataka: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Distribuirani sistemi omogućavaju deljenje podataka, kao u distribuiranim bazama podataka. Tako više organizacija može deliti svoje podatke jedni sa drugima.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19709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Deljenje resursa: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Distribuirani sistemi omogućavaju deljenje resursa. Na primer, skup i specijalizovan procesor može biti deljen između više organizacija.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19709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Geografska struktura: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Geografska struktura aplikacije može biti po prirodi distribuirana. Mala propusnost komunikacionih kanala može primorati na lokalnu obradu. Ovo je naročito slučaj kod bežičnih mreža.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19709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Pouzdanost: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Distribuirani sistemi su pouzdaniji od paralelnih sistema jer kvar jednog računara ne utiče na dostupnost ostalih.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207009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Niska cena: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Dostupnost mreža sa velikom propusnošću i jeftinih radnih stanica takođe pogoduje distribuiranom računarstvu iz ekonomskih razloga.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8724ffde56_0_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Komunikacija između niti</a:t>
            </a:r>
            <a:endParaRPr/>
          </a:p>
        </p:txBody>
      </p:sp>
      <p:sp>
        <p:nvSpPr>
          <p:cNvPr id="439" name="Google Shape;439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Komunikacija između niti se vrši korišćenjem metoda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notify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omogućava čekanje dok se neki uslov ne zadovolji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notify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javlja onima koji čekaju da se nešto dogodilo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Metodi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notify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 definisani u klasi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nasljeđuju se u svim klasama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Pozivaju se samo iz sinhronizovanih metoda</a:t>
            </a:r>
            <a:endParaRPr/>
          </a:p>
        </p:txBody>
      </p:sp>
      <p:sp>
        <p:nvSpPr>
          <p:cNvPr id="440" name="Google Shape;440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Komunikacija između niti</a:t>
            </a:r>
            <a:endParaRPr/>
          </a:p>
        </p:txBody>
      </p:sp>
      <p:sp>
        <p:nvSpPr>
          <p:cNvPr id="446" name="Google Shape;446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 atomičnoj (neprekidivoj) operaciji suspenduje nit i oslobađa bravu objekta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Kada se nit ponovo pokrene nakon što je stigao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notify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brava se ponovo zaključava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uslova treba uvek da bude u petlji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notify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budi samo jednu nit i to onu koja je najduže čekala</a:t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 buđenje svih niti koje čekaju treba koristiti metod </a:t>
            </a:r>
            <a:r>
              <a:rPr b="0" i="1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notifyAll()</a:t>
            </a:r>
            <a:endParaRPr/>
          </a:p>
        </p:txBody>
      </p:sp>
      <p:sp>
        <p:nvSpPr>
          <p:cNvPr id="447" name="Google Shape;44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Oblici funkcija wait i notify</a:t>
            </a:r>
            <a:endParaRPr/>
          </a:p>
        </p:txBody>
      </p:sp>
      <p:sp>
        <p:nvSpPr>
          <p:cNvPr id="453" name="Google Shape;453;p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final void wait(long ms)throws InterruptedException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ms - vrijeme čekanja [ms]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ms=0 . neograničeno čekanje signala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final void wait(long ms, int ns) throws InterruptedException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//ns - nanosekunde u opsegu 0-999999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final void wait() throws InterruptedException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ekvivalent za wait(0)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final void notify()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signalizira događaj (notifikuje) tačno jednu nit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ne može se izabrati nit kojoj će biti poslat signal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final void notifyAll()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// šalje se signal svim nitima koje čekaju</a:t>
            </a:r>
            <a:endParaRPr/>
          </a:p>
        </p:txBody>
      </p:sp>
      <p:sp>
        <p:nvSpPr>
          <p:cNvPr id="454" name="Google Shape;454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klasa</a:t>
            </a:r>
            <a:endParaRPr/>
          </a:p>
        </p:txBody>
      </p:sp>
      <p:sp>
        <p:nvSpPr>
          <p:cNvPr id="460" name="Google Shape;460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klasa se koristi za komunikaciju sa Java Runtime Environment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njoj se nalaze metode za pozivanje drugih procesa, pozivanje garbage collector-a, itd.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je singleton klasa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Instaca se dobija pozivom metode getRuntime()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https://docs.oracle.com/en/java/javase/11/docs/api/java.base/java/lang/Runtime.html</a:t>
            </a:r>
            <a:endParaRPr/>
          </a:p>
        </p:txBody>
      </p:sp>
      <p:sp>
        <p:nvSpPr>
          <p:cNvPr id="461" name="Google Shape;461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Pool</a:t>
            </a:r>
            <a:endParaRPr/>
          </a:p>
        </p:txBody>
      </p:sp>
      <p:sp>
        <p:nvSpPr>
          <p:cNvPr id="467" name="Google Shape;467;p2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Idealno bi bilo da se svaki korisnički zahtjev dodijeli posebnom procesu (tredu) koji će ga obraditi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Ovakav pristup ima velike nedostatke: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Vrijeme potrebno za kreiranje i ubijanje ovih procesa je značajno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Može se prepuniti RAM i oboriti server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Pool je grupa tredova koji opslužuju korisničke zahtjeve i mogu se iznova koristiti</a:t>
            </a:r>
            <a:endParaRPr/>
          </a:p>
        </p:txBody>
      </p:sp>
      <p:sp>
        <p:nvSpPr>
          <p:cNvPr id="468" name="Google Shape;468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Pool</a:t>
            </a:r>
            <a:endParaRPr/>
          </a:p>
        </p:txBody>
      </p:sp>
      <p:sp>
        <p:nvSpPr>
          <p:cNvPr id="474" name="Google Shape;474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Kada dođe jedan zahtjev, bira se jedan tred iz ThreadPool-a koji ce ga obraditi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Ako su svi tredovi zauzeti prilikom dolaska novog zahtjeva, taj zahtjev se smješta u red za čekanje i biće obrađen čim se neki od tredova oslobodi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Logika za opsluženje zahtjeva mora biti implementirana u klasama koje implementiraju interfejs Runnable</a:t>
            </a:r>
            <a:endParaRPr/>
          </a:p>
        </p:txBody>
      </p:sp>
      <p:sp>
        <p:nvSpPr>
          <p:cNvPr id="475" name="Google Shape;47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Vrste Thread Pool-ova</a:t>
            </a:r>
            <a:endParaRPr/>
          </a:p>
        </p:txBody>
      </p:sp>
      <p:sp>
        <p:nvSpPr>
          <p:cNvPr id="481" name="Google Shape;481;p3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Thread Pool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Ograničen broj tredova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Svi zahtjevi koji se ne mogu obraditi smještaju se u red za čekanje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Ako ima previše zahtjeva i redova za čekanje, može se zagušiti memorija računara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 Thread Pool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Kreiraju se novi tredovi, ako su ostali zauzeti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Ovaj pool je na startu prazan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Maksimalni broj tredova je Integer.MAX_VALUE (ovo je izuzetno veliki broj tredova i moramo biti obazrivi)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Ako je tred neaktivan jedan minut, biće obrisan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Thread Pool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Ovaj pool ima samo jedan thread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Programer može kreirati sopstvenu vrstu Thread Pool-a ako nijedan od predefinisanih nije odgovarajući</a:t>
            </a:r>
            <a:endParaRPr/>
          </a:p>
        </p:txBody>
      </p:sp>
      <p:sp>
        <p:nvSpPr>
          <p:cNvPr id="482" name="Google Shape;482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Mogući problemi sa Thread Pool-ovima</a:t>
            </a:r>
            <a:endParaRPr/>
          </a:p>
        </p:txBody>
      </p:sp>
      <p:sp>
        <p:nvSpPr>
          <p:cNvPr id="488" name="Google Shape;488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Deadlock – kao i u svim multitreding programima ovo je odgovornost programera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leakage – ako neki od tredova iz pool-a baci Exception koji nije hendlovan, taj tred se gubi iz pool-a i neće se moći koristiti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starvation - ako je broj tredova u pool-u veći nego što je stvarno potrebno</a:t>
            </a:r>
            <a:endParaRPr/>
          </a:p>
        </p:txBody>
      </p:sp>
      <p:sp>
        <p:nvSpPr>
          <p:cNvPr id="489" name="Google Shape;489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proizvođač-potrošač</a:t>
            </a:r>
            <a:endParaRPr/>
          </a:p>
        </p:txBody>
      </p:sp>
      <p:sp>
        <p:nvSpPr>
          <p:cNvPr id="495" name="Google Shape;495;p3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opisuje dva procesa, proizvođača i potrošača koji dijele zajednički bafer (implementiran kao red), fiksne veličine. Posao proizvođača je da generiše podatke i stavlja ih u bafer, a posao potrošača je da istovremeno uzima artikle iz bafera. Problem se sastoji u obezbjeđivanju da proizvođač ne doda artikal u puni bafer, a da potrošač ne pokuša da uzme artikal iz praznog bafera.</a:t>
            </a:r>
            <a:endParaRPr/>
          </a:p>
        </p:txBody>
      </p:sp>
      <p:sp>
        <p:nvSpPr>
          <p:cNvPr id="496" name="Google Shape;496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filozofa</a:t>
            </a:r>
            <a:endParaRPr/>
          </a:p>
        </p:txBody>
      </p:sp>
      <p:sp>
        <p:nvSpPr>
          <p:cNvPr id="502" name="Google Shape;502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filozofa sjedi za okruglim stolom i obavljaju samo tri različite aktivnosti: razmišljaju, jedu i odmaraju. Na stolu se nalazi N tanjira sa beskonačnom količinom hrane i N viljuški (između svaka dva tanjira po jedna). Da bi mogao da jede filozofu su potrebne i viljuška sa lijeve i viljuška sa desne strane njegovog tanjira. Nakon što završi sa obrokom, filozof vraća viljuške na sto i određeno vrijeme provede u razmišljanju, nakon čega se opet vraća  da jede i tako u krug. Implementirati algoritam koji simulira opisanu situaciju i sprječava deadlock. Obavezno napisati klasu iz koje se pokreće simulacija. Štampati poruku kada filozof čeka da se oslobodi viljuška, kada filozof uzme određenu viljušku, kao i kada je oslobodi. Takođe, štampati poruku kada filozof jede, kada razmišlja i kada odmara. Svi vremenski intervali mogu biti uzeti proizvoljno.</a:t>
            </a:r>
            <a:endParaRPr/>
          </a:p>
        </p:txBody>
      </p:sp>
      <p:sp>
        <p:nvSpPr>
          <p:cNvPr id="503" name="Google Shape;503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724ffde56_0_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Paralelni i distribuirani sistemi</a:t>
            </a:r>
            <a:endParaRPr/>
          </a:p>
        </p:txBody>
      </p:sp>
      <p:sp>
        <p:nvSpPr>
          <p:cNvPr id="121" name="Google Shape;121;g38724ffde56_0_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Z</a:t>
            </a:r>
            <a:r>
              <a:rPr lang="en-US"/>
              <a:t>ašto sistem ne bi bio samo </a:t>
            </a:r>
            <a:r>
              <a:rPr lang="en-US"/>
              <a:t>distribuiran</a:t>
            </a:r>
            <a:r>
              <a:rPr lang="en-US"/>
              <a:t>?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Obično je brže samo ažurirati dijeljenu memoriju nego poslati poruku drugom procesu.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8724ffde56_0_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mosta</a:t>
            </a:r>
            <a:endParaRPr/>
          </a:p>
        </p:txBody>
      </p:sp>
      <p:sp>
        <p:nvSpPr>
          <p:cNvPr id="509" name="Google Shape;509;p3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sa jednom trakom povezuje dva grada. Automobili iz oba grada koriste taj most kako bi prešli u drugi grad. Most može postati blokiran ako se auta iz oba pravca istovremeno nađu na mostu. Napisati algoritam koji sprečava deadlock. (Jako čest problem, npr. u dijeljenim bazama podataka)</a:t>
            </a:r>
            <a:endParaRPr/>
          </a:p>
        </p:txBody>
      </p:sp>
      <p:pic>
        <p:nvPicPr>
          <p:cNvPr id="510" name="Google Shape;5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475" y="4365625"/>
            <a:ext cx="6880225" cy="2303462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724ffde56_0_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Kako će aplikacija biti organizovana</a:t>
            </a:r>
            <a:endParaRPr/>
          </a:p>
        </p:txBody>
      </p:sp>
      <p:sp>
        <p:nvSpPr>
          <p:cNvPr id="128" name="Google Shape;128;g38724ffde56_0_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Programi se pišu koristeći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multithreaded distribuirane objekte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Aplikacija se sastoji od više „teških“ procesa (heavyweight), koji komuniciraju porukama ili udaljenim pozivima metoda.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Svaki težak proces sadrži mnogo „lakih“ procesa (lightweight) –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niti (threads)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Distribuirani sistem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kada postoji više procesa/niti koji dele podatke.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Paralelni sistem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 kada se fokusira na jedan proces sa više niti.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Distribuirani objekti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Logički jednostavniji, objektno-orijentisani pristup.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Podaci u udaljenim objektima dostupni su samo preko eksplicitnih poruka.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Podržavaju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ponovnu upotrebu i jednostavnost dizajna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Multithreading u objektima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omogućava efikasnije servise (npr. servere).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9845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Velike strukture podataka bolje je podeliti između više procesa radi efikasnosti.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8724ffde56_0_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724ffde56_0_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Zahtjevi od distribuiranog sistema</a:t>
            </a:r>
            <a:endParaRPr/>
          </a:p>
        </p:txBody>
      </p:sp>
      <p:sp>
        <p:nvSpPr>
          <p:cNvPr id="135" name="Google Shape;135;g38724ffde56_0_3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•"/>
            </a:pPr>
            <a:r>
              <a:rPr lang="en-US" sz="2800"/>
              <a:t>Otoprnost na padove: Sistem treba da nastavi rad u slučaju da dođe do greške na jednoj ili više komponenti</a:t>
            </a:r>
            <a:endParaRPr sz="2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800"/>
              <a:t>Transparentnost: Poželjno bi bilo da korisnik </a:t>
            </a:r>
            <a:r>
              <a:rPr lang="en-US" sz="2800"/>
              <a:t>nije opterećen detaljima o distribuiranom sistemu.</a:t>
            </a:r>
            <a:endParaRPr sz="2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800"/>
              <a:t>Fleksibilnost: Mogućnost da komunicira sa drugim sistemima i servisima</a:t>
            </a:r>
            <a:endParaRPr sz="2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800"/>
              <a:t>Skalabilnost: Mogućnost dodavanja novih čvorova u sistem kako bi se povećale performanse</a:t>
            </a:r>
            <a:endParaRPr sz="2800"/>
          </a:p>
        </p:txBody>
      </p:sp>
      <p:sp>
        <p:nvSpPr>
          <p:cNvPr id="136" name="Google Shape;136;g38724ffde56_0_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724ffde56_0_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Programi, procesi i niti (threadovi)</a:t>
            </a:r>
            <a:endParaRPr/>
          </a:p>
        </p:txBody>
      </p:sp>
      <p:sp>
        <p:nvSpPr>
          <p:cNvPr id="142" name="Google Shape;142;g38724ffde56_0_8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-US" sz="2900"/>
              <a:t>Program - skup instrukcija 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900"/>
              <a:t>Pokretanjem programa kreira se jedan ili više procesa</a:t>
            </a:r>
            <a:endParaRPr sz="29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900"/>
              <a:t>Memorijsku sliku procesa predstavlja:</a:t>
            </a:r>
            <a:endParaRPr sz="29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100"/>
              <a:t>code</a:t>
            </a:r>
            <a:endParaRPr sz="21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100"/>
              <a:t>data</a:t>
            </a:r>
            <a:endParaRPr sz="21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100"/>
              <a:t>heap</a:t>
            </a:r>
            <a:endParaRPr sz="21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2100"/>
              <a:t>stack</a:t>
            </a:r>
            <a:endParaRPr sz="2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900"/>
              <a:t>Kada više “procesa” dijele adresni prostor za code i data sekciju onda govorimo o threadovima (nitima).</a:t>
            </a:r>
            <a:r>
              <a:rPr lang="en-US"/>
              <a:t> </a:t>
            </a:r>
            <a:endParaRPr/>
          </a:p>
        </p:txBody>
      </p:sp>
      <p:sp>
        <p:nvSpPr>
          <p:cNvPr id="143" name="Google Shape;143;g38724ffde56_0_8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2017-04-04T07:19:07Z</dcterms:created>
  <dc:creator>Kole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