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  <p:sldId id="352" r:id="rId108"/>
    <p:sldId id="353" r:id="rId109"/>
    <p:sldId id="354" r:id="rId110"/>
    <p:sldId id="355" r:id="rId111"/>
    <p:sldId id="356" r:id="rId112"/>
    <p:sldId id="357" r:id="rId113"/>
    <p:sldId id="358" r:id="rId114"/>
    <p:sldId id="359" r:id="rId115"/>
    <p:sldId id="360" r:id="rId116"/>
    <p:sldId id="361" r:id="rId117"/>
    <p:sldId id="362" r:id="rId118"/>
    <p:sldId id="363" r:id="rId119"/>
    <p:sldId id="364" r:id="rId120"/>
    <p:sldId id="365" r:id="rId121"/>
    <p:sldId id="366" r:id="rId122"/>
    <p:sldId id="367" r:id="rId123"/>
    <p:sldId id="368" r:id="rId124"/>
    <p:sldId id="369" r:id="rId125"/>
    <p:sldId id="370" r:id="rId126"/>
    <p:sldId id="371" r:id="rId127"/>
    <p:sldId id="372" r:id="rId128"/>
    <p:sldId id="373" r:id="rId129"/>
    <p:sldId id="374" r:id="rId130"/>
    <p:sldId id="375" r:id="rId131"/>
    <p:sldId id="376" r:id="rId132"/>
    <p:sldId id="377" r:id="rId133"/>
    <p:sldId id="378" r:id="rId134"/>
    <p:sldId id="379" r:id="rId135"/>
    <p:sldId id="380" r:id="rId136"/>
    <p:sldId id="381" r:id="rId137"/>
    <p:sldId id="382" r:id="rId138"/>
    <p:sldId id="383" r:id="rId139"/>
    <p:sldId id="384" r:id="rId140"/>
    <p:sldId id="385" r:id="rId141"/>
    <p:sldId id="386" r:id="rId142"/>
    <p:sldId id="387" r:id="rId143"/>
    <p:sldId id="388" r:id="rId144"/>
    <p:sldId id="389" r:id="rId145"/>
    <p:sldId id="390" r:id="rId146"/>
    <p:sldId id="391" r:id="rId147"/>
    <p:sldId id="392" r:id="rId148"/>
    <p:sldId id="393" r:id="rId149"/>
    <p:sldId id="394" r:id="rId150"/>
    <p:sldId id="395" r:id="rId151"/>
    <p:sldId id="396" r:id="rId152"/>
    <p:sldId id="397" r:id="rId153"/>
    <p:sldId id="398" r:id="rId154"/>
    <p:sldId id="399" r:id="rId155"/>
    <p:sldId id="400" r:id="rId15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6.xml"/><Relationship Id="rId21" Type="http://schemas.openxmlformats.org/officeDocument/2006/relationships/slide" Target="slides/slide10.xml"/><Relationship Id="rId42" Type="http://schemas.openxmlformats.org/officeDocument/2006/relationships/slide" Target="slides/slide31.xml"/><Relationship Id="rId63" Type="http://schemas.openxmlformats.org/officeDocument/2006/relationships/slide" Target="slides/slide52.xml"/><Relationship Id="rId84" Type="http://schemas.openxmlformats.org/officeDocument/2006/relationships/slide" Target="slides/slide73.xml"/><Relationship Id="rId138" Type="http://schemas.openxmlformats.org/officeDocument/2006/relationships/slide" Target="slides/slide127.xml"/><Relationship Id="rId159" Type="http://schemas.openxmlformats.org/officeDocument/2006/relationships/theme" Target="theme/theme1.xml"/><Relationship Id="rId107" Type="http://schemas.openxmlformats.org/officeDocument/2006/relationships/slide" Target="slides/slide9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21.xml"/><Relationship Id="rId53" Type="http://schemas.openxmlformats.org/officeDocument/2006/relationships/slide" Target="slides/slide42.xml"/><Relationship Id="rId74" Type="http://schemas.openxmlformats.org/officeDocument/2006/relationships/slide" Target="slides/slide63.xml"/><Relationship Id="rId128" Type="http://schemas.openxmlformats.org/officeDocument/2006/relationships/slide" Target="slides/slide117.xml"/><Relationship Id="rId149" Type="http://schemas.openxmlformats.org/officeDocument/2006/relationships/slide" Target="slides/slide138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4.xml"/><Relationship Id="rId160" Type="http://schemas.openxmlformats.org/officeDocument/2006/relationships/tableStyles" Target="tableStyles.xml"/><Relationship Id="rId22" Type="http://schemas.openxmlformats.org/officeDocument/2006/relationships/slide" Target="slides/slide11.xml"/><Relationship Id="rId43" Type="http://schemas.openxmlformats.org/officeDocument/2006/relationships/slide" Target="slides/slide32.xml"/><Relationship Id="rId64" Type="http://schemas.openxmlformats.org/officeDocument/2006/relationships/slide" Target="slides/slide53.xml"/><Relationship Id="rId118" Type="http://schemas.openxmlformats.org/officeDocument/2006/relationships/slide" Target="slides/slide107.xml"/><Relationship Id="rId139" Type="http://schemas.openxmlformats.org/officeDocument/2006/relationships/slide" Target="slides/slide128.xml"/><Relationship Id="rId80" Type="http://schemas.openxmlformats.org/officeDocument/2006/relationships/slide" Target="slides/slide69.xml"/><Relationship Id="rId85" Type="http://schemas.openxmlformats.org/officeDocument/2006/relationships/slide" Target="slides/slide74.xml"/><Relationship Id="rId150" Type="http://schemas.openxmlformats.org/officeDocument/2006/relationships/slide" Target="slides/slide139.xml"/><Relationship Id="rId155" Type="http://schemas.openxmlformats.org/officeDocument/2006/relationships/slide" Target="slides/slide14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59" Type="http://schemas.openxmlformats.org/officeDocument/2006/relationships/slide" Target="slides/slide48.xml"/><Relationship Id="rId103" Type="http://schemas.openxmlformats.org/officeDocument/2006/relationships/slide" Target="slides/slide92.xml"/><Relationship Id="rId108" Type="http://schemas.openxmlformats.org/officeDocument/2006/relationships/slide" Target="slides/slide97.xml"/><Relationship Id="rId124" Type="http://schemas.openxmlformats.org/officeDocument/2006/relationships/slide" Target="slides/slide113.xml"/><Relationship Id="rId129" Type="http://schemas.openxmlformats.org/officeDocument/2006/relationships/slide" Target="slides/slide118.xml"/><Relationship Id="rId54" Type="http://schemas.openxmlformats.org/officeDocument/2006/relationships/slide" Target="slides/slide43.xml"/><Relationship Id="rId70" Type="http://schemas.openxmlformats.org/officeDocument/2006/relationships/slide" Target="slides/slide59.xml"/><Relationship Id="rId75" Type="http://schemas.openxmlformats.org/officeDocument/2006/relationships/slide" Target="slides/slide64.xml"/><Relationship Id="rId91" Type="http://schemas.openxmlformats.org/officeDocument/2006/relationships/slide" Target="slides/slide80.xml"/><Relationship Id="rId96" Type="http://schemas.openxmlformats.org/officeDocument/2006/relationships/slide" Target="slides/slide85.xml"/><Relationship Id="rId140" Type="http://schemas.openxmlformats.org/officeDocument/2006/relationships/slide" Target="slides/slide129.xml"/><Relationship Id="rId145" Type="http://schemas.openxmlformats.org/officeDocument/2006/relationships/slide" Target="slides/slide1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49" Type="http://schemas.openxmlformats.org/officeDocument/2006/relationships/slide" Target="slides/slide38.xml"/><Relationship Id="rId114" Type="http://schemas.openxmlformats.org/officeDocument/2006/relationships/slide" Target="slides/slide103.xml"/><Relationship Id="rId119" Type="http://schemas.openxmlformats.org/officeDocument/2006/relationships/slide" Target="slides/slide108.xml"/><Relationship Id="rId44" Type="http://schemas.openxmlformats.org/officeDocument/2006/relationships/slide" Target="slides/slide33.xml"/><Relationship Id="rId60" Type="http://schemas.openxmlformats.org/officeDocument/2006/relationships/slide" Target="slides/slide49.xml"/><Relationship Id="rId65" Type="http://schemas.openxmlformats.org/officeDocument/2006/relationships/slide" Target="slides/slide54.xml"/><Relationship Id="rId81" Type="http://schemas.openxmlformats.org/officeDocument/2006/relationships/slide" Target="slides/slide70.xml"/><Relationship Id="rId86" Type="http://schemas.openxmlformats.org/officeDocument/2006/relationships/slide" Target="slides/slide75.xml"/><Relationship Id="rId130" Type="http://schemas.openxmlformats.org/officeDocument/2006/relationships/slide" Target="slides/slide119.xml"/><Relationship Id="rId135" Type="http://schemas.openxmlformats.org/officeDocument/2006/relationships/slide" Target="slides/slide124.xml"/><Relationship Id="rId151" Type="http://schemas.openxmlformats.org/officeDocument/2006/relationships/slide" Target="slides/slide140.xml"/><Relationship Id="rId156" Type="http://schemas.openxmlformats.org/officeDocument/2006/relationships/slide" Target="slides/slide14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9" Type="http://schemas.openxmlformats.org/officeDocument/2006/relationships/slide" Target="slides/slide28.xml"/><Relationship Id="rId109" Type="http://schemas.openxmlformats.org/officeDocument/2006/relationships/slide" Target="slides/slide98.xml"/><Relationship Id="rId34" Type="http://schemas.openxmlformats.org/officeDocument/2006/relationships/slide" Target="slides/slide23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76" Type="http://schemas.openxmlformats.org/officeDocument/2006/relationships/slide" Target="slides/slide65.xml"/><Relationship Id="rId97" Type="http://schemas.openxmlformats.org/officeDocument/2006/relationships/slide" Target="slides/slide86.xml"/><Relationship Id="rId104" Type="http://schemas.openxmlformats.org/officeDocument/2006/relationships/slide" Target="slides/slide93.xml"/><Relationship Id="rId120" Type="http://schemas.openxmlformats.org/officeDocument/2006/relationships/slide" Target="slides/slide109.xml"/><Relationship Id="rId125" Type="http://schemas.openxmlformats.org/officeDocument/2006/relationships/slide" Target="slides/slide114.xml"/><Relationship Id="rId141" Type="http://schemas.openxmlformats.org/officeDocument/2006/relationships/slide" Target="slides/slide130.xml"/><Relationship Id="rId146" Type="http://schemas.openxmlformats.org/officeDocument/2006/relationships/slide" Target="slides/slide135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0.xml"/><Relationship Id="rId92" Type="http://schemas.openxmlformats.org/officeDocument/2006/relationships/slide" Target="slides/slide8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4" Type="http://schemas.openxmlformats.org/officeDocument/2006/relationships/slide" Target="slides/slide13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66" Type="http://schemas.openxmlformats.org/officeDocument/2006/relationships/slide" Target="slides/slide55.xml"/><Relationship Id="rId87" Type="http://schemas.openxmlformats.org/officeDocument/2006/relationships/slide" Target="slides/slide76.xml"/><Relationship Id="rId110" Type="http://schemas.openxmlformats.org/officeDocument/2006/relationships/slide" Target="slides/slide99.xml"/><Relationship Id="rId115" Type="http://schemas.openxmlformats.org/officeDocument/2006/relationships/slide" Target="slides/slide104.xml"/><Relationship Id="rId131" Type="http://schemas.openxmlformats.org/officeDocument/2006/relationships/slide" Target="slides/slide120.xml"/><Relationship Id="rId136" Type="http://schemas.openxmlformats.org/officeDocument/2006/relationships/slide" Target="slides/slide125.xml"/><Relationship Id="rId157" Type="http://schemas.openxmlformats.org/officeDocument/2006/relationships/presProps" Target="presProps.xml"/><Relationship Id="rId61" Type="http://schemas.openxmlformats.org/officeDocument/2006/relationships/slide" Target="slides/slide50.xml"/><Relationship Id="rId82" Type="http://schemas.openxmlformats.org/officeDocument/2006/relationships/slide" Target="slides/slide71.xml"/><Relationship Id="rId152" Type="http://schemas.openxmlformats.org/officeDocument/2006/relationships/slide" Target="slides/slide141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56" Type="http://schemas.openxmlformats.org/officeDocument/2006/relationships/slide" Target="slides/slide45.xml"/><Relationship Id="rId77" Type="http://schemas.openxmlformats.org/officeDocument/2006/relationships/slide" Target="slides/slide66.xml"/><Relationship Id="rId100" Type="http://schemas.openxmlformats.org/officeDocument/2006/relationships/slide" Target="slides/slide89.xml"/><Relationship Id="rId105" Type="http://schemas.openxmlformats.org/officeDocument/2006/relationships/slide" Target="slides/slide94.xml"/><Relationship Id="rId126" Type="http://schemas.openxmlformats.org/officeDocument/2006/relationships/slide" Target="slides/slide115.xml"/><Relationship Id="rId147" Type="http://schemas.openxmlformats.org/officeDocument/2006/relationships/slide" Target="slides/slide13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72" Type="http://schemas.openxmlformats.org/officeDocument/2006/relationships/slide" Target="slides/slide61.xml"/><Relationship Id="rId93" Type="http://schemas.openxmlformats.org/officeDocument/2006/relationships/slide" Target="slides/slide82.xml"/><Relationship Id="rId98" Type="http://schemas.openxmlformats.org/officeDocument/2006/relationships/slide" Target="slides/slide87.xml"/><Relationship Id="rId121" Type="http://schemas.openxmlformats.org/officeDocument/2006/relationships/slide" Target="slides/slide110.xml"/><Relationship Id="rId142" Type="http://schemas.openxmlformats.org/officeDocument/2006/relationships/slide" Target="slides/slide13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4.xml"/><Relationship Id="rId46" Type="http://schemas.openxmlformats.org/officeDocument/2006/relationships/slide" Target="slides/slide35.xml"/><Relationship Id="rId67" Type="http://schemas.openxmlformats.org/officeDocument/2006/relationships/slide" Target="slides/slide56.xml"/><Relationship Id="rId116" Type="http://schemas.openxmlformats.org/officeDocument/2006/relationships/slide" Target="slides/slide105.xml"/><Relationship Id="rId137" Type="http://schemas.openxmlformats.org/officeDocument/2006/relationships/slide" Target="slides/slide126.xml"/><Relationship Id="rId158" Type="http://schemas.openxmlformats.org/officeDocument/2006/relationships/viewProps" Target="viewProps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62" Type="http://schemas.openxmlformats.org/officeDocument/2006/relationships/slide" Target="slides/slide51.xml"/><Relationship Id="rId83" Type="http://schemas.openxmlformats.org/officeDocument/2006/relationships/slide" Target="slides/slide72.xml"/><Relationship Id="rId88" Type="http://schemas.openxmlformats.org/officeDocument/2006/relationships/slide" Target="slides/slide77.xml"/><Relationship Id="rId111" Type="http://schemas.openxmlformats.org/officeDocument/2006/relationships/slide" Target="slides/slide100.xml"/><Relationship Id="rId132" Type="http://schemas.openxmlformats.org/officeDocument/2006/relationships/slide" Target="slides/slide121.xml"/><Relationship Id="rId153" Type="http://schemas.openxmlformats.org/officeDocument/2006/relationships/slide" Target="slides/slide142.xml"/><Relationship Id="rId15" Type="http://schemas.openxmlformats.org/officeDocument/2006/relationships/slide" Target="slides/slide4.xml"/><Relationship Id="rId36" Type="http://schemas.openxmlformats.org/officeDocument/2006/relationships/slide" Target="slides/slide25.xml"/><Relationship Id="rId57" Type="http://schemas.openxmlformats.org/officeDocument/2006/relationships/slide" Target="slides/slide46.xml"/><Relationship Id="rId106" Type="http://schemas.openxmlformats.org/officeDocument/2006/relationships/slide" Target="slides/slide95.xml"/><Relationship Id="rId127" Type="http://schemas.openxmlformats.org/officeDocument/2006/relationships/slide" Target="slides/slide11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52" Type="http://schemas.openxmlformats.org/officeDocument/2006/relationships/slide" Target="slides/slide41.xml"/><Relationship Id="rId73" Type="http://schemas.openxmlformats.org/officeDocument/2006/relationships/slide" Target="slides/slide62.xml"/><Relationship Id="rId78" Type="http://schemas.openxmlformats.org/officeDocument/2006/relationships/slide" Target="slides/slide67.xml"/><Relationship Id="rId94" Type="http://schemas.openxmlformats.org/officeDocument/2006/relationships/slide" Target="slides/slide83.xml"/><Relationship Id="rId99" Type="http://schemas.openxmlformats.org/officeDocument/2006/relationships/slide" Target="slides/slide88.xml"/><Relationship Id="rId101" Type="http://schemas.openxmlformats.org/officeDocument/2006/relationships/slide" Target="slides/slide90.xml"/><Relationship Id="rId122" Type="http://schemas.openxmlformats.org/officeDocument/2006/relationships/slide" Target="slides/slide111.xml"/><Relationship Id="rId143" Type="http://schemas.openxmlformats.org/officeDocument/2006/relationships/slide" Target="slides/slide132.xml"/><Relationship Id="rId148" Type="http://schemas.openxmlformats.org/officeDocument/2006/relationships/slide" Target="slides/slide13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26" Type="http://schemas.openxmlformats.org/officeDocument/2006/relationships/slide" Target="slides/slide15.xml"/><Relationship Id="rId47" Type="http://schemas.openxmlformats.org/officeDocument/2006/relationships/slide" Target="slides/slide36.xml"/><Relationship Id="rId68" Type="http://schemas.openxmlformats.org/officeDocument/2006/relationships/slide" Target="slides/slide57.xml"/><Relationship Id="rId89" Type="http://schemas.openxmlformats.org/officeDocument/2006/relationships/slide" Target="slides/slide78.xml"/><Relationship Id="rId112" Type="http://schemas.openxmlformats.org/officeDocument/2006/relationships/slide" Target="slides/slide101.xml"/><Relationship Id="rId133" Type="http://schemas.openxmlformats.org/officeDocument/2006/relationships/slide" Target="slides/slide122.xml"/><Relationship Id="rId154" Type="http://schemas.openxmlformats.org/officeDocument/2006/relationships/slide" Target="slides/slide143.xml"/><Relationship Id="rId16" Type="http://schemas.openxmlformats.org/officeDocument/2006/relationships/slide" Target="slides/slide5.xml"/><Relationship Id="rId37" Type="http://schemas.openxmlformats.org/officeDocument/2006/relationships/slide" Target="slides/slide26.xml"/><Relationship Id="rId58" Type="http://schemas.openxmlformats.org/officeDocument/2006/relationships/slide" Target="slides/slide47.xml"/><Relationship Id="rId79" Type="http://schemas.openxmlformats.org/officeDocument/2006/relationships/slide" Target="slides/slide68.xml"/><Relationship Id="rId102" Type="http://schemas.openxmlformats.org/officeDocument/2006/relationships/slide" Target="slides/slide91.xml"/><Relationship Id="rId123" Type="http://schemas.openxmlformats.org/officeDocument/2006/relationships/slide" Target="slides/slide112.xml"/><Relationship Id="rId144" Type="http://schemas.openxmlformats.org/officeDocument/2006/relationships/slide" Target="slides/slide133.xml"/><Relationship Id="rId90" Type="http://schemas.openxmlformats.org/officeDocument/2006/relationships/slide" Target="slides/slide79.xml"/><Relationship Id="rId27" Type="http://schemas.openxmlformats.org/officeDocument/2006/relationships/slide" Target="slides/slide16.xml"/><Relationship Id="rId48" Type="http://schemas.openxmlformats.org/officeDocument/2006/relationships/slide" Target="slides/slide37.xml"/><Relationship Id="rId69" Type="http://schemas.openxmlformats.org/officeDocument/2006/relationships/slide" Target="slides/slide58.xml"/><Relationship Id="rId113" Type="http://schemas.openxmlformats.org/officeDocument/2006/relationships/slide" Target="slides/slide102.xml"/><Relationship Id="rId134" Type="http://schemas.openxmlformats.org/officeDocument/2006/relationships/slide" Target="slides/slide1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A1F078-F023-4867-A10F-8EF121A90EF0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FD9D6E91-25F5-454B-84E6-D2CC71F4EA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42042501-A7C7-4FE5-8164-C763A756F3D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43B4CF9-E92D-4725-A24B-F19A1EBE0FF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44E13CC-A4FA-44CC-A29E-2D8520EDCD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E123C0-60DA-4ED8-972B-6D1BF4A3192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A135CD00-4402-488C-ADFF-E8A79578C4D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88F15BAD-D697-48A5-9EEE-91E3BC84F07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D45A98F5-D1DD-41AE-BB4B-90CFB077277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6D01D44F-705C-4286-A484-BD753A7ADA1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1DDC2082-1C4A-4EEA-B01F-11F04F7D767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DAE0A0B-3FEC-4D69-899D-C3C756F34D2A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9CC3D7C-C0B4-41A5-AB3E-7EA402A6FE3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084A838-2431-49B8-8E1A-59A3D95A0ABA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E5617C2-B4EA-419E-8637-67AB62251D3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7221B6-C40C-47A9-AF0E-E2E1DA3FC65A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5876ADD-F97E-490F-9545-84FB70D5EF9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5F7ED8C-26EC-4C6C-8FBA-A3C231AB8BB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90E47FE-1B76-48AE-90FA-55EF285FEB01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2D1BF91-98C2-44CE-B47D-5D8EBAD1280A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DBE0FBE-DDE5-4588-8C71-04E64B51670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F0B3A14-D845-49AE-B09F-FCB6B86E2C3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sr-Latn-RS" sz="6000" b="0" strike="noStrike" spc="-1">
                <a:solidFill>
                  <a:schemeClr val="dk1"/>
                </a:solidFill>
                <a:latin typeface="Calibri Light"/>
              </a:rPr>
              <a:t>Mrežno programiranje u programskom jeziku Java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TCP/IP mrežni model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550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Najrasprostranjeniji praktični model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4 sloja (OSI - teorijski model sa 7 slojeva):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914400" lvl="1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Aplikativni sloj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914400" lvl="1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Transportni sloj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914400" lvl="1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Internet sloj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914400" lvl="1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Sloj linka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Programer 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uglavnom radi u aplikativnom sloju i rjeđe u transportnom.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Stvara se utisak kao da se direktno komunicira sa aplikativnim slojem drugog računara.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Fizički sloj je u potpunosti s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kriven.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Keep-Alive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Otvaranje konekcije za svaki zahtjev je neoptimalno.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Vrijeme potrebno za otvaranje i zatvaranje konekcije može značajno nadmašiti vrijeme potrebno za prenos podataka.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Ovo pogotovo važi za enkriptovane HTTPS konekcije.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Dodavanjem para Connection: Keep-Alive u zaglavlje, klijent naznači serveru da će koristiti ovu konekciju i za buduće prenose podataka.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Ove konekcije se podrazumijevano otvaraju, ukoliko nije navedeno drugačije.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Primjer HTTP odgovora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68556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HTTP/1.1 200 OK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Date: Sun, 21 Apr 2013 15:12:46 GMT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Server: Apache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Connection: close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Content-Type: text/html; charset=ISO-8859-1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Content-length: 115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&lt;html&gt;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&lt;head&gt;&lt;title&gt;A Sample HTML file&lt;/title&gt;&lt;/head&gt;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&lt;body&gt;The rest of the document goes here&lt;/body&gt;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&lt;/html&gt;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HTTP metode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6763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Postoje 4 glavna HTTP  metoda: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GET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PUT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DELETE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POST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Pored toga koriste se još i: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HEAD – vraća samo zaglavlje HTTP odgovora (za provjeru postojanja resursa).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OPTIONS – za dobijanje odgovora šta je moguće uraditi sa resursom.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TRACE – za debugging.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COPY i MOVE – Java ih ne podržava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GET metoda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Koristi se za preuzimanje određenog resursa.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GET zahtjev može se ponoviti više puta, bez obzira da li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j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e uspješan ili ne.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Odgovor na GET zahtjev se obično kešira, ali se to može kontrolisati.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Može se bookmarkovati.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PUT metoda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Koristi se za postavljanje resursa na dati URL na serveru.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PUT metoda je idempotentna, tj. nakon ponavljanja istog PUT zahtjeva server će biti u istom stanju.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Postavljanje istog dokumenta na istu putanju na serveru više puta neće promijeniti njegovo stanje.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DELETE metoda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Koristi se za uklanjanje resursa na datom URL-u sa servera.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DELETE metoda je takođe idempotentna.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Brisanje istog resursa više puta neće dovesti do greške.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POST metoda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Najopštija HTTP metoda.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Slično kao PUT postavlja resurs na server na zadatom URL-u, ali ne specificira šta server treba da uradi sa tim resursom.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Na primjer, server ne mora resurs učiniti dostupnim na datom URL-u.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Server može iskorititi ovaj resurs da promijeni stanje nekog drugog resursa na serveru.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POST metod treba koristiti za operacije koje ne treba ponavljati više puta (npr. plaćanja).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Kada koristiti koju metodu?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PUT, DELETE i POST se ne mogu bookmarkovati.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Namijenjene su za akcije koje vrše izmjenu resursa na serveru.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POST metoda se u praksi previše koristi.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Koristiti GET kada god se ne vrše izmjene na resursima.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Moderni web browseri podržavaju URL-ove do 2000 karaktera.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Ukoliko bi GET zahtjev bio duži od ovoga, moramo ga realizovati kao POST.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Primjer POST zahtjeva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POST /cgi-bin/register.pl HTTP 1.0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Date: Sun, 27 Apr 2013 12:32:36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Host: www.cafeaulait.org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Content-type: application/x-www-form-urlencoded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Content-length: 54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username=Elliotte+Harold&amp;email=elharo%40ibiblio.org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HTTP serveri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748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HTTP serveri izvršavaju različite vrste zadataka: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Šalju fajlove klijentima,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Prevode URL-ove u putanje u lokalnom sistemu,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Obrađuju GET i POST zathjeve,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Itd.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Postoje HTTP serveri opšte namjene kao što je Apache koji koriste kada se kreiraju aplikacije koje odgovaraju na sve ove tipove zahtjeva.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Međutim, aplikacije sa specifičnom namjenom se mogu značajno optimizovati ako se koristi HTTP server napravljen samo za tu svrhu.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Sajtovi sa ogromnom količinom podataka a specifičnom namjenom (npr. Google) su dobri kandidati za posebno skrojene HTTP servere.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Sloj linka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 potpunosti nevidljiv iz programskog jezika Java.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 ovom sloju je definisano kako određeni mrežni interfejs šalje podatke preko fizičkog medijuma.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Glavni razlog zbog kojeg programer treba da je svjestan sloja linka su preformanse.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Donose se različite odluke u dizajnu aplikacije u zavisnosti od toga kakvim konekcijama raspolažu vaši korisnici.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Ne prave se identične aplikacije za klijente sa optičkim kablovima i klijente sa satelitskim linkovima.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UDP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chemeClr val="dk1">
                  <a:tint val="75000"/>
                </a:scheme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UDP protokol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Za razliku od TCP protokola, UDP protokol ne garantuje pouzdanost.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UDP datagrami dodaju veoma malu koli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činu informacija na postojeće IP datagrame.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Ne garantuje se ni da će podaci na odredište stići istim redosljedom kojim su i poslati, odnosno da će redosljed biti rekonstruisan.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Ukoliko su neke od ovih karakteristika komunikacije potrebne, moraju se implementirati u aplikativnom sloju.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Java klase za UDP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748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Podrška u Javi za UDP protokol podijeljena je u dvije klase: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DatagramPacket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DatagramSocket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DatagramPacket klasa predstavlja UDP pakete.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DatagramSocket se koristi za slanje i prijem DatagramPacket-a.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Slanje 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podataka se vrši tako što se podaci „zapakuju“ u DatagramPacket, a zatim se taj objekat pošalje preko DatagramSocket-a.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Prijem podataka sprovodi se učitavanjem podataka iz DatagramSocket-a u objekat klase DatagramPacket i ispitivanjem sadržaja tog objekta.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Razlike sa TCP </a:t>
            </a: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Java </a:t>
            </a: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soketima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55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Ne postoji ServerSocket (DatagramServerSocket) klasa za UDP.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Ne radi se sa strimovima, već se svi podaci upisuju u DatagramPacket.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UDP ne poznaje pojam konekcije između dva hosta.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Prilikom otvaranja UDP soketa ne navode se IP adresa i port odredišta.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Jedan DatagramSocket može istovremeno slati i primati podatke  od više nezavisnih hostova.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Ako su data dva nezavisna paketa, kod UDP-a ne postoji način da se odredi koji je poslat prije.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DatagramPacket klasa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Ova klasa reprezentuje UDP datagrame.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Mogu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će o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peracije: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Definisanje izvorišne i odredišne adrese za datagram.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Definisanje izvorišnog i odredišnog porta za datagram.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Pribavljanje informacija o adresama, portovima i dužini datagrama.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Konstruktori DatagramPacket klase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Postoje različiti konstruktori DatagramPacket klase.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Njihova upotreba zavisi od toga da li se podaci šalju ili primaju.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Ovo nije uobičajen način za korišćenje konstruktora. U većini klasa različiti konstuktori omogućavaju definisanje različitih informacija prilikom kreiranja objekta, a ne kreiranje različitih vrsta objekata.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Ipak, postoji određene sličnosti među ovim konstruktorima. Svi konstruktori kao jedan od argumenata imaju niz bajtova u koji se smještaju podaci i argument koji predstavlja dužinu ovog niza.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Konstruktori za prijem podataka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1053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Konstruktorima za prijem podataka se predaju samo podaci o nizu u koji će podaci koji dođu preko soketa biti upisani. Data su sljedeća dva konstruktora: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DatagramPacket(byte[] buffer, int length)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 – argumenti su niz bajta u koji se upisuju podaci, do navedene dužine ili do kraja paketa.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DatagramPacket(byte[] buffer, int offset, int length)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 – argument offset predstavlja indeks sa kojeg se počinje upisivanje u niz buffer.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Argument length mora biti manji ili jednak buffer.length-offset inače se baca IllegalArgumentException.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Java konstuktori ne postavljaju ograničenja u pogledu veličine bafera, ali većina implementacija UDP-a ne podržava datagrame veće od 8192 bajtova.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Prevelike datagrame bi mreža mogla odbaciti, a iz Java programa se to ne bi moglo doznati.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Konstruktori za slanje podataka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Ovim konstruktorima se takođe predaju bafer i broj bajtova iz tog bafera koji će biti upisan u datagram (length), ali pored toga neophodno je specificirati adresu i port na koji će se datagram poslati. Za slanje podataka postoje četiri konstruktora (u nastavku su data dva):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public DatagramPacket(byte[] data, int length, InetAddress destination, int port)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public DatagramPacket(byte[] data, int offset, int length, InetAddress destination, int port)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Argument length treba da bude manji ili jednak buffer.length – offset.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Metode u klasi DatagramPacket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1769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Metode za čitanje podataka: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public InetAddress getAddress() – adresa hosta koji je poslao datagram (prilikom prijema), adresa hosta na koji se šalje datagram (prilikom slanja),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int getPort()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 – analogno getAddress,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public byte[] getData() – vraća niz bajtova koji sadrži podatke iz datagrama,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int getLength()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,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int get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Offset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()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Konstruktori su u većini situacija dovoljni za setovanje podataka u datagramu, ali postoje i odgovarajuće metode: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setData(byte[] data)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setData(byte[] data, int offset, int length)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setAddress(InetAddress remote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setPort(int port)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public void setLength(int length)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DatagramSocket klasa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55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Da bi mogli slati ili primati DatagramPacket-e, moramo otvoriti DatagramSocket.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Svi DatagramSocket-i se vezuju za lokalni port na kojem očekuju podatke ili koji stavljaju kao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i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zvorišni u datagramima koje šalju.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Kada se piše server taj port mora biti unaprijed zadat, kako bi klijenti znali gdje da šalju zahtjeve.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Kada se piše klijent, odnosno program koji inicira komunikaciju, njemu može biti dodijeljen proizvoljni port. Server će poslati odgovor na izvorišnu adresu i port primljenog zahtjeva. 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Odredišna adresa i port se ne navode.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Internet sloj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 ovom sloju definiše se šema adresiranja.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Internet Protocol (IP) je najzastupljaniji protkol ovog sloja.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Jedini protokol iz internet sloja koji Java razumije.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IP se zapravo sastoji iz dva protokola: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IPv4 – 32-bitne adrese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IPv6 –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128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-bitne adrese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Java sakriva razlike između ova dva protokola od nas.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 internet sloju je takođe definisan način na koji se poruke dijele u datagrame i format datagrama.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Konstruktori DatagramSocket klase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DatagramSocket klasa ima pet konstruktora. U nastavku su navedena tri: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DatagramSocket() throws SocketException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 – kada nas ne interesuje za koji lokalni port će se soket vezati (npr. kod procesa koji inicira komunikaciju).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public DatagramSocket(int port) throws SocketException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DatagramSocket(int port, InetAddress interface) throws SocketException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SocketException se može desiti ukoliko se soket ne može vezati za željeni port zbog nedovoljnih privilegija ili zauzetosti porta.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Slanje i prijem datagrama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DatagramSocket klasa može slati datagrame na više hostova pozivom metode: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send(DatagramPacket dp) throws IOException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Za prijem datagrama i popunjavanje odgovarajućeg DatagramPacket objekta koristi se sljedeći metod: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receive(DatagramPacket dp) throws IOException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 – ovaj metod blokira tred dok datagram paket ne stigne.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Ostale metode DatagramSocket klase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748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public void close()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– zatvaranje DatagramSocket-a.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public int getLocalPort()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– vraća port na koji je soket vezan.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public InetAddress getLocalAddress()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– vraća IP adresu na kojoj je vezan soket. 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public void connect(InetAddress host, int port)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– ne pravi konekciju u klasičnom smislu, već ograničava soket na slanje i prijem podataka samo sa navedene adrese i navedenog porta.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public void disconnect()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– poništava „konekciju“ napravljenu metodom connect.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public int getPort()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i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public int get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InetAddress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()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– vraćaju port i adresu „konektovanog“ DatagramSocket-a.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Opcije DatagramSocketa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Java podržava šest opcija za UDP sokete: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SO_TIMEOU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T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SO_RCVBUF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SO_SNDBUF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SO_REUSEADDR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SO_BROADCAST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IP_TOS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 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Većina ih ima isto/slično značenje kao za TCP sokete.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SO_TIMEOUT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8192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Predstavlja broj milisekundi koji se čeka na prijem datagrama nakon poziva receive() metode.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Ako je SO_TIMEOUT 0, čeka se beskonačno.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Zbog nepostojanja konekcije sa udaljenim hostom, ova opcija je mnogo važnija kod UDP-a nego kod TCP-a.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Mnogi problemi koji bi kod TCP soketa izazvali IOException, kod UDP soketa su neprimjetni.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Metode: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setSoTimeout(int timeout) throws SocketException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int getSoTimeout() throws IOException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SO_RCVBUF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Predstavlja veličinu bafera koji se koristi za skladištenje dolaznih datagrama.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Dovoljno veliki baferi su mnogo važniji kod UDP protokola nego kod TCP protokola.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Ako TCP datagram stigne kada je bafer pun, on će biti ponovo poslat, dok se UDP datagram gubi. 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Metode: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setReceiveBufferSize(int size) throws SocketException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int getReceiveBufferSize() throws SocketException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 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SO_SNDBUF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Ovom opcijom specificira se veličina bafera za slanje datagrama.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Metode: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setSendBufferSize(int size) throws SocketException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int getSendBufferSize() throws SocketException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 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SO_REUSEADDR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Ova opcija se razlikuje od istoimene opcije za TCP sokete.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Kod UDP soketa se ovom opcijom kontroliše da li se više DatagramSocket-a može vezati za istu adresu i port.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Koristi se u multicast komunikaciji.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Metode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setReuseAddress(boolean on) throws SocketException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boolean getReuseAddress() throws SocketException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SO_BROADCAST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Ovom opcijom se specificira da li soket može slati i primati pakete sa broadcast adresama.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Metode: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setBroadcast(boolean on) throws SocketException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boolean getBroadcast() throws SocketException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IP_TOS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IP_TOS opcijom se specificira željeni kvalitet saobraćaja.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Ova postavka ne mora biti ispoštovana.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Metode: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int getTrafficClass() throws SocketException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setTrafficClass(int trafficClass) throws SocketException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IPv4 datagram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5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336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Jedan IPv4 datagram se sastoji od između 20 i 60 bajtova zaglavlja i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65,515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bajtova podataka.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2" name="Picture 3"/>
          <p:cNvPicPr/>
          <p:nvPr/>
        </p:nvPicPr>
        <p:blipFill>
          <a:blip r:embed="rId2"/>
          <a:stretch/>
        </p:blipFill>
        <p:spPr>
          <a:xfrm>
            <a:off x="2625120" y="1825560"/>
            <a:ext cx="6941160" cy="3508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6000" b="0" strike="noStrike" spc="-1">
                <a:solidFill>
                  <a:schemeClr val="dk1"/>
                </a:solidFill>
                <a:latin typeface="Calibri Light"/>
              </a:rPr>
              <a:t>Multicast komunikacija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chemeClr val="dk1">
                  <a:tint val="75000"/>
                </a:scheme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Unicast komunikacija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550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Soketi u prethodnim sekcijama koriste unicast komunikaciju.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Kod unicast komunikacije postoje dvije jasno definisan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a kraja (tačke) za slanje, odnosno prijem podataka.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Iako unicast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(point-to-point)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 komunikacija pokriva ve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ćinu potreba, postoje aplikacije koje zahtijevaju drugačije modele komunikacije.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Primjeri ovih aplikacija su: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Video/audio konferencije,	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Multiplayer igre,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Distribuirani fajl sistemi,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DNS sistemi.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Multicast komunikacija (1)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Multicast komunikacija uključuje više prijemnika.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Za razliku od broadcast komunikacije, multicast je uža i odnosi se na određenu grupu prijemnika.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Multicast se može simulirati višestrukom unicast komunikacijom, ali ovo je nepraktično i zagušuje mrežu.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Međutim, napredak u razvoju mrežnih softvera unutar većine operativnih sistema kao i moderniji ruteri, omogućili su pravu multicast komunikaciju.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Multicast komunikacija (2)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1053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 pravoj multicast komunikaciji pošiljalac ne adresira datagrame na svakog od prijemnika pojedinačno, već na multicast grupu.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Datagrami se ne repliciraju dok to nije neophodno.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Sve odluke o repliciranju se donose u ruterima i izvan su kontrole programera i mrežnog administratora.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Ruteri repliciraju datagrame tek kada dođu na granicu lokalne mreže u kojoj su hostovi iz multicast grupe.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Internet multicasting realizovan je nad UDP protokolom.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Multicasting nad TCP protokolom je izuzetno nepraktičan, jer TCP protokol zahtijeva da svi hostovi potvrde prijem datagrama.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Obrada ovih potvrda u multicast scenariju je prilično komplikovana.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Multicast adresa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4983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Multicast adresa je IP adresa koju dijeli grupa hostova koja se naziva multicast grupa.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Multicast grupe su otvorene.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Host se može učlaniti ili izaći iz grupe u bilo kom trenutku.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Multicast adrese su adrese iz CIDR grupe 224.0.0.0/4 (opseg 224.0.0.0 – 239.255.255.255). Odnosno sve adrese koje počinju sa bitovima 1110.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Neke multicast grupe su permanentne i imaju dodijeljenu adresu koja je konstantna, bilo da ima hostova u grupi ili ne.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Većina multicast grupa su nepostojane, tj. postoje samo dok ima članova u njima.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Da bi napravili novu multicast grupu u Javi, dovoljno je izabrati jednu adresu iz opsega (225.0.0.0 – 238.255.255.255) i kreirati InetAddress objekat sa tom adresom.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Slanje i prijem multicast poruka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4983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Slanje: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Kada host želi da pošalje multicast poruku, on podatke smješta u UDP datagrame i šalje ih na adresu multicast grupe.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Multicast poruke najčešće se šalju u lokalnoj mreži. Na primjer, u mreži jedne organizacije.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Za slanje multicast poruka izvan lokalne mreže, neophodno je postojanje multicast rutera.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Provjeru da li je vaša mreža povezana sa multicast ruterom možete izvršiti komandom: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000" b="0" strike="noStrike" spc="-1">
                <a:solidFill>
                  <a:schemeClr val="dk1"/>
                </a:solidFill>
                <a:latin typeface="Calibri"/>
              </a:rPr>
              <a:t>ping all-routers.mcast.net ili ping 224.0.0.2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Međutim, povezanost lokalne mreže na multicast ruter nije garant uspješne multicast komunikacije između više mreža. 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Za slanje multicast poruka između različitih mreža potrebno je da postoji kompletna putanja sa multicast ruterima.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Prijem: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Kada multicast poruka stigne do hosta koji je član multicast grupe, host je prima kao i bilo koji drugi UDP datagram.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TTL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55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 multicast komunikaciji TTL (Time-To-Live) polje u zaglavlju paketa je od izuzetne važnosti.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TTL, ugrubo, predstavlja maksimalan broj rutera kroz koje paket može proći prije nego bude odbačen.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Uveden je kako loše konfigurisani ruteri ne bi međusobno slali pakete do beskonačnosti.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TTL uzima vrijednosti od 0 do 255.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 multicast komunikaciji, ograničavanjem TTL vrijednosti se sprječava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 da paket ode predaleko.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Svaki ruter prije proslje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đ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ivanja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paketa dekrementira TTL.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 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TTL primjeri (gruba procjena)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342" name="Content Placeholder 3"/>
          <p:cNvPicPr/>
          <p:nvPr/>
        </p:nvPicPr>
        <p:blipFill>
          <a:blip r:embed="rId2"/>
          <a:stretch/>
        </p:blipFill>
        <p:spPr>
          <a:xfrm>
            <a:off x="2000160" y="2458080"/>
            <a:ext cx="8191080" cy="3085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Java klase za multicast komunikaciju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Za multicast komunikaciju u programskom jeziku Java koriste se klase DatagramPacket i MulticastSocket.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DatagramPacket je klasa koja se takođe koristi za unicast UDP komunikaciju. Na identičan način koristi se i u multicast komunikaciji.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MulticastSocket klasa veoma je slična DatagramSocket klasi.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MulticastSocket klasa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7839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MulticastSocket klasa koristi se za slanje i prijem DatagramPacket objekata u multicast komunikaciji.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Ona je potklasa DatagramSocket klase.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Za multicast komunikaciju najprije je potrebno kreirati MulticastSocket objekat i povezati se na lokalni port.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Nakon što je MulticastSocket kreiran, mogu se vršiti sljedeće operacije: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Prudruživanje multicast grupi.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Slanje datagrama članovima multicast grupe.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Prijem datagrama od članova multicast grupe.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Napuštanje multicast grupe.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Za slanje podataka nije neophodno da se prethodno host pridruži multicast grupi, dok za prijem jeste.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Transportni sloj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Sirovi datagrami imaju svoje nedostatke: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Ne može se garantovati njihova isporuka, niti detekcija greška u isporuci.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Header checksum može detektovati samo grešku u header-u.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Datagrami često ne stižu na odredište u redu u kojem su poslati.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Protokoli transportnog sloja obezbjeđuju da datagrami budu primljeni u redu u kojem su poslati i da podaci ne budu izgubljeni ili oštećeni.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Ovo se postiže uvođenjem dodatnog zaglavlja (header-a) svakom datagramu, koje sadrži dodatne informacije.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Konstruktori MulticastSocket klase 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MulticastSocket klasa ima tri konstruktora. Ovdje su data dva: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MulticastSocket() throws SocketException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MulticastSocket(int port) throws SocketException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Prvim konstruktorom otvara se MulticastSocket na slučajno odabranom portu, dok se drugim konstruktorom specicira port na koji će se soket vezati.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Predavanjem null vrijednosti konstruktoru kreira se MulticastSocket koji nije vezan ni za jedan port. On se kasnije za port može vezati pozivom bind metode.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Pozivom metode close, soket se zatvara.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Pridruživanje i napuštanje multicast grupe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7480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Za pridruživanje multicast grupi koristi se metoda joinGroup iz klase MulticastSocket: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joinGroup(InetAddress address) throws IOException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 – argument je adresa multicast grupe.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Jedan MulticastSocket može se pridružiti većem broju multicast grupa.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Informacije o članstvu u multicast grupama čuvaju se u ruteru, a ne u MulticastSocket objektu.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Za napuštanje multicast grupe koristi se metoda leaveGroup iz klase MulticastSocket: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leaveGroup(InetAddress address) throws IOException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 – argument je adresa multicast grupe.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Pozivom ove funkcije šalje se signal multicast ruteru da prestane da šalje datagrame na ovaj soket.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Slanje i prijem multicast poruka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Za slanje i prijem multicast poruka koriste se funkcije send i receive koje su naslijeđene iz klase DatagramSocket.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Prije poziva ovih funkcija potrebno je kreirati DatagramPacket objekat koji će se poslati, odnosno u koji će se upisati podaci po prijemu.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Podešavanje TTL opcije za MulticastSocket-e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Podrazumijevano se koristi TTL=1, što znači da datagrami ne napuštaju lokalnu mrežu.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Ova opcija se može promijeniti pozivom funkcije setTimeToLive: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setTimeToLive(int ttl) throws IOException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Trenutna TTL vrijednost za MulticastSocket se može pročitati pozivom: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int getTimeToLive() throws IOException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Loopback mode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Ova opcija podešava se pomoću sljedećih funkcija: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setLoopbackMode(boolean disable) throws SocketException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boolean getLoopbackMode() throws SocketException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Postavljanje loopback mode opcije na true indicira da host ne želi da prima pakete koje šalje.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Podešavanje ove opcije je samo naznaka mrežnom softveru. Ona se ne mora ispoštovati.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setInterface funkcija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MulticastSocket se podrazumijevano veže na sve mrežne interfejse na hostu.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Pozivom metode setInterface može se odabrati konkretni mrežni interfejs preko kojeg će se vršiti multicast komunikacija. 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Ova funkcija ima sljedeći oblik: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setInterface(InetAddress address) throws SocketException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 – argument je IP adresa odabranog interfejsa.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Postoji i odgovarajući geter: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InetAddress getInterface() throws SocketException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Protokoli transportnog sloja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55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Dva su glavna protokola u transportnom sloju.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Transmission Control Protocol (TCP) – garantuje isporuku i detekciju ošećenih paketa.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User Datagram Protocol (UDP) – detektuje oštećene pakete ali ne garantuje isporuku.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TCP je mnogo sporiji, jer uključuje mnogo više pravila.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Koristi se za aplikacije gdje je veoma bitna pouzdana komunikacija. Na primjer kod aplikacija za razmjenu poruka.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UDP se koristi gdje gubljenje paketa nije previše škodljivo. Na primjer, online igrice, video streaming, itd.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Aplikativni sloj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Sloj koji isporučuje podatke korisniku.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Sa prethodna tri sloja se definiše kako se podaci prenose mrežom, a u aplikativnom sloju se definiše šta se dešava sa podacima nakon što je prenos završen.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Aplikacije najviše rade sa ovim slojem.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Veliki broj protokola (HTTP, SMTP, FTP, BitTorrent, Skype, ...)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Mogu se definisati sopstveni protokoli.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Internet Protocol (IP)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IP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je razvijen tokom Hladnog Rata 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kroz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 vojna sponzorstva.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Iz tog raz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loga sadrži mnogobrojne karakteristike korisne vojsci: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Mora biti robustan – mreža ne smije prestati sa funkcionisanjem ni u slučaju nuklearnog napada na neki dio SAD-a od strane SSSR-a.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000" b="0" strike="noStrike" spc="-1">
                <a:solidFill>
                  <a:schemeClr val="dk1"/>
                </a:solidFill>
                <a:latin typeface="Calibri"/>
              </a:rPr>
              <a:t>IP je dizajniran tako da podrži više ruta između bilo koje dvije tačke i da prosljeđuje pakete zaobilazeći oštećene rute.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Drugo, vojska koristi različite tipove računara i svi moraju biti u mogućnosti da međusobno komuniciraju.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000" b="0" strike="noStrike" spc="-1">
                <a:solidFill>
                  <a:schemeClr val="dk1"/>
                </a:solidFill>
                <a:latin typeface="Calibri"/>
              </a:rPr>
              <a:t>Zbog ovoga je IP nezavistan od platforme.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IP adrese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Svaki ure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đaj na IPv4 mreži je identifikovan 32-bitnim brojem.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IPv4 adrese obično se zapisuju kao 4 dekadna broja od 0 do 255 odvojena tačkama.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Na primjer: 127.12.1.0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Kada se paketi šalju kroz mrežu, u zaglavlju se dodaju IP adrese izvora i odredišta.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Postoji 2</a:t>
            </a:r>
            <a:r>
              <a:rPr lang="sr-Latn-RS" sz="2800" b="0" strike="noStrike" spc="-1" baseline="30000">
                <a:solidFill>
                  <a:schemeClr val="dk1"/>
                </a:solidFill>
                <a:latin typeface="Calibri"/>
              </a:rPr>
              <a:t>32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različitih IPv4 adresa.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Ovo nije dovoljan broj IP adresa za moderni svijet.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Privatne adrese su jedno prelazno rješenje.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Privatne IP adrese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550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IP adrese koje nijesu validne na Internetu.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Određeni opsezi adresa smatraju se privatnim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10.0.0.0 – 10.255.255.255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172.16.0.0 – 172.31.255.255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192.168.0.0 – 192.168.255.255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Ove adrese ne mogu se koristiti na Internetu, ali mogu u privatnim mrežama (unutar kompanije, univerziteta, itd.).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Za slanje paketa na Internet, uređajima iz mreže dodjeljuje se jedna od dostupnih javnih IP adresa. (vidi NAT)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Dva uređaja u različitim privatnim mrežama mogu imati istu IP adresu.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Šta ćemo učiti?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TCP/IP, UDP/IP i HTTP protokol.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Java biblioteku za mrežno programiranje.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Pisanje servera i klijenata uz pomoć soketa.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Multicast komunikaciju.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IPv6 adrese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IPv6 adrese su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128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-bitne.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Zapisuju se kao 8 blokova od po 4 heksadecimalne cifre odvojena dvotačkom.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Na primjer: 2001:0db8:85a3:a9b8:23c1:8a2e:0370:7334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Vodeće nule ne moraju se pisati.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Na primjer: 2001:0db8:85a3:a9b8:23c1:8a2e:0370:7334 se može zapisati kao 2001:db8:85a3:a9b8:23c1:8a2e:370:7334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Više uzastopnih blokova 0000 mogu se preskočiti sa ::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Na primjer: 2001:0db8:85a3:0000:0000:8a2e:0370:7334 se može zapisati kao 2001:0db8:85a3::8a2e:0370:7334 je IPv6 adresa 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Specijalne IP adrese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Postoji određeni broj IP adresa sa specijalnim značenjem.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127.0.0.1 je tzv. loopback adresa koja ukazuje na lokalni računar.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Loopback adresa u IPv6 je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0:0:0:0:0:0:0:1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(::1).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Loopback adresa se može koristiti da bi se provjerilo da li rade ili u toku razvoja aplikacije na lokalnom računaru.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Primjer: ping 127.0.0.1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Hostname za loopback adresu je localhost.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Broadcast IP adrese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55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Broadcast adrese su još jedna grupa specijalnih IP adresa.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255.255.255.255 je broadcast adresa za lokalnu mrežu.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Ako je u zaglavlju paketa kao odredište data broadcast adresa, taj paket primiće svi hostovi u lokalnoj mreži.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Broadcast adresa se koristi npr. kada računaru treba dodijeliti novu IP adresu.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Sa tog računara šalje se broadcast zahtjev za dodjeljivanjem IP adrese na koji će odgovoriti samo DHCP server.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 odgovoru su navedena IP adresa koju računar može koristiti u daljoj komunikaciji, kao i adresa DNS servera.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Domain Naming System (DNS)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34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Računari se dobro snalaze sa brojevima a ljudi sa riječima.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DNS je razvijen kako bi pomogao ljudima u pamćenju IP adresa.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DNS je hijerarhijski uređena baza podataka koja služi za prevođenje IP adresa u domenska imena.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Primjer korišćenja: nslookup 8.8.8.8 → google.com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Dynamic Host Configuration Protocol</a:t>
            </a: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 (DHCP)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Serveri obično imaju fiksne IP adrese.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Uređajima u lokalnim mrežama se naprotiv IP adresa dodjeljuje pri svakom novom pokretanju pomoću DHCP server procesa.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Dakle, važno je da zapamtimo da su IP adrese promjenljive i da se u našem kodu ne smiju naći njihove fiksirane vrijednosti.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Takođe, ne treba ih ni keširati, već tražiti prilikom svakog korišćenja.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Network Address Translation (NAT)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NAT nije protokol.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NAT je proces u ruteru na granici lokalne mreže i Interneta koji vrši dodjeljivanje javnih IP adresa uređajima iz lokalne mreže.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Ovo je potrebno kako bi ti uređaji mogli komunicirati van lokalne mreže.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IPv6 će učiniti NAT suvišnim.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Portovi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550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Adrese bi bile dovoljne kada računari ne bi izvršavali više procesa odjednom.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Komunikacije svih procesa na jednom računaru moraju biti odvojene.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Svakom procesu dodjeljuje se port koji on koristi za komunikaciju.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Portovi su skladišteni u memoriji računara. (Fizički portovi kao USB, HDMI itd. su nešto sasvim drugo) 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Označavaju se prirodnim brojevima.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Na primjer, HTTP obično koristi port 80 za komunikaciju. 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Kada se podaci šalju web serveru, obično se šalju na taj port.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Transmission Control Protocol (TCP)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Kako postoji više ruta između svake dvije tačke i kako se najbrža ruta može vremenom mijenjati paketi jedne poruke mogu putovati različitim rutama.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Kao rezultat ovoga, paketi na odredište mogu stići u drugačijem redosljedu od onoga u kojem su poslati ili mogu ne stići uopšte.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TCP je uveden iznad IP-a da bi se odredištu dala mogućnost da potvrdi prijem IP paketa i da zatraži ponovno slanje izgubljenih ili oštećenih paketa.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TCP takođe služi za rekonstrukciju redosljeda u kojem su paketi poslati.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User Datagram Protocol (UDP)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8906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Korišćenje TCP-a donosi dodatni posao za sve čvorove u mreži.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Ukoliko redosljed ili gubitak pojedinih paketa nije od presudne važnosti koristi se UDP.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UDP ne garantuje da će paketi stići na odredište, kao ni da će stići u izvornom redosljedu.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Ovo može biti problematično za primjene kao što je slanje datoteka.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Međutim, manje će na korisnikovo zadovoljstvo servisom uticati gubitak nekoliko bita audio ili video signala, nego da čeka TCP da zatraži ponovno slanje tog dijela snimka.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Klijent</a:t>
            </a: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-</a:t>
            </a: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Server model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336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Većina modernih mrežnih aplikacija zasnovana je na ovom modelu.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Razlikuju se dva procesa (računara): klijent i server.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 nekim slučajevima jedan računar može biti i klijent i server.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Svi podaci se skladište na serveru.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Server proces služi da otpremi podatke kada su potrebni.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Obrada podataka i interakcija sa korisnicima vrše na klijentskim računarima na kojima su pokrenuti klijentski procesi.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Najpopularniji ovakav sistem je Web.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Apache je primjer web servera, dok je Chrome primjer web client-a.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6000" b="0" strike="noStrike" spc="-1">
                <a:solidFill>
                  <a:schemeClr val="dk1"/>
                </a:solidFill>
                <a:latin typeface="Calibri Light"/>
              </a:rPr>
              <a:t>Osnovni koncepti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chemeClr val="dk1">
                  <a:tint val="75000"/>
                </a:scheme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Klijent-</a:t>
            </a: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</a:t>
            </a: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erver arhitektura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26" name="Picture 4" descr="Client–server model - Wikipedia"/>
          <p:cNvPicPr/>
          <p:nvPr/>
        </p:nvPicPr>
        <p:blipFill>
          <a:blip r:embed="rId2"/>
          <a:stretch/>
        </p:blipFill>
        <p:spPr>
          <a:xfrm>
            <a:off x="1953000" y="1837800"/>
            <a:ext cx="7984440" cy="479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Peer-to-peer model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91476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Drugačiji tip mrežnih aplikacija od klijent/server aplikacija.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Podaci se naizmjenično šalju između procesa.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Platforme za online multiplayer igre su primjer ovog tipa aplikacija.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 Javi peer-to-peer model nije ugrađen, ali može se implementirati tako što svaki računar igra ulogu i servera i klijenta ili tako što se koristi poseban server koji služi samo za prosljeđivanje paketa između procesa.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I/O operacije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chemeClr val="dk1">
                  <a:tint val="75000"/>
                </a:scheme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Uvod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Veliki dio svih programa su ulazno/izlazne operacije.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Tako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đe su česte i u programima koji rade sa mrežom.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 oba slučaja vrši se prenos bajta iz sistema u sistem.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Slanje poruke klijentu ne razlikuje se mnogo od upisivanja podataka u fajl.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Čitanje podataka koje server pošalje slično je čitanju iz fajla.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Java streams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I/O operacije u Javi zasnovane su na tokovima (streams).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Input streams se koriste za čitanje podataka, a output streams za upisivanje podataka.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Postoji više vrsta stream klasa.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Sve input stream klase imaju slične metode za čitanje podataka.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Sve output stream klase imaju slične metode za upisivanje podataka.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Filter streams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Filter streams se mogu vezati za input ili za output stream.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Oni modifikuju podatke u toku čitanja/pisanja.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Na primjer, može se vršiti konverzija, enkripcija, baferovanje ili kompresija podataka.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Readers i writers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Readers i writers se vezuju za input i output stream-ove kako bi omogućili programima da rade sa karakterima umjesto sa bajtovima.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Podržavaju veliki broj character encoding-a (ASCII, UTF8, itd.).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Sinhronizacija I/O operacija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Stream-ovi su sinhronizovani.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Ovo znači da, kada program (tj. tred) zatraži od stream-a da pročita ili upiše neke podatke, on čeka da ta operacija bude završena prije nego uradi bilo šta drugo.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Java nudi i ne-blokirajuće I/O operacije pomoću kanala i bafera.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Ne-blokirajuće I/O operacije su nešto komplikovanije ali mogu u velikoj mjeri ubrzati aplikaciju.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Pogotovo ako su I/O operacije jako česte.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OutputStream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3909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OutputStream je osnovna klasa za pisanje podataka.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Apstraktna je klasa.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Potklase OutputStream klase koriste se za pisanje podataka za određeni tip medija: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FileOuputStream – za pisanje podataka u fajl.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TelnetOutputStream – za pisanje podataka na mrežnoj vezi.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ByteArrayOutputStream – za pisanje podataka u niz bajtova.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Sve ove klase koriste iste metode za upisivanje podataka.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Čak ne moramo ni znati sa kojim tačno tipom OutputStream-a radimo.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Obično se odgovarajuća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in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stanca dobija pozivom funkcije getOutputStream().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Funkcija write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public abstract void write(int b) throws IOException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Uzima cjelobrojni argument (0 do 255) i upisuje odgovarajući bajt na izlaz.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Least significant byte se koristi za upisivanje, a ostala tri se ignorišu.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Ova funkcija je prilično neefikasna.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Na primjer, TCP segment sadrži zaglavlje od 40 bajta.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Ako šaljemo samo po 1 bajt podataka kroz mrežu, to je veoma loše.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public void write(byte[] data) throws IOException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ublic void write(byte[] data, int offset, int length)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throws IOException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Ove dvije funkcije možemo koristiti za pisanje više bajtova odjednom.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Uvod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 današnjem vremenu većina aplikacija i programa ako ne u cjelosti barem dio svojih operacija vrši preko mreža.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Primjeri: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Word processing softveri otvaraju fajlove preko URL-a.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Razvojna okruženja kao InteliJ i Eclipse komuniciraju sa GitHub-om.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Antivirus programi provjeravaju baze vi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r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usa na Internetu.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Terminali u prodavnicama, kafićima i restoranima komuniciraju sa serverom prilikom svake transakcije.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Programi za reprodukciju audia i videa preuzimaju fajlove sa Interneta.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Funkcija flush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8908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Nakon 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što se završi sa upisivanjem podataka, potrebno je pozvati funkciju flush.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Može se desiti da se podaci automatski baferuju.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Na primjer ako u HTTP zahtjevu web klijent pošalje mali broj bajta, oni mogu biti smješteni u baferu i poslati tek nakon što stigne još podataka.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Nekada programer nema kontrolu nad time da li se neki stream baferuje ili ne.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Često je dobijen pozivom funkcije getOutputStream.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Pozivom funkcije flush se naznači da je stream završen i da se podaci trebaju poslati čak iako bafer još nije napunjen.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Zaboravljeni flush se teško otkriva.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InputStream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InputStream je osnovna klasa za čitanje podataka.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Apstraktna je klasa.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Potklase InputStream klase koriste se za čitanje podataka sa određenog tipa medija: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FileInputStream – za čitanje podataka iz fajla.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TelnetInputStream – za čitanje podataka sa mrežne konekcije.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ByteArrayInputStream – za čitanje podataka iz niza bajtova.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Sve ove klase koriste iste metode za čitanje podataka.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Ako znamo da radimo sa natklasom, znaćemo i da koristimo potklase.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Funkcija read (1)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public abstract int read() throws IOException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Čita bajt iz ulaznog toka podataka i vraća ga kao integer.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Kraj toka podataka označen je brojem -1.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Ova funkcija blokira dalje izvršavanje dok se ne pročita jedan bajt podataka.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Čitanje jednog po jednog bajta sa ulaza je obično veoma neefikasno.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Funkcija read (2)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4623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public int read(byte[] input) throws IOException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public int read(byte[] input, int offset, int length) throws IOException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Prethodne dvije metode popunjavaju dati niz input sa više bajta podataka pročitanih iz stream-a.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Druga funkcija popunjava podniz datog niza input.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Ove funkcije imaju povratni tip int koji predstavlja broj uspješno pročitanih bajta.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Ovo je pogotovo korisno za mrežne tokove podataka koji su mnogo sporiji od npr. fajl sistema i može se desiti da svi bajtovi nijesu dostupni u određenom trenutku već da je u toku njihov prenos.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Često se desi da program na početku otvori prazan mrežni stream.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Kako imaju povratni tip, ove funkcije ne blokiraju tred.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Kraj toka podataka označen je brojem -1.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Funkcija available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Funkcija available služi za provjeru koliko se najmanje bajtova u datom trenutku može pročitati sa ulaznog stream-a bez blokiranja.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Ako je u stream-u samo bajt koji označava kraj stream-a, funk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ija available vraća 0.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Funkcija close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Pozivom funkcije close, stream se zatvara i oslobađaju se svi fajl handl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-ovi, portovi i ostali resursi koje je on zauzimao.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Ako je stream držao otvorenom mrežnu konekciju, i ona se zatvara.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Ako zaboravimo da zatvorimo stream kada završimo s njim, dovodimo do curenja fajl handle-ova, portova, konekcija, itd. u programima koji se dugo izvršavaju.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Ova funkcija koristi se i za ulazne i izlazne stream-ove.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Filtri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68556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Objekti InputStream i OutputStream klasa mogu raditi samo sa sirovim bajtima.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Dodjeljivanje značenja tim bajtovima je zadatak programera. 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Da li će to biti cijeli ili realni brojevi, tekst ili nešto drugo.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Filtri olakšavaju rad programerima i omogućavaju mu jednostavan rad sa različitim formatima.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Na primjer ASCII i Unicode za tekst, ZIP format za datoteke, itd.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Filtri se vežu u lance.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Svaki filtar u lancu se sa prethodnim filtrom ili sa input ili output stream-om veže preko konstruktora.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Filter output streams sadrže write, close i flush funkcije.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Filter input streams sadrže read, close i available funkcije.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Filtri u Javi postoje u dva oblika: 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FilterStreams – rade operacije sa sirovim bajtima (npr.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k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ompresija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, baferovanje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),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Readers i Writers – rade sa tekstom u različitim encoding formatima.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Filtri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838080" y="1825560"/>
            <a:ext cx="10515240" cy="435096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160"/>
          <p:cNvPicPr/>
          <p:nvPr/>
        </p:nvPicPr>
        <p:blipFill>
          <a:blip r:embed="rId3"/>
          <a:stretch/>
        </p:blipFill>
        <p:spPr>
          <a:xfrm>
            <a:off x="3886200" y="1825560"/>
            <a:ext cx="4572000" cy="4876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BufferedStreams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1053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BufferedOutputStream – smje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šta podatke koji se upisuju u bafer dok se ne napuni ili dok se ne pozove funkcija flush.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Zatim prenosi bajte sljedećem stream-u u lancu.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Upisivanje više bajtova odjednom je gotovo uvijek efikasnije od upisivanja pojedinačnih bajtova.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BufferedInputStream – takođe skladišti podatke u bafer.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Poziv read metode najprije pokuša da pročita podatke iz bafera.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Tek ako je bafer prazan, čita se iz stvarnog izvora podataka i opet se puni bafer.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Kod komunikacije kroz mrežu, ovo i nije od prevelike pomoći jer je glavno usko grlo prenos podataka kroz mrežu.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Readers and Writers (1)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Programeri su naviknuti da pišu programe kao da je sav tekst u ASCII formatu.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HTTP, kao i drugi mrežni protokoli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,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radi sa različitim vrstama enkodinga za tekst (npr. ćirilica, kineska slova, arapska slova itd.)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Ovdje pravilo da je karakter=bajt pada u vodu.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Reader klase definišu API za čitanje karaktera.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Writer klase definišu API za pisanje karaktera.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Reader je osnovna apstraktna klasa koju nasljeđuju sve Reader klase.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Writer je osnovna apstraktna klasa koju nasljeđuju sve Writer klase.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Računarske mreže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Mreža je kolekcija računara i drugih uređaja koji međusobno mogu slati i primati podatke u realnom vremenu.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Biti 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 pretvaraju u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E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lektromagnetne talase koji se prenose 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žicom.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R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adio talase za be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žičnu komunikaciju.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Svjetlosne talase koji se prenose optičkim kablom.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Svaki uređaj u mreži se naziva čvor.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Hostovi su čvorovi koji su ujedno i računari.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Svaki čvor ima adresu (niz bita) koja ga jedinstveno identifikuje.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Readers and Writers (2)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Writer klasa sadrži nekoliko oblika metode write.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Reader klasa sadrži različite verzije metode read.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Primjeri Reader i Writer klasa: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FileReader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FileWriter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BufferedReader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BufferedWriter 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PrintWriter – System.out je vrsta PrintWriter-a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InputStreamReader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InputStreamReader je najvažnija potklasa Reader klase.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Objekat ove klase čita bajte iz osnovnog input stream-a (npr. TelnetInputStream) i konvertuje pročitane bajte u karaktere u navedenom enkodingu.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Konstruktori: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InputStreamReader(InputStream in)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InputStreamReader(InputStream in, String encoding)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throws UnsupportedEncodingException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OutputStreamWriter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OutputStreamWriter je najvažnija potklasa Writer klase.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Objekat ove klase prihvata karaktere iz Java programa i u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Konstruktor: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OutputStreamWriter(OutputStream out, String encoding)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throws UnsupportedEncodingException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Soketi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chemeClr val="dk1">
                  <a:tint val="75000"/>
                </a:scheme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Osnovni pojmovi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Soket je konekcija između dva hosta.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Soketi omogu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ćavaju programerima da tretiraju mrežnu konekciju kao bilo koji tok podataka.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Štite programera od detalja mrežnog prenosa podataka kao što su veličina paketa, dijeljenje paketa, rutiranje paketa, mrežnih adresa, itd.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Operacije sa soketima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Otvaranje konekcije ka udaljenoj mašini.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Slanje podataka.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Prijem podataka.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Zatvaranje konekcije.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Vezivanje za port.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Osluškivanje dolaznih podataka.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Prihvatanje konekcija sa udaljenih mašina.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Socket klasa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Ovu klasu koriste i klijenti i serveri.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Program kreira soket pozivom konstruktora, a zatim se pokušava ostvariti konekcija.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Nakon što se konekcija uspostavi, oba hosta dobijaju input i output strimove pomoću kojih mogu slati i primati podatke.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Konekcija je full-duplex, što znači da oba hosta mogu simultano vršiti i slanje i prijem podataka.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Čitanje podataka kroz sokete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Funkcijom getInputStream() se iz soketa dobije ulazni tok iz kojeg se mogu čitati bajti podataka.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try (Socket socket = new Socket("time.nist.gov", 13)) {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InputStream in = socket.getInputStream();</a:t>
            </a: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InputStreamReader reader = </a:t>
            </a: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new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InputStreamReader(in, "ASCII");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} 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catch (IOException ex) {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System.err.println("Could not connect to time.nist.gov");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}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Pisanje podataka kroz sokete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Pisanje podataka pomoću soketa ne razlikuje se značajno od čitanja.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Funkcijom getOutputStream() se iz soketa dobije izlazni tok po kojem se može pisati.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Iako soketi omogućavaju istovremeno čitaju i pišu podaci, većina protokola ne funkcioniše na taj način.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Najčešće funkcionišu tako što klijent šalje zahtjeve a server ih obrađuje i odgovara na njih sve dok jedna strana ne zatvori konekciju.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Zatvaranje soketa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public void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close()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-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 zatvara i ulazni i izlazni tok podataka.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public void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shutdownInput()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– zatvara ulazni tok podataka.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public void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shutdownOutput()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– zatvara izlazni tok podataka.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public boolean isInputShutdown()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public boolean isOutputShutdown()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Paketi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U svim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modernim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 ra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čunarskim mrežama podaci se šalju u paketima.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 svakom paketu naznačene su izvorišna i odredišna adresa.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Zahvaljujući dijeljenju poruka na pakete više računara može dijeliti isti komunikacioni medijum.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Nasuprot tome, u telefonskim mre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žama se za vrijeme jedne sesije blokira čitav komunikacioni kanal.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Konstruktori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Osnovni konstruktori: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Socket(String host, int port) throws UnknownHostException, IOException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Socket(InetAddress host, int port) throws IOException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public Socket() – za podešavanje opcija prije konekcije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 naredna dva konstruktora se specificira lokalni mrežni interfejs i port sa kojeg se vrši povezivanje: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Socket(String host, int port, InetAddress interface, int localPort)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throws IOException, UnknownHostException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Socket(InetAddress host, int port, InetAddress interface, int localPort)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throws IOException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Čitanje informacija o soketu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public InetAddress getInetAddress()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public int getPort()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public InetAddress getLocalAddress()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public int getLocalPort()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Nema odgovarajućih setter-a.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Ostale metode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public boolean isClosed() – da li je soket zatvoren ili nije nikada bio otvoren.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public boolean isConnected() – da li je soket ikada bio konektovan na udaljeni host.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boolean connected = socket.isConnected() &amp;&amp; !socket.isClosed();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public boolean isBound() – da li je soket vezan za izlazni port na lokalnom sistemu.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Opcije za sokete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Java podr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žava 9 opcija za klijent sokete.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914400" lvl="1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TCP_NODELAY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914400" lvl="1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SO_TIMEOUT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SO_LINGER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SO_SNDBUF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SO_RCVBUF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SO_KEEPALIVE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OOBINLINE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SO_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REUSE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ADDR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IP_TOS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TCP_NODELAY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Metode: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setTcpNoDelay(boolean on) throws SocketException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boolean getTcpNoDelay() throws SocketException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Postavljanje ove opcije na true osigurava da se paketi šalju što je prije moguće, bez obzira na njihovu veličinu.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Obično se manji paketi spajaju u veće i šalju zajedno.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Prije slanja sljedećeg paketa, host čeka da mu stigne potvrda prijema prethodno poslatog paketa.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Algoritam Nagle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Koristi se za poboljšanje efikasnosti TCP/IP mreža smanjenjem broja paketa koji se šalju kroz mrežu.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Manji paketi spajaju u veće i šalju zajedno.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Prije slanja sljedećeg paketa, host čeka da mu stigne potvrda prijema prethodno poslatog paketa.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Problem nastaje ako udaljeni host ne šalje potvrde dovoljno brzo.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Ovo je posebno problematično za aplikacije koje zavise od stabilnog prenosa male količine podataka (npr. online igrice ili grafika).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Postavljanjem TCP_NODELAY na true se zaobilazi ovaj problem.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SO_LINGER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6763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Metode: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setSoLinger(boolean on, int seconds) throws SocketException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int getSoLinger() throws SocketException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Ova opcija naznačava šta se radi sa paketima koji nijesu poslati kada se soket zatvori.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Podrazumijevano, close() metod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izvršava odmah.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Ako je SO_LINGER true i vrijeme u sekundama pozitivno, soket se nakon poziva operacije close() drži otvorenim u zadatom vrijeme kako bi se podaci poslali i primile potvrde.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Maksimalno vrijeme čekanja je 65535 sekundi (18 časova).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SO_TIMEOUT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Metode: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setSoTimeout(int milliseconds) throws SocketException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int getSoTimeout() throws SocketException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Podrazumijevano, kada sa read() funkcijom čitate podatke iz soketa, nit se blokira koliko god je potrebno dok bajtovi ne dođu do odredišta.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Setovanjem SO_TIMEOUT opcije se osigurava da se ovo čekanje prekine nakon datog broja milisekundi.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Kada istekne predviđeno vrijeme, baca se InterruptedIOException, ali soket ostaje konektovan (može se kasnije opet pokušati read).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SO_RCVBUF </a:t>
            </a: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i</a:t>
            </a: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 SO_SNDBUF</a:t>
            </a: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 (1)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8906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Ranije smo vidjeli da se korišćenjem bafera mogu poboljšati performanse mrežnih aplikacija.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SO_RCVBUF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predstavlja veličinu bafera koji se koristi za čitanje.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SO_SNDBUF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predstavlja veličinu bafera koji se koristi za slanje.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Veći baferi odgovaraju aplikacijama koje prenose velike blokove podataka (npr. FTP i HTTP).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Manji baferi odgovaraju aplikacijama koji prenose manje jedinice podataka (npr. online igrice).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SO_RCVBUF </a:t>
            </a: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i</a:t>
            </a: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 SO_SNDBUF</a:t>
            </a: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 (2)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65342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Metode: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setReceiveBufferSize(int size)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throws SocketException, IllegalArgumentException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int getReceiveBufferSize() throws SocketException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setSendBufferSize(int size)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throws SocketException, IllegalArgumentException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int getSendBufferSize() throws SocketException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Veličina se zadaje u bajtovima.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Ove metode samo sugerišu kolika bi veličina bafera trebalo da bude, međutim to se ne mora ispoštovati.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Uglavnom, ukoliko se pokaže da naša aplikacija ne koristi u potpunosti dostupni bandwith, treba pokušati sa povećavanjem veličine bafera.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 suprotnom, ako se detektuje da aplikacije pravi zagušenje na mreži, treba smanjiti veličinu bafera.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Veličina bafera kontroliše se i od strane operativnih sistema. Oni skaliraju veličinu bafera i prilagođavaju je brzini mreže, stoga ove opcije uglavnom nema potrebe mijenjati.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Protokoli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Protokol je precizan skup pravila kojim se definiše način komunikacije među računarima.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Definišu se formati adresa, način formiranja paketa, itd.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Postoje različiti protokoli kojima se definišu različiti aspekti komunikacije u mrežama: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HTTP – protokol kojim se definiše kako komuniciraju web browser i web server.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SMTP – protokol kojim se definiše način slanja e-mail poruka,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FTP – protokol kojim se definiše kako se prenose datoteke između dva računara u mreži (klijenta i servera).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SO_KEEPALIVE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6763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Metode: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setKeepAlive(boolean on) throws SocketException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boolean getKeepAlive() throws SocketException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Ako je ova opcija setovana, soket povremeno šalje pakete preko neaktivne konekcije kako bi se uvjerio da je server i dalje aktivan.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Ovo se obično vrši na svaka 2 sata. 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Ukoliko se ne dobije odgovor u roku od 12 minuta, klijent zatvara soket.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Ova opcija je podrazumijevano isključena, što znači da bi soket ka neaktivnom serveru zauvijek ostao otvoren.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Urgentni podaci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TCP sadrži koncept „urgentnih“ podataka. 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Kada proces preko soketa primi urgentne podatke, može ih obraditi prije svih ostalih.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Metod za slanje urgentnih podataka kroz soket: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sendUrgentData(int data) throws IOException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Ovaj metod šalje najniži bajt podataka odmah. Ako je potrebno, svi keširani podaci se brišu.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Obrada urgentnih podataka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Način obrade urgentnih podataka na prijemnoj strani varira od platforme do platforme (od API-a, do API-a).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Neki sistemi primaju urgentne podatke nezavisno od regularnih podataka.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Međutim najčešći pristup je da se urgentni podaci smjeste u isti bafer, pa da ih aplikacija traži u baferu i obrađuje nakon što joj se to i naznači.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OOBINL</a:t>
            </a: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I</a:t>
            </a: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NE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Metode: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setOOBInline(boolean on) throws SocketException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boolean getOOBInline() throws SocketException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Java podrazumijevano ignoriše urgentne podatke.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Setovanjem ove opcije, urgentni podaci će biti postavljeni na ulazni tok soketa kako bi mogli biti obrađeni.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SO_REUSEADDR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550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Metode: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setReuseAddress(boolean on) throws SocketException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boolean getReuseAddress() throws SocketException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Ova opcija je takođe podrazumijevano isključena.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Ukoliko je setovana, soketu se dozvoljava da se ve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že na port koji koristi neki drugi soket.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Koristi se u multicast komunikaciji.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setReuseAddress(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true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)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se mora pozvati prije vezivanja soketa za port.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Ovo znači da se soket mora napraviti uz pomoć konstruktora bez argumenata.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IP_TOS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6763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Metode: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int getTrafficClass() throws SocketException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setTrafficClass(int trafficClass) throws SocketException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Ova opcija definiše vrstu servisa koju konekcija želi da koristi, tj. naznačava se mreži koji bandwith je potreban našoj aplikaciji.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Ova informacija će biti dodata u zaglavlja IP paketa.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Argument u set metodi uzima v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r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ijednosti od 0 do 255.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Veća vrijednost traficClass argumenta ne znači i veću brzinu.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Ne treba uvijek tražiti najveći mogući bandwi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d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th, jer se na taj način zagušuje mreža.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Differentiated</a:t>
            </a:r>
            <a:br>
              <a:rPr sz="4400"/>
            </a:b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Services Code Point </a:t>
            </a: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- </a:t>
            </a: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DSCP</a:t>
            </a: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 (1)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Prvih 6 bita traficClass predstavljaju DSCP koji određuje klasu servisa.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Postoje 64 različite klase.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Svaka mreža može nezavisno odrediti značenje svake od ovih vrijednosti, ali najčešća podjela data je u tabeli ispod.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20" name="Picture 3"/>
          <p:cNvPicPr/>
          <p:nvPr/>
        </p:nvPicPr>
        <p:blipFill>
          <a:blip r:embed="rId2"/>
          <a:stretch/>
        </p:blipFill>
        <p:spPr>
          <a:xfrm>
            <a:off x="1975320" y="3919680"/>
            <a:ext cx="8667360" cy="212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Differentiated</a:t>
            </a:r>
            <a:br>
              <a:rPr sz="4400"/>
            </a:b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Services Code Point </a:t>
            </a: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– </a:t>
            </a: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DSCP</a:t>
            </a: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 (2)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336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DSCP vrijednosti nijesu garant kvaliteta servisa.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Uglavnom se u LAN mrežama poštuju, ali se na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I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nternetu gotovo sigurno ignorišu.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Alternativni način da se definišu preference u pogledu brzine slanja paketa je funkcija: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setPerformancePreferences(int connectionTime,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int latency, int bandwidth)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Vrijednosti koje se zadaju kao argumenti ove funkcije označavaju prioritet odgovarajuće karakteristike komunikacije.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Npr. ako je connectionTime=2, latency=1 i bandwith=3, bandwith ima najveći prioritet, pa zatim connectionTime, pa latency.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6000" b="0" strike="noStrike" spc="-1">
                <a:solidFill>
                  <a:schemeClr val="dk1"/>
                </a:solidFill>
                <a:latin typeface="Calibri Light"/>
              </a:rPr>
              <a:t>Server soketi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chemeClr val="dk1">
                  <a:tint val="75000"/>
                </a:scheme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Serveri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Za potpunu komunikaciju nijesu dovoljni samo procesi koji zapo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č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inju komunikaciju i 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šalju odgovarajuće zahtjeve.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Potreban je i proces na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d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rugom kraju komunikacionog kanala da te zahtjeve obradi.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Takav proces naziva se server.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Serveri su procesi koji treba da budu stalno aktivni i prihvataju konekcije i zahtjeve klijenata za koje se ne zna u kom trenutku će biti otvorene.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Kompleksnost komunikacije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Slanje podataka kroz mrežu je kompleksna procedura.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Neki od zadataka koji se moraju izvršiti su: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Izbjegavanje kolizije paketa.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Konverzija digitalnih u analogne signale i obratno.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Detekcija i korekcija grešaka.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Rutiranje paketa.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ServerSocket klasa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ServerSocket klasa u Javi se koristi za kreiranje servera.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Server soket „osluškuje“ odgovarajući port i kada neki klijent pokuša da ostvari konekciju, server opsluži taj zahtjev i ukoliko je konekcija uspješna vrati soket između dva hosta.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1828800" algn="l"/>
              </a:tabLst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Kada se konekcija uspostavi, prenos podataka vrši se regularnim soketom.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Serveri u Javi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Životni ciklus server procesa napisanog u jeziku Java: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914400" lvl="1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Kreira se novi ServerSocket objekat na odabranom portu pomoću konstruktora.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914400" lvl="1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ServerSocket osluškuje dolazeće pokušaje konekcije na tom portu korišćenjem accept() metode.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914400" lvl="1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Nakon uspješne konekcije nekog klijenta, pozivom metoda getInputStream() i getOutputStream() dobijaju se tokovi podataka preko kojih se komunicira sa klijentom.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914400" lvl="1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Komunikacija se odvija prema dogovorenom protokolu.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914400" lvl="1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Server ili klijent ili obojica zatvaraju konekciju.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914400" lvl="1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Server se vraća na korak 2 da čeka narednu konekciju.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Serveri sa više tredova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550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 većini aplikacija nije praktično obrađivati konekcije jednu po jednu.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Jedan spori klijent mogao bi značajno uticati na kvalitet komunikacije ostalih.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Staromodni server kreiraju novi proces za opslu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ž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ivan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j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 svake konekcije.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Tredovi mnogo manje opterećuju server.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Java programi mogu kreirati novi tred kada je potrebno istovremeno obraditi više konekcija.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Ako je protokol jednostavan, nema potrebe za kreiranjem novih tredova.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Red za smještanje konekcija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748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Operativni sistem na kojem se izvršava server skladišti dolazeće konekcije ka određenom portu u red.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Kada se ovaj red napuni sa neobrađenim konekcijama, host odbija sve naredne konekcije ka tom portu dok se neko od mjesta u redu ne oslobodi.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Većina klijenata će nekoliko puta uzastopno pokušati da se konektuje.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Podrazumijevana dužina ovog reda u Javi je 50, ali može varirati u zavisnosti od operativnog sistema.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Ova dužina se može mijenjati preko konstruktora ServerSocket klase.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Dužina reda ne može biti veća od one koju specificira operativni sistem.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Zatvaranje server soketa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Server soket se obavezno treba zatvoriti kada više nije potreban.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Zatvaranje server soketa nije isto što i zatvaranje soketa.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Zatvar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a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njem server soketa se oslobađa port za druge procese koji ga žele koristiti i prekidaju se svi trenutno otvoreni soketi koje je server soket prihvatio.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Funkcija close() iz klase ServerSocket služi za zatvaranje soketa.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Kada se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erver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 s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oket zatvori ne može se opet vezati, čak ni za isti port.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Konstruktori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1053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Postoje 4 tipa konstruktora u ServerSocket klasi: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ServerSocket(int port) throws BindException, IOException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ServerSocket(int port, int queueLength)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throws BindException, IOException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ServerSocket(int port, int queueLength, InetAddress bindAddress) throws IOException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ServerSocket() throws IOException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Ovim konstruktorima zadaje se port i dužina reda za smještanje konekcija.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Ako se kao broj porta preda broj 0, sistem će sam dodijeliti port serveru.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Podrazumijevano, server soket osluškuje konekcije na svim mrežnim interfejsima hosta. Korišćenjem trećeg konstruktora, može se specificirati samo jedan od interfejsa na kojem će se osluškivati.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Metoda bind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Konstruktor bez argumenata se koristi kada je prije konekcije ServerSocket-u potrebno podesiti odgovarajuće opcije.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Metoda bind se koristi za ovo naknadno povezivanje.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Postoje dva oblika ove metode: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bind(SocketAddress endpoint) throws IOException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bind(SocketAddress endpoint, int queueLength) throws IOException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Čitanje informacija o ServerSocket-u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public InetAddress getInetAddress() – adresa na kojoj je konektovan ServerSocket. Ako ima više adresa, vratiće jednu od njih.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public int getLocalPort()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– port na kojem je konektovan ServerSocket.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Opcije za server sokete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Za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erver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 s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okete Java podržava tri opcije: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914400" lvl="1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SO_TIMEOUT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914400" lvl="1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SO_REUSEADDR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914400" lvl="1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SO_RCVBUF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SO_TIMEOUT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Ova opcija predstavlja količinu vremena u milisekundama koliko accept() metoda čeka na konekciju.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Ukoliko je SO_TIMEOUT jednak 0, čekanje je beskonačno. Ovo je podrazumijevana vrijednost.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Rijetko se mijenja.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Metode: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setSoTimeout(int timeout) throws SocketException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int getSoTimeout() throws IOException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Odbrojavanje počinje kada se pozove metod accept().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Mrežni slojevi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 dirty="0">
                <a:solidFill>
                  <a:schemeClr val="dk1"/>
                </a:solidFill>
                <a:latin typeface="Calibri"/>
              </a:rPr>
              <a:t>Da bi se dio kompleksnosti sakrio od programera i krajnjih korisnika uvedeni su mrežni slojevi.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 dirty="0">
                <a:solidFill>
                  <a:schemeClr val="dk1"/>
                </a:solidFill>
                <a:latin typeface="Calibri"/>
              </a:rPr>
              <a:t>Svaki sloj predstavlja novi nivo apstrakcije između hardvera (žica i kablova) i informacija koje se prenose.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 dirty="0">
                <a:solidFill>
                  <a:schemeClr val="dk1"/>
                </a:solidFill>
                <a:latin typeface="Calibri"/>
              </a:rPr>
              <a:t>Postoji mnoštvo protokola na svakom sloju.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SO_REUSEADDR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Ova opcija ima slično značenje kao kod klijent soketa.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Njom se određuje da li se novi soket može vezati na prethodno korišćeni port dok još uvijek ima podataka koji se prenose mrežom namijenjenih prethodnom server soketu.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Metode: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boolean getReuseAddress() throws SocketException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setReuseAddress(boolean on) throws SocketException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SO_RCVBUF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Metode: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int getReceiveBufferSize() throws SocketException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public void setReceiveBufferSize(int size) throws SocketException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Ovom opcijom se definiše podrazumijevana veličina bafera za čitanje za svakog klijenta koji se konektuje.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Ovo je isto kao kada bi za svakog klijenta posebno definisali SO_RCVBUF.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Metoda </a:t>
            </a: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setPerformancePreferences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public void setPerformancePreferences(int connectionTime, int latency,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int bandwidth)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Pozivom ove metode se navode preference u pogledu vremena konekcije, kanšnjenja i propusnog opsega.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Ostale metode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public boolean isClosed() – da li je server soket zatvoren ili nikada nije bio otvoren.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public boolean isBound() – da li je server soket ikada bio vezan za port. 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boolean open = serverssocket.isBound() &amp;&amp; !serversocket.isClosed();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HTTP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chemeClr val="dk1">
                  <a:tint val="75000"/>
                </a:scheme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Definicija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HTTP 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je standardizovani protokol kojim se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defin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iše način komunikacije između web klijenta i web servera.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Koristi se za prenos HTML stranica, slika, videa. Zapravo bilo čega što se može predstaviti bajtovima (data format agnostic).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HTTP konekcije koriste TCP/IP za prenos podataka.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Komunikacija HTTP-om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3197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Komunikacija HTTP 1.0 sastoji se iz 4 koraka: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Klijent otvara TCP konekciju ka serveru na portu 80 (podrazumijevano).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Klijen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t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 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š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alje poruku 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serveru zahtijevajući neki resurs na specificiranoj putanji.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Server šalje odgovor klijentu.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Server zatvara konekciju.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U HTTP 1.1 i kasnijim verzijama moguće je više zahtjeva poslati istom konekcijom.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HTTP 2.0 dodatno optimizuje prenos podataka koristeći pipelining i kompresiju zaglavlja. 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Svaki zahtjev i odgovor imaju identičan oblik: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Linija zaglavlja (sadrži kod za odgovor),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HTTP zaglavlje sa metapodacima,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Prazna linija,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Tijelo sa podacima.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Primjer HTTP zahtjeva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GET /index.html HTTP/1.1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strike="noStrike" spc="-1">
                <a:solidFill>
                  <a:schemeClr val="dk1"/>
                </a:solidFill>
                <a:latin typeface="Calibri"/>
              </a:rPr>
              <a:t>User-Agent: Mozilla/5.0 (Macintosh; Intel Mac OS X 10.8; rv:20.0)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Gecko/20100101 Firefox/20.0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Host: en.wikipedia.org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Connection: keep-alive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Accept-Language: en-US,en;q=0.5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Accept-Encoding: gzip, deflate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Accept:</a:t>
            </a: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text/html,application/xhtml+xml,application/xml;q=0.9,*/*;q=0.8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HTTP zahtjev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Prva linija (linija zaglavlja) sadrži metod, putanju do resursa i verziju HTTP-a.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Metod označava operaciju koju server treba da izvrši.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Linija zaglavlja je jedina obavezna, ali se obično u okviru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HTTP </a:t>
            </a: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zaglavlja serveru šalju i druge informacije u sljedećem obliku: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chemeClr val="dk1"/>
                </a:solidFill>
                <a:latin typeface="Calibri"/>
              </a:rPr>
              <a:t>Keyword: Value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Keywords nijesu case-sensitive.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Values nekada jesu nekad nijesu.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sr-Latn-RS" sz="4400" b="0" strike="noStrike" spc="-1">
                <a:solidFill>
                  <a:schemeClr val="dk1"/>
                </a:solidFill>
                <a:latin typeface="Calibri Light"/>
              </a:rPr>
              <a:t>Accept keyword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Naznaka serveru koje tipove podataka klijent može prihvatiti.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Vrijednosti su date u dva nivoa: type/subtype.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sr-Latn-RS" sz="2800" b="0" strike="noStrike" spc="-1">
                <a:solidFill>
                  <a:schemeClr val="dk1"/>
                </a:solidFill>
                <a:latin typeface="Calibri"/>
              </a:rPr>
              <a:t>Primjeri: text/html, text/plain, application/json, image/jpg, image/gif, itd.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57984</TotalTime>
  <Words>9509</Words>
  <Application>Microsoft Office PowerPoint</Application>
  <PresentationFormat>Widescreen</PresentationFormat>
  <Paragraphs>930</Paragraphs>
  <Slides>145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145</vt:i4>
      </vt:variant>
    </vt:vector>
  </HeadingPairs>
  <TitlesOfParts>
    <vt:vector size="16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Mrežno programiranje u programskom jeziku Java</vt:lpstr>
      <vt:lpstr>Šta ćemo učiti?</vt:lpstr>
      <vt:lpstr>Osnovni koncepti</vt:lpstr>
      <vt:lpstr>Uvod</vt:lpstr>
      <vt:lpstr>Računarske mreže</vt:lpstr>
      <vt:lpstr>Paketi</vt:lpstr>
      <vt:lpstr>Protokoli</vt:lpstr>
      <vt:lpstr>Kompleksnost komunikacije</vt:lpstr>
      <vt:lpstr>Mrežni slojevi</vt:lpstr>
      <vt:lpstr>TCP/IP mrežni model</vt:lpstr>
      <vt:lpstr>Sloj linka</vt:lpstr>
      <vt:lpstr>Internet sloj</vt:lpstr>
      <vt:lpstr>IPv4 datagram</vt:lpstr>
      <vt:lpstr>Transportni sloj</vt:lpstr>
      <vt:lpstr>Protokoli transportnog sloja</vt:lpstr>
      <vt:lpstr>Aplikativni sloj</vt:lpstr>
      <vt:lpstr>Internet Protocol (IP)</vt:lpstr>
      <vt:lpstr>IP adrese</vt:lpstr>
      <vt:lpstr>Privatne IP adrese</vt:lpstr>
      <vt:lpstr>IPv6 adrese</vt:lpstr>
      <vt:lpstr>Specijalne IP adrese</vt:lpstr>
      <vt:lpstr>Broadcast IP adrese</vt:lpstr>
      <vt:lpstr>Domain Naming System (DNS)</vt:lpstr>
      <vt:lpstr>Dynamic Host Configuration Protocol (DHCP)</vt:lpstr>
      <vt:lpstr>Network Address Translation (NAT)</vt:lpstr>
      <vt:lpstr>Portovi</vt:lpstr>
      <vt:lpstr>Transmission Control Protocol (TCP)</vt:lpstr>
      <vt:lpstr>User Datagram Protocol (UDP)</vt:lpstr>
      <vt:lpstr>Klijent-Server model</vt:lpstr>
      <vt:lpstr>Klijent-Server arhitektura</vt:lpstr>
      <vt:lpstr>Peer-to-peer model</vt:lpstr>
      <vt:lpstr>I/O operacije</vt:lpstr>
      <vt:lpstr>Uvod</vt:lpstr>
      <vt:lpstr>Java streams</vt:lpstr>
      <vt:lpstr>Filter streams</vt:lpstr>
      <vt:lpstr>Readers i writers</vt:lpstr>
      <vt:lpstr>Sinhronizacija I/O operacija</vt:lpstr>
      <vt:lpstr>OutputStream</vt:lpstr>
      <vt:lpstr>Funkcija write</vt:lpstr>
      <vt:lpstr>Funkcija flush</vt:lpstr>
      <vt:lpstr>InputStream</vt:lpstr>
      <vt:lpstr>Funkcija read (1)</vt:lpstr>
      <vt:lpstr>Funkcija read (2)</vt:lpstr>
      <vt:lpstr>Funkcija available</vt:lpstr>
      <vt:lpstr>Funkcija close</vt:lpstr>
      <vt:lpstr>Filtri</vt:lpstr>
      <vt:lpstr>Filtri</vt:lpstr>
      <vt:lpstr>BufferedStreams</vt:lpstr>
      <vt:lpstr>Readers and Writers (1)</vt:lpstr>
      <vt:lpstr>Readers and Writers (2)</vt:lpstr>
      <vt:lpstr>InputStreamReader</vt:lpstr>
      <vt:lpstr>OutputStreamWriter</vt:lpstr>
      <vt:lpstr>Soketi</vt:lpstr>
      <vt:lpstr>Osnovni pojmovi</vt:lpstr>
      <vt:lpstr>Operacije sa soketima</vt:lpstr>
      <vt:lpstr>Socket klasa</vt:lpstr>
      <vt:lpstr>Čitanje podataka kroz sokete</vt:lpstr>
      <vt:lpstr>Pisanje podataka kroz sokete</vt:lpstr>
      <vt:lpstr>Zatvaranje soketa</vt:lpstr>
      <vt:lpstr>Konstruktori</vt:lpstr>
      <vt:lpstr>Čitanje informacija o soketu</vt:lpstr>
      <vt:lpstr>Ostale metode</vt:lpstr>
      <vt:lpstr>Opcije za sokete</vt:lpstr>
      <vt:lpstr>TCP_NODELAY</vt:lpstr>
      <vt:lpstr>Algoritam Nagle</vt:lpstr>
      <vt:lpstr>SO_LINGER</vt:lpstr>
      <vt:lpstr>SO_TIMEOUT</vt:lpstr>
      <vt:lpstr>SO_RCVBUF i SO_SNDBUF (1)</vt:lpstr>
      <vt:lpstr>SO_RCVBUF i SO_SNDBUF (2)</vt:lpstr>
      <vt:lpstr>SO_KEEPALIVE</vt:lpstr>
      <vt:lpstr>Urgentni podaci</vt:lpstr>
      <vt:lpstr>Obrada urgentnih podataka</vt:lpstr>
      <vt:lpstr>OOBINLINE</vt:lpstr>
      <vt:lpstr>SO_REUSEADDR</vt:lpstr>
      <vt:lpstr>IP_TOS</vt:lpstr>
      <vt:lpstr>Differentiated Services Code Point - DSCP (1)</vt:lpstr>
      <vt:lpstr>Differentiated Services Code Point – DSCP (2)</vt:lpstr>
      <vt:lpstr>Server soketi</vt:lpstr>
      <vt:lpstr>Serveri</vt:lpstr>
      <vt:lpstr>ServerSocket klasa</vt:lpstr>
      <vt:lpstr>Serveri u Javi</vt:lpstr>
      <vt:lpstr>Serveri sa više tredova</vt:lpstr>
      <vt:lpstr>Red za smještanje konekcija</vt:lpstr>
      <vt:lpstr>Zatvaranje server soketa</vt:lpstr>
      <vt:lpstr>Konstruktori</vt:lpstr>
      <vt:lpstr>Metoda bind</vt:lpstr>
      <vt:lpstr>Čitanje informacija o ServerSocket-u</vt:lpstr>
      <vt:lpstr>Opcije za server sokete</vt:lpstr>
      <vt:lpstr>SO_TIMEOUT</vt:lpstr>
      <vt:lpstr>SO_REUSEADDR</vt:lpstr>
      <vt:lpstr>SO_RCVBUF</vt:lpstr>
      <vt:lpstr>Metoda setPerformancePreferences</vt:lpstr>
      <vt:lpstr>Ostale metode</vt:lpstr>
      <vt:lpstr>HTTP</vt:lpstr>
      <vt:lpstr>Definicija</vt:lpstr>
      <vt:lpstr>Komunikacija HTTP-om</vt:lpstr>
      <vt:lpstr>Primjer HTTP zahtjeva</vt:lpstr>
      <vt:lpstr>HTTP zahtjev</vt:lpstr>
      <vt:lpstr>Accept keyword</vt:lpstr>
      <vt:lpstr>Keep-Alive</vt:lpstr>
      <vt:lpstr>Primjer HTTP odgovora</vt:lpstr>
      <vt:lpstr>HTTP metode</vt:lpstr>
      <vt:lpstr>GET metoda</vt:lpstr>
      <vt:lpstr>PUT metoda</vt:lpstr>
      <vt:lpstr>DELETE metoda</vt:lpstr>
      <vt:lpstr>POST metoda</vt:lpstr>
      <vt:lpstr>Kada koristiti koju metodu?</vt:lpstr>
      <vt:lpstr>Primjer POST zahtjeva</vt:lpstr>
      <vt:lpstr>HTTP serveri</vt:lpstr>
      <vt:lpstr>UDP</vt:lpstr>
      <vt:lpstr>UDP protokol</vt:lpstr>
      <vt:lpstr>Java klase za UDP</vt:lpstr>
      <vt:lpstr>Razlike sa TCP Java soketima</vt:lpstr>
      <vt:lpstr>DatagramPacket klasa</vt:lpstr>
      <vt:lpstr>Konstruktori DatagramPacket klase</vt:lpstr>
      <vt:lpstr>Konstruktori za prijem podataka</vt:lpstr>
      <vt:lpstr>Konstruktori za slanje podataka</vt:lpstr>
      <vt:lpstr>Metode u klasi DatagramPacket</vt:lpstr>
      <vt:lpstr>DatagramSocket klasa</vt:lpstr>
      <vt:lpstr>Konstruktori DatagramSocket klase</vt:lpstr>
      <vt:lpstr>Slanje i prijem datagrama</vt:lpstr>
      <vt:lpstr>Ostale metode DatagramSocket klase</vt:lpstr>
      <vt:lpstr>Opcije DatagramSocketa</vt:lpstr>
      <vt:lpstr>SO_TIMEOUT</vt:lpstr>
      <vt:lpstr>SO_RCVBUF</vt:lpstr>
      <vt:lpstr>SO_SNDBUF</vt:lpstr>
      <vt:lpstr>SO_REUSEADDR</vt:lpstr>
      <vt:lpstr>SO_BROADCAST</vt:lpstr>
      <vt:lpstr>IP_TOS</vt:lpstr>
      <vt:lpstr>Multicast komunikacija</vt:lpstr>
      <vt:lpstr>Unicast komunikacija</vt:lpstr>
      <vt:lpstr>Multicast komunikacija (1)</vt:lpstr>
      <vt:lpstr>Multicast komunikacija (2)</vt:lpstr>
      <vt:lpstr>Multicast adresa</vt:lpstr>
      <vt:lpstr>Slanje i prijem multicast poruka</vt:lpstr>
      <vt:lpstr>TTL</vt:lpstr>
      <vt:lpstr>TTL primjeri (gruba procjena)</vt:lpstr>
      <vt:lpstr>Java klase za multicast komunikaciju</vt:lpstr>
      <vt:lpstr>MulticastSocket klasa</vt:lpstr>
      <vt:lpstr>Konstruktori MulticastSocket klase </vt:lpstr>
      <vt:lpstr>Pridruživanje i napuštanje multicast grupe</vt:lpstr>
      <vt:lpstr>Slanje i prijem multicast poruka</vt:lpstr>
      <vt:lpstr>Podešavanje TTL opcije za MulticastSocket-e</vt:lpstr>
      <vt:lpstr>Loopback mode</vt:lpstr>
      <vt:lpstr>setInterface funkcija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Kosta</dc:creator>
  <dc:description/>
  <cp:lastModifiedBy>dosljak</cp:lastModifiedBy>
  <cp:revision>246</cp:revision>
  <dcterms:created xsi:type="dcterms:W3CDTF">2022-02-15T13:54:02Z</dcterms:created>
  <dcterms:modified xsi:type="dcterms:W3CDTF">2025-03-16T20:21:24Z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144</vt:i4>
  </property>
</Properties>
</file>