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ucg.ac.me/" TargetMode="External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csszengarden.com/214/page2/" TargetMode="External"/><Relationship Id="rId2" Type="http://schemas.openxmlformats.org/officeDocument/2006/relationships/hyperlink" Target="http://www.csszengarden.com/215/page2/" TargetMode="External"/><Relationship Id="rId3" Type="http://schemas.openxmlformats.org/officeDocument/2006/relationships/hyperlink" Target="http://www.csszengarden.com/216/page2/" TargetMode="External"/><Relationship Id="rId4" Type="http://schemas.openxmlformats.org/officeDocument/2006/relationships/hyperlink" Target="http://www.csszengarden.com/217/page2/" TargetMode="External"/><Relationship Id="rId5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validator.w3.org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RS" sz="6000" spc="-1" strike="noStrike">
                <a:solidFill>
                  <a:srgbClr val="000000"/>
                </a:solidFill>
                <a:latin typeface="Calibri Light"/>
              </a:rPr>
              <a:t>HTML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Text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l – unordered list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i – list item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7" name="Content Placeholder 5" descr=""/>
          <p:cNvPicPr/>
          <p:nvPr/>
        </p:nvPicPr>
        <p:blipFill>
          <a:blip r:embed="rId1"/>
          <a:stretch/>
        </p:blipFill>
        <p:spPr>
          <a:xfrm>
            <a:off x="6824880" y="1420920"/>
            <a:ext cx="3166560" cy="42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Lista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l – ordered list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i – list item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Content Placeholder 5" descr=""/>
          <p:cNvPicPr/>
          <p:nvPr/>
        </p:nvPicPr>
        <p:blipFill>
          <a:blip r:embed="rId1"/>
          <a:stretch/>
        </p:blipFill>
        <p:spPr>
          <a:xfrm>
            <a:off x="7196040" y="1690560"/>
            <a:ext cx="3711240" cy="372780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7" descr=""/>
          <p:cNvPicPr/>
          <p:nvPr/>
        </p:nvPicPr>
        <p:blipFill>
          <a:blip r:embed="rId2"/>
          <a:stretch/>
        </p:blipFill>
        <p:spPr>
          <a:xfrm>
            <a:off x="838080" y="2870280"/>
            <a:ext cx="2615400" cy="344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3341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Description list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&lt;dl&gt;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&lt;dt&gt;Coffe&lt;/dt&gt; &lt;dd&gt;black hot drink&lt;/dd&gt;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&lt;dt&gt;Milk&lt;/dt&gt; &lt;dd&gt;width cold milk&lt;/dd&gt;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</a:t>
            </a:r>
            <a:r>
              <a:rPr b="0" lang="en-US" sz="2400" spc="-1" strike="noStrike">
                <a:latin typeface="Arial"/>
              </a:rPr>
              <a:t>&lt;/dl&gt;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239160" y="3055320"/>
            <a:ext cx="1533240" cy="7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Tabele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&lt;table&gt;&lt;/table&gt;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begin / end the table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&lt;tr&gt;&lt;/tr&gt;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create a table row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&lt;td&gt;&lt;/td&gt;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create tabular data (cell)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&lt;thead&gt;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denotes table header and contains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&lt;th&gt;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elements, instead of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elements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&lt;tbody&gt;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denotes collection of table rows that contain the very data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&lt;tfoot&gt;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denotes table footer but comes BEFORE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&lt;tbody&gt;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tag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/>
          <p:nvPr/>
        </p:nvSpPr>
        <p:spPr>
          <a:xfrm>
            <a:off x="838080" y="556560"/>
            <a:ext cx="10514880" cy="56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&lt;table&gt;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&lt;colgroup&gt;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&lt;col style="width:200px" /&gt;&lt;col /&gt;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&lt;/colgroup&gt;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&lt;thead&gt;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&lt;tr&gt;&lt;th&gt;Column 1&lt;/th&gt;&lt;th&gt;Column 2&lt;/th&gt;&lt;/tr&gt;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&lt;/thead&gt;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&lt;tfoot&gt;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&lt;tr&gt;&lt;td&gt;Footer 1&lt;/td&gt;&lt;td&gt;Footer 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&lt;/tfoot&gt;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&lt;tbody&gt;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&lt;tr&gt;&lt;td&gt;Cell 1.1&lt;/td&gt;&lt;td&gt;Cell 1.2&lt;/td&gt;&lt;/tr&gt;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&lt;tr&gt;&lt;td&gt;Cell 2.1&lt;/td&gt;&lt;td&gt;Cell 2.2&lt;/td&gt;&lt;/tr&gt;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&lt;/tbody&gt;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1001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</a:rPr>
              <a:t>&lt;/table&gt;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Link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&lt;a href=""&gt;Tekst&lt;/a&gt;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ref - hypertext reference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itle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target = ‘_blank’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link na lokalni fajl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&lt;a href=”index.html&gt;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link na web stranu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&lt;a href=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“https://www.facebook.com/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”&gt;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link na poziciju na našoj stranici 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&lt;section id=“section1”&gt; … &lt;a href = ”#section1”&gt;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Slike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&lt;img src="" alt=""&gt;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idth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height=""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width=""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46483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257800" y="1604520"/>
            <a:ext cx="6328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&lt;a href="</a:t>
            </a:r>
            <a:r>
              <a:rPr b="0" lang="en-US" sz="3200" spc="-1" strike="noStrike">
                <a:latin typeface="Arial"/>
                <a:hlinkClick r:id="rId1"/>
              </a:rPr>
              <a:t>https://ucg.ac.me</a:t>
            </a:r>
            <a:r>
              <a:rPr b="0" lang="en-US" sz="3200" spc="-1" strike="noStrike">
                <a:latin typeface="Arial"/>
              </a:rPr>
              <a:t>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&lt;img src="logo.jpeg" alt=""&gt;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&lt;/a&gt;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Atributi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style = “color: blue;”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&lt;body style=”background-color: </a:t>
            </a:r>
            <a:r>
              <a:rPr b="0" lang="en-US" sz="3200" spc="-1" strike="noStrike">
                <a:latin typeface="Arial"/>
              </a:rPr>
              <a:t>lightblue;”&gt;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 =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Class =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…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&lt;iframe width="560" height="315" src="https://www.youtube.com/embed/9BMwcO6_hyA" title="YouTube video player" frameborder="0" allow="accelerometer; autoplay; clipboard-write; encrypted-media; gyroscope; picture-in-picture" allowfullscreen&gt;&lt;/iframe&gt;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Input elementi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Button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label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checkbox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radio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password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2286000" y="1600200"/>
            <a:ext cx="9829800" cy="39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&lt;form action=""&gt;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for="name_input"&gt;Ime:</a:t>
            </a:r>
            <a:r>
              <a:rPr b="0" lang="en-US" sz="3200" spc="-1" strike="noStrike">
                <a:latin typeface="Arial"/>
              </a:rPr>
              <a:t>&lt;/label&gt; &lt;input </a:t>
            </a:r>
            <a:r>
              <a:rPr b="0" lang="en-US" sz="3200" spc="-1" strike="noStrike">
                <a:latin typeface="Arial"/>
              </a:rPr>
              <a:t>id="name_input" </a:t>
            </a:r>
            <a:r>
              <a:rPr b="0" lang="en-US" sz="3200" spc="-1" strike="noStrike">
                <a:latin typeface="Arial"/>
              </a:rPr>
              <a:t>type="text"&gt;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for="name_input"&gt;Lozi</a:t>
            </a:r>
            <a:r>
              <a:rPr b="0" lang="en-US" sz="3200" spc="-1" strike="noStrike">
                <a:latin typeface="Arial"/>
              </a:rPr>
              <a:t>nka:&lt;/label&gt; &lt;input </a:t>
            </a:r>
            <a:r>
              <a:rPr b="0" lang="en-US" sz="3200" spc="-1" strike="noStrike">
                <a:latin typeface="Arial"/>
              </a:rPr>
              <a:t>id="password_input" </a:t>
            </a:r>
            <a:r>
              <a:rPr b="0" lang="en-US" sz="3200" spc="-1" strike="noStrike">
                <a:latin typeface="Arial"/>
              </a:rPr>
              <a:t>type="password"&gt;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&lt;label&gt;Broj </a:t>
            </a:r>
            <a:r>
              <a:rPr b="0" lang="en-US" sz="3200" spc="-1" strike="noStrike">
                <a:latin typeface="Arial"/>
              </a:rPr>
              <a:t>indeksa:&lt;/label&gt; </a:t>
            </a:r>
            <a:r>
              <a:rPr b="0" lang="en-US" sz="3200" spc="-1" strike="noStrike">
                <a:latin typeface="Arial"/>
              </a:rPr>
              <a:t>&lt;input type="number"&gt;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for="student_checkbox</a:t>
            </a:r>
            <a:r>
              <a:rPr b="0" lang="en-US" sz="3200" spc="-1" strike="noStrike">
                <a:latin typeface="Arial"/>
              </a:rPr>
              <a:t>"&gt;Student: &lt;/label&gt;  </a:t>
            </a:r>
            <a:r>
              <a:rPr b="0" lang="en-US" sz="3200" spc="-1" strike="noStrike">
                <a:latin typeface="Arial"/>
              </a:rPr>
              <a:t>&lt;input </a:t>
            </a:r>
            <a:r>
              <a:rPr b="0" lang="en-US" sz="3200" spc="-1" strike="noStrike">
                <a:latin typeface="Arial"/>
              </a:rPr>
              <a:t>id="student_checkbox" </a:t>
            </a:r>
            <a:r>
              <a:rPr b="0" lang="en-US" sz="3200" spc="-1" strike="noStrike">
                <a:latin typeface="Arial"/>
              </a:rPr>
              <a:t>type="checkbox"&gt;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for="smejr_a"&gt;A&lt;/label</a:t>
            </a:r>
            <a:r>
              <a:rPr b="0" lang="en-US" sz="3200" spc="-1" strike="noStrike">
                <a:latin typeface="Arial"/>
              </a:rPr>
              <a:t>&gt; &lt;input id="smejr_a" </a:t>
            </a:r>
            <a:r>
              <a:rPr b="0" lang="en-US" sz="3200" spc="-1" strike="noStrike">
                <a:latin typeface="Arial"/>
              </a:rPr>
              <a:t>type="radio" </a:t>
            </a:r>
            <a:r>
              <a:rPr b="0" lang="en-US" sz="3200" spc="-1" strike="noStrike">
                <a:latin typeface="Arial"/>
              </a:rPr>
              <a:t>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for="smejr_b"&gt;B&lt;/label</a:t>
            </a:r>
            <a:r>
              <a:rPr b="0" lang="en-US" sz="3200" spc="-1" strike="noStrike">
                <a:latin typeface="Arial"/>
              </a:rPr>
              <a:t>&gt; &lt;input id="smejr_b" </a:t>
            </a:r>
            <a:r>
              <a:rPr b="0" lang="en-US" sz="3200" spc="-1" strike="noStrike">
                <a:latin typeface="Arial"/>
              </a:rPr>
              <a:t>type="radio" </a:t>
            </a:r>
            <a:r>
              <a:rPr b="0" lang="en-US" sz="3200" spc="-1" strike="noStrike">
                <a:latin typeface="Arial"/>
              </a:rPr>
              <a:t>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for="smejr_c"&gt;C&lt;/label</a:t>
            </a:r>
            <a:r>
              <a:rPr b="0" lang="en-US" sz="3200" spc="-1" strike="noStrike">
                <a:latin typeface="Arial"/>
              </a:rPr>
              <a:t>&gt; &lt;input id="smejr_c" </a:t>
            </a:r>
            <a:r>
              <a:rPr b="0" lang="en-US" sz="3200" spc="-1" strike="noStrike">
                <a:latin typeface="Arial"/>
              </a:rPr>
              <a:t>type="radio" </a:t>
            </a:r>
            <a:r>
              <a:rPr b="0" lang="en-US" sz="3200" spc="-1" strike="noStrike">
                <a:latin typeface="Arial"/>
              </a:rPr>
              <a:t>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</a:t>
            </a:r>
            <a:r>
              <a:rPr b="0" lang="en-US" sz="3200" spc="-1" strike="noStrike">
                <a:latin typeface="Arial"/>
              </a:rPr>
              <a:t>for="smejr_d"&gt;D&lt;/labe</a:t>
            </a:r>
            <a:r>
              <a:rPr b="0" lang="en-US" sz="3200" spc="-1" strike="noStrike">
                <a:latin typeface="Arial"/>
              </a:rPr>
              <a:t>l&gt; &lt;input id="smejr_d" </a:t>
            </a:r>
            <a:r>
              <a:rPr b="0" lang="en-US" sz="3200" spc="-1" strike="noStrike">
                <a:latin typeface="Arial"/>
              </a:rPr>
              <a:t>type="radio" </a:t>
            </a:r>
            <a:r>
              <a:rPr b="0" lang="en-US" sz="3200" spc="-1" strike="noStrike">
                <a:latin typeface="Arial"/>
              </a:rPr>
              <a:t>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&lt;input </a:t>
            </a:r>
            <a:r>
              <a:rPr b="0" lang="en-US" sz="3200" spc="-1" strike="noStrike">
                <a:latin typeface="Arial"/>
              </a:rPr>
              <a:t>type="submit" </a:t>
            </a:r>
            <a:r>
              <a:rPr b="0" lang="en-US" sz="3200" spc="-1" strike="noStrike">
                <a:latin typeface="Arial"/>
              </a:rPr>
              <a:t>value="Submit"&gt;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&lt;/form&gt;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HTML -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Hypertext Markup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Hypertext – tekst koji sadrži linkove na druge tekstove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Markup – nešto da se označi (na webu je to web content)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Language – jezik ima sintaksu i semantiku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latin typeface="Calibri"/>
              </a:rPr>
              <a:t>Metadata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Charset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&lt;meta charset=”UTF-8”&gt;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Description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&lt;meta name=”description” </a:t>
            </a:r>
            <a:r>
              <a:rPr b="0" lang="en-US" sz="2800" spc="-1" strike="noStrike">
                <a:latin typeface="Arial"/>
              </a:rPr>
              <a:t>content=”tekst do 200 </a:t>
            </a:r>
            <a:r>
              <a:rPr b="0" lang="en-US" sz="2800" spc="-1" strike="noStrike">
                <a:latin typeface="Arial"/>
              </a:rPr>
              <a:t>karaktera” 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Author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&lt;meta name=”author” </a:t>
            </a:r>
            <a:r>
              <a:rPr b="0" lang="en-US" sz="2800" spc="-1" strike="noStrike">
                <a:latin typeface="Arial"/>
              </a:rPr>
              <a:t>content=”Velibor”&gt;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Keywords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&lt;meta name=”keywords” </a:t>
            </a:r>
            <a:r>
              <a:rPr b="0" lang="en-US" sz="2800" spc="-1" strike="noStrike">
                <a:latin typeface="Arial"/>
              </a:rPr>
              <a:t>content=”HTML, Tutorial”&gt;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Viewport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&lt;meta name=”viewport” </a:t>
            </a:r>
            <a:r>
              <a:rPr b="0" lang="en-US" sz="2800" spc="-1" strike="noStrike">
                <a:latin typeface="Arial"/>
              </a:rPr>
              <a:t>content=”width=device-</a:t>
            </a:r>
            <a:r>
              <a:rPr b="0" lang="en-US" sz="2800" spc="-1" strike="noStrike">
                <a:latin typeface="Arial"/>
              </a:rPr>
              <a:t>width” initial-scale=1.0”&gt;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Style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&lt;style&gt;&lt;/style&gt;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&lt;link rel="stylesheet" href="base.css"&gt;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http://www.csszengarden.com/214/page2/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http://www.csszengarden.com/215/page2/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http://www.csszengarden.com/216/page2/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http://www.csszengarden.com/217/page2/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Javascript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&lt;script&gt;&lt;script&gt;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&lt;script src="path/to/js/file"&gt;&lt;/script&gt;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Web tehonologije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Content Placeholder 4" descr=""/>
          <p:cNvPicPr/>
          <p:nvPr/>
        </p:nvPicPr>
        <p:blipFill>
          <a:blip r:embed="rId1"/>
          <a:srcRect l="0" t="13474" r="0" b="24695"/>
          <a:stretch/>
        </p:blipFill>
        <p:spPr>
          <a:xfrm>
            <a:off x="853560" y="1934640"/>
            <a:ext cx="10534320" cy="36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HTML tag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&lt;p&gt; … &lt;/p&gt;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 je element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&lt;p&gt; je tag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&lt;/p&gt; je closing tag, nekad nemamo closing tag &lt;hr&gt;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400" spc="-1" strike="noStrike">
                <a:solidFill>
                  <a:srgbClr val="000000"/>
                </a:solidFill>
                <a:latin typeface="Calibri"/>
              </a:rPr>
              <a:t>atribut (metadata o tagu)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&lt;p id = ‘par1’&gt;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Struktura HTML dokumenta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&lt;head&gt;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… 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(metadata)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&lt;meta charset=”UTF-8”&gt;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&lt;meta name=”description” content=”This is an awsome website”&gt;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&lt;title&gt;Title&lt;/title&gt;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&lt;/head&gt;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&lt;body&gt;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… 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(content) …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</a:rPr>
              <a:t>&lt;/body&gt;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https://validator.w3.org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HTML tagovi</a:t>
            </a: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h1, h2, h2, … h6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h1 – glavni naslov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h2 prvi nivo podnaslova 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 - paragraf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 - bold, i - italic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br – novi red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hr – horizontalna linija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big – malo veći font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small – malo manji font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sub - H2O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sup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&lt;!-- ovo je komentar --&gt;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DIV / SPAN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/>
          <p:nvPr/>
        </p:nvSpPr>
        <p:spPr>
          <a:xfrm>
            <a:off x="8380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&lt;div&gt;*** Div 1: Neki sadrzaj ide tu ***&lt;/div&gt;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&lt;div&gt;*** Div 2: Neki sadrzaj poske div 1&lt;/div&gt;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&lt;span&gt;*** Span 1 odma posle Div 2&lt;/span&gt;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&lt;div&gt;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*** Div 3: sadrzaj posle span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&lt;span&gt;*** Span 2: Unutar div 2 ***&lt;/span&gt;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Nastavak div 3 sadrzaja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HTML tagovi</a:t>
            </a:r>
            <a:r>
              <a:rPr b="0" lang="en-R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5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header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av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ection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rticle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side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ooter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*SEO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1" name="Content Placeholder 2" descr=""/>
          <p:cNvPicPr/>
          <p:nvPr/>
        </p:nvPicPr>
        <p:blipFill>
          <a:blip r:embed="rId1"/>
          <a:stretch/>
        </p:blipFill>
        <p:spPr>
          <a:xfrm>
            <a:off x="6172200" y="2361240"/>
            <a:ext cx="5180760" cy="32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Block element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RS" sz="2400" spc="-1" strike="noStrike">
                <a:solidFill>
                  <a:srgbClr val="000000"/>
                </a:solidFill>
                <a:latin typeface="Calibri"/>
              </a:rPr>
              <a:t>rikazuje se u novom redu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 zauzima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čitav red 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Može da sadrži druge block ili inline elemente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4" name="Text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</a:rPr>
              <a:t>Inline element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RS" sz="2400" spc="-1" strike="noStrike">
                <a:solidFill>
                  <a:srgbClr val="000000"/>
                </a:solidFill>
                <a:latin typeface="Calibri"/>
              </a:rPr>
              <a:t>rikazuje se u istom redu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400" spc="-1" strike="noStrike">
                <a:solidFill>
                  <a:srgbClr val="000000"/>
                </a:solidFill>
                <a:latin typeface="Calibri"/>
              </a:rPr>
              <a:t>Može sadržati samo inline elemente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LibreOffice/7.3.6.2$Linux_X86_64 LibreOffice_project/30$Build-2</Application>
  <AppVersion>15.0000</AppVersion>
  <Words>631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2020-12-01T19:47:25Z</dcterms:created>
  <dc:creator>velibor dosljak</dc:creator>
  <dc:description/>
  <dc:language>en-US</dc:language>
  <cp:lastModifiedBy/>
  <dcterms:modified xsi:type="dcterms:W3CDTF">2022-12-13T23:29:49Z</dcterms:modified>
  <cp:revision>65</cp:revision>
  <dc:subject/>
  <dc:title>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15</vt:i4>
  </property>
</Properties>
</file>