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4476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0688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34476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0688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00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00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00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82640" y="1560240"/>
            <a:ext cx="7578000" cy="455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4476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06880" y="156024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78264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34476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5906880" y="3939120"/>
            <a:ext cx="24397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00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82640" y="347040"/>
            <a:ext cx="7578000" cy="353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5960" y="393912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8264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5960" y="1560240"/>
            <a:ext cx="36979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82640" y="3939120"/>
            <a:ext cx="75780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14572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82640" y="347040"/>
            <a:ext cx="7578000" cy="7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82640" y="1560240"/>
            <a:ext cx="7578000" cy="455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Specificity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Specificity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Specificity?redirectlocale=en-US&amp;redirectslug=CSS/Specificity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Learn/CSS/Introduction_to_CSS/Cascade_and_inheritance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.org/TR/html/" TargetMode="External"/><Relationship Id="rId2" Type="http://schemas.openxmlformats.org/officeDocument/2006/relationships/hyperlink" Target="https://html.spec.whatwg.org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font-family" TargetMode="External"/><Relationship Id="rId2" Type="http://schemas.openxmlformats.org/officeDocument/2006/relationships/hyperlink" Target="https://developer.mozilla.org/en-US/docs/Web/CSS/display" TargetMode="External"/><Relationship Id="rId3" Type="http://schemas.openxmlformats.org/officeDocument/2006/relationships/hyperlink" Target="https://developer.mozilla.org/en-US/docs/Web/CSS/inherit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codepen.io/bee-arcade/professor/83f99469e64f9a3fb64faacf18f5183d?editors=1100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Pseudo-classes" TargetMode="External"/><Relationship Id="rId2" Type="http://schemas.openxmlformats.org/officeDocument/2006/relationships/hyperlink" Target="https://developer.mozilla.org/en-US/docs/Web/CSS/Pseudo-classes" TargetMode="External"/><Relationship Id="rId3" Type="http://schemas.openxmlformats.org/officeDocument/2006/relationships/hyperlink" Target="https://developer.mozilla.org/en-US/docs/Web/CSS/Pseudo-classes" TargetMode="External"/><Relationship Id="rId4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" TargetMode="External"/><Relationship Id="rId2" Type="http://schemas.openxmlformats.org/officeDocument/2006/relationships/hyperlink" Target="https://developer.mozilla.org/en-US/docs/Web/HTML/Element" TargetMode="External"/><Relationship Id="rId3" Type="http://schemas.openxmlformats.org/officeDocument/2006/relationships/hyperlink" Target="http://caniuse.com" TargetMode="External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border-style" TargetMode="Externa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" TargetMode="External"/><Relationship Id="rId2" Type="http://schemas.openxmlformats.org/officeDocument/2006/relationships/hyperlink" Target="http://caniuse.com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tml.spec.whatwg.org/multipage/scripting.html" TargetMode="External"/><Relationship Id="rId2" Type="http://schemas.openxmlformats.org/officeDocument/2006/relationships/hyperlink" Target="https://html.spec.whatwg.org/multipage/scripting.html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90320" y="600120"/>
            <a:ext cx="636696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sr-Latn-ME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Prije nastavka</a:t>
            </a:r>
            <a:r>
              <a:rPr b="0" lang="en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Descendent selector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375120" y="1576440"/>
          <a:ext cx="8511840" cy="1296360"/>
        </p:xfrm>
        <a:graphic>
          <a:graphicData uri="http://schemas.openxmlformats.org/drawingml/2006/table">
            <a:tbl>
              <a:tblPr/>
              <a:tblGrid>
                <a:gridCol w="2619360"/>
                <a:gridCol w="2619360"/>
                <a:gridCol w="3273480"/>
              </a:tblGrid>
              <a:tr h="35280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 described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9439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div strong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&lt;strong&gt;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 that are descendants of a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3" name="Shape 325" descr=""/>
          <p:cNvPicPr/>
          <p:nvPr/>
        </p:nvPicPr>
        <p:blipFill>
          <a:blip r:embed="rId1"/>
          <a:srcRect l="5116" t="13845" r="53896" b="42853"/>
          <a:stretch/>
        </p:blipFill>
        <p:spPr>
          <a:xfrm>
            <a:off x="5276520" y="3555360"/>
            <a:ext cx="3541320" cy="179028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sp>
        <p:nvSpPr>
          <p:cNvPr id="104" name="CustomShape 3"/>
          <p:cNvSpPr/>
          <p:nvPr/>
        </p:nvSpPr>
        <p:spPr>
          <a:xfrm>
            <a:off x="5276520" y="2934360"/>
            <a:ext cx="18079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9925"/>
                </a:solidFill>
                <a:latin typeface="Calibri"/>
                <a:ea typeface="Calibri"/>
              </a:rPr>
              <a:t>Preferred: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530960" y="3666240"/>
            <a:ext cx="18079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vs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24880" y="5507640"/>
            <a:ext cx="8093160" cy="14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Umjesto primjene klase na više elemenata, stavite elemente u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&lt;div&gt;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i podesite stil pomoću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descendent sele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tor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Shape 329" descr=""/>
          <p:cNvPicPr/>
          <p:nvPr/>
        </p:nvPicPr>
        <p:blipFill>
          <a:blip r:embed="rId2"/>
          <a:srcRect l="4029" t="11727" r="49858" b="67312"/>
          <a:stretch/>
        </p:blipFill>
        <p:spPr>
          <a:xfrm>
            <a:off x="210960" y="3555360"/>
            <a:ext cx="4124880" cy="95652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sp>
        <p:nvSpPr>
          <p:cNvPr id="108" name="CustomShape 6"/>
          <p:cNvSpPr/>
          <p:nvPr/>
        </p:nvSpPr>
        <p:spPr>
          <a:xfrm>
            <a:off x="149040" y="2934360"/>
            <a:ext cx="324072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ff0000"/>
                </a:solidFill>
                <a:latin typeface="Calibri"/>
                <a:ea typeface="Calibri"/>
              </a:rPr>
              <a:t>Discouraged: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selector, selector (comma)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375120" y="1576440"/>
          <a:ext cx="8511840" cy="1058760"/>
        </p:xfrm>
        <a:graphic>
          <a:graphicData uri="http://schemas.openxmlformats.org/drawingml/2006/table">
            <a:tbl>
              <a:tblPr/>
              <a:tblGrid>
                <a:gridCol w="2619360"/>
                <a:gridCol w="2619360"/>
                <a:gridCol w="3273480"/>
              </a:tblGrid>
              <a:tr h="4107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 described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6483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, 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h2, div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&lt;h2&gt;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 and 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1" name="Shape 337" descr=""/>
          <p:cNvPicPr/>
          <p:nvPr/>
        </p:nvPicPr>
        <p:blipFill>
          <a:blip r:embed="rId1"/>
          <a:stretch/>
        </p:blipFill>
        <p:spPr>
          <a:xfrm>
            <a:off x="1007640" y="2788200"/>
            <a:ext cx="7127640" cy="391644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Sele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tor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i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sumarno</a:t>
            </a:r>
            <a:br/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375120" y="1652400"/>
          <a:ext cx="8511840" cy="4384080"/>
        </p:xfrm>
        <a:graphic>
          <a:graphicData uri="http://schemas.openxmlformats.org/drawingml/2006/table">
            <a:tbl>
              <a:tblPr/>
              <a:tblGrid>
                <a:gridCol w="2382120"/>
                <a:gridCol w="6130080"/>
              </a:tblGrid>
              <a:tr h="5137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5137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All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&lt;p&gt;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elements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83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.abc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All elements with the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abc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class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i.e.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class="abc"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37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#abc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 with the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abc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id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, i.e.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id="abc"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37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p.abc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&lt;p&gt;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elements with 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abc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class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220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p#abc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&lt;p&gt;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element with 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abc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id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(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p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is redundant)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208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div strong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&lt;strong&gt;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elements that are descendants of a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69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h2, div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&lt;h2&gt;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 and 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Grupi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sanje 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sele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tor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a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75120" y="1625040"/>
            <a:ext cx="856224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2 </a:t>
            </a:r>
            <a:r>
              <a:rPr b="1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uobičajene greške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p.abc   </a:t>
            </a:r>
            <a:r>
              <a:rPr b="1" lang="en" sz="2400" spc="-1" strike="noStrike">
                <a:solidFill>
                  <a:srgbClr val="0000ff"/>
                </a:solidFill>
                <a:latin typeface="Calibri"/>
                <a:ea typeface="Calibri"/>
              </a:rPr>
              <a:t>vs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p .abc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p .abc   </a:t>
            </a:r>
            <a:r>
              <a:rPr b="1" lang="en" sz="2400" spc="-1" strike="noStrike">
                <a:solidFill>
                  <a:srgbClr val="0000ff"/>
                </a:solidFill>
                <a:latin typeface="Calibri"/>
                <a:ea typeface="Calibri"/>
              </a:rPr>
              <a:t>vs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p, .abc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&lt;p&gt;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klasom </a:t>
            </a:r>
            <a:r>
              <a:rPr b="1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abc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class </a:t>
            </a:r>
            <a:r>
              <a:rPr b="1" lang="en" sz="2400" spc="-1" strike="noStrike">
                <a:solidFill>
                  <a:srgbClr val="0000ff"/>
                </a:solidFill>
                <a:latin typeface="Calibri"/>
                <a:ea typeface="Calibri"/>
              </a:rPr>
              <a:t>vs</a:t>
            </a:r>
            <a:br/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lement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sa klasom </a:t>
            </a:r>
            <a:r>
              <a:rPr b="1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abc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koji je potomak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&lt;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p&gt;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onsola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lement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sa klasom 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abc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koji je potomak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&lt;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p&gt;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1" lang="en" sz="2400" spc="-1" strike="noStrike">
                <a:solidFill>
                  <a:srgbClr val="0000ff"/>
                </a:solidFill>
                <a:latin typeface="Calibri"/>
                <a:ea typeface="Calibri"/>
              </a:rPr>
              <a:t>vs</a:t>
            </a:r>
            <a:br/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Svi 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&lt;p&gt;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element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i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svi elementi sa klasom</a:t>
            </a:r>
            <a:r>
              <a:rPr b="0" i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abc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ombin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ovanje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 sele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tor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a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5480" y="1688040"/>
            <a:ext cx="4929840" cy="17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Primjer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#main li.important strong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color: red;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65480" y="3630600"/>
            <a:ext cx="3490920" cy="12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Što će biti selektovano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ombin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ovanje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 sele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tor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75120" y="162504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Q: :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Što će biti selektovano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#main li.important strong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color: red;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br/>
            <a:r>
              <a:rPr b="1" lang="en" sz="2400" spc="-1" strike="noStrike">
                <a:solidFill>
                  <a:srgbClr val="3369e8"/>
                </a:solidFill>
                <a:latin typeface="Consolas"/>
                <a:ea typeface="Consolas"/>
              </a:rPr>
              <a:t>A: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Čitajte zdesna ulijevo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&lt;strong&gt;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tag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ovi koji se potomci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&lt;li&gt;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tag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ova koji imaju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klasu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"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important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"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 koji su potomci elementa čiji je id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"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main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”.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Kolizija stilova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75120" y="154908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Kad dođe do kolizije, najspecifičnije pravilo pobjeđuje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specificity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br/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div strong { color: </a:t>
            </a:r>
            <a:r>
              <a:rPr b="0" lang="en" sz="2400" spc="-1" strike="noStrike">
                <a:solidFill>
                  <a:srgbClr val="ff0000"/>
                </a:solidFill>
                <a:latin typeface="Consolas"/>
                <a:ea typeface="Consolas"/>
              </a:rPr>
              <a:t>red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strong { color: </a:t>
            </a:r>
            <a:r>
              <a:rPr b="0" lang="en" sz="2400" spc="-1" strike="noStrike">
                <a:solidFill>
                  <a:srgbClr val="0000ff"/>
                </a:solidFill>
                <a:latin typeface="Consolas"/>
                <a:ea typeface="Consolas"/>
              </a:rPr>
              <a:t>blue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&lt;strong&gt;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What color am I?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&lt;/strong&gt;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Kolizija stilova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75120" y="154908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Kad dođe do kolizije, najspecifičnije pravilo pobjeđuje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specificity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 </a:t>
            </a:r>
            <a:br/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div strong { color: </a:t>
            </a:r>
            <a:r>
              <a:rPr b="0" lang="en" sz="2400" spc="-1" strike="noStrike">
                <a:solidFill>
                  <a:srgbClr val="ff0000"/>
                </a:solidFill>
                <a:latin typeface="Consolas"/>
                <a:ea typeface="Consolas"/>
              </a:rPr>
              <a:t>red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strong { color: </a:t>
            </a:r>
            <a:r>
              <a:rPr b="0" lang="en" sz="2400" spc="-1" strike="noStrike">
                <a:solidFill>
                  <a:srgbClr val="0000ff"/>
                </a:solidFill>
                <a:latin typeface="Consolas"/>
                <a:ea typeface="Consolas"/>
              </a:rPr>
              <a:t>blue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&lt;strong&gt;</a:t>
            </a:r>
            <a:r>
              <a:rPr b="0" lang="en" sz="2400" spc="-1" strike="noStrike">
                <a:solidFill>
                  <a:srgbClr val="ff0000"/>
                </a:solidFill>
                <a:latin typeface="Consolas"/>
                <a:ea typeface="Consolas"/>
              </a:rPr>
              <a:t>What color am I?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&lt;/strong&gt;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Kolizija stilova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75120" y="147276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Specificity precedence rules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details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333336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333336"/>
                </a:solidFill>
                <a:latin typeface="Consolas"/>
                <a:ea typeface="Consolas"/>
              </a:rPr>
              <a:t>id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s are more specific than </a:t>
            </a:r>
            <a:r>
              <a:rPr b="0" lang="en" sz="2400" spc="-1" strike="noStrike">
                <a:solidFill>
                  <a:srgbClr val="333336"/>
                </a:solidFill>
                <a:latin typeface="Consolas"/>
                <a:ea typeface="Consolas"/>
              </a:rPr>
              <a:t>class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es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333336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333336"/>
                </a:solidFill>
                <a:latin typeface="Consolas"/>
                <a:ea typeface="Consolas"/>
              </a:rPr>
              <a:t>class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es are more specific than element names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333336"/>
              </a:buClr>
              <a:buFont typeface="Calibri"/>
              <a:buChar char="●"/>
            </a:pP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Style rules that directly target elements are more specific than style rules that are inherited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Kolizija stilova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5120" y="147276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80160">
              <a:lnSpc>
                <a:spcPct val="100000"/>
              </a:lnSpc>
              <a:buClr>
                <a:srgbClr val="333336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333336"/>
                </a:solidFill>
                <a:latin typeface="Calibri"/>
                <a:ea typeface="Calibri"/>
              </a:rPr>
              <a:t>Ako su 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element</a:t>
            </a:r>
            <a:r>
              <a:rPr b="0" lang="sr-Latn-ME" sz="2400" spc="-1" strike="noStrike">
                <a:solidFill>
                  <a:srgbClr val="333336"/>
                </a:solidFill>
                <a:latin typeface="Calibri"/>
                <a:ea typeface="Calibri"/>
              </a:rPr>
              <a:t>i istog nivoa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, </a:t>
            </a:r>
            <a:r>
              <a:rPr b="0" lang="sr-Latn-ME" sz="2400" spc="-1" strike="noStrike">
                <a:solidFill>
                  <a:srgbClr val="333336"/>
                </a:solidFill>
                <a:latin typeface="Calibri"/>
                <a:ea typeface="Calibri"/>
              </a:rPr>
              <a:t>posljednje pravilo pobjeđuje</a:t>
            </a:r>
            <a:r>
              <a:rPr b="0" lang="en" sz="2400" spc="-1" strike="noStrike">
                <a:solidFill>
                  <a:srgbClr val="333336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strong { color: </a:t>
            </a:r>
            <a:r>
              <a:rPr b="0" lang="en" sz="2400" spc="-1" strike="noStrike">
                <a:solidFill>
                  <a:srgbClr val="ff0000"/>
                </a:solidFill>
                <a:latin typeface="Consolas"/>
                <a:ea typeface="Consolas"/>
              </a:rPr>
              <a:t>red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br/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strong { color: </a:t>
            </a:r>
            <a:r>
              <a:rPr b="0" lang="en" sz="2400" spc="-1" strike="noStrike">
                <a:solidFill>
                  <a:srgbClr val="0000ff"/>
                </a:solidFill>
                <a:latin typeface="Consolas"/>
                <a:ea typeface="Consolas"/>
              </a:rPr>
              <a:t>blue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&lt;strong&gt;</a:t>
            </a:r>
            <a:r>
              <a:rPr b="0" lang="en" sz="2400" spc="-1" strike="noStrike">
                <a:solidFill>
                  <a:srgbClr val="0000ff"/>
                </a:solidFill>
                <a:latin typeface="Consolas"/>
                <a:ea typeface="Consolas"/>
              </a:rPr>
              <a:t>What color am I?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&lt;/strong&gt;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&lt;/div&gt;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r-Latn-ME" sz="1800" spc="-1" strike="noStrike">
                <a:solidFill>
                  <a:srgbClr val="333336"/>
                </a:solidFill>
                <a:latin typeface="Calibri"/>
                <a:ea typeface="Calibri"/>
              </a:rPr>
              <a:t>Napomena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: </a:t>
            </a:r>
            <a:r>
              <a:rPr b="0" lang="sr-Latn-ME" sz="1800" spc="-1" strike="noStrike">
                <a:solidFill>
                  <a:srgbClr val="333336"/>
                </a:solidFill>
                <a:latin typeface="Calibri"/>
                <a:ea typeface="Calibri"/>
              </a:rPr>
              <a:t>P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roces</a:t>
            </a:r>
            <a:r>
              <a:rPr b="0" lang="sr-Latn-ME" sz="1800" spc="-1" strike="noStrike">
                <a:solidFill>
                  <a:srgbClr val="333336"/>
                </a:solidFill>
                <a:latin typeface="Calibri"/>
                <a:ea typeface="Calibri"/>
              </a:rPr>
              <a:t> koje se pravilo primjenjuje se naziva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cascade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.</a:t>
            </a:r>
            <a:r>
              <a:rPr b="0" lang="sr-Latn-ME" sz="1800" spc="-1" strike="noStrike">
                <a:solidFill>
                  <a:srgbClr val="333336"/>
                </a:solidFill>
                <a:latin typeface="Calibri"/>
                <a:ea typeface="Calibri"/>
              </a:rPr>
              <a:t> Otuda slovo 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"C" </a:t>
            </a:r>
            <a:r>
              <a:rPr b="0" lang="sr-Latn-ME" sz="1800" spc="-1" strike="noStrike">
                <a:solidFill>
                  <a:srgbClr val="333336"/>
                </a:solidFill>
                <a:latin typeface="Calibri"/>
                <a:ea typeface="Calibri"/>
              </a:rPr>
              <a:t>u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 </a:t>
            </a:r>
            <a:r>
              <a:rPr b="0" i="1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Cascading</a:t>
            </a:r>
            <a:r>
              <a:rPr b="0" lang="en" sz="1800" spc="-1" strike="noStrike">
                <a:solidFill>
                  <a:srgbClr val="333336"/>
                </a:solidFill>
                <a:latin typeface="Calibri"/>
                <a:ea typeface="Calibri"/>
              </a:rPr>
              <a:t> Style Sheets.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82640" y="1681920"/>
            <a:ext cx="7578000" cy="50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W3C maintains 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HTML5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 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More stable version of WHATWG's HTML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Usually copies what WHATWG does after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the dust settles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WHATWG maintains 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HTML: The Living Standard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No number, no versions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Updated frequently and being updated today!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Most browsers implement WHATWG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This is why I don't say "HTML5"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9" name="Shape 251" descr=""/>
          <p:cNvPicPr/>
          <p:nvPr/>
        </p:nvPicPr>
        <p:blipFill>
          <a:blip r:embed="rId3"/>
          <a:stretch/>
        </p:blipFill>
        <p:spPr>
          <a:xfrm>
            <a:off x="7371360" y="3700080"/>
            <a:ext cx="1475640" cy="10681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"HTML5" vs HTML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Shape 253" descr=""/>
          <p:cNvPicPr/>
          <p:nvPr/>
        </p:nvPicPr>
        <p:blipFill>
          <a:blip r:embed="rId4"/>
          <a:stretch/>
        </p:blipFill>
        <p:spPr>
          <a:xfrm>
            <a:off x="6738480" y="2133720"/>
            <a:ext cx="1152000" cy="762840"/>
          </a:xfrm>
          <a:prstGeom prst="rect">
            <a:avLst/>
          </a:prstGeom>
          <a:ln>
            <a:noFill/>
          </a:ln>
        </p:spPr>
      </p:pic>
      <p:pic>
        <p:nvPicPr>
          <p:cNvPr id="82" name="Shape 254" descr=""/>
          <p:cNvPicPr/>
          <p:nvPr/>
        </p:nvPicPr>
        <p:blipFill>
          <a:blip r:embed="rId5"/>
          <a:stretch/>
        </p:blipFill>
        <p:spPr>
          <a:xfrm>
            <a:off x="7175160" y="4835520"/>
            <a:ext cx="1868040" cy="1868040"/>
          </a:xfrm>
          <a:prstGeom prst="rect">
            <a:avLst/>
          </a:prstGeom>
          <a:ln>
            <a:noFill/>
          </a:ln>
        </p:spPr>
      </p:pic>
      <p:pic>
        <p:nvPicPr>
          <p:cNvPr id="83" name="Shape 255" descr=""/>
          <p:cNvPicPr/>
          <p:nvPr/>
        </p:nvPicPr>
        <p:blipFill>
          <a:blip r:embed="rId6"/>
          <a:stretch/>
        </p:blipFill>
        <p:spPr>
          <a:xfrm>
            <a:off x="7891200" y="1980720"/>
            <a:ext cx="1068120" cy="106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Nasljeđivanje (inheritance)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02800" y="2369880"/>
            <a:ext cx="4656960" cy="1355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a, h1, p, strong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font-family: Helvetica;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502800" y="3879360"/>
            <a:ext cx="4762080" cy="2748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body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font-family: Helvetica;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h1, h2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font-family: Consolas;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80560" y="2529360"/>
            <a:ext cx="242532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Umjesto da selektujemo sve elemente pojedinačno: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957600" y="3947760"/>
            <a:ext cx="242532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Damo stil roditelju i potomci ga naslijede</a:t>
            </a:r>
            <a:r>
              <a:rPr b="1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957600" y="5472000"/>
            <a:ext cx="242532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Korišćenjem specifičnijeg pravila može se promijeniti stil djece</a:t>
            </a:r>
            <a:r>
              <a:rPr b="1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782640" y="1529640"/>
            <a:ext cx="7578000" cy="100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Stilovi se nasljeđuju (djeca od roditelja)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Nasljeđivanje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82640" y="1560240"/>
            <a:ext cx="7578000" cy="16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Iako se mnogi stilovi prenose sa roditelja na djecu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, 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n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 nasljeđuju se sva CSS svojstva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54400" y="3020400"/>
            <a:ext cx="4380840" cy="1634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a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display: block;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font-family: Arial;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534960" y="4995000"/>
            <a:ext cx="4419360" cy="1440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&lt;a href="/home"&gt;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Back to &lt;em&gt;Home&lt;/em&gt;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&lt;/a&gt;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5275440" y="3531600"/>
            <a:ext cx="3692160" cy="16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&lt;em&gt;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naljeđuje svoj</a:t>
            </a: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s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tvo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font-family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,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ali ne i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display: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1" name="Shape 407" descr=""/>
          <p:cNvPicPr/>
          <p:nvPr/>
        </p:nvPicPr>
        <p:blipFill>
          <a:blip r:embed="rId1"/>
          <a:stretch/>
        </p:blipFill>
        <p:spPr>
          <a:xfrm>
            <a:off x="5275440" y="5073840"/>
            <a:ext cx="2971080" cy="72324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Nasljeđivanje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82640" y="1560240"/>
            <a:ext cx="7578000" cy="50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Iako se mnogi stilovi prenose sa roditelja na djecu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, 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n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 nasljeđuju se sva CSS svojstva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N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ema pravila koja se svostva nasljeđuju a koja ne; pogledajte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CSS spec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ifikaciju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Npr. ako pogledate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MDN, </a:t>
            </a:r>
            <a:br/>
            <a:r>
              <a:rPr b="0" lang="en" sz="24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font-family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br/>
            <a:r>
              <a:rPr b="0" lang="en" sz="24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2"/>
              </a:rPr>
              <a:t>display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 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Obično se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text-related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svojstva nasljeđuju a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layout-related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svojstva se ne nasljeđuju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001"/>
              </a:spcBef>
              <a:buClr>
                <a:srgbClr val="434343"/>
              </a:buClr>
              <a:buFont typeface="Calibri"/>
              <a:buChar char="-"/>
            </a:pP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(</a:t>
            </a:r>
            <a:r>
              <a:rPr b="0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Može se koristiti svojstvo </a:t>
            </a:r>
            <a:r>
              <a:rPr b="0" lang="en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3"/>
              </a:rPr>
              <a:t>inherit</a:t>
            </a:r>
            <a:r>
              <a:rPr b="0" lang="sr-Latn-ME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</a:rPr>
              <a:t> </a:t>
            </a:r>
            <a:r>
              <a:rPr b="0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– vrlo egzotično</a:t>
            </a: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4" name="Shape 414" descr=""/>
          <p:cNvPicPr/>
          <p:nvPr/>
        </p:nvPicPr>
        <p:blipFill>
          <a:blip r:embed="rId4"/>
          <a:srcRect l="0" t="0" r="0" b="24055"/>
          <a:stretch/>
        </p:blipFill>
        <p:spPr>
          <a:xfrm>
            <a:off x="2793240" y="4456080"/>
            <a:ext cx="2589120" cy="316080"/>
          </a:xfrm>
          <a:prstGeom prst="rect">
            <a:avLst/>
          </a:prstGeom>
          <a:ln>
            <a:noFill/>
          </a:ln>
        </p:spPr>
      </p:pic>
      <p:pic>
        <p:nvPicPr>
          <p:cNvPr id="145" name="Shape 415" descr=""/>
          <p:cNvPicPr/>
          <p:nvPr/>
        </p:nvPicPr>
        <p:blipFill>
          <a:blip r:embed="rId5"/>
          <a:stretch/>
        </p:blipFill>
        <p:spPr>
          <a:xfrm>
            <a:off x="3318480" y="3991320"/>
            <a:ext cx="2589120" cy="38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Consolas"/>
                <a:ea typeface="Consolas"/>
              </a:rPr>
              <a:t>Boja elementa </a:t>
            </a:r>
            <a:r>
              <a:rPr b="0" lang="en" sz="3600" spc="-1" strike="noStrike">
                <a:solidFill>
                  <a:srgbClr val="000000"/>
                </a:solidFill>
                <a:latin typeface="Consolas"/>
                <a:ea typeface="Consolas"/>
              </a:rPr>
              <a:t>&lt;a&gt;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82640" y="1560240"/>
            <a:ext cx="7578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Boja se nasljeđuje ali ako postavimo boju na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deeppink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, link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ovi ne mijenaju boju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82640" y="4836960"/>
            <a:ext cx="43866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&lt;a&gt;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naslijedi 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font-family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Zašto nije naslijedio i boju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Codepen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9" name="Shape 423" descr=""/>
          <p:cNvPicPr/>
          <p:nvPr/>
        </p:nvPicPr>
        <p:blipFill>
          <a:blip r:embed="rId2"/>
          <a:srcRect l="67532" t="0" r="0" b="0"/>
          <a:stretch/>
        </p:blipFill>
        <p:spPr>
          <a:xfrm>
            <a:off x="360000" y="2699280"/>
            <a:ext cx="2796120" cy="177552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pic>
        <p:nvPicPr>
          <p:cNvPr id="150" name="Shape 424" descr=""/>
          <p:cNvPicPr/>
          <p:nvPr/>
        </p:nvPicPr>
        <p:blipFill>
          <a:blip r:embed="rId3"/>
          <a:stretch/>
        </p:blipFill>
        <p:spPr>
          <a:xfrm>
            <a:off x="5245920" y="4683240"/>
            <a:ext cx="3714840" cy="177552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pic>
        <p:nvPicPr>
          <p:cNvPr id="151" name="Shape 425" descr=""/>
          <p:cNvPicPr/>
          <p:nvPr/>
        </p:nvPicPr>
        <p:blipFill>
          <a:blip r:embed="rId4"/>
          <a:srcRect l="0" t="0" r="34210" b="0"/>
          <a:stretch/>
        </p:blipFill>
        <p:spPr>
          <a:xfrm>
            <a:off x="3309480" y="2699280"/>
            <a:ext cx="5668200" cy="177552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06800" y="3238200"/>
            <a:ext cx="8485200" cy="3254760"/>
          </a:xfrm>
          <a:prstGeom prst="roundRect">
            <a:avLst>
              <a:gd name="adj" fmla="val 16667"/>
            </a:avLst>
          </a:prstGeom>
          <a:solidFill>
            <a:srgbClr val="eeeeee">
              <a:alpha val="5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User agent st</a:t>
            </a: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ilovi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82640" y="1560240"/>
            <a:ext cx="836064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Browser ima svoj podrazumijevani stil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Browser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učitava svoj stil za svaku stranicu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N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 postoji specifikacija, samo </a:t>
            </a:r>
            <a:r>
              <a:rPr b="0" lang="sr-Latn-ME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</a:rPr>
              <a:t>preporuke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51240" y="3212640"/>
            <a:ext cx="914328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&lt;!DOCTYPE html&gt;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&lt;html&gt;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&lt;head&gt;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&lt;title&gt;CS 193X&lt;/title&gt;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 </a:t>
            </a: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&lt;!--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      </a:t>
            </a: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NOT TOTALLY ACCURATE: This isn't actually injected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      </a:t>
            </a: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in the HTML, but it is loaded silently!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    </a:t>
            </a:r>
            <a:r>
              <a:rPr b="1" i="1" lang="en" sz="2000" spc="-1" strike="noStrike">
                <a:solidFill>
                  <a:srgbClr val="009925"/>
                </a:solidFill>
                <a:latin typeface="Consolas"/>
                <a:ea typeface="Consolas"/>
              </a:rPr>
              <a:t>--&gt;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666666"/>
                </a:solidFill>
                <a:latin typeface="Consolas"/>
                <a:ea typeface="Consolas"/>
              </a:rPr>
              <a:t>    </a:t>
            </a:r>
            <a:r>
              <a:rPr b="0" i="1" lang="en" sz="2000" spc="-1" strike="noStrike">
                <a:solidFill>
                  <a:srgbClr val="666666"/>
                </a:solidFill>
                <a:latin typeface="Consolas"/>
                <a:ea typeface="Consolas"/>
              </a:rPr>
              <a:t>&lt;link rel="stylesheet" href="user-agent-style.css" /&gt;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" sz="2000" spc="-1" strike="noStrike">
                <a:solidFill>
                  <a:srgbClr val="000000"/>
                </a:solidFill>
                <a:latin typeface="Consolas"/>
                <a:ea typeface="Consolas"/>
              </a:rPr>
              <a:t>&lt;/head&gt;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Consolas"/>
                <a:ea typeface="Consolas"/>
              </a:rPr>
              <a:t>Boja elementa </a:t>
            </a:r>
            <a:r>
              <a:rPr b="0" lang="en" sz="3600" spc="-1" strike="noStrike">
                <a:solidFill>
                  <a:srgbClr val="000000"/>
                </a:solidFill>
                <a:latin typeface="Consolas"/>
                <a:ea typeface="Consolas"/>
              </a:rPr>
              <a:t>&lt;a&gt;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82640" y="1560240"/>
            <a:ext cx="7578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Da bi stilizovali 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&lt;a&gt;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,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moramo redefinisati (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override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podrazumijevani stil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browser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-a i eks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plicit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no postaviti boju: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8" name="Shape 440" descr=""/>
          <p:cNvPicPr/>
          <p:nvPr/>
        </p:nvPicPr>
        <p:blipFill>
          <a:blip r:embed="rId1"/>
          <a:srcRect l="0" t="0" r="37203" b="31332"/>
          <a:stretch/>
        </p:blipFill>
        <p:spPr>
          <a:xfrm>
            <a:off x="3780720" y="2710440"/>
            <a:ext cx="5020920" cy="182988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pic>
        <p:nvPicPr>
          <p:cNvPr id="159" name="Shape 441" descr=""/>
          <p:cNvPicPr/>
          <p:nvPr/>
        </p:nvPicPr>
        <p:blipFill>
          <a:blip r:embed="rId2"/>
          <a:srcRect l="65013" t="0" r="4074" b="10738"/>
          <a:stretch/>
        </p:blipFill>
        <p:spPr>
          <a:xfrm>
            <a:off x="421920" y="2710440"/>
            <a:ext cx="3089520" cy="297540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pic>
        <p:nvPicPr>
          <p:cNvPr id="160" name="Shape 442" descr=""/>
          <p:cNvPicPr/>
          <p:nvPr/>
        </p:nvPicPr>
        <p:blipFill>
          <a:blip r:embed="rId3"/>
          <a:stretch/>
        </p:blipFill>
        <p:spPr>
          <a:xfrm>
            <a:off x="3780720" y="4663440"/>
            <a:ext cx="3833640" cy="207756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Calibri"/>
                <a:ea typeface="Calibri"/>
              </a:rPr>
              <a:t>Link-related CSS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782640" y="1560240"/>
            <a:ext cx="798876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Kada već govorimo o linkovima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</a:t>
            </a: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a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 da se stil posječenih (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visited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link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ova razlikuje od onih koje još nismo posjetili (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unvisited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CSS pseudo-classes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82640" y="1560240"/>
            <a:ext cx="757800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pseudo-classes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 speci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j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al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ne ključne riječi koje možemo nadovezati na selektor i koje zadaju </a:t>
            </a:r>
            <a:r>
              <a:rPr b="0" i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sta</a:t>
            </a:r>
            <a:r>
              <a:rPr b="0" i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nje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ele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tor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424800" y="2674800"/>
          <a:ext cx="8293680" cy="3178800"/>
        </p:xfrm>
        <a:graphic>
          <a:graphicData uri="http://schemas.openxmlformats.org/drawingml/2006/table">
            <a:tbl>
              <a:tblPr/>
              <a:tblGrid>
                <a:gridCol w="2321280"/>
                <a:gridCol w="5972760"/>
              </a:tblGrid>
              <a:tr h="5061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Explanation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5061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All anchor tags (links) in all states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1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a:visited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 visited link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1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a:link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 unvisited link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1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a:hover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The style when you hover over a link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83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a:active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The style when you have "activated" a link (downclick)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>
            <a:off x="782640" y="603936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Pogledajte i ostale </a:t>
            </a:r>
            <a:r>
              <a:rPr b="1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pseudo-</a:t>
            </a:r>
            <a:r>
              <a:rPr b="1" lang="sr-Latn-ME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klase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90320" y="600120"/>
            <a:ext cx="636696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CSS Box Model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CSS Box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75120" y="1442880"/>
            <a:ext cx="818532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Svaki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element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se sastoji od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4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sloja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S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adržaj elementa (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the element's content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Granica (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</a:t>
            </a:r>
            <a:r>
              <a:rPr b="0" lang="sr-Latn-ME" sz="2400" spc="-1" strike="noStrike">
                <a:solidFill>
                  <a:srgbClr val="434343"/>
                </a:solidFill>
                <a:latin typeface="Consolas"/>
                <a:ea typeface="Consolas"/>
              </a:rPr>
              <a:t>)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oko sadržaja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1" lang="sr-Latn-ME" sz="2400" spc="-1" strike="noStrike">
                <a:solidFill>
                  <a:srgbClr val="434343"/>
                </a:solidFill>
                <a:latin typeface="Consolas"/>
                <a:ea typeface="Consolas"/>
              </a:rPr>
              <a:t>Dopuna (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padding</a:t>
            </a:r>
            <a:r>
              <a:rPr b="1" lang="sr-Latn-ME" sz="2400" spc="-1" strike="noStrike">
                <a:solidFill>
                  <a:srgbClr val="434343"/>
                </a:solidFill>
                <a:latin typeface="Consolas"/>
                <a:ea typeface="Consolas"/>
              </a:rPr>
              <a:t>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između sadržaja i granice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(inside)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●"/>
            </a:pPr>
            <a:r>
              <a:rPr b="1" lang="sr-Latn-ME" sz="2400" spc="-1" strike="noStrike">
                <a:solidFill>
                  <a:srgbClr val="434343"/>
                </a:solidFill>
                <a:latin typeface="Consolas"/>
                <a:ea typeface="Consolas"/>
              </a:rPr>
              <a:t>M</a:t>
            </a:r>
            <a:r>
              <a:rPr b="1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argin</a:t>
            </a:r>
            <a:r>
              <a:rPr b="1" lang="sr-Latn-ME" sz="2400" spc="-1" strike="noStrike">
                <a:solidFill>
                  <a:srgbClr val="434343"/>
                </a:solidFill>
                <a:latin typeface="Consolas"/>
                <a:ea typeface="Consolas"/>
              </a:rPr>
              <a:t>a (margin)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sa spoljašnje strane granice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" name="Shape 479" descr=""/>
          <p:cNvPicPr/>
          <p:nvPr/>
        </p:nvPicPr>
        <p:blipFill>
          <a:blip r:embed="rId1"/>
          <a:stretch/>
        </p:blipFill>
        <p:spPr>
          <a:xfrm>
            <a:off x="2657520" y="3853440"/>
            <a:ext cx="3828240" cy="27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Morate znati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82640" y="1560240"/>
            <a:ext cx="757800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Koje 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HTML element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 možemo koristiti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Provjerite listu: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MDN's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list of HTML tags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Kako da znamo da li browser podržava 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HTML tag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(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ili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CSS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svojstvo ili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J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ava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S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cript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osobinu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Koristite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caniuse.com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Z</a:t>
            </a:r>
            <a:r>
              <a:rPr b="1" lang="en-US" sz="2400" spc="-1" strike="noStrike">
                <a:solidFill>
                  <a:srgbClr val="3369e8"/>
                </a:solidFill>
                <a:latin typeface="Calibri"/>
                <a:ea typeface="Calibri"/>
              </a:rPr>
              <a:t>a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što nije poželjno koristiti 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n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e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standard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ni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 HTML/CSS/JavaScript,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čak i ako ga podržavaju 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browser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i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?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Consolas"/>
                <a:ea typeface="Consolas"/>
              </a:rPr>
              <a:t>border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10960" y="5291640"/>
            <a:ext cx="5349960" cy="14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</a:rPr>
              <a:t>Skraćeni zapis granice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border: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i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width style color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3" name="Shape 486" descr=""/>
          <p:cNvPicPr/>
          <p:nvPr/>
        </p:nvPicPr>
        <p:blipFill>
          <a:blip r:embed="rId1"/>
          <a:stretch/>
        </p:blipFill>
        <p:spPr>
          <a:xfrm>
            <a:off x="210960" y="1689120"/>
            <a:ext cx="8721360" cy="332496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Consolas"/>
                <a:ea typeface="Consolas"/>
              </a:rPr>
              <a:t>border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82640" y="1764720"/>
            <a:ext cx="75780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Može i pojedinačno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border-top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border-bottom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border-left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border-right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I svako svojstvo može pojedinačno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border-style: dotted;   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(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all styles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border-width: 3px;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	</a:t>
            </a: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border-color: purple;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Calibri"/>
                <a:ea typeface="Calibri"/>
              </a:rPr>
              <a:t>Rounded</a:t>
            </a:r>
            <a:r>
              <a:rPr b="0" lang="en" sz="3600" spc="-1" strike="noStrike">
                <a:solidFill>
                  <a:srgbClr val="000000"/>
                </a:solidFill>
                <a:latin typeface="Consolas"/>
                <a:ea typeface="Consolas"/>
              </a:rPr>
              <a:t> border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82640" y="1764720"/>
            <a:ext cx="75780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border-radius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postavlja da ćoškovi budu zaobljeni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" sz="2400" spc="-1" strike="noStrike">
                <a:solidFill>
                  <a:srgbClr val="434343"/>
                </a:solidFill>
                <a:latin typeface="Consolas"/>
                <a:ea typeface="Consolas"/>
              </a:rPr>
              <a:t>border-radius: 10px;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Čak i ne morate imati granicu da bi koristili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border-radius.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8" name="Shape 507" descr=""/>
          <p:cNvPicPr/>
          <p:nvPr/>
        </p:nvPicPr>
        <p:blipFill>
          <a:blip r:embed="rId1"/>
          <a:stretch/>
        </p:blipFill>
        <p:spPr>
          <a:xfrm>
            <a:off x="782640" y="4513680"/>
            <a:ext cx="7578000" cy="159660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Morate znati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82640" y="1560240"/>
            <a:ext cx="7578000" cy="529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Q: Koje HTML elemente možemo koristiti?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Provjerite listu: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MDN's list of HTML tags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Q: Kako da znamo da li browser podržava HTML tag</a:t>
            </a: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 (ili CSS svojstvo ili JavaScript osobinu)</a:t>
            </a:r>
            <a:r>
              <a:rPr b="1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-US" sz="2400" spc="-1" strike="noStrike">
                <a:solidFill>
                  <a:srgbClr val="434343"/>
                </a:solidFill>
                <a:latin typeface="Calibri"/>
                <a:ea typeface="Calibri"/>
              </a:rPr>
              <a:t>Koristite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caniuse.com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Z</a:t>
            </a:r>
            <a:r>
              <a:rPr b="1" lang="en-US" sz="2400" spc="-1" strike="noStrike">
                <a:solidFill>
                  <a:srgbClr val="3369e8"/>
                </a:solidFill>
                <a:latin typeface="Calibri"/>
                <a:ea typeface="Calibri"/>
              </a:rPr>
              <a:t>a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što nije poželjno koristiti 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n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e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standard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ni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 HTML/CSS/JavaScript, 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čak i ako ga podržavaju 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browser</a:t>
            </a:r>
            <a:r>
              <a:rPr b="1" lang="sr-Latn-ME" sz="2400" spc="-1" strike="noStrike">
                <a:solidFill>
                  <a:srgbClr val="3369e8"/>
                </a:solidFill>
                <a:latin typeface="Calibri"/>
                <a:ea typeface="Calibri"/>
              </a:rPr>
              <a:t>i</a:t>
            </a:r>
            <a:r>
              <a:rPr b="1" lang="en" sz="2400" spc="-1" strike="noStrike">
                <a:solidFill>
                  <a:srgbClr val="3369e8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Nije garantovano da će raditi i u budućnosti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Nije garantovano da će raditi sa svim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"user agents" (n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e samo 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browser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-ima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)</a:t>
            </a:r>
            <a:br/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sr-Latn-ME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Morate znati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82640" y="1560240"/>
            <a:ext cx="7578000" cy="45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Q: </a:t>
            </a:r>
            <a:r>
              <a:rPr b="1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Ako bi mogli kreirati korisničke elemente</a:t>
            </a:r>
            <a:r>
              <a:rPr b="1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Da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!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Postoji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spec</a:t>
            </a:r>
            <a:r>
              <a:rPr b="0" lang="sr-Latn-ME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ifikacija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b="0" lang="sr-Latn-ME" sz="2400" spc="-1" strike="noStrike">
                <a:solidFill>
                  <a:srgbClr val="434343"/>
                </a:solidFill>
                <a:latin typeface="Calibri"/>
                <a:ea typeface="Calibri"/>
              </a:rPr>
              <a:t>koj se trenutnoi razvija</a:t>
            </a:r>
            <a:r>
              <a:rPr b="0" lang="en" sz="2400" spc="-1" strike="noStrike">
                <a:solidFill>
                  <a:srgbClr val="434343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lvl="1" marL="914400" indent="-342360">
              <a:lnSpc>
                <a:spcPct val="115000"/>
              </a:lnSpc>
              <a:buClr>
                <a:srgbClr val="434343"/>
              </a:buClr>
              <a:buFont typeface="Calibri"/>
              <a:buChar char="-"/>
            </a:pP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(N</a:t>
            </a:r>
            <a:r>
              <a:rPr b="0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apomena: korisnički elementi (</a:t>
            </a: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custom elements</a:t>
            </a:r>
            <a:r>
              <a:rPr b="0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) nisu samo za stil već i za ponašanje</a:t>
            </a: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. </a:t>
            </a:r>
            <a:r>
              <a:rPr b="0" lang="sr-Latn-ME" sz="1800" spc="-1" strike="noStrike">
                <a:solidFill>
                  <a:srgbClr val="434343"/>
                </a:solidFill>
                <a:latin typeface="Calibri"/>
                <a:ea typeface="Calibri"/>
              </a:rPr>
              <a:t>Z stilove, dovoljno je koristiti </a:t>
            </a:r>
            <a:r>
              <a:rPr b="0" lang="en" sz="1800" spc="-1" strike="noStrike">
                <a:solidFill>
                  <a:srgbClr val="434343"/>
                </a:solidFill>
                <a:latin typeface="Calibri"/>
                <a:ea typeface="Calibri"/>
              </a:rPr>
              <a:t>classes/ids.)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90320" y="600120"/>
            <a:ext cx="6366960" cy="54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CSS Selektor</a:t>
            </a:r>
            <a:r>
              <a:rPr b="0" lang="sr-Latn-ME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i</a:t>
            </a:r>
            <a:r>
              <a:rPr b="0" lang="en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:</a:t>
            </a:r>
            <a:br/>
            <a:r>
              <a:rPr b="0" lang="sr-Latn-ME" sz="4800" spc="-1" strike="noStrike">
                <a:solidFill>
                  <a:srgbClr val="000000"/>
                </a:solidFill>
                <a:latin typeface="Montserrat"/>
                <a:ea typeface="Montserrat"/>
              </a:rPr>
              <a:t>nastavak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i="1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element</a:t>
            </a: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.</a:t>
            </a:r>
            <a:r>
              <a:rPr b="0" i="1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className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2" name="Shape 302" descr=""/>
          <p:cNvPicPr/>
          <p:nvPr/>
        </p:nvPicPr>
        <p:blipFill>
          <a:blip r:embed="rId1"/>
          <a:srcRect l="0" t="0" r="0" b="7025"/>
          <a:stretch/>
        </p:blipFill>
        <p:spPr>
          <a:xfrm>
            <a:off x="625680" y="2903400"/>
            <a:ext cx="7891920" cy="374616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graphicFrame>
        <p:nvGraphicFramePr>
          <p:cNvPr id="93" name="Table 2"/>
          <p:cNvGraphicFramePr/>
          <p:nvPr/>
        </p:nvGraphicFramePr>
        <p:xfrm>
          <a:off x="375120" y="1576440"/>
          <a:ext cx="8511840" cy="1058760"/>
        </p:xfrm>
        <a:graphic>
          <a:graphicData uri="http://schemas.openxmlformats.org/drawingml/2006/table">
            <a:tbl>
              <a:tblPr/>
              <a:tblGrid>
                <a:gridCol w="2619360"/>
                <a:gridCol w="2619360"/>
                <a:gridCol w="3273480"/>
              </a:tblGrid>
              <a:tr h="4107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 described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64836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.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className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p.abc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&lt;p&gt;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elements with 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abc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class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Descendent selector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375120" y="1576440"/>
          <a:ext cx="8511840" cy="1296360"/>
        </p:xfrm>
        <a:graphic>
          <a:graphicData uri="http://schemas.openxmlformats.org/drawingml/2006/table">
            <a:tbl>
              <a:tblPr/>
              <a:tblGrid>
                <a:gridCol w="2619360"/>
                <a:gridCol w="2619360"/>
                <a:gridCol w="3273480"/>
              </a:tblGrid>
              <a:tr h="35280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 described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9439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div strong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&lt;strong&gt;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 that are descendants of a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6" name="Shape 310" descr=""/>
          <p:cNvPicPr/>
          <p:nvPr/>
        </p:nvPicPr>
        <p:blipFill>
          <a:blip r:embed="rId1"/>
          <a:stretch/>
        </p:blipFill>
        <p:spPr>
          <a:xfrm>
            <a:off x="658080" y="2954160"/>
            <a:ext cx="7827120" cy="374580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82640" y="347040"/>
            <a:ext cx="75780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Descendent selector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375120" y="1576440"/>
          <a:ext cx="8511840" cy="1296360"/>
        </p:xfrm>
        <a:graphic>
          <a:graphicData uri="http://schemas.openxmlformats.org/drawingml/2006/table">
            <a:tbl>
              <a:tblPr/>
              <a:tblGrid>
                <a:gridCol w="2619360"/>
                <a:gridCol w="2619360"/>
                <a:gridCol w="3273480"/>
              </a:tblGrid>
              <a:tr h="35280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Syntax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Example described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2cc">
                        <a:alpha val="70000"/>
                      </a:srgbClr>
                    </a:solidFill>
                  </a:tcPr>
                </a:tc>
              </a:tr>
              <a:tr h="943920"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</a:t>
                      </a:r>
                      <a:r>
                        <a:rPr b="1" i="1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selector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div strong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&lt;strong&gt;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elements that are descendants of a</a:t>
                      </a:r>
                      <a:r>
                        <a:rPr b="0" lang="e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" sz="2000" spc="-1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&lt;div&gt;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9" name="Shape 317" descr=""/>
          <p:cNvPicPr/>
          <p:nvPr/>
        </p:nvPicPr>
        <p:blipFill>
          <a:blip r:embed="rId1"/>
          <a:stretch/>
        </p:blipFill>
        <p:spPr>
          <a:xfrm>
            <a:off x="2834640" y="3002400"/>
            <a:ext cx="5829840" cy="3779640"/>
          </a:xfrm>
          <a:prstGeom prst="rect">
            <a:avLst/>
          </a:prstGeom>
          <a:ln w="38160">
            <a:solidFill>
              <a:schemeClr val="dk2"/>
            </a:solidFill>
            <a:round/>
          </a:ln>
        </p:spPr>
      </p:pic>
      <p:sp>
        <p:nvSpPr>
          <p:cNvPr id="100" name="CustomShape 3"/>
          <p:cNvSpPr/>
          <p:nvPr/>
        </p:nvSpPr>
        <p:spPr>
          <a:xfrm>
            <a:off x="298800" y="3362760"/>
            <a:ext cx="2335320" cy="30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1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Napomena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lement 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ne mroa da bude dijete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r>
              <a:rPr b="0" lang="sr-Latn-ME" sz="2400" spc="-1" strike="noStrike">
                <a:solidFill>
                  <a:srgbClr val="000000"/>
                </a:solidFill>
                <a:latin typeface="Calibri"/>
                <a:ea typeface="Calibri"/>
              </a:rPr>
              <a:t>Potomak može biti ugnježden mnogo nivoa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LibreOffice/6.4.7.2$Linux_X86_64 LibreOffice_project/40$Build-2</Application>
  <Words>1113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2021-12-15T17:32:36Z</dcterms:modified>
  <cp:revision>26</cp:revision>
  <dc:subject/>
  <dc:title>Prije nastavka!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