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validator.w3.org/" TargetMode="External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0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0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0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2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www.facebook.com/" TargetMode="External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ucg.ac.me/" TargetMode="External"/><Relationship Id="rId2" Type="http://schemas.openxmlformats.org/officeDocument/2006/relationships/slideLayout" Target="../slideLayouts/slideLayout13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://www.csszengarden.com/214/page2/" TargetMode="External"/><Relationship Id="rId2" Type="http://schemas.openxmlformats.org/officeDocument/2006/relationships/hyperlink" Target="http://www.csszengarden.com/215/page2/" TargetMode="External"/><Relationship Id="rId3" Type="http://schemas.openxmlformats.org/officeDocument/2006/relationships/hyperlink" Target="http://www.csszengarden.com/216/page2/" TargetMode="External"/><Relationship Id="rId4" Type="http://schemas.openxmlformats.org/officeDocument/2006/relationships/hyperlink" Target="http://www.csszengarden.com/217/page2/" TargetMode="External"/><Relationship Id="rId5" Type="http://schemas.openxmlformats.org/officeDocument/2006/relationships/slideLayout" Target="../slideLayouts/slideLayout14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R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00" name="Text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HTML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Eelemnti na HTML stranici su označeni pomoću tagova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Svaki tag ima određeni naziv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Tag označava da li je element lista, zaglavlje, paragraf …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 govore ništa o načinu prikazivanja liste (da li da ispred stoji krug ili kvadrat)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Način prikazivanja različitih elemenata definiše se pomoću CSS-a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Stranica ce se prikazivati na različitim uredjajima, razlicitih velicina ekrana, tako da je lakse odvojiti deinisanje izgleda od definicije sadržaja.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Struktura HTML dokumenta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2" name="Text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&lt;!DOCTYPE 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&lt;head&gt;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… 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(metadata) 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&lt;meta charset=”UTF-8”&gt;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&lt;meta name=”description” content=”This is an awsome website”&gt;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&lt;title&gt;Title&lt;/title&gt;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&lt;/head&gt;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  <a:ea typeface="DejaVu Sans"/>
              </a:rPr>
              <a:t>&lt;body&gt;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  <a:ea typeface="DejaVu Sans"/>
              </a:rPr>
              <a:t>… 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  <a:ea typeface="DejaVu Sans"/>
              </a:rPr>
              <a:t>(content) …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81d41a"/>
                </a:highlight>
                <a:latin typeface="Calibri"/>
                <a:ea typeface="DejaVu Sans"/>
              </a:rPr>
              <a:t>&lt;/body&gt;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&lt;/html&gt;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https://validator.w3.org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5943600" y="4114800"/>
            <a:ext cx="50281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&lt;!DOCTYPE html&gt; - govori validatorima i browserima u kojoj specifikaciji je pisana stranica.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Fajl sacuvati sa ekstenzijom 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Struktura HTML dokumenta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Tagovi služe za označavanje html dokumenta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&lt;thetagname&gt;affected text&lt;/thetagname&gt;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Tagovi mogu da imaju atribute, sadrže dodatne informacije o tagovima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&lt;thetagname theattribute=”theattributevalue&gt; affected text &lt;/thetagname&gt;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HTML tagovi ne razlikuju mala I velika slova.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Tag &lt;html&gt;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Prvi tag strukture stranice na svakoj HTML stranici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Označava da je sadržaj datatoteke u jeziku HTML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 odmah posle &lt;!DOCTYPE html&gt; taga.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Sav tekst I HTML elementi na web stranici smješteni su unutar početnog I krajneg html taga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&lt;!DOCTYPE html&gt;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&lt;html&gt;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… </a:t>
            </a:r>
            <a:r>
              <a:rPr b="0" lang="en-US" sz="2800" spc="-1" strike="noStrike">
                <a:latin typeface="Arial"/>
              </a:rPr>
              <a:t>your text ...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&lt;/html&gt;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Tagovi &lt;head&gt; i &lt;body&gt;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Tag &lt;head&gt;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Sadrži tagove koji sadrže metapodatke o strnici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Naziv stranice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Stilove koji treba da se učitaju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Javascript fajlove koji treba da se učitaju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Text encoding koji se koristi 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…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Ne stavljajte tekst koji želite da se prikaže između &lt;head&gt; tagova.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Tag &lt;body&gt;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Obuhvata sadržaj stranice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Sadrži sav tekst, linkove, slike 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Tag &lt;title&gt;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Definiše šta će pisati u nazivu taba.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Smješten je unutar taga &lt;head&gt;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Stranica može imati najviše jedan tag &lt;title&gt; i on smije sadržati samo običan tekst.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 tag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3" name="Text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&lt;p&gt; … &lt;/p&gt;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 je element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&lt;p&gt; je tag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&lt;/p&gt; je closing tag, nekad nemamo closing tag &lt;hr&gt;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atribut (metadata o tagu)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&lt;p id = ‘par1’&gt;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Prva HTML stranica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20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&lt;!DOCTYPE html&gt;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&lt;html&gt;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&lt;head&gt;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&lt;title&gt;My Sample HTML page&lt;/title&gt;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&lt;/head&gt;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&lt;body&gt;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&lt;h1&gt;This is an HTML page&lt;/h1&gt;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&lt;/body&gt;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&lt;/html&gt;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"/>
          <a:stretch/>
        </p:blipFill>
        <p:spPr>
          <a:xfrm>
            <a:off x="6400800" y="1143000"/>
            <a:ext cx="4980240" cy="1579680"/>
          </a:xfrm>
          <a:prstGeom prst="rect">
            <a:avLst/>
          </a:prstGeom>
          <a:ln w="0">
            <a:noFill/>
          </a:ln>
        </p:spPr>
      </p:pic>
      <p:sp>
        <p:nvSpPr>
          <p:cNvPr id="537" name=""/>
          <p:cNvSpPr/>
          <p:nvPr/>
        </p:nvSpPr>
        <p:spPr>
          <a:xfrm>
            <a:off x="6400800" y="3200400"/>
            <a:ext cx="5211720" cy="24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Svako formatiranje koje se izvrši pomoću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razmaka, novih redova, tab-ova… se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zanemaruje.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Ako ne koristimo tagove sav tekst će biti 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jednom pasusu nezavisno kako ga rasdvojili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 HTML fajlu.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 tagovi</a:t>
            </a: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9" name="TextShape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h1, h2, h3, … h6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h1 – glavni naslov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h2 prvi nivo podnaslova 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 - paragraf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 - bold, i - italic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 – novi red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hr – horizontalna linija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big – malo veći font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small – malo manji font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 - H2O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&lt;!-- ovo je komentar --&gt;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DIV / SPAN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1" name="TextShape 2"/>
          <p:cNvSpPr/>
          <p:nvPr/>
        </p:nvSpPr>
        <p:spPr>
          <a:xfrm>
            <a:off x="838080" y="182880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&lt;div&gt;*** Div 1: Neki sadrzaj ide tu ***&lt;/div&gt;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&lt;div&gt;*** Div 2: Neki sadrzaj poske div 1&lt;/div&gt;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&lt;span&gt;*** Span 1 odma posle Div 2&lt;/span&gt;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&lt;div&gt;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*** Div 3: sadrzaj posle span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&lt;span&gt;*** Span 2: Unutar div 2 ***&lt;/span&gt;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Nastavak div 3 sadrzaja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&lt;/div&gt;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Web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ubTitle"/>
          </p:nvPr>
        </p:nvSpPr>
        <p:spPr>
          <a:xfrm>
            <a:off x="609480" y="1541880"/>
            <a:ext cx="1097100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Medjuplatformski - možete da prisutpite interenetu bez obzira koji OS koristite, sa pametnog telefona, računara, tableta …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Distribuirn – sadrži ogromne količine podataka koje bi bilo nemoguće skladištiti na jednom mjestu. Pristup podacima bi bio vrlo neoptimalan. Podaci raspoređeni na više računara (web servera).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4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 tagovi</a:t>
            </a: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3" name="TextShape 5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header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ection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rticle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side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ooter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*SEO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44" name="Content Placeholder 2" descr=""/>
          <p:cNvPicPr/>
          <p:nvPr/>
        </p:nvPicPr>
        <p:blipFill>
          <a:blip r:embed="rId1"/>
          <a:stretch/>
        </p:blipFill>
        <p:spPr>
          <a:xfrm>
            <a:off x="6172200" y="2361240"/>
            <a:ext cx="5179320" cy="32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TextShape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Block element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R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rikazuje se u novom redu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 zauzima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čitav red 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Može da sadrži druge block ili inline elemente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47" name="TextShape 3"/>
          <p:cNvSpPr/>
          <p:nvPr/>
        </p:nvSpPr>
        <p:spPr>
          <a:xfrm>
            <a:off x="617220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Inline element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R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rikazuje se u istom redu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Može sadržati samo inline elemente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Liste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9" name="TextShape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 – unordered list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 – list item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550" name="Content Placeholder 5" descr=""/>
          <p:cNvPicPr/>
          <p:nvPr/>
        </p:nvPicPr>
        <p:blipFill>
          <a:blip r:embed="rId1"/>
          <a:stretch/>
        </p:blipFill>
        <p:spPr>
          <a:xfrm>
            <a:off x="6824880" y="1420920"/>
            <a:ext cx="3165120" cy="421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Lista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2" name="TextShape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 – ordered list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 – list item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553" name="Content Placeholder 5" descr=""/>
          <p:cNvPicPr/>
          <p:nvPr/>
        </p:nvPicPr>
        <p:blipFill>
          <a:blip r:embed="rId1"/>
          <a:stretch/>
        </p:blipFill>
        <p:spPr>
          <a:xfrm>
            <a:off x="7196040" y="1690560"/>
            <a:ext cx="3709800" cy="3726360"/>
          </a:xfrm>
          <a:prstGeom prst="rect">
            <a:avLst/>
          </a:prstGeom>
          <a:ln w="0">
            <a:noFill/>
          </a:ln>
        </p:spPr>
      </p:pic>
      <p:pic>
        <p:nvPicPr>
          <p:cNvPr id="554" name="Picture 7" descr=""/>
          <p:cNvPicPr/>
          <p:nvPr/>
        </p:nvPicPr>
        <p:blipFill>
          <a:blip r:embed="rId2"/>
          <a:stretch/>
        </p:blipFill>
        <p:spPr>
          <a:xfrm>
            <a:off x="838080" y="2870280"/>
            <a:ext cx="2613960" cy="343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Liste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705720" cy="43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Description list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&lt;dl&gt;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</a:t>
            </a:r>
            <a:r>
              <a:rPr b="0" lang="en-US" sz="2400" spc="-1" strike="noStrike">
                <a:latin typeface="Arial"/>
              </a:rPr>
              <a:t>&lt;dt&gt;Coffe&lt;/dt&gt; &lt;dd&gt;black hot drink&lt;/dd&gt;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&lt;dt&gt;Milk&lt;/dt&gt; &lt;dd&gt;width cold milk&lt;/dd&gt;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</a:t>
            </a:r>
            <a:r>
              <a:rPr b="0" lang="en-US" sz="2400" spc="-1" strike="noStrike">
                <a:latin typeface="Arial"/>
              </a:rPr>
              <a:t>&lt;/dl&gt;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57" name="" descr=""/>
          <p:cNvPicPr/>
          <p:nvPr/>
        </p:nvPicPr>
        <p:blipFill>
          <a:blip r:embed="rId1"/>
          <a:stretch/>
        </p:blipFill>
        <p:spPr>
          <a:xfrm>
            <a:off x="8150040" y="2057400"/>
            <a:ext cx="350856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Liste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8198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list-style-type: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decimal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lower-alpha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upper-alpha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lower-roman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Upper-roman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Disc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Square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Circle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60" name="" descr=""/>
          <p:cNvPicPr/>
          <p:nvPr/>
        </p:nvPicPr>
        <p:blipFill>
          <a:blip r:embed="rId1"/>
          <a:stretch/>
        </p:blipFill>
        <p:spPr>
          <a:xfrm>
            <a:off x="6315120" y="1553040"/>
            <a:ext cx="5080320" cy="1189440"/>
          </a:xfrm>
          <a:prstGeom prst="rect">
            <a:avLst/>
          </a:prstGeom>
          <a:ln w="0">
            <a:noFill/>
          </a:ln>
        </p:spPr>
      </p:pic>
      <p:pic>
        <p:nvPicPr>
          <p:cNvPr id="561" name="" descr=""/>
          <p:cNvPicPr/>
          <p:nvPr/>
        </p:nvPicPr>
        <p:blipFill>
          <a:blip r:embed="rId2"/>
          <a:stretch/>
        </p:blipFill>
        <p:spPr>
          <a:xfrm>
            <a:off x="5943600" y="3136320"/>
            <a:ext cx="1646640" cy="1206360"/>
          </a:xfrm>
          <a:prstGeom prst="rect">
            <a:avLst/>
          </a:prstGeom>
          <a:ln w="0">
            <a:noFill/>
          </a:ln>
        </p:spPr>
      </p:pic>
      <p:pic>
        <p:nvPicPr>
          <p:cNvPr id="562" name="" descr=""/>
          <p:cNvPicPr/>
          <p:nvPr/>
        </p:nvPicPr>
        <p:blipFill>
          <a:blip r:embed="rId3"/>
          <a:stretch/>
        </p:blipFill>
        <p:spPr>
          <a:xfrm>
            <a:off x="8686800" y="4343400"/>
            <a:ext cx="3074040" cy="159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Liste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64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2634480" cy="1370880"/>
          </a:xfrm>
          <a:prstGeom prst="rect">
            <a:avLst/>
          </a:prstGeom>
          <a:ln w="0">
            <a:noFill/>
          </a:ln>
        </p:spPr>
      </p:pic>
      <p:pic>
        <p:nvPicPr>
          <p:cNvPr id="565" name="" descr=""/>
          <p:cNvPicPr/>
          <p:nvPr/>
        </p:nvPicPr>
        <p:blipFill>
          <a:blip r:embed="rId2"/>
          <a:stretch/>
        </p:blipFill>
        <p:spPr>
          <a:xfrm>
            <a:off x="6629400" y="2514600"/>
            <a:ext cx="2056680" cy="15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Tabele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7" name="Text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&lt;table&gt;&lt;/table&gt;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begin / end the table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&lt;tr&gt;&lt;/tr&gt;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create a table row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&lt;td&gt;&lt;/td&gt;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create tabular data (cell)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&lt;thead&gt;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denotes table header and contains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&lt;th&gt;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elements, instead of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&lt;td&gt;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elements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&lt;tbody&gt;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denotes collection of table rows that contain the very data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&lt;tfoot&gt;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denotes table footer but comes BEFORE the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&lt;tbody&gt;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tag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Tabele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colspan – na koliko kolona se polje prostire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rowspan – na koliko redova se polje prostire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70" name="" descr=""/>
          <p:cNvPicPr/>
          <p:nvPr/>
        </p:nvPicPr>
        <p:blipFill>
          <a:blip r:embed="rId1"/>
          <a:stretch/>
        </p:blipFill>
        <p:spPr>
          <a:xfrm>
            <a:off x="6689160" y="1656000"/>
            <a:ext cx="2682720" cy="3143880"/>
          </a:xfrm>
          <a:prstGeom prst="rect">
            <a:avLst/>
          </a:prstGeom>
          <a:ln w="0">
            <a:noFill/>
          </a:ln>
        </p:spPr>
      </p:pic>
      <p:pic>
        <p:nvPicPr>
          <p:cNvPr id="571" name="" descr=""/>
          <p:cNvPicPr/>
          <p:nvPr/>
        </p:nvPicPr>
        <p:blipFill>
          <a:blip r:embed="rId2"/>
          <a:stretch/>
        </p:blipFill>
        <p:spPr>
          <a:xfrm>
            <a:off x="10287000" y="1987560"/>
            <a:ext cx="1298520" cy="23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/>
          <p:nvPr/>
        </p:nvSpPr>
        <p:spPr>
          <a:xfrm>
            <a:off x="838080" y="556560"/>
            <a:ext cx="10513440" cy="56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&lt;table&gt;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&lt;colgroup&gt;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&lt;col style="width:200px" /&gt;&lt;col /&gt;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&lt;/colgroup&gt;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&lt;thead&gt;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&lt;tr&gt;&lt;th&gt;Column 1&lt;/th&gt;&lt;th&gt;Column 2&lt;/th&gt;&lt;/tr&gt;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&lt;/thead&gt;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&lt;tfoot&gt;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&lt;tr&gt;&lt;td&gt;Footer 1&lt;/td&gt;&lt;td&gt;Footer 2&lt;/td&gt;&lt;/tr&gt;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&lt;/tfoot&gt;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&lt;tbody&gt;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&lt;tr&gt;&lt;td&gt;Cell 1.1&lt;/td&gt;&lt;td&gt;Cell 1.2&lt;/td&gt;&lt;/tr&gt;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&lt;tr&gt;&lt;td&gt;Cell 2.1&lt;/td&gt;&lt;td&gt;Cell 2.2&lt;/td&gt;&lt;/tr&gt;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&lt;/tbody&gt;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1001"/>
              </a:spcBef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&lt;/table&gt;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Web browser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2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Aplikacija za pregled web stranica I kretanje krow web.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Komuniciraju sa web serverima i prikazuju sadržaj koji dobiju.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 stranice napisane na </a:t>
            </a:r>
            <a:r>
              <a:rPr b="0" i="1" lang="en-US" sz="3200" spc="-1" strike="noStrike">
                <a:latin typeface="Arial"/>
              </a:rPr>
              <a:t>jeziku za označavanje hiperteksta </a:t>
            </a:r>
            <a:r>
              <a:rPr b="0" lang="en-US" sz="3200" spc="-1" strike="noStrike">
                <a:latin typeface="Arial"/>
              </a:rPr>
              <a:t>(HTML)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rcRect l="9855" t="0" r="11266" b="0"/>
          <a:stretch/>
        </p:blipFill>
        <p:spPr>
          <a:xfrm>
            <a:off x="6629400" y="2286000"/>
            <a:ext cx="4957200" cy="251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Link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4" name="Text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href=""&gt;Tekst&lt;/a&gt;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ref - hypertext reference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target = ‘_blank’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link na lokalni fajl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href=”index.html&gt;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link na web stranu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</a:t>
            </a: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“https://www.facebook.com/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”&gt;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link na poziciju na našoj stranici 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&lt;section id=“section1”&gt; … &lt;a href = ”#section1”&gt;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Slike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6" name="Text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&lt;img src="" alt=""&gt;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R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idth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height=""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width=""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77" name="PlaceHolder 1"/>
          <p:cNvSpPr>
            <a:spLocks noGrp="1"/>
          </p:cNvSpPr>
          <p:nvPr>
            <p:ph/>
          </p:nvPr>
        </p:nvSpPr>
        <p:spPr>
          <a:xfrm>
            <a:off x="5257800" y="1604520"/>
            <a:ext cx="6327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&lt;a href="</a:t>
            </a:r>
            <a:r>
              <a:rPr b="0" lang="en-US" sz="32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https://ucg.ac.me</a:t>
            </a:r>
            <a:r>
              <a:rPr b="0" lang="en-US" sz="3200" spc="-1" strike="noStrike">
                <a:latin typeface="Arial"/>
              </a:rPr>
              <a:t>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&lt;img src="logo.jpeg" alt=""&gt;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&lt;/a&gt;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Atributi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style = “color: blue;”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&lt;body style=”background-color: lightblue;”&gt;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 =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Class =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…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iframe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&lt;iframe width="560" height="315" src="https://www.youtube.com/embed/9BMwcO6_hyA" title="YouTube video player" frameborder="0" allow="accelerometer; autoplay; clipboard-write; encrypted-media; gyroscope; picture-in-picture" allowfullscreen&gt;&lt;/iframe&gt;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Input elementi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84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Button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label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text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checkbox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radio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password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2286000" y="1600200"/>
            <a:ext cx="9828360" cy="39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&lt;form action=""&gt;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for="name_input"&gt;Ime:&lt;/label&gt; &lt;input id="name_input" type="text"&gt;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for="name_input"&gt;Lozinka:&lt;/label&gt; &lt;input id="password_input" type="password"&gt;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&lt;label&gt;Broj indeksa:&lt;/label&gt; &lt;input type="number"&gt;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for="student_checkbox"&gt;Student: &lt;/label&gt;  &lt;input id="student_checkbox" type="checkbox"&gt;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&lt;label for="smejr_a"&gt;A&lt;/label&gt; &lt;input id="smejr_a" type="radio" name="smejr_in"&gt;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for="smejr_b"&gt;B&lt;/label&gt; &lt;input id="smejr_b" type="radio" name="smejr_in"&gt;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for="smejr_c"&gt;C&lt;/label&gt; &lt;input id="smejr_c" type="radio" name="smejr_in"&gt;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&lt;label for="smejr_d"&gt;D&lt;/label&gt; &lt;input id="smejr_d" type="radio" name="smejr_in"&gt;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</a:t>
            </a:r>
            <a:r>
              <a:rPr b="0" lang="en-US" sz="3200" spc="-1" strike="noStrike">
                <a:latin typeface="Arial"/>
              </a:rPr>
              <a:t>&lt;input type="submit" value="Submit"&gt;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&lt;/form&gt;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2800" spc="-1" strike="noStrike">
                <a:latin typeface="Calibri"/>
              </a:rPr>
              <a:t>Metadata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Charset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&lt;meta charset=”UTF-8”&gt;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Description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&lt;meta name=”description” content=”tekst do 200 karaktera” 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Author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&lt;meta name=”author” content=”Velibor”&gt;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Keywords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&lt;meta name=”keywords” content=”HTML, Tutorial”&gt;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Viewport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&lt;meta name=”viewport” content=”width=device-width” initial-scale=1.0”&gt;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Style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&lt;style&gt;&lt;/style&gt;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&lt;link rel="stylesheet" href="base.css"&gt;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http://www.csszengarden.com/214/page2/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http://www.csszengarden.com/215/page2/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http://www.csszengarden.com/216/page2/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http://www.csszengarden.com/217/page2/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Javascript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&lt;script&gt;&lt;script&gt;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&lt;script src="path/to/js/file"&gt;&lt;/script&gt;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Web stranice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2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 stranice su smještene na serverima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Svaka stranica ima jedinstvenu adresu na pomoću koje joj se pristupa - URL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Dinamičnost – informacija prikazana na stranici može da se promijeni u svakom trenutku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Interaktivan – korisnik može da komunicira sa web serverom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08" name="" descr=""/>
          <p:cNvPicPr/>
          <p:nvPr/>
        </p:nvPicPr>
        <p:blipFill>
          <a:blip r:embed="rId1"/>
          <a:srcRect l="0" t="0" r="0" b="1736"/>
          <a:stretch/>
        </p:blipFill>
        <p:spPr>
          <a:xfrm>
            <a:off x="5963760" y="1680120"/>
            <a:ext cx="6094800" cy="396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Web server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487584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 server – računar (program koji radi na računaru) koji prima zahtjeve web browsera i odgovara na njih.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 server može da opslužuje vise klijenata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5866920" y="2057400"/>
            <a:ext cx="5713560" cy="309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tehonologije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3" name="Content Placeholder 4" descr=""/>
          <p:cNvPicPr/>
          <p:nvPr/>
        </p:nvPicPr>
        <p:blipFill>
          <a:blip r:embed="rId1"/>
          <a:srcRect l="0" t="13474" r="0" b="24675"/>
          <a:stretch/>
        </p:blipFill>
        <p:spPr>
          <a:xfrm>
            <a:off x="853560" y="1934640"/>
            <a:ext cx="10532880" cy="365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000" cy="530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Calibir"/>
              </a:rPr>
              <a:t>HTML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R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 -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Hypertext Markup Language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6" name="Text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HTML – jezik za označavanje hiperteksta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Hypertext – tekst koji sadrži linkove na druge tekstove, nije kao kod knjige da imate linearnu strukturu, već možete lako da prelazite sa jedne tačke na drugu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Markup – nešto da se označi (na webu je to web content)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Language – jezik ima sintaksu i semantiku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SGML - Opisuje strukturu sadržaja u dokumentu umjesto njegovog stvarnog izgleda na ekranu WYSIWYG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HTML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Definiše zajedničke skupove elemente web stranice: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</a:rPr>
              <a:t>Zaglavlja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</a:rPr>
              <a:t>Pasuse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</a:rPr>
              <a:t>Liste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</a:rPr>
              <a:t>Tabele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latin typeface="Arial"/>
              </a:rPr>
              <a:t>…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 opisuje izgled - raspored elemenata na stranici, boju, font, ...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Application>LibreOffice/7.3.7.2$Linux_X86_64 LibreOffice_project/30$Build-2</Application>
  <AppVersion>15.0000</AppVersion>
  <Words>631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2020-12-01T19:47:25Z</dcterms:created>
  <dc:creator>velibor dosljak</dc:creator>
  <dc:description/>
  <dc:language>en-US</dc:language>
  <cp:lastModifiedBy/>
  <dcterms:modified xsi:type="dcterms:W3CDTF">2023-12-22T14:53:42Z</dcterms:modified>
  <cp:revision>113</cp:revision>
  <dc:subject/>
  <dc:title>HTML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15</vt:i4>
  </property>
</Properties>
</file>