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ca08cf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ca08cf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43981d6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43981d6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43981d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43981d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ca08cf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ca08cf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960b2f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960b2f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16b6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16b6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916b60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916b60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fca08cf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fca08cf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89996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89996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889996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889996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fca08cf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fca08cf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43981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43981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960b2f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960b2f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960b2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960b2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fca08cf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fca08cf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43981d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43981d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4c4ab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4c4ab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ca08cf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ca08cf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4c4ab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4c4ab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43981d6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43981d6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ages.cs.wisc.edu/~akella/CS744/F17/pape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744 -- Big Data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Breezy Overview -- II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-- how they are designed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atop general frameworks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Hive, SparkSQL, Clarinet, Spark Streaming, GraphX,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applications with custom programming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Storm, StreamScope, Pregel, TensorFlow, GraphLab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-- what problem they 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analytics -- SQL-like queries atop on-disk data; query completion time, makespan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 analytics -- queries on continuously arriving data; per-record latency,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processing -- processing graph data; iterative; vertex centric; how to partition, combine with other data; expressiveness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-- building large models on large data sets; iterative; approximate; data and/or model parallelism; asynchronous/synchronous; programming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group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multi-tenancy support (e.g., to ML, Kafka)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Geo-distributed systems for {batch, stream, graph, ML, …}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OS/network support: NIC scheduling; NIC-OS interface; RDMA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Network-assisted acceleration: using smart NICs or programmable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big data systems ideas in other domains (e.g., rethinking network functions, network routing)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HD video analytics and video query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and privacy in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CloudLab++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and details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41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Typically, o</a:t>
            </a:r>
            <a:r>
              <a:rPr lang="en" sz="1800">
                <a:solidFill>
                  <a:srgbClr val="000000"/>
                </a:solidFill>
              </a:rPr>
              <a:t>ne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assigned reading</a:t>
            </a:r>
            <a:r>
              <a:rPr lang="en" sz="1800">
                <a:solidFill>
                  <a:srgbClr val="000000"/>
                </a:solidFill>
              </a:rPr>
              <a:t> per lecture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Will be posted on Piazza ~2 days prior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Every student must submit a summary on Piazza. </a:t>
            </a:r>
            <a:br>
              <a:rPr lang="en" sz="1800">
                <a:solidFill>
                  <a:srgbClr val="000000"/>
                </a:solidFill>
              </a:rPr>
            </a:br>
            <a:br>
              <a:rPr lang="en" sz="1800">
                <a:solidFill>
                  <a:srgbClr val="000000"/>
                </a:solidFill>
              </a:rPr>
            </a:br>
            <a:r>
              <a:rPr b="1" lang="en" sz="1800">
                <a:solidFill>
                  <a:srgbClr val="000000"/>
                </a:solidFill>
              </a:rPr>
              <a:t>Due 10am on class day.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</a:t>
            </a:r>
            <a:r>
              <a:rPr lang="en" sz="1800">
                <a:solidFill>
                  <a:schemeClr val="dk1"/>
                </a:solidFill>
              </a:rPr>
              <a:t>piazza to discuss/pose outstanding questions.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Each lecture will cover: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Background (where applicable)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Assigned reading in depth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Potential for future directions (time permitting)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38125" y="1152475"/>
            <a:ext cx="5356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Two a</a:t>
            </a:r>
            <a:r>
              <a:rPr lang="en" sz="1800">
                <a:solidFill>
                  <a:srgbClr val="000000"/>
                </a:solidFill>
              </a:rPr>
              <a:t>ssignments </a:t>
            </a:r>
            <a:r>
              <a:rPr lang="en" sz="1800">
                <a:solidFill>
                  <a:srgbClr val="FF0000"/>
                </a:solidFill>
              </a:rPr>
              <a:t>3</a:t>
            </a:r>
            <a:r>
              <a:rPr lang="en" sz="1800">
                <a:solidFill>
                  <a:srgbClr val="FF0000"/>
                </a:solidFill>
              </a:rPr>
              <a:t>0%</a:t>
            </a:r>
            <a:r>
              <a:rPr lang="en" sz="1800">
                <a:solidFill>
                  <a:srgbClr val="000000"/>
                </a:solidFill>
              </a:rPr>
              <a:t> total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First two weeks in Feb</a:t>
            </a:r>
            <a:r>
              <a:rPr lang="en" sz="1800"/>
              <a:t> 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Mid April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Project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(30%)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List out early Feb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Proposal (one page write up): ~Feb 15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Regular meetings/checkpoints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832400" y="1152475"/>
            <a:ext cx="44574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 Midterms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Midterm 1 - Around Feb 27</a:t>
            </a:r>
            <a:r>
              <a:rPr lang="en" sz="1800"/>
              <a:t> (</a:t>
            </a:r>
            <a:r>
              <a:rPr lang="en" sz="1800">
                <a:solidFill>
                  <a:srgbClr val="FF0000"/>
                </a:solidFill>
              </a:rPr>
              <a:t>15</a:t>
            </a:r>
            <a:r>
              <a:rPr lang="en" sz="1800">
                <a:solidFill>
                  <a:srgbClr val="FF0000"/>
                </a:solidFill>
              </a:rPr>
              <a:t>%)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Midterm 2 - Last class day</a:t>
            </a:r>
            <a:r>
              <a:rPr lang="en" sz="1800"/>
              <a:t> (</a:t>
            </a:r>
            <a:r>
              <a:rPr lang="en" sz="1800">
                <a:solidFill>
                  <a:srgbClr val="FF0000"/>
                </a:solidFill>
              </a:rPr>
              <a:t>15%)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Will each cover subset of papers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013025" y="3215250"/>
            <a:ext cx="3962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10</a:t>
            </a:r>
            <a:r>
              <a:rPr lang="en" sz="1800">
                <a:solidFill>
                  <a:srgbClr val="FF0000"/>
                </a:solidFill>
              </a:rPr>
              <a:t>%</a:t>
            </a:r>
            <a:r>
              <a:rPr lang="en" sz="1800">
                <a:solidFill>
                  <a:schemeClr val="dk1"/>
                </a:solidFill>
              </a:rPr>
              <a:t> grades for class &amp; Piazza participation</a:t>
            </a:r>
            <a:endParaRPr sz="1800"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and Timeline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07940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Assignment 0 - getting used to CloudLab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Assignment 1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HDFS, Spark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Simple Spark applications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Assignment 2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Welcome to do additional work from prior years if interested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Misconduct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take any evidence of plagiarism seriously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Includes everything: paper summaries, assignments, and exams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a variety of tools to detect plagiarism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Once detected and confirmed, we </a:t>
            </a:r>
            <a:r>
              <a:rPr b="1" lang="en">
                <a:solidFill>
                  <a:srgbClr val="000000"/>
                </a:solidFill>
              </a:rPr>
              <a:t>will</a:t>
            </a:r>
            <a:r>
              <a:rPr lang="en">
                <a:solidFill>
                  <a:srgbClr val="000000"/>
                </a:solidFill>
              </a:rPr>
              <a:t> report you (both plagiarists and enablers) to the Dean of Students → Misconduct will go on your transcript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Decide you will </a:t>
            </a:r>
            <a:r>
              <a:rPr b="1" lang="en">
                <a:solidFill>
                  <a:srgbClr val="000000"/>
                </a:solidFill>
              </a:rPr>
              <a:t>definitely</a:t>
            </a:r>
            <a:r>
              <a:rPr lang="en">
                <a:solidFill>
                  <a:srgbClr val="000000"/>
                </a:solidFill>
              </a:rPr>
              <a:t> be taking the class -- drop now if not 100% sure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Form </a:t>
            </a:r>
            <a:r>
              <a:rPr b="1" lang="en">
                <a:solidFill>
                  <a:srgbClr val="000000"/>
                </a:solidFill>
              </a:rPr>
              <a:t>groups of 3 </a:t>
            </a:r>
            <a:r>
              <a:rPr lang="en">
                <a:solidFill>
                  <a:srgbClr val="000000"/>
                </a:solidFill>
              </a:rPr>
              <a:t>to work on assignments and projects. Note: mid-semester group changes are tough to accommodate, but we will help out where possible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Enter your group details on the group signup spreadsheet - will be shared today on Piazza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Start working on Assignment #0 (releasing in the next day or two - check Piazza)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Answers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235500" y="666375"/>
            <a:ext cx="85206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Ask your peers using Piazza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Email or setup an appointment with the TA(s)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Last resort - Prof :)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75" y="2128300"/>
            <a:ext cx="1010850" cy="2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next...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won’t meet until Friday 2/1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i="1" lang="en">
                <a:solidFill>
                  <a:srgbClr val="000000"/>
                </a:solidFill>
              </a:rPr>
              <a:t>The Datacenter as a Computer: An Introduction to the Design of Warehouse-Scale Machines</a:t>
            </a:r>
            <a:r>
              <a:rPr lang="en">
                <a:solidFill>
                  <a:srgbClr val="000000"/>
                </a:solidFill>
              </a:rPr>
              <a:t>, L.A. Barroso, U. Holzle, Synthesis Lectures on Computer Architecture, 2009. Chapter 1 and 2.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VL2: A Scalable and Flexible Data Center Network</a:t>
            </a:r>
            <a:r>
              <a:rPr lang="en">
                <a:solidFill>
                  <a:schemeClr val="dk1"/>
                </a:solidFill>
              </a:rPr>
              <a:t>, Greenberg et al., SIGCOMM 2009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The Hadoop Distributed File System</a:t>
            </a:r>
            <a:r>
              <a:rPr lang="en">
                <a:solidFill>
                  <a:schemeClr val="dk1"/>
                </a:solidFill>
              </a:rPr>
              <a:t>, Schvachko et al, MSST, 2010.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Paper review/summary only for HDFS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The “lite” version 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Action Items/things to remember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Make sure you can access CS744-S19 Piazza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your group-mates, NOW (use Piazza)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Tell us about your group (we will share a spreadsheet you can edit)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Keep an eye for the project list (to be released next 2 weeks)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744 - Big Data Systems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184300"/>
            <a:ext cx="39999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Aditya Akella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Professor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Email: akella@cs.wisc.edu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Interests: 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Networking, Big Data Systems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Formal methods applied to systems,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Data centers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2184300"/>
            <a:ext cx="39999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Derek Hancock</a:t>
            </a:r>
            <a:br>
              <a:rPr b="1"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(Full time TA)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Arjun Singhvi</a:t>
            </a:r>
            <a:br>
              <a:rPr b="1"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(Unofficial help)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Email: cs744spring2019@gmail.com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41625" y="865325"/>
            <a:ext cx="8193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http://www.cs.wisc.edu/~akella/CS744/S19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6525" y="1255775"/>
            <a:ext cx="852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Check course web page for: office hours, readings, schedule, homeworks, announcements,...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background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Networking: Data centers; SDN; network functions; Network verification, synthesis, and repair.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Systems: Serverless compute, isolation, interface between OS and network hardware.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Big data systems: scheduling (Tetris, Graphene, Carbyne), query optimization (Clarinet), serverless systems (F2), time series analysis, ML systems (MLFabric), analytics for spot markets/dynamic settings (QOOP).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Systems - </a:t>
            </a:r>
            <a:r>
              <a:rPr lang="en"/>
              <a:t>10000ft 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cluster || Lots of data || Analyze data || Multiple analyses in parallel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big data stack: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applications, detailed logic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Computation, dependencies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Machines, failures/contention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Data, rich, multi-dimensional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10000ft view, again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cluster || Lots of data || Analyze data || Multiple analyses in parallel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express computation? Programming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computation at scale? Data parallelism, Execution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run time issues, e.g., slowdowns, failures?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properties: Correctness? Consistency?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will cover: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Cluster architecture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Stacks that support many apps: Hadoop,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Spark, Tez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Schedulers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Apps: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Batch and stream analytics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Graph processing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Machine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Trends: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New hardware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Serverless platforms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Approximation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9"/>
          <p:cNvSpPr txBox="1"/>
          <p:nvPr/>
        </p:nvSpPr>
        <p:spPr>
          <a:xfrm>
            <a:off x="5854200" y="24851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Theory, practice </a:t>
            </a:r>
            <a:br>
              <a:rPr lang="en" sz="1800"/>
            </a:br>
            <a:r>
              <a:rPr lang="en" sz="1800"/>
              <a:t>and research</a:t>
            </a:r>
            <a:endParaRPr sz="1800"/>
          </a:p>
        </p:txBody>
      </p:sp>
      <p:sp>
        <p:nvSpPr>
          <p:cNvPr id="95" name="Google Shape;95;p19"/>
          <p:cNvSpPr/>
          <p:nvPr/>
        </p:nvSpPr>
        <p:spPr>
          <a:xfrm>
            <a:off x="5481975" y="1391300"/>
            <a:ext cx="203100" cy="286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10000ft view, again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cluster || Lots of data || Analyze data || Multiple analyses in parallel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express computation? Programming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computation at scale? Data parallelism, Execution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run time issues, e.g., slowdowns, failures?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properties: Correctness? Consistency?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Questions common, but diff. types of data may benefit from custom answers.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are custom approaches needed?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generic system provide the basis to answer above questions for all applications/types of data? At what trade-off?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Breezy Overview -- I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Networking, storage, compute; their common attributes, implications for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management: scheduling, multi-tenancy, placement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 for big 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frameworks: programming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MR, Tez,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Intra-job scheduling, stragglers, fault tolerance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