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exend Medium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11" Type="http://schemas.openxmlformats.org/officeDocument/2006/relationships/slide" Target="slides/slide6.xml"/><Relationship Id="rId22" Type="http://schemas.openxmlformats.org/officeDocument/2006/relationships/font" Target="fonts/LexendMedium-regular.fntdata"/><Relationship Id="rId10" Type="http://schemas.openxmlformats.org/officeDocument/2006/relationships/slide" Target="slides/slide5.xml"/><Relationship Id="rId21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exend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.fntdata"/><Relationship Id="rId6" Type="http://schemas.openxmlformats.org/officeDocument/2006/relationships/slide" Target="slides/slide1.xml"/><Relationship Id="rId18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88280e772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88280e772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88280e772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88280e772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88280e772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88280e772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23ced6005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23ced6005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8280e756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8280e756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3f0b3cbd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3f0b3cbd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8280e77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8280e77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8280e772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88280e772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8280e772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88280e772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8280e772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88280e772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8280e772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88280e772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Relationship Id="rId7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989564" y="2803394"/>
            <a:ext cx="1888953" cy="526797"/>
            <a:chOff x="1025525" y="845000"/>
            <a:chExt cx="1998258" cy="430812"/>
          </a:xfrm>
        </p:grpSpPr>
        <p:sp>
          <p:nvSpPr>
            <p:cNvPr id="55" name="Google Shape;55;p13"/>
            <p:cNvSpPr/>
            <p:nvPr/>
          </p:nvSpPr>
          <p:spPr>
            <a:xfrm>
              <a:off x="1025525" y="845000"/>
              <a:ext cx="1462158" cy="430812"/>
            </a:xfrm>
            <a:prstGeom prst="flowChartTerminator">
              <a:avLst/>
            </a:prstGeom>
            <a:solidFill>
              <a:srgbClr val="F9BB16"/>
            </a:solidFill>
            <a:ln cap="flat" cmpd="sng" w="9525">
              <a:solidFill>
                <a:srgbClr val="F9BB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561625" y="845000"/>
              <a:ext cx="1462158" cy="430812"/>
            </a:xfrm>
            <a:prstGeom prst="flowChartTerminator">
              <a:avLst/>
            </a:prstGeom>
            <a:solidFill>
              <a:srgbClr val="F9BB16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7" name="Google Shape;57;p13"/>
          <p:cNvCxnSpPr/>
          <p:nvPr/>
        </p:nvCxnSpPr>
        <p:spPr>
          <a:xfrm>
            <a:off x="-166650" y="46424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>
            <a:off x="-166650" y="48578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3"/>
          <p:cNvSpPr txBox="1"/>
          <p:nvPr>
            <p:ph type="ctrTitle"/>
          </p:nvPr>
        </p:nvSpPr>
        <p:spPr>
          <a:xfrm>
            <a:off x="909725" y="1886700"/>
            <a:ext cx="6344100" cy="9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4800">
                <a:latin typeface="Raleway"/>
                <a:ea typeface="Raleway"/>
                <a:cs typeface="Raleway"/>
                <a:sym typeface="Raleway"/>
              </a:rPr>
              <a:t>Data Prep, FE, &amp; EDA</a:t>
            </a:r>
            <a:endParaRPr/>
          </a:p>
        </p:txBody>
      </p:sp>
      <p:sp>
        <p:nvSpPr>
          <p:cNvPr id="60" name="Google Shape;60;p13"/>
          <p:cNvSpPr txBox="1"/>
          <p:nvPr>
            <p:ph type="ctrTitle"/>
          </p:nvPr>
        </p:nvSpPr>
        <p:spPr>
          <a:xfrm>
            <a:off x="961575" y="1317850"/>
            <a:ext cx="2194800" cy="52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000">
                <a:solidFill>
                  <a:srgbClr val="0056D2"/>
                </a:solidFill>
                <a:latin typeface="Raleway"/>
                <a:ea typeface="Raleway"/>
                <a:cs typeface="Raleway"/>
                <a:sym typeface="Raleway"/>
              </a:rPr>
              <a:t>Assignment #</a:t>
            </a:r>
            <a:r>
              <a:rPr b="1" lang="id" sz="2222">
                <a:solidFill>
                  <a:srgbClr val="0056D2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endParaRPr sz="2222">
              <a:solidFill>
                <a:srgbClr val="0056D2"/>
              </a:solidFill>
            </a:endParaRPr>
          </a:p>
        </p:txBody>
      </p:sp>
      <p:sp>
        <p:nvSpPr>
          <p:cNvPr id="61" name="Google Shape;61;p13"/>
          <p:cNvSpPr txBox="1"/>
          <p:nvPr>
            <p:ph type="ctrTitle"/>
          </p:nvPr>
        </p:nvSpPr>
        <p:spPr>
          <a:xfrm>
            <a:off x="5431475" y="4642400"/>
            <a:ext cx="3298500" cy="4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latin typeface="Lexend Medium"/>
                <a:ea typeface="Lexend Medium"/>
                <a:cs typeface="Lexend Medium"/>
                <a:sym typeface="Lexend Medium"/>
              </a:rPr>
              <a:t>DS5G05 - Nada Salsabila - G</a:t>
            </a:r>
            <a:endParaRPr sz="14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cxnSp>
        <p:nvCxnSpPr>
          <p:cNvPr id="62" name="Google Shape;62;p13"/>
          <p:cNvCxnSpPr/>
          <p:nvPr/>
        </p:nvCxnSpPr>
        <p:spPr>
          <a:xfrm>
            <a:off x="-166650" y="50732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3"/>
          <p:cNvSpPr txBox="1"/>
          <p:nvPr>
            <p:ph type="ctrTitle"/>
          </p:nvPr>
        </p:nvSpPr>
        <p:spPr>
          <a:xfrm>
            <a:off x="1138325" y="2740100"/>
            <a:ext cx="6344100" cy="6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3000">
                <a:latin typeface="Raleway"/>
                <a:ea typeface="Raleway"/>
                <a:cs typeface="Raleway"/>
                <a:sym typeface="Raleway"/>
              </a:rPr>
              <a:t>Dataset    </a:t>
            </a:r>
            <a:r>
              <a:rPr b="1" lang="id" sz="3000">
                <a:latin typeface="Raleway"/>
                <a:ea typeface="Raleway"/>
                <a:cs typeface="Raleway"/>
                <a:sym typeface="Raleway"/>
              </a:rPr>
              <a:t>Heart Disease</a:t>
            </a:r>
            <a:endParaRPr sz="300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874" y="443575"/>
            <a:ext cx="992999" cy="3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9950" y="432353"/>
            <a:ext cx="660029" cy="35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Google Shape;183;p22"/>
          <p:cNvCxnSpPr/>
          <p:nvPr/>
        </p:nvCxnSpPr>
        <p:spPr>
          <a:xfrm>
            <a:off x="-166650" y="46424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2"/>
          <p:cNvCxnSpPr/>
          <p:nvPr/>
        </p:nvCxnSpPr>
        <p:spPr>
          <a:xfrm>
            <a:off x="-166650" y="48578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2"/>
          <p:cNvSpPr txBox="1"/>
          <p:nvPr>
            <p:ph type="ctrTitle"/>
          </p:nvPr>
        </p:nvSpPr>
        <p:spPr>
          <a:xfrm>
            <a:off x="5431475" y="4642400"/>
            <a:ext cx="3298500" cy="4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latin typeface="Lexend Medium"/>
                <a:ea typeface="Lexend Medium"/>
                <a:cs typeface="Lexend Medium"/>
                <a:sym typeface="Lexend Medium"/>
              </a:rPr>
              <a:t>DS5G05 - Nada Salsabila - G</a:t>
            </a:r>
            <a:endParaRPr sz="14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cxnSp>
        <p:nvCxnSpPr>
          <p:cNvPr id="186" name="Google Shape;186;p22"/>
          <p:cNvCxnSpPr/>
          <p:nvPr/>
        </p:nvCxnSpPr>
        <p:spPr>
          <a:xfrm>
            <a:off x="-166650" y="50732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2"/>
          <p:cNvSpPr txBox="1"/>
          <p:nvPr>
            <p:ph type="ctrTitle"/>
          </p:nvPr>
        </p:nvSpPr>
        <p:spPr>
          <a:xfrm>
            <a:off x="1507250" y="2026050"/>
            <a:ext cx="2620800" cy="109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3000">
                <a:latin typeface="Raleway"/>
                <a:ea typeface="Raleway"/>
                <a:cs typeface="Raleway"/>
                <a:sym typeface="Raleway"/>
              </a:rPr>
              <a:t>Exploratory Data Analysis</a:t>
            </a:r>
            <a:endParaRPr sz="3000"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874" y="443575"/>
            <a:ext cx="992999" cy="3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9950" y="432353"/>
            <a:ext cx="660029" cy="351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22"/>
          <p:cNvCxnSpPr/>
          <p:nvPr/>
        </p:nvCxnSpPr>
        <p:spPr>
          <a:xfrm>
            <a:off x="4572000" y="1536300"/>
            <a:ext cx="0" cy="2070900"/>
          </a:xfrm>
          <a:prstGeom prst="straightConnector1">
            <a:avLst/>
          </a:prstGeom>
          <a:noFill/>
          <a:ln cap="flat" cmpd="sng" w="381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2"/>
          <p:cNvSpPr txBox="1"/>
          <p:nvPr>
            <p:ph type="ctrTitle"/>
          </p:nvPr>
        </p:nvSpPr>
        <p:spPr>
          <a:xfrm>
            <a:off x="4882375" y="1733850"/>
            <a:ext cx="27708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b="1" lang="id" sz="1400">
                <a:latin typeface="Raleway"/>
                <a:ea typeface="Raleway"/>
                <a:cs typeface="Raleway"/>
                <a:sym typeface="Raleway"/>
              </a:rPr>
              <a:t>Statistical Summary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b="1" lang="id" sz="1400">
                <a:latin typeface="Raleway"/>
                <a:ea typeface="Raleway"/>
                <a:cs typeface="Raleway"/>
                <a:sym typeface="Raleway"/>
              </a:rPr>
              <a:t>Distribution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23"/>
          <p:cNvCxnSpPr/>
          <p:nvPr/>
        </p:nvCxnSpPr>
        <p:spPr>
          <a:xfrm>
            <a:off x="-166650" y="46424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3"/>
          <p:cNvCxnSpPr/>
          <p:nvPr/>
        </p:nvCxnSpPr>
        <p:spPr>
          <a:xfrm>
            <a:off x="-166650" y="48578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3"/>
          <p:cNvSpPr txBox="1"/>
          <p:nvPr>
            <p:ph type="ctrTitle"/>
          </p:nvPr>
        </p:nvSpPr>
        <p:spPr>
          <a:xfrm>
            <a:off x="5431475" y="4642400"/>
            <a:ext cx="3298500" cy="4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latin typeface="Lexend Medium"/>
                <a:ea typeface="Lexend Medium"/>
                <a:cs typeface="Lexend Medium"/>
                <a:sym typeface="Lexend Medium"/>
              </a:rPr>
              <a:t>DS5G05 - Nada Salsabila - G</a:t>
            </a:r>
            <a:endParaRPr sz="14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cxnSp>
        <p:nvCxnSpPr>
          <p:cNvPr id="199" name="Google Shape;199;p23"/>
          <p:cNvCxnSpPr/>
          <p:nvPr/>
        </p:nvCxnSpPr>
        <p:spPr>
          <a:xfrm>
            <a:off x="-166650" y="50732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3"/>
          <p:cNvSpPr txBox="1"/>
          <p:nvPr>
            <p:ph type="ctrTitle"/>
          </p:nvPr>
        </p:nvSpPr>
        <p:spPr>
          <a:xfrm>
            <a:off x="419154" y="443575"/>
            <a:ext cx="4439100" cy="6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3000">
                <a:solidFill>
                  <a:srgbClr val="0056D2"/>
                </a:solidFill>
                <a:latin typeface="Raleway"/>
                <a:ea typeface="Raleway"/>
                <a:cs typeface="Raleway"/>
                <a:sym typeface="Raleway"/>
              </a:rPr>
              <a:t>Statistical Summary</a:t>
            </a:r>
            <a:endParaRPr sz="3000">
              <a:solidFill>
                <a:srgbClr val="0056D2"/>
              </a:solidFill>
            </a:endParaRPr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874" y="443575"/>
            <a:ext cx="992999" cy="3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9950" y="432353"/>
            <a:ext cx="660029" cy="35162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 txBox="1"/>
          <p:nvPr>
            <p:ph type="ctrTitle"/>
          </p:nvPr>
        </p:nvSpPr>
        <p:spPr>
          <a:xfrm>
            <a:off x="1052400" y="3505613"/>
            <a:ext cx="7278900" cy="6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00">
                <a:latin typeface="Raleway"/>
                <a:ea typeface="Raleway"/>
                <a:cs typeface="Raleway"/>
                <a:sym typeface="Raleway"/>
              </a:rPr>
              <a:t>Proses statistical summary di atas mengg</a:t>
            </a:r>
            <a:r>
              <a:rPr b="1" lang="id" sz="1400">
                <a:latin typeface="Raleway"/>
                <a:ea typeface="Raleway"/>
                <a:cs typeface="Raleway"/>
                <a:sym typeface="Raleway"/>
              </a:rPr>
              <a:t>unakan df 2, dimana</a:t>
            </a:r>
            <a:r>
              <a:rPr b="1" lang="id" sz="1400">
                <a:latin typeface="Raleway"/>
                <a:ea typeface="Raleway"/>
                <a:cs typeface="Raleway"/>
                <a:sym typeface="Raleway"/>
              </a:rPr>
              <a:t> datafreame tersebut telah melewati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 rotWithShape="1">
          <a:blip r:embed="rId5">
            <a:alphaModFix/>
          </a:blip>
          <a:srcRect b="15497" l="5498" r="23093" t="52667"/>
          <a:stretch/>
        </p:blipFill>
        <p:spPr>
          <a:xfrm>
            <a:off x="566888" y="1297450"/>
            <a:ext cx="8010224" cy="200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09;p24"/>
          <p:cNvCxnSpPr/>
          <p:nvPr/>
        </p:nvCxnSpPr>
        <p:spPr>
          <a:xfrm>
            <a:off x="-166650" y="46424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4"/>
          <p:cNvCxnSpPr/>
          <p:nvPr/>
        </p:nvCxnSpPr>
        <p:spPr>
          <a:xfrm>
            <a:off x="-166650" y="48578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24"/>
          <p:cNvSpPr txBox="1"/>
          <p:nvPr>
            <p:ph type="ctrTitle"/>
          </p:nvPr>
        </p:nvSpPr>
        <p:spPr>
          <a:xfrm>
            <a:off x="5431475" y="4642400"/>
            <a:ext cx="3298500" cy="4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latin typeface="Lexend Medium"/>
                <a:ea typeface="Lexend Medium"/>
                <a:cs typeface="Lexend Medium"/>
                <a:sym typeface="Lexend Medium"/>
              </a:rPr>
              <a:t>DS5G05 - Nada Salsabila - G</a:t>
            </a:r>
            <a:endParaRPr sz="14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cxnSp>
        <p:nvCxnSpPr>
          <p:cNvPr id="212" name="Google Shape;212;p24"/>
          <p:cNvCxnSpPr/>
          <p:nvPr/>
        </p:nvCxnSpPr>
        <p:spPr>
          <a:xfrm>
            <a:off x="-166650" y="50732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4"/>
          <p:cNvSpPr txBox="1"/>
          <p:nvPr>
            <p:ph type="ctrTitle"/>
          </p:nvPr>
        </p:nvSpPr>
        <p:spPr>
          <a:xfrm>
            <a:off x="419138" y="443563"/>
            <a:ext cx="3438000" cy="6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3000">
                <a:solidFill>
                  <a:srgbClr val="0056D2"/>
                </a:solidFill>
                <a:latin typeface="Raleway"/>
                <a:ea typeface="Raleway"/>
                <a:cs typeface="Raleway"/>
                <a:sym typeface="Raleway"/>
              </a:rPr>
              <a:t>Distribution</a:t>
            </a:r>
            <a:endParaRPr sz="3000">
              <a:solidFill>
                <a:srgbClr val="0056D2"/>
              </a:solidFill>
            </a:endParaRPr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874" y="443575"/>
            <a:ext cx="992999" cy="3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9950" y="432353"/>
            <a:ext cx="660029" cy="35162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4"/>
          <p:cNvSpPr txBox="1"/>
          <p:nvPr>
            <p:ph type="ctrTitle"/>
          </p:nvPr>
        </p:nvSpPr>
        <p:spPr>
          <a:xfrm>
            <a:off x="474325" y="3615013"/>
            <a:ext cx="24849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00">
                <a:latin typeface="Raleway"/>
                <a:ea typeface="Raleway"/>
                <a:cs typeface="Raleway"/>
                <a:sym typeface="Raleway"/>
              </a:rPr>
              <a:t>Distribusi gender sebanyak 713(male) dan 312(female)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17" name="Google Shape;217;p24"/>
          <p:cNvPicPr preferRelativeResize="0"/>
          <p:nvPr/>
        </p:nvPicPr>
        <p:blipFill rotWithShape="1">
          <a:blip r:embed="rId5">
            <a:alphaModFix/>
          </a:blip>
          <a:srcRect b="9722" l="5847" r="55398" t="29324"/>
          <a:stretch/>
        </p:blipFill>
        <p:spPr>
          <a:xfrm>
            <a:off x="588888" y="1290313"/>
            <a:ext cx="2408176" cy="212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4"/>
          <p:cNvPicPr preferRelativeResize="0"/>
          <p:nvPr/>
        </p:nvPicPr>
        <p:blipFill rotWithShape="1">
          <a:blip r:embed="rId6">
            <a:alphaModFix/>
          </a:blip>
          <a:srcRect b="12963" l="5905" r="56140" t="25712"/>
          <a:stretch/>
        </p:blipFill>
        <p:spPr>
          <a:xfrm>
            <a:off x="3508950" y="1290325"/>
            <a:ext cx="2344271" cy="212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4"/>
          <p:cNvPicPr preferRelativeResize="0"/>
          <p:nvPr/>
        </p:nvPicPr>
        <p:blipFill rotWithShape="1">
          <a:blip r:embed="rId7">
            <a:alphaModFix/>
          </a:blip>
          <a:srcRect b="15933" l="5179" r="60610" t="24897"/>
          <a:stretch/>
        </p:blipFill>
        <p:spPr>
          <a:xfrm>
            <a:off x="6365113" y="1290325"/>
            <a:ext cx="2189999" cy="212952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4"/>
          <p:cNvSpPr txBox="1"/>
          <p:nvPr>
            <p:ph type="ctrTitle"/>
          </p:nvPr>
        </p:nvSpPr>
        <p:spPr>
          <a:xfrm>
            <a:off x="3438638" y="3536997"/>
            <a:ext cx="2484900" cy="6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00">
                <a:latin typeface="Raleway"/>
                <a:ea typeface="Raleway"/>
                <a:cs typeface="Raleway"/>
                <a:sym typeface="Raleway"/>
              </a:rPr>
              <a:t>Distribusi pada feature age berdistribusi normal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1" name="Google Shape;221;p24"/>
          <p:cNvSpPr txBox="1"/>
          <p:nvPr>
            <p:ph type="ctrTitle"/>
          </p:nvPr>
        </p:nvSpPr>
        <p:spPr>
          <a:xfrm>
            <a:off x="6146388" y="3615013"/>
            <a:ext cx="24849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00">
                <a:latin typeface="Raleway"/>
                <a:ea typeface="Raleway"/>
                <a:cs typeface="Raleway"/>
                <a:sym typeface="Raleway"/>
              </a:rPr>
              <a:t>Tipe nyeri dada 0 muncul terbanyak dengan jumlah sebanyak 130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4"/>
          <p:cNvGrpSpPr/>
          <p:nvPr/>
        </p:nvGrpSpPr>
        <p:grpSpPr>
          <a:xfrm>
            <a:off x="1011389" y="1426169"/>
            <a:ext cx="1888953" cy="526797"/>
            <a:chOff x="1025525" y="845000"/>
            <a:chExt cx="1998258" cy="430812"/>
          </a:xfrm>
        </p:grpSpPr>
        <p:sp>
          <p:nvSpPr>
            <p:cNvPr id="71" name="Google Shape;71;p14"/>
            <p:cNvSpPr/>
            <p:nvPr/>
          </p:nvSpPr>
          <p:spPr>
            <a:xfrm>
              <a:off x="1025525" y="845000"/>
              <a:ext cx="1462158" cy="430812"/>
            </a:xfrm>
            <a:prstGeom prst="flowChartTerminator">
              <a:avLst/>
            </a:prstGeom>
            <a:solidFill>
              <a:srgbClr val="F9BB16"/>
            </a:solidFill>
            <a:ln cap="flat" cmpd="sng" w="9525">
              <a:solidFill>
                <a:srgbClr val="F9BB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1561625" y="845000"/>
              <a:ext cx="1462158" cy="430812"/>
            </a:xfrm>
            <a:prstGeom prst="flowChartTerminator">
              <a:avLst/>
            </a:prstGeom>
            <a:solidFill>
              <a:srgbClr val="F9BB16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3" name="Google Shape;73;p14"/>
          <p:cNvCxnSpPr/>
          <p:nvPr/>
        </p:nvCxnSpPr>
        <p:spPr>
          <a:xfrm>
            <a:off x="-166650" y="46424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/>
          <p:nvPr/>
        </p:nvCxnSpPr>
        <p:spPr>
          <a:xfrm>
            <a:off x="-166650" y="48578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4"/>
          <p:cNvSpPr txBox="1"/>
          <p:nvPr>
            <p:ph type="ctrTitle"/>
          </p:nvPr>
        </p:nvSpPr>
        <p:spPr>
          <a:xfrm>
            <a:off x="5431475" y="4642400"/>
            <a:ext cx="3298500" cy="4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latin typeface="Lexend Medium"/>
                <a:ea typeface="Lexend Medium"/>
                <a:cs typeface="Lexend Medium"/>
                <a:sym typeface="Lexend Medium"/>
              </a:rPr>
              <a:t>DS5G05 - Nada Salsabila - G</a:t>
            </a:r>
            <a:endParaRPr sz="14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cxnSp>
        <p:nvCxnSpPr>
          <p:cNvPr id="76" name="Google Shape;76;p14"/>
          <p:cNvCxnSpPr/>
          <p:nvPr/>
        </p:nvCxnSpPr>
        <p:spPr>
          <a:xfrm>
            <a:off x="-166650" y="50732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4"/>
          <p:cNvSpPr txBox="1"/>
          <p:nvPr>
            <p:ph type="ctrTitle"/>
          </p:nvPr>
        </p:nvSpPr>
        <p:spPr>
          <a:xfrm>
            <a:off x="1160150" y="1362875"/>
            <a:ext cx="6344100" cy="6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3000">
                <a:latin typeface="Raleway"/>
                <a:ea typeface="Raleway"/>
                <a:cs typeface="Raleway"/>
                <a:sym typeface="Raleway"/>
              </a:rPr>
              <a:t>Dataset    </a:t>
            </a:r>
            <a:r>
              <a:rPr b="1" lang="id" sz="3000">
                <a:solidFill>
                  <a:srgbClr val="0056D2"/>
                </a:solidFill>
                <a:latin typeface="Raleway"/>
                <a:ea typeface="Raleway"/>
                <a:cs typeface="Raleway"/>
                <a:sym typeface="Raleway"/>
              </a:rPr>
              <a:t>Heart Disease</a:t>
            </a:r>
            <a:endParaRPr sz="3000">
              <a:solidFill>
                <a:srgbClr val="0056D2"/>
              </a:solidFill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874" y="443575"/>
            <a:ext cx="992999" cy="3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9950" y="432353"/>
            <a:ext cx="660029" cy="35162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>
            <p:ph type="ctrTitle"/>
          </p:nvPr>
        </p:nvSpPr>
        <p:spPr>
          <a:xfrm>
            <a:off x="1160150" y="2105375"/>
            <a:ext cx="6685800" cy="156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1500">
                <a:latin typeface="Raleway"/>
                <a:ea typeface="Raleway"/>
                <a:cs typeface="Raleway"/>
                <a:sym typeface="Raleway"/>
              </a:rPr>
              <a:t>This data set dates from 1988 and consists of four databases: Cleveland, Hungary, Switzerland, and Long Beach V. It contains 76 attributes, including the predicted attribute, but all published experiments refer to using a subset of 14 of them. The "target" field refers to the presence of heart disease in the patient. It is integer valued 0 = no disease and 1 = disease.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5"/>
          <p:cNvCxnSpPr/>
          <p:nvPr/>
        </p:nvCxnSpPr>
        <p:spPr>
          <a:xfrm>
            <a:off x="-166650" y="46424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5"/>
          <p:cNvCxnSpPr/>
          <p:nvPr/>
        </p:nvCxnSpPr>
        <p:spPr>
          <a:xfrm>
            <a:off x="-166650" y="48578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5"/>
          <p:cNvSpPr txBox="1"/>
          <p:nvPr>
            <p:ph type="ctrTitle"/>
          </p:nvPr>
        </p:nvSpPr>
        <p:spPr>
          <a:xfrm>
            <a:off x="5431475" y="4642400"/>
            <a:ext cx="3298500" cy="4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latin typeface="Lexend Medium"/>
                <a:ea typeface="Lexend Medium"/>
                <a:cs typeface="Lexend Medium"/>
                <a:sym typeface="Lexend Medium"/>
              </a:rPr>
              <a:t>DS5G05 - Nada Salsabila - G</a:t>
            </a:r>
            <a:endParaRPr sz="14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cxnSp>
        <p:nvCxnSpPr>
          <p:cNvPr id="88" name="Google Shape;88;p15"/>
          <p:cNvCxnSpPr/>
          <p:nvPr/>
        </p:nvCxnSpPr>
        <p:spPr>
          <a:xfrm>
            <a:off x="-166650" y="50732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5"/>
          <p:cNvSpPr txBox="1"/>
          <p:nvPr>
            <p:ph type="ctrTitle"/>
          </p:nvPr>
        </p:nvSpPr>
        <p:spPr>
          <a:xfrm>
            <a:off x="1507250" y="2026050"/>
            <a:ext cx="2620800" cy="109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3000">
                <a:latin typeface="Raleway"/>
                <a:ea typeface="Raleway"/>
                <a:cs typeface="Raleway"/>
                <a:sym typeface="Raleway"/>
              </a:rPr>
              <a:t>Data Preparation</a:t>
            </a:r>
            <a:endParaRPr sz="3000"/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874" y="443575"/>
            <a:ext cx="992999" cy="3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9950" y="432353"/>
            <a:ext cx="660029" cy="351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5"/>
          <p:cNvCxnSpPr/>
          <p:nvPr/>
        </p:nvCxnSpPr>
        <p:spPr>
          <a:xfrm>
            <a:off x="4572000" y="1536300"/>
            <a:ext cx="0" cy="2070900"/>
          </a:xfrm>
          <a:prstGeom prst="straightConnector1">
            <a:avLst/>
          </a:prstGeom>
          <a:noFill/>
          <a:ln cap="flat" cmpd="sng" w="381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5"/>
          <p:cNvSpPr txBox="1"/>
          <p:nvPr>
            <p:ph type="ctrTitle"/>
          </p:nvPr>
        </p:nvSpPr>
        <p:spPr>
          <a:xfrm>
            <a:off x="5015950" y="1733850"/>
            <a:ext cx="26208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b="1" lang="id" sz="1400">
                <a:latin typeface="Raleway"/>
                <a:ea typeface="Raleway"/>
                <a:cs typeface="Raleway"/>
                <a:sym typeface="Raleway"/>
              </a:rPr>
              <a:t>Missing Value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b="1" lang="id" sz="1400">
                <a:latin typeface="Raleway"/>
                <a:ea typeface="Raleway"/>
                <a:cs typeface="Raleway"/>
                <a:sym typeface="Raleway"/>
              </a:rPr>
              <a:t>Data Duplikat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b="1" lang="id" sz="1400">
                <a:latin typeface="Raleway"/>
                <a:ea typeface="Raleway"/>
                <a:cs typeface="Raleway"/>
                <a:sym typeface="Raleway"/>
              </a:rPr>
              <a:t>Deteksi dan Handling Outlier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16"/>
          <p:cNvCxnSpPr/>
          <p:nvPr/>
        </p:nvCxnSpPr>
        <p:spPr>
          <a:xfrm>
            <a:off x="-166650" y="46424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6"/>
          <p:cNvCxnSpPr/>
          <p:nvPr/>
        </p:nvCxnSpPr>
        <p:spPr>
          <a:xfrm>
            <a:off x="-166650" y="48578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6"/>
          <p:cNvSpPr txBox="1"/>
          <p:nvPr>
            <p:ph type="ctrTitle"/>
          </p:nvPr>
        </p:nvSpPr>
        <p:spPr>
          <a:xfrm>
            <a:off x="5431475" y="4642400"/>
            <a:ext cx="3298500" cy="4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latin typeface="Lexend Medium"/>
                <a:ea typeface="Lexend Medium"/>
                <a:cs typeface="Lexend Medium"/>
                <a:sym typeface="Lexend Medium"/>
              </a:rPr>
              <a:t>DS5G05 - Nada Salsabila - G</a:t>
            </a:r>
            <a:endParaRPr sz="14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>
            <a:off x="-166650" y="50732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6"/>
          <p:cNvSpPr txBox="1"/>
          <p:nvPr>
            <p:ph type="ctrTitle"/>
          </p:nvPr>
        </p:nvSpPr>
        <p:spPr>
          <a:xfrm>
            <a:off x="5173238" y="1739088"/>
            <a:ext cx="3438000" cy="6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3000">
                <a:solidFill>
                  <a:srgbClr val="0056D2"/>
                </a:solidFill>
                <a:latin typeface="Raleway"/>
                <a:ea typeface="Raleway"/>
                <a:cs typeface="Raleway"/>
                <a:sym typeface="Raleway"/>
              </a:rPr>
              <a:t>Missing Value</a:t>
            </a:r>
            <a:endParaRPr sz="3000">
              <a:solidFill>
                <a:srgbClr val="0056D2"/>
              </a:solidFill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874" y="443575"/>
            <a:ext cx="992999" cy="3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9950" y="432353"/>
            <a:ext cx="660029" cy="35162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>
            <p:ph type="ctrTitle"/>
          </p:nvPr>
        </p:nvSpPr>
        <p:spPr>
          <a:xfrm>
            <a:off x="5180538" y="2392483"/>
            <a:ext cx="2676300" cy="15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00">
                <a:latin typeface="Raleway"/>
                <a:ea typeface="Raleway"/>
                <a:cs typeface="Raleway"/>
                <a:sym typeface="Raleway"/>
              </a:rPr>
              <a:t>Output di samping menunjukkan bahwasannya pada tiap featur dataset heart disease tidak ada missing values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5">
            <a:alphaModFix/>
          </a:blip>
          <a:srcRect b="20295" l="3009" r="68354" t="37227"/>
          <a:stretch/>
        </p:blipFill>
        <p:spPr>
          <a:xfrm>
            <a:off x="920151" y="940125"/>
            <a:ext cx="3822826" cy="318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17"/>
          <p:cNvCxnSpPr/>
          <p:nvPr/>
        </p:nvCxnSpPr>
        <p:spPr>
          <a:xfrm>
            <a:off x="-166650" y="46424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7"/>
          <p:cNvCxnSpPr/>
          <p:nvPr/>
        </p:nvCxnSpPr>
        <p:spPr>
          <a:xfrm>
            <a:off x="-166650" y="48578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7"/>
          <p:cNvSpPr txBox="1"/>
          <p:nvPr>
            <p:ph type="ctrTitle"/>
          </p:nvPr>
        </p:nvSpPr>
        <p:spPr>
          <a:xfrm>
            <a:off x="5431475" y="4642400"/>
            <a:ext cx="3298500" cy="4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latin typeface="Lexend Medium"/>
                <a:ea typeface="Lexend Medium"/>
                <a:cs typeface="Lexend Medium"/>
                <a:sym typeface="Lexend Medium"/>
              </a:rPr>
              <a:t>DS5G05 - Nada Salsabila - G</a:t>
            </a:r>
            <a:endParaRPr sz="14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cxnSp>
        <p:nvCxnSpPr>
          <p:cNvPr id="114" name="Google Shape;114;p17"/>
          <p:cNvCxnSpPr/>
          <p:nvPr/>
        </p:nvCxnSpPr>
        <p:spPr>
          <a:xfrm>
            <a:off x="-166650" y="50732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7"/>
          <p:cNvSpPr txBox="1"/>
          <p:nvPr>
            <p:ph type="ctrTitle"/>
          </p:nvPr>
        </p:nvSpPr>
        <p:spPr>
          <a:xfrm>
            <a:off x="469263" y="283738"/>
            <a:ext cx="3438000" cy="6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3000">
                <a:solidFill>
                  <a:srgbClr val="0056D2"/>
                </a:solidFill>
                <a:latin typeface="Raleway"/>
                <a:ea typeface="Raleway"/>
                <a:cs typeface="Raleway"/>
                <a:sym typeface="Raleway"/>
              </a:rPr>
              <a:t>Data Duplikat</a:t>
            </a:r>
            <a:endParaRPr sz="3000">
              <a:solidFill>
                <a:srgbClr val="0056D2"/>
              </a:solidFill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874" y="443575"/>
            <a:ext cx="992999" cy="3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9950" y="432353"/>
            <a:ext cx="660029" cy="351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>
            <p:ph type="ctrTitle"/>
          </p:nvPr>
        </p:nvSpPr>
        <p:spPr>
          <a:xfrm>
            <a:off x="469275" y="1035525"/>
            <a:ext cx="4189200" cy="5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00">
                <a:latin typeface="Raleway"/>
                <a:ea typeface="Raleway"/>
                <a:cs typeface="Raleway"/>
                <a:sym typeface="Raleway"/>
              </a:rPr>
              <a:t>Dari 1025 rows, jumlah data duplikat ada sebanyak 723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5">
            <a:alphaModFix/>
          </a:blip>
          <a:srcRect b="41204" l="5105" r="71334" t="51956"/>
          <a:stretch/>
        </p:blipFill>
        <p:spPr>
          <a:xfrm>
            <a:off x="545475" y="1812725"/>
            <a:ext cx="3438000" cy="561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 rotWithShape="1">
          <a:blip r:embed="rId6">
            <a:alphaModFix/>
          </a:blip>
          <a:srcRect b="13735" l="5048" r="43065" t="58808"/>
          <a:stretch/>
        </p:blipFill>
        <p:spPr>
          <a:xfrm>
            <a:off x="545475" y="2666000"/>
            <a:ext cx="4546127" cy="13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 rotWithShape="1">
          <a:blip r:embed="rId7">
            <a:alphaModFix/>
          </a:blip>
          <a:srcRect b="27761" l="3854" r="77867" t="41076"/>
          <a:stretch/>
        </p:blipFill>
        <p:spPr>
          <a:xfrm>
            <a:off x="6030301" y="1246124"/>
            <a:ext cx="2297950" cy="22028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>
            <p:ph type="ctrTitle"/>
          </p:nvPr>
        </p:nvSpPr>
        <p:spPr>
          <a:xfrm>
            <a:off x="5647175" y="3650288"/>
            <a:ext cx="3064200" cy="5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00">
                <a:latin typeface="Raleway"/>
                <a:ea typeface="Raleway"/>
                <a:cs typeface="Raleway"/>
                <a:sym typeface="Raleway"/>
              </a:rPr>
              <a:t>Setelah di drop, data final yang dihasilkan sebanyak 302 rows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Google Shape;127;p18"/>
          <p:cNvCxnSpPr/>
          <p:nvPr/>
        </p:nvCxnSpPr>
        <p:spPr>
          <a:xfrm>
            <a:off x="-166650" y="46424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8"/>
          <p:cNvCxnSpPr/>
          <p:nvPr/>
        </p:nvCxnSpPr>
        <p:spPr>
          <a:xfrm>
            <a:off x="-166650" y="48578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8"/>
          <p:cNvSpPr txBox="1"/>
          <p:nvPr>
            <p:ph type="ctrTitle"/>
          </p:nvPr>
        </p:nvSpPr>
        <p:spPr>
          <a:xfrm>
            <a:off x="5431475" y="4642400"/>
            <a:ext cx="3298500" cy="4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latin typeface="Lexend Medium"/>
                <a:ea typeface="Lexend Medium"/>
                <a:cs typeface="Lexend Medium"/>
                <a:sym typeface="Lexend Medium"/>
              </a:rPr>
              <a:t>DS5G05 - Nada Salsabila - G</a:t>
            </a:r>
            <a:endParaRPr sz="14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cxnSp>
        <p:nvCxnSpPr>
          <p:cNvPr id="130" name="Google Shape;130;p18"/>
          <p:cNvCxnSpPr/>
          <p:nvPr/>
        </p:nvCxnSpPr>
        <p:spPr>
          <a:xfrm>
            <a:off x="-166650" y="50732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8"/>
          <p:cNvSpPr txBox="1"/>
          <p:nvPr>
            <p:ph type="ctrTitle"/>
          </p:nvPr>
        </p:nvSpPr>
        <p:spPr>
          <a:xfrm>
            <a:off x="2852988" y="432338"/>
            <a:ext cx="3438000" cy="6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3000">
                <a:solidFill>
                  <a:srgbClr val="0056D2"/>
                </a:solidFill>
                <a:latin typeface="Raleway"/>
                <a:ea typeface="Raleway"/>
                <a:cs typeface="Raleway"/>
                <a:sym typeface="Raleway"/>
              </a:rPr>
              <a:t>Outliers</a:t>
            </a:r>
            <a:endParaRPr sz="3000">
              <a:solidFill>
                <a:srgbClr val="0056D2"/>
              </a:solidFill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874" y="443575"/>
            <a:ext cx="992999" cy="3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9950" y="432353"/>
            <a:ext cx="660029" cy="35162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>
            <p:ph type="ctrTitle"/>
          </p:nvPr>
        </p:nvSpPr>
        <p:spPr>
          <a:xfrm>
            <a:off x="1088350" y="2135455"/>
            <a:ext cx="2676300" cy="6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00">
                <a:latin typeface="Raleway"/>
                <a:ea typeface="Raleway"/>
                <a:cs typeface="Raleway"/>
                <a:sym typeface="Raleway"/>
              </a:rPr>
              <a:t>Jumlah outlier pada setiap feature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5">
            <a:alphaModFix/>
          </a:blip>
          <a:srcRect b="48754" l="4000" r="66457" t="36105"/>
          <a:stretch/>
        </p:blipFill>
        <p:spPr>
          <a:xfrm>
            <a:off x="577887" y="3030950"/>
            <a:ext cx="3697250" cy="106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 rotWithShape="1">
          <a:blip r:embed="rId5">
            <a:alphaModFix/>
          </a:blip>
          <a:srcRect b="30994" l="4132" r="66324" t="55428"/>
          <a:stretch/>
        </p:blipFill>
        <p:spPr>
          <a:xfrm>
            <a:off x="4443254" y="3030950"/>
            <a:ext cx="4122858" cy="106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>
            <p:ph type="ctrTitle"/>
          </p:nvPr>
        </p:nvSpPr>
        <p:spPr>
          <a:xfrm>
            <a:off x="5166525" y="2135455"/>
            <a:ext cx="2676300" cy="6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00">
                <a:latin typeface="Raleway"/>
                <a:ea typeface="Raleway"/>
                <a:cs typeface="Raleway"/>
                <a:sym typeface="Raleway"/>
              </a:rPr>
              <a:t>Output saat outlier berhasil di tangani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" name="Google Shape;138;p18"/>
          <p:cNvSpPr txBox="1"/>
          <p:nvPr>
            <p:ph type="ctrTitle"/>
          </p:nvPr>
        </p:nvSpPr>
        <p:spPr>
          <a:xfrm>
            <a:off x="1081200" y="1283900"/>
            <a:ext cx="6981600" cy="6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00">
                <a:latin typeface="Raleway"/>
                <a:ea typeface="Raleway"/>
                <a:cs typeface="Raleway"/>
                <a:sym typeface="Raleway"/>
              </a:rPr>
              <a:t>Dari ke-14 feature pada dataset heart disease, ditemukan 7 feature yang memiliki outlier. Sedangkan penghilangan outlier hanya dilakukan pada 5 feature dengan tipe data yang bersifat kontinu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oogle Shape;143;p19"/>
          <p:cNvCxnSpPr/>
          <p:nvPr/>
        </p:nvCxnSpPr>
        <p:spPr>
          <a:xfrm>
            <a:off x="-166650" y="46424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>
            <a:off x="-166650" y="48578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9"/>
          <p:cNvSpPr txBox="1"/>
          <p:nvPr>
            <p:ph type="ctrTitle"/>
          </p:nvPr>
        </p:nvSpPr>
        <p:spPr>
          <a:xfrm>
            <a:off x="5431475" y="4642400"/>
            <a:ext cx="3298500" cy="4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latin typeface="Lexend Medium"/>
                <a:ea typeface="Lexend Medium"/>
                <a:cs typeface="Lexend Medium"/>
                <a:sym typeface="Lexend Medium"/>
              </a:rPr>
              <a:t>DS5G05 - Nada Salsabila - G</a:t>
            </a:r>
            <a:endParaRPr sz="14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cxnSp>
        <p:nvCxnSpPr>
          <p:cNvPr id="146" name="Google Shape;146;p19"/>
          <p:cNvCxnSpPr/>
          <p:nvPr/>
        </p:nvCxnSpPr>
        <p:spPr>
          <a:xfrm>
            <a:off x="-166650" y="50732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19"/>
          <p:cNvSpPr txBox="1"/>
          <p:nvPr>
            <p:ph type="ctrTitle"/>
          </p:nvPr>
        </p:nvSpPr>
        <p:spPr>
          <a:xfrm>
            <a:off x="1507250" y="2026050"/>
            <a:ext cx="2620800" cy="109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3000">
                <a:latin typeface="Raleway"/>
                <a:ea typeface="Raleway"/>
                <a:cs typeface="Raleway"/>
                <a:sym typeface="Raleway"/>
              </a:rPr>
              <a:t>Feature Engineering</a:t>
            </a:r>
            <a:endParaRPr sz="3000"/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874" y="443575"/>
            <a:ext cx="992999" cy="3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9950" y="432353"/>
            <a:ext cx="660029" cy="351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19"/>
          <p:cNvCxnSpPr/>
          <p:nvPr/>
        </p:nvCxnSpPr>
        <p:spPr>
          <a:xfrm>
            <a:off x="4572000" y="1536300"/>
            <a:ext cx="0" cy="2070900"/>
          </a:xfrm>
          <a:prstGeom prst="straightConnector1">
            <a:avLst/>
          </a:prstGeom>
          <a:noFill/>
          <a:ln cap="flat" cmpd="sng" w="381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19"/>
          <p:cNvSpPr txBox="1"/>
          <p:nvPr>
            <p:ph type="ctrTitle"/>
          </p:nvPr>
        </p:nvSpPr>
        <p:spPr>
          <a:xfrm>
            <a:off x="5015950" y="1733850"/>
            <a:ext cx="22053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00">
                <a:latin typeface="Raleway"/>
                <a:ea typeface="Raleway"/>
                <a:cs typeface="Raleway"/>
                <a:sym typeface="Raleway"/>
              </a:rPr>
              <a:t>Membuat 10 tabel/kolom baru berdasarkan feature dari dataset heart disease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20"/>
          <p:cNvCxnSpPr/>
          <p:nvPr/>
        </p:nvCxnSpPr>
        <p:spPr>
          <a:xfrm>
            <a:off x="-166650" y="46424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0"/>
          <p:cNvCxnSpPr/>
          <p:nvPr/>
        </p:nvCxnSpPr>
        <p:spPr>
          <a:xfrm>
            <a:off x="-166650" y="48578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0"/>
          <p:cNvSpPr txBox="1"/>
          <p:nvPr>
            <p:ph type="ctrTitle"/>
          </p:nvPr>
        </p:nvSpPr>
        <p:spPr>
          <a:xfrm>
            <a:off x="5431475" y="4642400"/>
            <a:ext cx="3298500" cy="4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latin typeface="Lexend Medium"/>
                <a:ea typeface="Lexend Medium"/>
                <a:cs typeface="Lexend Medium"/>
                <a:sym typeface="Lexend Medium"/>
              </a:rPr>
              <a:t>DS5G05 - Nada Salsabila - G</a:t>
            </a:r>
            <a:endParaRPr sz="14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cxnSp>
        <p:nvCxnSpPr>
          <p:cNvPr id="159" name="Google Shape;159;p20"/>
          <p:cNvCxnSpPr/>
          <p:nvPr/>
        </p:nvCxnSpPr>
        <p:spPr>
          <a:xfrm>
            <a:off x="-166650" y="50732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0"/>
          <p:cNvSpPr txBox="1"/>
          <p:nvPr>
            <p:ph type="ctrTitle"/>
          </p:nvPr>
        </p:nvSpPr>
        <p:spPr>
          <a:xfrm>
            <a:off x="419138" y="443563"/>
            <a:ext cx="3438000" cy="6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3000">
                <a:solidFill>
                  <a:srgbClr val="0056D2"/>
                </a:solidFill>
                <a:latin typeface="Raleway"/>
                <a:ea typeface="Raleway"/>
                <a:cs typeface="Raleway"/>
                <a:sym typeface="Raleway"/>
              </a:rPr>
              <a:t>Dataframe</a:t>
            </a:r>
            <a:endParaRPr sz="3000">
              <a:solidFill>
                <a:srgbClr val="0056D2"/>
              </a:solidFill>
            </a:endParaRPr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874" y="443575"/>
            <a:ext cx="992999" cy="3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9950" y="432353"/>
            <a:ext cx="660029" cy="35162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 txBox="1"/>
          <p:nvPr>
            <p:ph type="ctrTitle"/>
          </p:nvPr>
        </p:nvSpPr>
        <p:spPr>
          <a:xfrm>
            <a:off x="1052400" y="3505613"/>
            <a:ext cx="7278900" cy="6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00">
                <a:latin typeface="Raleway"/>
                <a:ea typeface="Raleway"/>
                <a:cs typeface="Raleway"/>
                <a:sym typeface="Raleway"/>
              </a:rPr>
              <a:t>Setelah melalui beberapa tahapan, jumlah rows dan columns yang dapat digunakan dalam pembuatan feature engineering tersisa 283 rows x 13 columns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4" name="Google Shape;164;p20"/>
          <p:cNvPicPr preferRelativeResize="0"/>
          <p:nvPr/>
        </p:nvPicPr>
        <p:blipFill rotWithShape="1">
          <a:blip r:embed="rId5">
            <a:alphaModFix/>
          </a:blip>
          <a:srcRect b="9136" l="4582" r="46767" t="66647"/>
          <a:stretch/>
        </p:blipFill>
        <p:spPr>
          <a:xfrm>
            <a:off x="888888" y="1270550"/>
            <a:ext cx="7366223" cy="20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Google Shape;169;p21"/>
          <p:cNvCxnSpPr/>
          <p:nvPr/>
        </p:nvCxnSpPr>
        <p:spPr>
          <a:xfrm>
            <a:off x="-166650" y="46424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1"/>
          <p:cNvCxnSpPr/>
          <p:nvPr/>
        </p:nvCxnSpPr>
        <p:spPr>
          <a:xfrm>
            <a:off x="-166650" y="48578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1"/>
          <p:cNvSpPr txBox="1"/>
          <p:nvPr>
            <p:ph type="ctrTitle"/>
          </p:nvPr>
        </p:nvSpPr>
        <p:spPr>
          <a:xfrm>
            <a:off x="5431475" y="4642400"/>
            <a:ext cx="3298500" cy="4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latin typeface="Lexend Medium"/>
                <a:ea typeface="Lexend Medium"/>
                <a:cs typeface="Lexend Medium"/>
                <a:sym typeface="Lexend Medium"/>
              </a:rPr>
              <a:t>DS5G05 - Nada Salsabila - G</a:t>
            </a:r>
            <a:endParaRPr sz="14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cxnSp>
        <p:nvCxnSpPr>
          <p:cNvPr id="172" name="Google Shape;172;p21"/>
          <p:cNvCxnSpPr/>
          <p:nvPr/>
        </p:nvCxnSpPr>
        <p:spPr>
          <a:xfrm>
            <a:off x="-166650" y="50732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874" y="443575"/>
            <a:ext cx="992999" cy="3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9950" y="432353"/>
            <a:ext cx="660029" cy="35162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 txBox="1"/>
          <p:nvPr>
            <p:ph type="ctrTitle"/>
          </p:nvPr>
        </p:nvSpPr>
        <p:spPr>
          <a:xfrm>
            <a:off x="861238" y="2944625"/>
            <a:ext cx="3396900" cy="13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00">
                <a:latin typeface="Raleway"/>
                <a:ea typeface="Raleway"/>
                <a:cs typeface="Raleway"/>
                <a:sym typeface="Raleway"/>
              </a:rPr>
              <a:t>clever indicator: indikator kolesterol (1=di ambang batas, 0=normal)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00">
                <a:latin typeface="Raleway"/>
                <a:ea typeface="Raleway"/>
                <a:cs typeface="Raleway"/>
                <a:sym typeface="Raleway"/>
              </a:rPr>
              <a:t>trestbps_category: indikator tekanan darah (0=normal, 1=tinggi, 2=hipertensi)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6" name="Google Shape;176;p21"/>
          <p:cNvPicPr preferRelativeResize="0"/>
          <p:nvPr/>
        </p:nvPicPr>
        <p:blipFill rotWithShape="1">
          <a:blip r:embed="rId5">
            <a:alphaModFix/>
          </a:blip>
          <a:srcRect b="13913" l="13716" r="66011" t="61110"/>
          <a:stretch/>
        </p:blipFill>
        <p:spPr>
          <a:xfrm>
            <a:off x="919974" y="626275"/>
            <a:ext cx="3127034" cy="21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 rotWithShape="1">
          <a:blip r:embed="rId6">
            <a:alphaModFix/>
          </a:blip>
          <a:srcRect b="25060" l="18415" r="62046" t="50868"/>
          <a:stretch/>
        </p:blipFill>
        <p:spPr>
          <a:xfrm>
            <a:off x="5025639" y="2034325"/>
            <a:ext cx="3127023" cy="216601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 txBox="1"/>
          <p:nvPr>
            <p:ph type="ctrTitle"/>
          </p:nvPr>
        </p:nvSpPr>
        <p:spPr>
          <a:xfrm>
            <a:off x="4659850" y="857150"/>
            <a:ext cx="3858600" cy="11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00">
                <a:latin typeface="Raleway"/>
                <a:ea typeface="Raleway"/>
                <a:cs typeface="Raleway"/>
                <a:sym typeface="Raleway"/>
              </a:rPr>
              <a:t>t_level: indikator detak jantung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00">
                <a:latin typeface="Raleway"/>
                <a:ea typeface="Raleway"/>
                <a:cs typeface="Raleway"/>
                <a:sym typeface="Raleway"/>
              </a:rPr>
              <a:t>blood_sugar_eltc: hubungan antara gula darah puasa dan hasil elektrokardiogram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