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exend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exend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0f2f4c99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0f2f4c9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0f2f4c9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0f2f4c9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3f0b3cbd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3f0b3cbd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e84bfc01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e84bfc01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3f0b3cbd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3f0b3cbd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0f2f4c9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0f2f4c9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e84bfc01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e84bfc01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3f0b3cb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3f0b3cb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0f2f4c99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0f2f4c9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e84bfc0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e84bfc0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e84bfc0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e84bfc0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d0a8552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d0a8552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e84bfc0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e84bfc0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3f0b3cbd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3f0b3cbd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>
            <p:ph type="ctrTitle"/>
          </p:nvPr>
        </p:nvSpPr>
        <p:spPr>
          <a:xfrm>
            <a:off x="954450" y="1505700"/>
            <a:ext cx="72351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d" sz="3420">
                <a:latin typeface="Raleway"/>
                <a:ea typeface="Raleway"/>
                <a:cs typeface="Raleway"/>
                <a:sym typeface="Raleway"/>
              </a:rPr>
              <a:t>Model Performance Analytics</a:t>
            </a:r>
            <a:endParaRPr sz="3780"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961575" y="1317850"/>
            <a:ext cx="2194800" cy="5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Assignment #</a:t>
            </a:r>
            <a:r>
              <a:rPr b="1" lang="id" sz="2222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2222">
              <a:solidFill>
                <a:srgbClr val="0056D2"/>
              </a:solidFill>
            </a:endParaRPr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3"/>
          <p:cNvGrpSpPr/>
          <p:nvPr/>
        </p:nvGrpSpPr>
        <p:grpSpPr>
          <a:xfrm>
            <a:off x="961575" y="2597350"/>
            <a:ext cx="2965657" cy="602208"/>
            <a:chOff x="1037775" y="2571850"/>
            <a:chExt cx="2965657" cy="602208"/>
          </a:xfrm>
        </p:grpSpPr>
        <p:sp>
          <p:nvSpPr>
            <p:cNvPr id="63" name="Google Shape;63;p13"/>
            <p:cNvSpPr/>
            <p:nvPr/>
          </p:nvSpPr>
          <p:spPr>
            <a:xfrm>
              <a:off x="1037775" y="2571850"/>
              <a:ext cx="2118582" cy="602208"/>
            </a:xfrm>
            <a:prstGeom prst="flowChartTerminator">
              <a:avLst/>
            </a:prstGeom>
            <a:solidFill>
              <a:srgbClr val="F9BB16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884850" y="2571850"/>
              <a:ext cx="2118582" cy="602208"/>
            </a:xfrm>
            <a:prstGeom prst="flowChartTerminator">
              <a:avLst/>
            </a:prstGeom>
            <a:solidFill>
              <a:srgbClr val="F9BB16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3"/>
          <p:cNvSpPr txBox="1"/>
          <p:nvPr>
            <p:ph type="ctrTitle"/>
          </p:nvPr>
        </p:nvSpPr>
        <p:spPr>
          <a:xfrm>
            <a:off x="1108350" y="2571750"/>
            <a:ext cx="26721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22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2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212" name="Google Shape;212;p22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2"/>
          <p:cNvSpPr txBox="1"/>
          <p:nvPr>
            <p:ph type="ctrTitle"/>
          </p:nvPr>
        </p:nvSpPr>
        <p:spPr>
          <a:xfrm>
            <a:off x="3736725" y="1190925"/>
            <a:ext cx="4777500" cy="5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Hyperparameter Tuning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22"/>
          <p:cNvGrpSpPr/>
          <p:nvPr/>
        </p:nvGrpSpPr>
        <p:grpSpPr>
          <a:xfrm>
            <a:off x="753842" y="1664364"/>
            <a:ext cx="992958" cy="278964"/>
            <a:chOff x="7216167" y="3291827"/>
            <a:chExt cx="992958" cy="278964"/>
          </a:xfrm>
        </p:grpSpPr>
        <p:sp>
          <p:nvSpPr>
            <p:cNvPr id="217" name="Google Shape;217;p22"/>
            <p:cNvSpPr/>
            <p:nvPr/>
          </p:nvSpPr>
          <p:spPr>
            <a:xfrm>
              <a:off x="7216167" y="3291827"/>
              <a:ext cx="726570" cy="278964"/>
            </a:xfrm>
            <a:prstGeom prst="flowChartTerminator">
              <a:avLst/>
            </a:prstGeom>
            <a:solidFill>
              <a:srgbClr val="F9BB16"/>
            </a:solidFill>
            <a:ln cap="flat" cmpd="sng" w="9525">
              <a:solidFill>
                <a:srgbClr val="F9BB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7482555" y="3291827"/>
              <a:ext cx="726570" cy="278964"/>
            </a:xfrm>
            <a:prstGeom prst="flowChartTerminator">
              <a:avLst/>
            </a:prstGeom>
            <a:solidFill>
              <a:srgbClr val="F9BB16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2"/>
          <p:cNvSpPr txBox="1"/>
          <p:nvPr>
            <p:ph type="ctrTitle"/>
          </p:nvPr>
        </p:nvSpPr>
        <p:spPr>
          <a:xfrm>
            <a:off x="823425" y="1715488"/>
            <a:ext cx="853800" cy="2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500">
                <a:latin typeface="Raleway"/>
                <a:ea typeface="Raleway"/>
                <a:cs typeface="Raleway"/>
                <a:sym typeface="Raleway"/>
              </a:rPr>
              <a:t>Insight</a:t>
            </a:r>
            <a:endParaRPr sz="1500"/>
          </a:p>
        </p:txBody>
      </p:sp>
      <p:sp>
        <p:nvSpPr>
          <p:cNvPr id="220" name="Google Shape;220;p22"/>
          <p:cNvSpPr txBox="1"/>
          <p:nvPr>
            <p:ph type="ctrTitle"/>
          </p:nvPr>
        </p:nvSpPr>
        <p:spPr>
          <a:xfrm>
            <a:off x="541925" y="1997950"/>
            <a:ext cx="3575700" cy="19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id" sz="1200">
                <a:latin typeface="Raleway"/>
                <a:ea typeface="Raleway"/>
                <a:cs typeface="Raleway"/>
                <a:sym typeface="Raleway"/>
              </a:rPr>
              <a:t>Tidak ada perbedaan signifikan dalam akurasi model saat n_estimators berada dalam rentang 50 hingga 250.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id" sz="1200">
                <a:latin typeface="Raleway"/>
                <a:ea typeface="Raleway"/>
                <a:cs typeface="Raleway"/>
                <a:sym typeface="Raleway"/>
              </a:rPr>
              <a:t>akurasi model tetap berada dalam kisaran yang relatif dekat, menunjukkan bahwa model Random Forest cukup konsisten dalam memprediksi target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22"/>
          <p:cNvSpPr txBox="1"/>
          <p:nvPr>
            <p:ph type="ctrTitle"/>
          </p:nvPr>
        </p:nvSpPr>
        <p:spPr>
          <a:xfrm>
            <a:off x="4476225" y="1664375"/>
            <a:ext cx="3298500" cy="3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5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dengan Algoritma Random Forest</a:t>
            </a:r>
            <a:endParaRPr sz="1500">
              <a:solidFill>
                <a:srgbClr val="0056D2"/>
              </a:solidFill>
            </a:endParaRPr>
          </a:p>
        </p:txBody>
      </p:sp>
      <p:pic>
        <p:nvPicPr>
          <p:cNvPr id="222" name="Google Shape;222;p22"/>
          <p:cNvPicPr preferRelativeResize="0"/>
          <p:nvPr/>
        </p:nvPicPr>
        <p:blipFill rotWithShape="1">
          <a:blip r:embed="rId5">
            <a:alphaModFix/>
          </a:blip>
          <a:srcRect b="33041" l="4644" r="75160" t="48145"/>
          <a:stretch/>
        </p:blipFill>
        <p:spPr>
          <a:xfrm>
            <a:off x="4424338" y="2161715"/>
            <a:ext cx="3402265" cy="17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23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3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3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230" name="Google Shape;230;p23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3"/>
          <p:cNvSpPr txBox="1"/>
          <p:nvPr>
            <p:ph type="ctrTitle"/>
          </p:nvPr>
        </p:nvSpPr>
        <p:spPr>
          <a:xfrm>
            <a:off x="1315600" y="2055300"/>
            <a:ext cx="23076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latin typeface="Raleway"/>
                <a:ea typeface="Raleway"/>
                <a:cs typeface="Raleway"/>
                <a:sym typeface="Raleway"/>
              </a:rPr>
              <a:t>Curves</a:t>
            </a:r>
            <a:endParaRPr sz="3000"/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3"/>
          <p:cNvCxnSpPr/>
          <p:nvPr/>
        </p:nvCxnSpPr>
        <p:spPr>
          <a:xfrm>
            <a:off x="4126675" y="1536300"/>
            <a:ext cx="0" cy="2070900"/>
          </a:xfrm>
          <a:prstGeom prst="straightConnector1">
            <a:avLst/>
          </a:prstGeom>
          <a:noFill/>
          <a:ln cap="flat" cmpd="sng" w="381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3"/>
          <p:cNvSpPr txBox="1"/>
          <p:nvPr>
            <p:ph type="ctrTitle"/>
          </p:nvPr>
        </p:nvSpPr>
        <p:spPr>
          <a:xfrm>
            <a:off x="4511100" y="1536300"/>
            <a:ext cx="3650700" cy="20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Learning Curves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ROC AUC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24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4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4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243" name="Google Shape;243;p24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>
            <p:ph type="ctrTitle"/>
          </p:nvPr>
        </p:nvSpPr>
        <p:spPr>
          <a:xfrm>
            <a:off x="6171350" y="857250"/>
            <a:ext cx="2524200" cy="10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500">
                <a:solidFill>
                  <a:srgbClr val="F9BB16"/>
                </a:solidFill>
                <a:latin typeface="Raleway"/>
                <a:ea typeface="Raleway"/>
                <a:cs typeface="Raleway"/>
                <a:sym typeface="Raleway"/>
              </a:rPr>
              <a:t>Decision Tree</a:t>
            </a:r>
            <a:endParaRPr sz="2500">
              <a:solidFill>
                <a:srgbClr val="F9BB16"/>
              </a:solidFill>
            </a:endParaRPr>
          </a:p>
        </p:txBody>
      </p:sp>
      <p:pic>
        <p:nvPicPr>
          <p:cNvPr id="245" name="Google Shape;2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>
            <p:ph type="ctrTitle"/>
          </p:nvPr>
        </p:nvSpPr>
        <p:spPr>
          <a:xfrm>
            <a:off x="6090875" y="2077375"/>
            <a:ext cx="2639100" cy="18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Raleway"/>
                <a:ea typeface="Raleway"/>
                <a:cs typeface="Raleway"/>
                <a:sym typeface="Raleway"/>
              </a:rPr>
              <a:t>Plot di samping menunjukkan bahwasannya kurva memiliki varians tinggi dan ‘underfitting’ karena hasil cross validation error lebih rendah dibandingkan dengan training error 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225" y="443575"/>
            <a:ext cx="5279074" cy="364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25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5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5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256" name="Google Shape;256;p25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5"/>
          <p:cNvSpPr txBox="1"/>
          <p:nvPr>
            <p:ph type="ctrTitle"/>
          </p:nvPr>
        </p:nvSpPr>
        <p:spPr>
          <a:xfrm>
            <a:off x="6171350" y="1077075"/>
            <a:ext cx="2524200" cy="10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500">
                <a:solidFill>
                  <a:srgbClr val="F9BB16"/>
                </a:solidFill>
                <a:latin typeface="Raleway"/>
                <a:ea typeface="Raleway"/>
                <a:cs typeface="Raleway"/>
                <a:sym typeface="Raleway"/>
              </a:rPr>
              <a:t>Random Forest</a:t>
            </a:r>
            <a:endParaRPr sz="2500">
              <a:solidFill>
                <a:srgbClr val="F9BB16"/>
              </a:solidFill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/>
          <p:nvPr>
            <p:ph type="ctrTitle"/>
          </p:nvPr>
        </p:nvSpPr>
        <p:spPr>
          <a:xfrm>
            <a:off x="6090875" y="2068600"/>
            <a:ext cx="2639100" cy="18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Raleway"/>
                <a:ea typeface="Raleway"/>
                <a:cs typeface="Raleway"/>
                <a:sym typeface="Raleway"/>
              </a:rPr>
              <a:t>Plot di samping menunjukkan bahwasannya kurva memiliki varians tinggi dan </a:t>
            </a:r>
            <a:r>
              <a:rPr lang="id" sz="1400">
                <a:latin typeface="Raleway"/>
                <a:ea typeface="Raleway"/>
                <a:cs typeface="Raleway"/>
                <a:sym typeface="Raleway"/>
              </a:rPr>
              <a:t>‘underfitting’ </a:t>
            </a:r>
            <a:r>
              <a:rPr lang="id" sz="1400">
                <a:latin typeface="Raleway"/>
                <a:ea typeface="Raleway"/>
                <a:cs typeface="Raleway"/>
                <a:sym typeface="Raleway"/>
              </a:rPr>
              <a:t>karena ada kesenjangan yang besar dari hasil cross validation dengan training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1" name="Google Shape;2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02" y="502200"/>
            <a:ext cx="5279074" cy="364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26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6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6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269" name="Google Shape;269;p26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6"/>
          <p:cNvSpPr txBox="1"/>
          <p:nvPr>
            <p:ph type="ctrTitle"/>
          </p:nvPr>
        </p:nvSpPr>
        <p:spPr>
          <a:xfrm>
            <a:off x="529075" y="783975"/>
            <a:ext cx="3166500" cy="5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ROC AUC Curve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 txBox="1"/>
          <p:nvPr/>
        </p:nvSpPr>
        <p:spPr>
          <a:xfrm>
            <a:off x="529075" y="1441088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ROC Curve menunjukkan perbandingan antara tingkat True Positive Rate (sensitivitas) dengan tingkat False Positive Rate (1-specificity). Semakin dekat kurva ROC ke sudut kiri atas, semakin baik kinerja model.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Insight:</a:t>
            </a:r>
            <a:r>
              <a:rPr lang="id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Random Forest memiliki AUC yang lebih tinggi (0.90) dibandingkan dengan Decision Tree (0.76), menunjukkan bahwa Random Forest memiliki kemampuan yang lebih baik dalam membedakan antara kelas positif dan negatif</a:t>
            </a:r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150" y="1114113"/>
            <a:ext cx="4992797" cy="31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27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7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7"/>
          <p:cNvSpPr txBox="1"/>
          <p:nvPr>
            <p:ph type="ctrTitle"/>
          </p:nvPr>
        </p:nvSpPr>
        <p:spPr>
          <a:xfrm>
            <a:off x="2766750" y="1969700"/>
            <a:ext cx="36105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The End</a:t>
            </a:r>
            <a:endParaRPr sz="3000">
              <a:solidFill>
                <a:srgbClr val="0056D2"/>
              </a:solidFill>
            </a:endParaRPr>
          </a:p>
        </p:txBody>
      </p:sp>
      <p:sp>
        <p:nvSpPr>
          <p:cNvPr id="282" name="Google Shape;282;p27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283" name="Google Shape;283;p27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4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>
            <p:ph type="ctrTitle"/>
          </p:nvPr>
        </p:nvSpPr>
        <p:spPr>
          <a:xfrm>
            <a:off x="1507250" y="2074800"/>
            <a:ext cx="2620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latin typeface="Raleway"/>
                <a:ea typeface="Raleway"/>
                <a:cs typeface="Raleway"/>
                <a:sym typeface="Raleway"/>
              </a:rPr>
              <a:t>Comparing Model</a:t>
            </a:r>
            <a:endParaRPr sz="30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4"/>
          <p:cNvCxnSpPr/>
          <p:nvPr/>
        </p:nvCxnSpPr>
        <p:spPr>
          <a:xfrm>
            <a:off x="4572000" y="1536300"/>
            <a:ext cx="0" cy="2070900"/>
          </a:xfrm>
          <a:prstGeom prst="straightConnector1">
            <a:avLst/>
          </a:prstGeom>
          <a:noFill/>
          <a:ln cap="flat" cmpd="sng" w="381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>
            <p:ph type="ctrTitle"/>
          </p:nvPr>
        </p:nvSpPr>
        <p:spPr>
          <a:xfrm>
            <a:off x="5015950" y="1536300"/>
            <a:ext cx="3054000" cy="20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Confusion Matrix 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Classification Report</a:t>
            </a: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Cross Validation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Hyperparameter Tuning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5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type="ctrTitle"/>
          </p:nvPr>
        </p:nvSpPr>
        <p:spPr>
          <a:xfrm>
            <a:off x="638525" y="524275"/>
            <a:ext cx="49344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Splitting Data</a:t>
            </a:r>
            <a:endParaRPr b="1" sz="3000">
              <a:solidFill>
                <a:srgbClr val="0056D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type="ctrTitle"/>
          </p:nvPr>
        </p:nvSpPr>
        <p:spPr>
          <a:xfrm>
            <a:off x="622150" y="1201400"/>
            <a:ext cx="78216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Tahapan splitting dimulai dengan persiapan data terlebih dahulu menjadi dua kategori yaitu fitur dan target. Fitur(x) merupakan variabel </a:t>
            </a:r>
            <a:r>
              <a:rPr b="1" lang="id" sz="1400">
                <a:highlight>
                  <a:srgbClr val="F9BB16"/>
                </a:highlight>
                <a:latin typeface="Raleway"/>
                <a:ea typeface="Raleway"/>
                <a:cs typeface="Raleway"/>
                <a:sym typeface="Raleway"/>
              </a:rPr>
              <a:t>independen</a:t>
            </a: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 yang digunakan oleh model untuk membuat prediksi, sedangkan target(y) adalah variabel </a:t>
            </a:r>
            <a:r>
              <a:rPr b="1" lang="id" sz="1400">
                <a:highlight>
                  <a:srgbClr val="F9BB16"/>
                </a:highlight>
                <a:latin typeface="Raleway"/>
                <a:ea typeface="Raleway"/>
                <a:cs typeface="Raleway"/>
                <a:sym typeface="Raleway"/>
              </a:rPr>
              <a:t>dependen</a:t>
            </a:r>
            <a:r>
              <a:rPr b="1" lang="id" sz="1400">
                <a:latin typeface="Raleway"/>
                <a:ea typeface="Raleway"/>
                <a:cs typeface="Raleway"/>
                <a:sym typeface="Raleway"/>
              </a:rPr>
              <a:t> yang akan diprediksi oleh model.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5">
            <a:alphaModFix/>
          </a:blip>
          <a:srcRect b="44192" l="4076" r="44843" t="42173"/>
          <a:stretch/>
        </p:blipFill>
        <p:spPr>
          <a:xfrm>
            <a:off x="1010900" y="2451850"/>
            <a:ext cx="7122201" cy="10687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type="ctrTitle"/>
          </p:nvPr>
        </p:nvSpPr>
        <p:spPr>
          <a:xfrm>
            <a:off x="1190550" y="3473575"/>
            <a:ext cx="67629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Raleway"/>
                <a:ea typeface="Raleway"/>
                <a:cs typeface="Raleway"/>
                <a:sym typeface="Raleway"/>
              </a:rPr>
              <a:t>Rasio yang digunakan saat melakukan split data adalah 20:80. Dengan 20% dari data digunakan sebagai data uji dan 80% lainnya digunakan sebagai data latih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6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>
            <p:ph type="ctrTitle"/>
          </p:nvPr>
        </p:nvSpPr>
        <p:spPr>
          <a:xfrm>
            <a:off x="471200" y="515100"/>
            <a:ext cx="63441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Confusion Matrix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type="ctrTitle"/>
          </p:nvPr>
        </p:nvSpPr>
        <p:spPr>
          <a:xfrm>
            <a:off x="387300" y="3532450"/>
            <a:ext cx="8369400" cy="8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500">
                <a:latin typeface="Raleway"/>
                <a:ea typeface="Raleway"/>
                <a:cs typeface="Raleway"/>
                <a:sym typeface="Raleway"/>
              </a:rPr>
              <a:t>Penjelasan</a:t>
            </a:r>
            <a:r>
              <a:rPr b="1" lang="id" sz="1500"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id" sz="1500">
                <a:latin typeface="Raleway"/>
                <a:ea typeface="Raleway"/>
                <a:cs typeface="Raleway"/>
                <a:sym typeface="Raleway"/>
              </a:rPr>
              <a:t>confusion matrix membandingkan hasil prediksi dari model (Predicted) dengan nilai sebenarnya dalam data uji (Actual) untuk dua kelas, yaitu kelas 0 dan kelas 1. Melalui confusion matrix, classification report seperti akurasi, recall, F1-Score, dll dapat dihitung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350" y="1168500"/>
            <a:ext cx="3506675" cy="22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1545" y="1168500"/>
            <a:ext cx="3465093" cy="22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7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>
            <p:ph type="ctrTitle"/>
          </p:nvPr>
        </p:nvSpPr>
        <p:spPr>
          <a:xfrm>
            <a:off x="596325" y="642075"/>
            <a:ext cx="6344100" cy="10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Pembuktian Perhitungan </a:t>
            </a: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Confusion</a:t>
            </a: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 Matrix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500" y="1890813"/>
            <a:ext cx="3506675" cy="228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4875175" y="1241988"/>
            <a:ext cx="3635400" cy="2931150"/>
            <a:chOff x="4722775" y="1380300"/>
            <a:chExt cx="3635400" cy="293115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4722775" y="1553550"/>
              <a:ext cx="1185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5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Accuracy:  </a:t>
              </a:r>
              <a:endParaRPr/>
            </a:p>
          </p:txBody>
        </p:sp>
        <p:grpSp>
          <p:nvGrpSpPr>
            <p:cNvPr id="121" name="Google Shape;121;p17"/>
            <p:cNvGrpSpPr/>
            <p:nvPr/>
          </p:nvGrpSpPr>
          <p:grpSpPr>
            <a:xfrm>
              <a:off x="5865975" y="1380300"/>
              <a:ext cx="1428900" cy="762000"/>
              <a:chOff x="5865975" y="1380300"/>
              <a:chExt cx="1428900" cy="762000"/>
            </a:xfrm>
          </p:grpSpPr>
          <p:sp>
            <p:nvSpPr>
              <p:cNvPr id="122" name="Google Shape;122;p17"/>
              <p:cNvSpPr txBox="1"/>
              <p:nvPr/>
            </p:nvSpPr>
            <p:spPr>
              <a:xfrm>
                <a:off x="5865975" y="1380300"/>
                <a:ext cx="1428900" cy="7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5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TN+TP</a:t>
                </a:r>
                <a:endParaRPr sz="15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5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TN+FP+FN+TP</a:t>
                </a:r>
                <a:endParaRPr sz="15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cxnSp>
            <p:nvCxnSpPr>
              <p:cNvPr id="123" name="Google Shape;123;p17"/>
              <p:cNvCxnSpPr>
                <a:stCxn id="122" idx="3"/>
                <a:endCxn id="122" idx="1"/>
              </p:cNvCxnSpPr>
              <p:nvPr/>
            </p:nvCxnSpPr>
            <p:spPr>
              <a:xfrm rot="10800000">
                <a:off x="5865975" y="1761300"/>
                <a:ext cx="142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4" name="Google Shape;124;p17"/>
            <p:cNvGrpSpPr/>
            <p:nvPr/>
          </p:nvGrpSpPr>
          <p:grpSpPr>
            <a:xfrm>
              <a:off x="4746475" y="2190750"/>
              <a:ext cx="3289425" cy="762000"/>
              <a:chOff x="4822675" y="2190750"/>
              <a:chExt cx="3289425" cy="762000"/>
            </a:xfrm>
          </p:grpSpPr>
          <p:sp>
            <p:nvSpPr>
              <p:cNvPr id="125" name="Google Shape;125;p17"/>
              <p:cNvSpPr txBox="1"/>
              <p:nvPr/>
            </p:nvSpPr>
            <p:spPr>
              <a:xfrm>
                <a:off x="4822675" y="2326200"/>
                <a:ext cx="2961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8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=</a:t>
                </a:r>
                <a:endParaRPr sz="1700"/>
              </a:p>
            </p:txBody>
          </p:sp>
          <p:grpSp>
            <p:nvGrpSpPr>
              <p:cNvPr id="126" name="Google Shape;126;p17"/>
              <p:cNvGrpSpPr/>
              <p:nvPr/>
            </p:nvGrpSpPr>
            <p:grpSpPr>
              <a:xfrm>
                <a:off x="5156575" y="2190750"/>
                <a:ext cx="1095300" cy="762000"/>
                <a:chOff x="5549650" y="2571750"/>
                <a:chExt cx="1095300" cy="762000"/>
              </a:xfrm>
            </p:grpSpPr>
            <p:sp>
              <p:nvSpPr>
                <p:cNvPr id="127" name="Google Shape;127;p17"/>
                <p:cNvSpPr txBox="1"/>
                <p:nvPr/>
              </p:nvSpPr>
              <p:spPr>
                <a:xfrm>
                  <a:off x="5549650" y="2571750"/>
                  <a:ext cx="1095300" cy="7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d" sz="1500">
                      <a:solidFill>
                        <a:schemeClr val="dk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20</a:t>
                  </a:r>
                  <a:r>
                    <a:rPr lang="id" sz="1500">
                      <a:solidFill>
                        <a:schemeClr val="dk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+23</a:t>
                  </a:r>
                  <a:endParaRPr sz="15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  <a:p>
                  <a:pPr indent="0" lvl="0" marL="0" rtl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d" sz="1500">
                      <a:solidFill>
                        <a:schemeClr val="dk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20+6+8+23</a:t>
                  </a:r>
                  <a:endParaRPr sz="15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cxnSp>
              <p:nvCxnSpPr>
                <p:cNvPr id="128" name="Google Shape;128;p17"/>
                <p:cNvCxnSpPr>
                  <a:stCxn id="127" idx="1"/>
                  <a:endCxn id="127" idx="3"/>
                </p:cNvCxnSpPr>
                <p:nvPr/>
              </p:nvCxnSpPr>
              <p:spPr>
                <a:xfrm>
                  <a:off x="5549650" y="2952750"/>
                  <a:ext cx="1095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9" name="Google Shape;129;p17"/>
              <p:cNvGrpSpPr/>
              <p:nvPr/>
            </p:nvGrpSpPr>
            <p:grpSpPr>
              <a:xfrm>
                <a:off x="6595275" y="2190750"/>
                <a:ext cx="481800" cy="762000"/>
                <a:chOff x="6896450" y="2489800"/>
                <a:chExt cx="481800" cy="762000"/>
              </a:xfrm>
            </p:grpSpPr>
            <p:sp>
              <p:nvSpPr>
                <p:cNvPr id="130" name="Google Shape;130;p17"/>
                <p:cNvSpPr txBox="1"/>
                <p:nvPr/>
              </p:nvSpPr>
              <p:spPr>
                <a:xfrm>
                  <a:off x="6896450" y="2489800"/>
                  <a:ext cx="481800" cy="7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d" sz="1500">
                      <a:solidFill>
                        <a:schemeClr val="dk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43</a:t>
                  </a:r>
                  <a:endParaRPr sz="15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  <a:p>
                  <a:pPr indent="0" lvl="0" marL="0" rtl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d" sz="1500">
                      <a:solidFill>
                        <a:schemeClr val="dk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57</a:t>
                  </a:r>
                  <a:endParaRPr sz="15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cxnSp>
              <p:nvCxnSpPr>
                <p:cNvPr id="131" name="Google Shape;131;p17"/>
                <p:cNvCxnSpPr>
                  <a:stCxn id="130" idx="1"/>
                  <a:endCxn id="130" idx="3"/>
                </p:cNvCxnSpPr>
                <p:nvPr/>
              </p:nvCxnSpPr>
              <p:spPr>
                <a:xfrm>
                  <a:off x="6896450" y="2870800"/>
                  <a:ext cx="481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2" name="Google Shape;132;p17"/>
              <p:cNvSpPr txBox="1"/>
              <p:nvPr/>
            </p:nvSpPr>
            <p:spPr>
              <a:xfrm>
                <a:off x="6289675" y="2326200"/>
                <a:ext cx="2961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8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=</a:t>
                </a:r>
                <a:endParaRPr sz="1700"/>
              </a:p>
            </p:txBody>
          </p:sp>
          <p:sp>
            <p:nvSpPr>
              <p:cNvPr id="133" name="Google Shape;133;p17"/>
              <p:cNvSpPr txBox="1"/>
              <p:nvPr/>
            </p:nvSpPr>
            <p:spPr>
              <a:xfrm>
                <a:off x="7086575" y="2326200"/>
                <a:ext cx="2961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8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=</a:t>
                </a:r>
                <a:endParaRPr sz="1700"/>
              </a:p>
            </p:txBody>
          </p:sp>
          <p:sp>
            <p:nvSpPr>
              <p:cNvPr id="134" name="Google Shape;134;p17"/>
              <p:cNvSpPr txBox="1"/>
              <p:nvPr/>
            </p:nvSpPr>
            <p:spPr>
              <a:xfrm>
                <a:off x="7320100" y="2326200"/>
                <a:ext cx="7920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500">
                    <a:solidFill>
                      <a:schemeClr val="dk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0.7544</a:t>
                </a:r>
                <a:endParaRPr sz="1500"/>
              </a:p>
            </p:txBody>
          </p:sp>
        </p:grpSp>
        <p:sp>
          <p:nvSpPr>
            <p:cNvPr id="135" name="Google Shape;135;p17"/>
            <p:cNvSpPr txBox="1"/>
            <p:nvPr/>
          </p:nvSpPr>
          <p:spPr>
            <a:xfrm>
              <a:off x="4722775" y="3098250"/>
              <a:ext cx="3635400" cy="12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5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Penjelasan: </a:t>
              </a:r>
              <a:r>
                <a:rPr lang="id" sz="15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perhitungan tersebut terbukti sama/sesuai dengan output accuracy yang dihasilkan pada classification report yang dapat dilihat pada slide berikutnya</a:t>
              </a:r>
              <a:endParaRPr/>
            </a:p>
          </p:txBody>
        </p:sp>
      </p:grpSp>
      <p:sp>
        <p:nvSpPr>
          <p:cNvPr id="136" name="Google Shape;136;p17"/>
          <p:cNvSpPr txBox="1"/>
          <p:nvPr>
            <p:ph type="ctrTitle"/>
          </p:nvPr>
        </p:nvSpPr>
        <p:spPr>
          <a:xfrm>
            <a:off x="1217425" y="2136575"/>
            <a:ext cx="4683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600">
                <a:latin typeface="Raleway"/>
                <a:ea typeface="Raleway"/>
                <a:cs typeface="Raleway"/>
                <a:sym typeface="Raleway"/>
              </a:rPr>
              <a:t>TN</a:t>
            </a:r>
            <a:endParaRPr sz="1600"/>
          </a:p>
        </p:txBody>
      </p:sp>
      <p:sp>
        <p:nvSpPr>
          <p:cNvPr id="137" name="Google Shape;137;p17"/>
          <p:cNvSpPr txBox="1"/>
          <p:nvPr>
            <p:ph type="ctrTitle"/>
          </p:nvPr>
        </p:nvSpPr>
        <p:spPr>
          <a:xfrm>
            <a:off x="1217425" y="2973138"/>
            <a:ext cx="4683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600">
                <a:latin typeface="Raleway"/>
                <a:ea typeface="Raleway"/>
                <a:cs typeface="Raleway"/>
                <a:sym typeface="Raleway"/>
              </a:rPr>
              <a:t>FN</a:t>
            </a:r>
            <a:endParaRPr sz="1600"/>
          </a:p>
        </p:txBody>
      </p:sp>
      <p:sp>
        <p:nvSpPr>
          <p:cNvPr id="138" name="Google Shape;138;p17"/>
          <p:cNvSpPr txBox="1"/>
          <p:nvPr>
            <p:ph type="ctrTitle"/>
          </p:nvPr>
        </p:nvSpPr>
        <p:spPr>
          <a:xfrm>
            <a:off x="2562625" y="2973138"/>
            <a:ext cx="4683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600">
                <a:latin typeface="Raleway"/>
                <a:ea typeface="Raleway"/>
                <a:cs typeface="Raleway"/>
                <a:sym typeface="Raleway"/>
              </a:rPr>
              <a:t>TP</a:t>
            </a:r>
            <a:endParaRPr sz="1600"/>
          </a:p>
        </p:txBody>
      </p:sp>
      <p:sp>
        <p:nvSpPr>
          <p:cNvPr id="139" name="Google Shape;139;p17"/>
          <p:cNvSpPr txBox="1"/>
          <p:nvPr>
            <p:ph type="ctrTitle"/>
          </p:nvPr>
        </p:nvSpPr>
        <p:spPr>
          <a:xfrm>
            <a:off x="2562625" y="2138500"/>
            <a:ext cx="4683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600">
                <a:latin typeface="Raleway"/>
                <a:ea typeface="Raleway"/>
                <a:cs typeface="Raleway"/>
                <a:sym typeface="Raleway"/>
              </a:rPr>
              <a:t>FP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18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8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 txBox="1"/>
          <p:nvPr>
            <p:ph type="ctrTitle"/>
          </p:nvPr>
        </p:nvSpPr>
        <p:spPr>
          <a:xfrm>
            <a:off x="471200" y="515100"/>
            <a:ext cx="63441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Classification Report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>
            <p:ph type="ctrTitle"/>
          </p:nvPr>
        </p:nvSpPr>
        <p:spPr>
          <a:xfrm>
            <a:off x="6788313" y="1570725"/>
            <a:ext cx="1215000" cy="15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500">
                <a:latin typeface="Raleway"/>
                <a:ea typeface="Raleway"/>
                <a:cs typeface="Raleway"/>
                <a:sym typeface="Raleway"/>
              </a:rPr>
              <a:t>Random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8"/>
          <p:cNvSpPr txBox="1"/>
          <p:nvPr>
            <p:ph type="ctrTitle"/>
          </p:nvPr>
        </p:nvSpPr>
        <p:spPr>
          <a:xfrm>
            <a:off x="471200" y="3532450"/>
            <a:ext cx="8139300" cy="8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500">
                <a:latin typeface="Raleway"/>
                <a:ea typeface="Raleway"/>
                <a:cs typeface="Raleway"/>
                <a:sym typeface="Raleway"/>
              </a:rPr>
              <a:t>Insight: </a:t>
            </a:r>
            <a:r>
              <a:rPr lang="id" sz="1500">
                <a:latin typeface="Raleway"/>
                <a:ea typeface="Raleway"/>
                <a:cs typeface="Raleway"/>
                <a:sym typeface="Raleway"/>
              </a:rPr>
              <a:t>Model Random Forest memiliki akurasi yang lebih tinggi (86%) dibandingkan dengan Decision Tree (75.44%), hal ini menunjukkan bahwasannya Random Forest lebih baik dalam melakukan prediksi label target pada dataset ini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5">
            <a:alphaModFix/>
          </a:blip>
          <a:srcRect b="26192" l="5888" r="55673" t="44007"/>
          <a:stretch/>
        </p:blipFill>
        <p:spPr>
          <a:xfrm>
            <a:off x="547388" y="1321174"/>
            <a:ext cx="3891249" cy="16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6">
            <a:alphaModFix/>
          </a:blip>
          <a:srcRect b="23727" l="6218" r="55976" t="46195"/>
          <a:stretch/>
        </p:blipFill>
        <p:spPr>
          <a:xfrm>
            <a:off x="4804375" y="1321175"/>
            <a:ext cx="3792224" cy="169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>
            <p:ph type="ctrTitle"/>
          </p:nvPr>
        </p:nvSpPr>
        <p:spPr>
          <a:xfrm>
            <a:off x="1328413" y="3020025"/>
            <a:ext cx="23292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5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Decision Tree Classifier</a:t>
            </a:r>
            <a:endParaRPr sz="1500">
              <a:solidFill>
                <a:srgbClr val="0056D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18"/>
          <p:cNvSpPr txBox="1"/>
          <p:nvPr>
            <p:ph type="ctrTitle"/>
          </p:nvPr>
        </p:nvSpPr>
        <p:spPr>
          <a:xfrm>
            <a:off x="5436288" y="3020025"/>
            <a:ext cx="25284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5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Random Forest Classifier</a:t>
            </a:r>
            <a:endParaRPr sz="1500">
              <a:solidFill>
                <a:srgbClr val="0056D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19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9"/>
          <p:cNvSpPr txBox="1"/>
          <p:nvPr>
            <p:ph type="ctrTitle"/>
          </p:nvPr>
        </p:nvSpPr>
        <p:spPr>
          <a:xfrm>
            <a:off x="6064775" y="1343350"/>
            <a:ext cx="20319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latin typeface="Raleway"/>
                <a:ea typeface="Raleway"/>
                <a:cs typeface="Raleway"/>
                <a:sym typeface="Raleway"/>
              </a:rPr>
              <a:t>Cross 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latin typeface="Raleway"/>
                <a:ea typeface="Raleway"/>
                <a:cs typeface="Raleway"/>
                <a:sym typeface="Raleway"/>
              </a:rPr>
              <a:t>Validation</a:t>
            </a:r>
            <a:endParaRPr sz="3000"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>
            <p:ph type="ctrTitle"/>
          </p:nvPr>
        </p:nvSpPr>
        <p:spPr>
          <a:xfrm>
            <a:off x="5646425" y="2311250"/>
            <a:ext cx="2868600" cy="14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Raleway"/>
                <a:ea typeface="Raleway"/>
                <a:cs typeface="Raleway"/>
                <a:sym typeface="Raleway"/>
              </a:rPr>
              <a:t>dataset telah berhasil dibagi menjadi 5 fold, dengan pembagian tiap fold nya yang seimbang. Hal tersebut dapat dilihat dari frekuensi pembagian train dan test dari 5 fold hampir sama.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 flipH="1">
            <a:off x="5661425" y="2211825"/>
            <a:ext cx="2838600" cy="17100"/>
          </a:xfrm>
          <a:prstGeom prst="straightConnector1">
            <a:avLst/>
          </a:prstGeom>
          <a:noFill/>
          <a:ln cap="flat" cmpd="sng" w="381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19"/>
          <p:cNvPicPr preferRelativeResize="0"/>
          <p:nvPr/>
        </p:nvPicPr>
        <p:blipFill rotWithShape="1">
          <a:blip r:embed="rId5">
            <a:alphaModFix/>
          </a:blip>
          <a:srcRect b="32538" l="5019" r="70278" t="52899"/>
          <a:stretch/>
        </p:blipFill>
        <p:spPr>
          <a:xfrm>
            <a:off x="745125" y="1623425"/>
            <a:ext cx="4492378" cy="14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>
            <p:ph type="ctrTitle"/>
          </p:nvPr>
        </p:nvSpPr>
        <p:spPr>
          <a:xfrm>
            <a:off x="2267863" y="3190975"/>
            <a:ext cx="1446900" cy="3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Raleway"/>
                <a:ea typeface="Raleway"/>
                <a:cs typeface="Raleway"/>
                <a:sym typeface="Raleway"/>
              </a:rPr>
              <a:t>Stratified K Fold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0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0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79" name="Google Shape;179;p20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0"/>
          <p:cNvSpPr txBox="1"/>
          <p:nvPr>
            <p:ph type="ctrTitle"/>
          </p:nvPr>
        </p:nvSpPr>
        <p:spPr>
          <a:xfrm>
            <a:off x="2791650" y="443575"/>
            <a:ext cx="32985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latin typeface="Raleway"/>
                <a:ea typeface="Raleway"/>
                <a:cs typeface="Raleway"/>
                <a:sym typeface="Raleway"/>
              </a:rPr>
              <a:t>Cross Validation</a:t>
            </a:r>
            <a:endParaRPr sz="30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type="ctrTitle"/>
          </p:nvPr>
        </p:nvSpPr>
        <p:spPr>
          <a:xfrm>
            <a:off x="951750" y="3793775"/>
            <a:ext cx="7240500" cy="5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Raleway"/>
                <a:ea typeface="Raleway"/>
                <a:cs typeface="Raleway"/>
                <a:sym typeface="Raleway"/>
              </a:rPr>
              <a:t>Random Forest:</a:t>
            </a:r>
            <a:r>
              <a:rPr lang="id" sz="1300">
                <a:latin typeface="Raleway"/>
                <a:ea typeface="Raleway"/>
                <a:cs typeface="Raleway"/>
                <a:sym typeface="Raleway"/>
              </a:rPr>
              <a:t> Akurasi model ini lebih stabil </a:t>
            </a:r>
            <a:r>
              <a:rPr lang="id" sz="1300">
                <a:latin typeface="Raleway"/>
                <a:ea typeface="Raleway"/>
                <a:cs typeface="Raleway"/>
                <a:sym typeface="Raleway"/>
              </a:rPr>
              <a:t>dibandingkan</a:t>
            </a:r>
            <a:r>
              <a:rPr lang="id" sz="1300">
                <a:latin typeface="Raleway"/>
                <a:ea typeface="Raleway"/>
                <a:cs typeface="Raleway"/>
                <a:sym typeface="Raleway"/>
              </a:rPr>
              <a:t> algoritma sebelumnya, dengan kisaran score 77% sampai 92% dan rata-rata sebesar 83%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84" name="Google Shape;184;p20"/>
          <p:cNvCxnSpPr/>
          <p:nvPr/>
        </p:nvCxnSpPr>
        <p:spPr>
          <a:xfrm flipH="1">
            <a:off x="2892000" y="1120375"/>
            <a:ext cx="3097800" cy="10200"/>
          </a:xfrm>
          <a:prstGeom prst="straightConnector1">
            <a:avLst/>
          </a:prstGeom>
          <a:noFill/>
          <a:ln cap="flat" cmpd="sng" w="381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5" name="Google Shape;185;p20"/>
          <p:cNvPicPr preferRelativeResize="0"/>
          <p:nvPr/>
        </p:nvPicPr>
        <p:blipFill rotWithShape="1">
          <a:blip r:embed="rId5">
            <a:alphaModFix/>
          </a:blip>
          <a:srcRect b="39276" l="5037" r="42656" t="53606"/>
          <a:stretch/>
        </p:blipFill>
        <p:spPr>
          <a:xfrm>
            <a:off x="1027875" y="1424064"/>
            <a:ext cx="6978450" cy="53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5">
            <a:alphaModFix/>
          </a:blip>
          <a:srcRect b="17424" l="6769" r="43818" t="74049"/>
          <a:stretch/>
        </p:blipFill>
        <p:spPr>
          <a:xfrm>
            <a:off x="1027874" y="3060300"/>
            <a:ext cx="6978457" cy="6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>
            <p:ph type="ctrTitle"/>
          </p:nvPr>
        </p:nvSpPr>
        <p:spPr>
          <a:xfrm>
            <a:off x="951750" y="1957925"/>
            <a:ext cx="69783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Raleway"/>
                <a:ea typeface="Raleway"/>
                <a:cs typeface="Raleway"/>
                <a:sym typeface="Raleway"/>
              </a:rPr>
              <a:t>Decision Tree: </a:t>
            </a:r>
            <a:r>
              <a:rPr lang="id" sz="1300">
                <a:latin typeface="Raleway"/>
                <a:ea typeface="Raleway"/>
                <a:cs typeface="Raleway"/>
                <a:sym typeface="Raleway"/>
              </a:rPr>
              <a:t>Akurasi model berada kisaran 64.91% hingga 84.21% untuk masing masing fold. Dengan rata-rata score sebesar 74%. Hal ini menunjukkan bahwasannya prediksi ini cukup baik, meskipun terdapat variasi dalam performa tiap subsetnya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1"/>
          <p:cNvCxnSpPr/>
          <p:nvPr/>
        </p:nvCxnSpPr>
        <p:spPr>
          <a:xfrm>
            <a:off x="-166650" y="46424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-166650" y="48578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1"/>
          <p:cNvSpPr txBox="1"/>
          <p:nvPr>
            <p:ph type="ctrTitle"/>
          </p:nvPr>
        </p:nvSpPr>
        <p:spPr>
          <a:xfrm>
            <a:off x="5431475" y="4642400"/>
            <a:ext cx="3298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latin typeface="Lexend Medium"/>
                <a:ea typeface="Lexend Medium"/>
                <a:cs typeface="Lexend Medium"/>
                <a:sym typeface="Lexend Medium"/>
              </a:rPr>
              <a:t>DS5G05 - Nada Salsabila - G</a:t>
            </a:r>
            <a:endParaRPr sz="1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95" name="Google Shape;195;p21"/>
          <p:cNvCxnSpPr/>
          <p:nvPr/>
        </p:nvCxnSpPr>
        <p:spPr>
          <a:xfrm>
            <a:off x="-166650" y="5073200"/>
            <a:ext cx="9477300" cy="0"/>
          </a:xfrm>
          <a:prstGeom prst="straightConnector1">
            <a:avLst/>
          </a:prstGeom>
          <a:noFill/>
          <a:ln cap="flat" cmpd="sng" w="228600">
            <a:solidFill>
              <a:srgbClr val="F9BB1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1"/>
          <p:cNvSpPr txBox="1"/>
          <p:nvPr>
            <p:ph type="ctrTitle"/>
          </p:nvPr>
        </p:nvSpPr>
        <p:spPr>
          <a:xfrm>
            <a:off x="654025" y="777875"/>
            <a:ext cx="3268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3000">
                <a:solidFill>
                  <a:srgbClr val="0056D2"/>
                </a:solidFill>
                <a:latin typeface="Raleway"/>
                <a:ea typeface="Raleway"/>
                <a:cs typeface="Raleway"/>
                <a:sym typeface="Raleway"/>
              </a:rPr>
              <a:t>Hyperparameter Tuning</a:t>
            </a:r>
            <a:endParaRPr sz="3000">
              <a:solidFill>
                <a:srgbClr val="0056D2"/>
              </a:solidFill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74" y="443575"/>
            <a:ext cx="992999" cy="3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950" y="432353"/>
            <a:ext cx="660029" cy="351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21"/>
          <p:cNvGrpSpPr/>
          <p:nvPr/>
        </p:nvGrpSpPr>
        <p:grpSpPr>
          <a:xfrm>
            <a:off x="4592054" y="1120702"/>
            <a:ext cx="992958" cy="278964"/>
            <a:chOff x="7216167" y="3291827"/>
            <a:chExt cx="992958" cy="278964"/>
          </a:xfrm>
        </p:grpSpPr>
        <p:sp>
          <p:nvSpPr>
            <p:cNvPr id="200" name="Google Shape;200;p21"/>
            <p:cNvSpPr/>
            <p:nvPr/>
          </p:nvSpPr>
          <p:spPr>
            <a:xfrm>
              <a:off x="7216167" y="3291827"/>
              <a:ext cx="726546" cy="278951"/>
            </a:xfrm>
            <a:prstGeom prst="flowChartTerminator">
              <a:avLst/>
            </a:prstGeom>
            <a:solidFill>
              <a:srgbClr val="F9BB16"/>
            </a:solidFill>
            <a:ln cap="flat" cmpd="sng" w="9525">
              <a:solidFill>
                <a:srgbClr val="F9BB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7482555" y="3291827"/>
              <a:ext cx="726570" cy="278964"/>
            </a:xfrm>
            <a:prstGeom prst="flowChartTerminator">
              <a:avLst/>
            </a:prstGeom>
            <a:solidFill>
              <a:srgbClr val="F9BB16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1"/>
          <p:cNvSpPr txBox="1"/>
          <p:nvPr>
            <p:ph type="ctrTitle"/>
          </p:nvPr>
        </p:nvSpPr>
        <p:spPr>
          <a:xfrm>
            <a:off x="4661638" y="1171825"/>
            <a:ext cx="853800" cy="2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500">
                <a:latin typeface="Raleway"/>
                <a:ea typeface="Raleway"/>
                <a:cs typeface="Raleway"/>
                <a:sym typeface="Raleway"/>
              </a:rPr>
              <a:t>Insight</a:t>
            </a:r>
            <a:endParaRPr sz="1500"/>
          </a:p>
        </p:txBody>
      </p:sp>
      <p:sp>
        <p:nvSpPr>
          <p:cNvPr id="203" name="Google Shape;203;p21"/>
          <p:cNvSpPr txBox="1"/>
          <p:nvPr>
            <p:ph type="ctrTitle"/>
          </p:nvPr>
        </p:nvSpPr>
        <p:spPr>
          <a:xfrm>
            <a:off x="4389863" y="1604925"/>
            <a:ext cx="4100100" cy="25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id" sz="1200">
                <a:latin typeface="Raleway"/>
                <a:ea typeface="Raleway"/>
                <a:cs typeface="Raleway"/>
                <a:sym typeface="Raleway"/>
              </a:rPr>
              <a:t>akurasi model meningkat hingga mencapai puncak pada max_depth=3, di mana akurasi mencapai 78.8%. Setelahnya, akurasi cenderung mengalami penurunan.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id" sz="1200">
                <a:latin typeface="Raleway"/>
                <a:ea typeface="Raleway"/>
                <a:cs typeface="Raleway"/>
                <a:sym typeface="Raleway"/>
              </a:rPr>
              <a:t>model Decision Tree paling baik ketika kedalamannya dibatasi hingga tingkat 3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id" sz="1200">
                <a:latin typeface="Raleway"/>
                <a:ea typeface="Raleway"/>
                <a:cs typeface="Raleway"/>
                <a:sym typeface="Raleway"/>
              </a:rPr>
              <a:t>setelah max_depth=3, akurasi model cenderung menurun seiring dengan peningkatan kedalaman. Hal ini menunjukkan bahwa model cenderung overfitting (memperoleh performa yang buruk pada data uji) saat kedalaman pohon terlalu besar.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5">
            <a:alphaModFix/>
          </a:blip>
          <a:srcRect b="20342" l="4147" r="75320" t="50000"/>
          <a:stretch/>
        </p:blipFill>
        <p:spPr>
          <a:xfrm>
            <a:off x="846550" y="1869875"/>
            <a:ext cx="2883476" cy="234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