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fc397f0b_2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fc397f0b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fc397f0b_2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fc397f0b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fc397f0b_2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fc397f0b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ffc397f0b_2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ffc397f0b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ffc397f0b_2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ffc397f0b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ffc397f0b_2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ffc397f0b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ffc397f0b_2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ffc397f0b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ffc397f0b_2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fc397f0b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ffc397f0b_2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ffc397f0b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ffc397f0b_2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ffc397f0b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ffc397f0b_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ffc397f0b_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ffc397f0b_2_2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ffc397f0b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ffc397f0b_2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fc397f0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fc397f0b_2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fc397f0b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fc397f0b_2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fc397f0b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bit.ly/graphql-the-schema" TargetMode="External"/><Relationship Id="rId4" Type="http://schemas.openxmlformats.org/officeDocument/2006/relationships/hyperlink" Target="https://www.howtographql.com/graphql-js/0-introdu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prisma.io/forum/t/why-does-prisma-run-in-a-docker-container-instead-of-being-a-simple-library/5962/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repl.it/@AbrahamNnaji/WInnipeg-JS-teaser" TargetMode="External"/><Relationship Id="rId4" Type="http://schemas.openxmlformats.org/officeDocument/2006/relationships/hyperlink" Target="https://codesandbox.io/s/xroo830mno" TargetMode="External"/><Relationship Id="rId5" Type="http://schemas.openxmlformats.org/officeDocument/2006/relationships/hyperlink" Target="https://gist.github.com/mgechev/418809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graphqlbin.com/v2/6RQ6TM" TargetMode="External"/><Relationship Id="rId4" Type="http://schemas.openxmlformats.org/officeDocument/2006/relationships/hyperlink" Target="http://bit.ly/top-5-reasons-for-graphql" TargetMode="External"/><Relationship Id="rId5" Type="http://schemas.openxmlformats.org/officeDocument/2006/relationships/hyperlink" Target="https://www.howtographql.com/basics/0-introdu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Building Your Graphql Server with Prisma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Abraham Nnaji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main part of a GraphQL server</a:t>
            </a:r>
            <a:endParaRPr/>
          </a:p>
        </p:txBody>
      </p:sp>
      <p:cxnSp>
        <p:nvCxnSpPr>
          <p:cNvPr id="118" name="Google Shape;118;p22"/>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sp>
        <p:nvSpPr>
          <p:cNvPr id="119" name="Google Shape;119;p22"/>
          <p:cNvSpPr txBox="1"/>
          <p:nvPr>
            <p:ph idx="4294967295" type="body"/>
          </p:nvPr>
        </p:nvSpPr>
        <p:spPr>
          <a:xfrm>
            <a:off x="621650" y="1148600"/>
            <a:ext cx="7006500" cy="38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API definition</a:t>
            </a:r>
            <a:r>
              <a:rPr lang="en"/>
              <a:t>: </a:t>
            </a:r>
            <a:r>
              <a:rPr i="1" lang="en"/>
              <a:t>Strongly typed</a:t>
            </a:r>
            <a:r>
              <a:rPr lang="en"/>
              <a:t> &amp; written in </a:t>
            </a:r>
            <a:r>
              <a:rPr i="1" lang="en"/>
              <a:t>GraphQL Schema Definition Language (SDL)</a:t>
            </a:r>
            <a:r>
              <a:rPr lang="en"/>
              <a:t>, Defines API capabilities and has the </a:t>
            </a:r>
            <a:r>
              <a:rPr i="1" lang="en"/>
              <a:t>Special root types</a:t>
            </a:r>
            <a:r>
              <a:rPr lang="en"/>
              <a:t>: Query, Mutation, Subscription</a:t>
            </a:r>
            <a:endParaRPr/>
          </a:p>
          <a:p>
            <a:pPr indent="-342900" lvl="0" marL="457200" rtl="0" algn="l">
              <a:spcBef>
                <a:spcPts val="0"/>
              </a:spcBef>
              <a:spcAft>
                <a:spcPts val="0"/>
              </a:spcAft>
              <a:buSzPts val="1800"/>
              <a:buChar char="●"/>
            </a:pPr>
            <a:r>
              <a:rPr b="1" lang="en"/>
              <a:t>Resolver Functions</a:t>
            </a:r>
            <a:r>
              <a:rPr lang="en"/>
              <a:t>: Concrete implementation of the API, One resolver function per field in SDL schema,  </a:t>
            </a:r>
            <a:r>
              <a:rPr i="1" lang="en"/>
              <a:t>Query execution</a:t>
            </a:r>
            <a:r>
              <a:rPr lang="en"/>
              <a:t>: Invoke resolvers for all fields in query</a:t>
            </a:r>
            <a:endParaRPr/>
          </a:p>
          <a:p>
            <a:pPr indent="-342900" lvl="0" marL="457200" rtl="0" algn="l">
              <a:spcBef>
                <a:spcPts val="0"/>
              </a:spcBef>
              <a:spcAft>
                <a:spcPts val="0"/>
              </a:spcAft>
              <a:buSzPts val="1800"/>
              <a:buChar char="●"/>
            </a:pPr>
            <a:r>
              <a:rPr b="1" lang="en"/>
              <a:t>Setup - Framework, Middlewares, Network(HTTP)... </a:t>
            </a:r>
            <a:r>
              <a:rPr lang="en"/>
              <a:t>: "</a:t>
            </a:r>
            <a:r>
              <a:rPr i="1" lang="en"/>
              <a:t>GraphQL engine</a:t>
            </a:r>
            <a:r>
              <a:rPr lang="en"/>
              <a:t>" to orchestrate resolver invocations, </a:t>
            </a:r>
            <a:r>
              <a:rPr i="1" lang="en"/>
              <a:t>Network layer based on "graphql-yoga"</a:t>
            </a:r>
            <a:r>
              <a:rPr lang="en"/>
              <a:t> (network configuration: port, endpoints, CORS ... ), </a:t>
            </a:r>
            <a:r>
              <a:rPr i="1" lang="en"/>
              <a:t>Middleware</a:t>
            </a:r>
            <a:r>
              <a:rPr lang="en"/>
              <a:t> (analytics, logging, crash reporting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4294967295" type="title"/>
          </p:nvPr>
        </p:nvSpPr>
        <p:spPr>
          <a:xfrm>
            <a:off x="311700" y="-8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t>...Putting everything together</a:t>
            </a:r>
            <a:endParaRPr b="1" sz="3500"/>
          </a:p>
        </p:txBody>
      </p:sp>
      <p:cxnSp>
        <p:nvCxnSpPr>
          <p:cNvPr id="125" name="Google Shape;125;p23"/>
          <p:cNvCxnSpPr/>
          <p:nvPr/>
        </p:nvCxnSpPr>
        <p:spPr>
          <a:xfrm>
            <a:off x="418675" y="668883"/>
            <a:ext cx="753300" cy="5100"/>
          </a:xfrm>
          <a:prstGeom prst="straightConnector1">
            <a:avLst/>
          </a:prstGeom>
          <a:noFill/>
          <a:ln cap="flat" cmpd="sng" w="9525">
            <a:solidFill>
              <a:schemeClr val="lt2"/>
            </a:solidFill>
            <a:prstDash val="solid"/>
            <a:round/>
            <a:headEnd len="sm" w="sm" type="none"/>
            <a:tailEnd len="sm" w="sm" type="none"/>
          </a:ln>
        </p:spPr>
      </p:cxnSp>
      <p:sp>
        <p:nvSpPr>
          <p:cNvPr id="126" name="Google Shape;126;p23"/>
          <p:cNvSpPr txBox="1"/>
          <p:nvPr>
            <p:ph idx="4294967295" type="body"/>
          </p:nvPr>
        </p:nvSpPr>
        <p:spPr>
          <a:xfrm>
            <a:off x="175675" y="826200"/>
            <a:ext cx="8803200" cy="416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127" name="Google Shape;127;p23"/>
          <p:cNvPicPr preferRelativeResize="0"/>
          <p:nvPr/>
        </p:nvPicPr>
        <p:blipFill>
          <a:blip r:embed="rId3">
            <a:alphaModFix/>
          </a:blip>
          <a:stretch>
            <a:fillRect/>
          </a:stretch>
        </p:blipFill>
        <p:spPr>
          <a:xfrm>
            <a:off x="148650" y="745075"/>
            <a:ext cx="8904499" cy="431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 More...</a:t>
            </a:r>
            <a:endParaRPr/>
          </a:p>
        </p:txBody>
      </p:sp>
      <p:cxnSp>
        <p:nvCxnSpPr>
          <p:cNvPr id="133" name="Google Shape;133;p24"/>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sp>
        <p:nvSpPr>
          <p:cNvPr id="134" name="Google Shape;134;p24"/>
          <p:cNvSpPr txBox="1"/>
          <p:nvPr>
            <p:ph idx="4294967295" type="body"/>
          </p:nvPr>
        </p:nvSpPr>
        <p:spPr>
          <a:xfrm>
            <a:off x="621650" y="1148600"/>
            <a:ext cx="7006500" cy="384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t>GraphQL Server Basics - The Schema</a:t>
            </a:r>
            <a:endParaRPr b="1" sz="1900"/>
          </a:p>
          <a:p>
            <a:pPr indent="0" lvl="0" marL="0" rtl="0" algn="l">
              <a:lnSpc>
                <a:spcPct val="100000"/>
              </a:lnSpc>
              <a:spcBef>
                <a:spcPts val="0"/>
              </a:spcBef>
              <a:spcAft>
                <a:spcPts val="0"/>
              </a:spcAft>
              <a:buNone/>
            </a:pPr>
            <a:r>
              <a:rPr b="1" lang="en" u="sng">
                <a:solidFill>
                  <a:schemeClr val="hlink"/>
                </a:solidFill>
                <a:hlinkClick r:id="rId3"/>
              </a:rPr>
              <a:t>http://bit.ly/graphql-the-schema</a:t>
            </a:r>
            <a:endParaRPr b="1"/>
          </a:p>
          <a:p>
            <a:pPr indent="0" lvl="0" marL="0" rtl="0" algn="l">
              <a:lnSpc>
                <a:spcPct val="100000"/>
              </a:lnSpc>
              <a:spcBef>
                <a:spcPts val="0"/>
              </a:spcBef>
              <a:spcAft>
                <a:spcPts val="0"/>
              </a:spcAft>
              <a:buClr>
                <a:srgbClr val="000000"/>
              </a:buClr>
              <a:buSzPts val="1100"/>
              <a:buFont typeface="Arial"/>
              <a:buNone/>
            </a:pPr>
            <a:r>
              <a:t/>
            </a:r>
            <a:endParaRPr b="1"/>
          </a:p>
          <a:p>
            <a:pPr indent="0" lvl="0" marL="457200" rtl="0" algn="l">
              <a:spcBef>
                <a:spcPts val="0"/>
              </a:spcBef>
              <a:spcAft>
                <a:spcPts val="0"/>
              </a:spcAft>
              <a:buNone/>
            </a:pPr>
            <a:r>
              <a:t/>
            </a:r>
            <a:endParaRPr b="1"/>
          </a:p>
          <a:p>
            <a:pPr indent="0" lvl="0" marL="0" rtl="0" algn="l">
              <a:spcBef>
                <a:spcPts val="1600"/>
              </a:spcBef>
              <a:spcAft>
                <a:spcPts val="0"/>
              </a:spcAft>
              <a:buNone/>
            </a:pPr>
            <a:r>
              <a:rPr b="1" lang="en" sz="2000"/>
              <a:t>GraphQL Server Tutorial</a:t>
            </a:r>
            <a:endParaRPr b="1" sz="2000"/>
          </a:p>
          <a:p>
            <a:pPr indent="0" lvl="0" marL="0" rtl="0" algn="l">
              <a:spcBef>
                <a:spcPts val="0"/>
              </a:spcBef>
              <a:spcAft>
                <a:spcPts val="0"/>
              </a:spcAft>
              <a:buNone/>
            </a:pPr>
            <a:r>
              <a:rPr b="1" lang="en" u="sng">
                <a:solidFill>
                  <a:schemeClr val="hlink"/>
                </a:solidFill>
                <a:hlinkClick r:id="rId4"/>
              </a:rPr>
              <a:t>https://www.howtographql.com/graphql-js/0-introduction/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Prisma</a:t>
            </a:r>
            <a:endParaRPr/>
          </a:p>
        </p:txBody>
      </p:sp>
      <p:cxnSp>
        <p:nvCxnSpPr>
          <p:cNvPr id="140" name="Google Shape;140;p25"/>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sp>
        <p:nvSpPr>
          <p:cNvPr id="141" name="Google Shape;141;p25"/>
          <p:cNvSpPr txBox="1"/>
          <p:nvPr>
            <p:ph idx="4294967295" type="body"/>
          </p:nvPr>
        </p:nvSpPr>
        <p:spPr>
          <a:xfrm>
            <a:off x="621650" y="1148600"/>
            <a:ext cx="7006500" cy="3842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Strongly-typed access layer for your database (you can call it an ORM on </a:t>
            </a:r>
            <a:r>
              <a:rPr lang="en" sz="2300"/>
              <a:t>steroids</a:t>
            </a:r>
            <a:r>
              <a:rPr lang="en" sz="2300"/>
              <a:t>)</a:t>
            </a:r>
            <a:endParaRPr sz="2300"/>
          </a:p>
          <a:p>
            <a:pPr indent="-374650" lvl="0" marL="457200" rtl="0" algn="l">
              <a:spcBef>
                <a:spcPts val="0"/>
              </a:spcBef>
              <a:spcAft>
                <a:spcPts val="0"/>
              </a:spcAft>
              <a:buSzPts val="2300"/>
              <a:buChar char="●"/>
            </a:pPr>
            <a:r>
              <a:rPr lang="en" sz="2300"/>
              <a:t>Auto-generated and type-safe database client</a:t>
            </a:r>
            <a:endParaRPr sz="2300"/>
          </a:p>
          <a:p>
            <a:pPr indent="-374650" lvl="0" marL="457200" rtl="0" algn="l">
              <a:spcBef>
                <a:spcPts val="0"/>
              </a:spcBef>
              <a:spcAft>
                <a:spcPts val="0"/>
              </a:spcAft>
              <a:buSzPts val="2300"/>
              <a:buChar char="●"/>
            </a:pPr>
            <a:r>
              <a:rPr lang="en" sz="2300"/>
              <a:t>Declarative data modelling and migrations</a:t>
            </a:r>
            <a:endParaRPr sz="2300"/>
          </a:p>
          <a:p>
            <a:pPr indent="0" lvl="0" marL="457200" rtl="0" algn="l">
              <a:spcBef>
                <a:spcPts val="0"/>
              </a:spcBef>
              <a:spcAft>
                <a:spcPts val="0"/>
              </a:spcAft>
              <a:buNone/>
            </a:pPr>
            <a:r>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Prisma works </a:t>
            </a:r>
            <a:endParaRPr/>
          </a:p>
        </p:txBody>
      </p:sp>
      <p:cxnSp>
        <p:nvCxnSpPr>
          <p:cNvPr id="147" name="Google Shape;147;p26"/>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pic>
        <p:nvPicPr>
          <p:cNvPr id="148" name="Google Shape;148;p26"/>
          <p:cNvPicPr preferRelativeResize="0"/>
          <p:nvPr/>
        </p:nvPicPr>
        <p:blipFill>
          <a:blip r:embed="rId3">
            <a:alphaModFix/>
          </a:blip>
          <a:stretch>
            <a:fillRect/>
          </a:stretch>
        </p:blipFill>
        <p:spPr>
          <a:xfrm>
            <a:off x="304800" y="1131183"/>
            <a:ext cx="8432433" cy="38599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Prisma works </a:t>
            </a:r>
            <a:endParaRPr/>
          </a:p>
        </p:txBody>
      </p:sp>
      <p:cxnSp>
        <p:nvCxnSpPr>
          <p:cNvPr id="154" name="Google Shape;154;p27"/>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pic>
        <p:nvPicPr>
          <p:cNvPr id="155" name="Google Shape;155;p27"/>
          <p:cNvPicPr preferRelativeResize="0"/>
          <p:nvPr/>
        </p:nvPicPr>
        <p:blipFill>
          <a:blip r:embed="rId3">
            <a:alphaModFix/>
          </a:blip>
          <a:stretch>
            <a:fillRect/>
          </a:stretch>
        </p:blipFill>
        <p:spPr>
          <a:xfrm>
            <a:off x="267665" y="1131183"/>
            <a:ext cx="8627254" cy="38599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GraphQL Architectures with Prisma</a:t>
            </a:r>
            <a:endParaRPr/>
          </a:p>
        </p:txBody>
      </p:sp>
      <p:cxnSp>
        <p:nvCxnSpPr>
          <p:cNvPr id="161" name="Google Shape;161;p28"/>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pic>
        <p:nvPicPr>
          <p:cNvPr id="162" name="Google Shape;162;p28"/>
          <p:cNvPicPr preferRelativeResize="0"/>
          <p:nvPr/>
        </p:nvPicPr>
        <p:blipFill>
          <a:blip r:embed="rId3">
            <a:alphaModFix/>
          </a:blip>
          <a:stretch>
            <a:fillRect/>
          </a:stretch>
        </p:blipFill>
        <p:spPr>
          <a:xfrm>
            <a:off x="152400" y="1131183"/>
            <a:ext cx="8839201" cy="36392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GraphQL Architectures with Prisma</a:t>
            </a:r>
            <a:endParaRPr/>
          </a:p>
        </p:txBody>
      </p:sp>
      <p:cxnSp>
        <p:nvCxnSpPr>
          <p:cNvPr id="168" name="Google Shape;168;p29"/>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pic>
        <p:nvPicPr>
          <p:cNvPr id="169" name="Google Shape;169;p29"/>
          <p:cNvPicPr preferRelativeResize="0"/>
          <p:nvPr/>
        </p:nvPicPr>
        <p:blipFill>
          <a:blip r:embed="rId3">
            <a:alphaModFix/>
          </a:blip>
          <a:stretch>
            <a:fillRect/>
          </a:stretch>
        </p:blipFill>
        <p:spPr>
          <a:xfrm>
            <a:off x="152400" y="1283583"/>
            <a:ext cx="8839202" cy="35510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GraphQL Architectures with Prisma</a:t>
            </a:r>
            <a:endParaRPr/>
          </a:p>
        </p:txBody>
      </p:sp>
      <p:cxnSp>
        <p:nvCxnSpPr>
          <p:cNvPr id="175" name="Google Shape;175;p30"/>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pic>
        <p:nvPicPr>
          <p:cNvPr id="176" name="Google Shape;176;p30"/>
          <p:cNvPicPr preferRelativeResize="0"/>
          <p:nvPr/>
        </p:nvPicPr>
        <p:blipFill>
          <a:blip r:embed="rId3">
            <a:alphaModFix/>
          </a:blip>
          <a:stretch>
            <a:fillRect/>
          </a:stretch>
        </p:blipFill>
        <p:spPr>
          <a:xfrm>
            <a:off x="152400" y="1512183"/>
            <a:ext cx="8839201" cy="29539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 with Prisma</a:t>
            </a:r>
            <a:endParaRPr/>
          </a:p>
        </p:txBody>
      </p:sp>
      <p:cxnSp>
        <p:nvCxnSpPr>
          <p:cNvPr id="182" name="Google Shape;182;p31"/>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sp>
        <p:nvSpPr>
          <p:cNvPr id="183" name="Google Shape;183;p31"/>
          <p:cNvSpPr txBox="1"/>
          <p:nvPr>
            <p:ph idx="4294967295" type="body"/>
          </p:nvPr>
        </p:nvSpPr>
        <p:spPr>
          <a:xfrm>
            <a:off x="621650" y="1148600"/>
            <a:ext cx="7006500" cy="38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Datamodel: </a:t>
            </a:r>
            <a:r>
              <a:rPr lang="en"/>
              <a:t>Defines the models of your application and is foundation for the Prisma client API. (Optional: Can be used to perform migrations against your database.)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a:t>Prisma server: </a:t>
            </a:r>
            <a:r>
              <a:rPr lang="en"/>
              <a:t>A standalone infrastructure component sitting on top of your database.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a:t>Prisma client:</a:t>
            </a:r>
            <a:r>
              <a:rPr lang="en"/>
              <a:t> An auto-generated library that connects to the Prisma server and lets you read, write and stream data in your database. It is used for data access in your applications.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Name:</a:t>
            </a:r>
            <a:br>
              <a:rPr lang="en"/>
            </a:br>
            <a:r>
              <a:rPr lang="en"/>
              <a:t>Abraham Nnaji</a:t>
            </a:r>
            <a:endParaRPr/>
          </a:p>
          <a:p>
            <a:pPr indent="0" lvl="0" marL="0" rtl="0" algn="l">
              <a:spcBef>
                <a:spcPts val="1600"/>
              </a:spcBef>
              <a:spcAft>
                <a:spcPts val="0"/>
              </a:spcAft>
              <a:buClr>
                <a:schemeClr val="dk2"/>
              </a:buClr>
              <a:buSzPts val="1100"/>
              <a:buNone/>
            </a:pPr>
            <a:r>
              <a:rPr lang="en"/>
              <a:t>Work:</a:t>
            </a:r>
            <a:br>
              <a:rPr lang="en"/>
            </a:br>
            <a:r>
              <a:rPr lang="en"/>
              <a:t>SkipTheDishes</a:t>
            </a:r>
            <a:endParaRPr/>
          </a:p>
          <a:p>
            <a:pPr indent="0" lvl="0" marL="0" rtl="0" algn="l">
              <a:spcBef>
                <a:spcPts val="1600"/>
              </a:spcBef>
              <a:spcAft>
                <a:spcPts val="1600"/>
              </a:spcAft>
              <a:buClr>
                <a:schemeClr val="dk2"/>
              </a:buClr>
              <a:buSzPts val="1100"/>
              <a:buNone/>
            </a:pPr>
            <a:r>
              <a:rPr lang="en"/>
              <a:t>Twitter:</a:t>
            </a:r>
            <a:br>
              <a:rPr lang="en"/>
            </a:br>
            <a:r>
              <a:rPr lang="en"/>
              <a:t>@nnajiabraham</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1762650" y="526350"/>
            <a:ext cx="56187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800"/>
              <a:t>Demo</a:t>
            </a:r>
            <a:endParaRPr sz="9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idx="4294967295"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 Difficulties with Prisma</a:t>
            </a:r>
            <a:endParaRPr/>
          </a:p>
        </p:txBody>
      </p:sp>
      <p:cxnSp>
        <p:nvCxnSpPr>
          <p:cNvPr id="194" name="Google Shape;194;p33"/>
          <p:cNvCxnSpPr/>
          <p:nvPr/>
        </p:nvCxnSpPr>
        <p:spPr>
          <a:xfrm>
            <a:off x="418675" y="973683"/>
            <a:ext cx="753300" cy="5100"/>
          </a:xfrm>
          <a:prstGeom prst="straightConnector1">
            <a:avLst/>
          </a:prstGeom>
          <a:noFill/>
          <a:ln cap="flat" cmpd="sng" w="9525">
            <a:solidFill>
              <a:schemeClr val="lt2"/>
            </a:solidFill>
            <a:prstDash val="solid"/>
            <a:round/>
            <a:headEnd len="sm" w="sm" type="none"/>
            <a:tailEnd len="sm" w="sm" type="none"/>
          </a:ln>
        </p:spPr>
      </p:cxnSp>
      <p:sp>
        <p:nvSpPr>
          <p:cNvPr id="195" name="Google Shape;195;p33"/>
          <p:cNvSpPr txBox="1"/>
          <p:nvPr>
            <p:ph idx="4294967295" type="body"/>
          </p:nvPr>
        </p:nvSpPr>
        <p:spPr>
          <a:xfrm>
            <a:off x="469250" y="1148600"/>
            <a:ext cx="8210700" cy="38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beyond the scope of an ORM, it pretty much creates an GraphQL API for database hence creating a database as service which you can lock to only your application server. This is all good because you can scale horizontally quickly and add different layers to this endpoint like logging, caching etc.. since it uses docker. Now that is difficult for me cause i had to start learning docker, how its implemented, best practices etc..</a:t>
            </a:r>
            <a:endParaRPr/>
          </a:p>
          <a:p>
            <a:pPr indent="-342900" lvl="0" marL="457200" rtl="0" algn="l">
              <a:spcBef>
                <a:spcPts val="0"/>
              </a:spcBef>
              <a:spcAft>
                <a:spcPts val="0"/>
              </a:spcAft>
              <a:buSzPts val="1800"/>
              <a:buChar char="●"/>
            </a:pPr>
            <a:r>
              <a:rPr lang="en"/>
              <a:t>Also the type of DB Prisma support but they seem to be really adding support for more db quickly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u="sng">
                <a:solidFill>
                  <a:schemeClr val="hlink"/>
                </a:solidFill>
                <a:hlinkClick r:id="rId3"/>
              </a:rPr>
              <a:t>https://www.prisma.io/forum/t/why-does-prisma-run-in-a-docker-container-instead-of-being-a-simple-library/5962/3</a:t>
            </a:r>
            <a:endParaRPr b="1" sz="1300"/>
          </a:p>
          <a:p>
            <a:pPr indent="0" lvl="0" marL="457200" rtl="0" algn="l">
              <a:spcBef>
                <a:spcPts val="0"/>
              </a:spcBef>
              <a:spcAft>
                <a:spcPts val="0"/>
              </a:spcAft>
              <a:buNone/>
            </a:pPr>
            <a:r>
              <a:t/>
            </a:r>
            <a:endParaRPr b="1"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4"/>
          <p:cNvSpPr txBox="1"/>
          <p:nvPr>
            <p:ph idx="4294967295" type="title"/>
          </p:nvPr>
        </p:nvSpPr>
        <p:spPr>
          <a:xfrm>
            <a:off x="311700" y="372500"/>
            <a:ext cx="8520600" cy="203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300">
                <a:solidFill>
                  <a:schemeClr val="accent1"/>
                </a:solidFill>
              </a:rPr>
              <a:t>Thank You 🙏</a:t>
            </a:r>
            <a:endParaRPr b="1" sz="4300">
              <a:solidFill>
                <a:schemeClr val="accent1"/>
              </a:solidFill>
            </a:endParaRPr>
          </a:p>
        </p:txBody>
      </p:sp>
      <p:sp>
        <p:nvSpPr>
          <p:cNvPr id="202" name="Google Shape;202;p34"/>
          <p:cNvSpPr txBox="1"/>
          <p:nvPr>
            <p:ph idx="4294967295" type="body"/>
          </p:nvPr>
        </p:nvSpPr>
        <p:spPr>
          <a:xfrm>
            <a:off x="3526775" y="3579825"/>
            <a:ext cx="3043800" cy="71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t>@nnajiabraham</a:t>
            </a:r>
            <a:endParaRPr sz="3200"/>
          </a:p>
        </p:txBody>
      </p:sp>
      <p:pic>
        <p:nvPicPr>
          <p:cNvPr id="203" name="Google Shape;203;p34"/>
          <p:cNvPicPr preferRelativeResize="0"/>
          <p:nvPr/>
        </p:nvPicPr>
        <p:blipFill>
          <a:blip r:embed="rId3">
            <a:alphaModFix/>
          </a:blip>
          <a:stretch>
            <a:fillRect/>
          </a:stretch>
        </p:blipFill>
        <p:spPr>
          <a:xfrm>
            <a:off x="1962250" y="3372600"/>
            <a:ext cx="1219000" cy="121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JavaScript Teaser</a:t>
            </a:r>
            <a:endParaRPr sz="2700"/>
          </a:p>
          <a:p>
            <a:pPr indent="-400050" lvl="0" marL="457200" rtl="0" algn="l">
              <a:spcBef>
                <a:spcPts val="0"/>
              </a:spcBef>
              <a:spcAft>
                <a:spcPts val="0"/>
              </a:spcAft>
              <a:buSzPts val="2700"/>
              <a:buChar char="●"/>
            </a:pPr>
            <a:r>
              <a:rPr lang="en" sz="2700"/>
              <a:t>Quick Review On GraphQL</a:t>
            </a:r>
            <a:endParaRPr sz="2700"/>
          </a:p>
          <a:p>
            <a:pPr indent="-400050" lvl="0" marL="457200" rtl="0" algn="l">
              <a:spcBef>
                <a:spcPts val="0"/>
              </a:spcBef>
              <a:spcAft>
                <a:spcPts val="0"/>
              </a:spcAft>
              <a:buSzPts val="2700"/>
              <a:buChar char="●"/>
            </a:pPr>
            <a:r>
              <a:rPr lang="en" sz="2700"/>
              <a:t>Introduction and working with Prisma</a:t>
            </a:r>
            <a:endParaRPr sz="2700"/>
          </a:p>
          <a:p>
            <a:pPr indent="0" lvl="0" marL="457200" rtl="0" algn="l">
              <a:spcBef>
                <a:spcPts val="1600"/>
              </a:spcBef>
              <a:spcAft>
                <a:spcPts val="160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JavaScript Teaser</a:t>
            </a:r>
            <a:endParaRPr/>
          </a:p>
        </p:txBody>
      </p:sp>
      <p:cxnSp>
        <p:nvCxnSpPr>
          <p:cNvPr id="82" name="Google Shape;82;p16"/>
          <p:cNvCxnSpPr/>
          <p:nvPr/>
        </p:nvCxnSpPr>
        <p:spPr>
          <a:xfrm>
            <a:off x="418675" y="1278483"/>
            <a:ext cx="753300" cy="5100"/>
          </a:xfrm>
          <a:prstGeom prst="straightConnector1">
            <a:avLst/>
          </a:prstGeom>
          <a:noFill/>
          <a:ln cap="flat" cmpd="sng" w="9525">
            <a:solidFill>
              <a:schemeClr val="lt2"/>
            </a:solidFill>
            <a:prstDash val="solid"/>
            <a:round/>
            <a:headEnd len="sm" w="sm" type="none"/>
            <a:tailEnd len="sm" w="sm" type="none"/>
          </a:ln>
        </p:spPr>
      </p:cxnSp>
      <p:sp>
        <p:nvSpPr>
          <p:cNvPr id="83" name="Google Shape;83;p16"/>
          <p:cNvSpPr txBox="1"/>
          <p:nvPr>
            <p:ph idx="4294967295" type="body"/>
          </p:nvPr>
        </p:nvSpPr>
        <p:spPr>
          <a:xfrm>
            <a:off x="311700" y="1916325"/>
            <a:ext cx="7006500" cy="2753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u="sng">
                <a:solidFill>
                  <a:schemeClr val="hlink"/>
                </a:solidFill>
                <a:hlinkClick r:id="rId3"/>
              </a:rPr>
              <a:t>https://repl.it/@AbrahamNnaji/WInnipeg-JS-teaser</a:t>
            </a:r>
            <a:endParaRPr sz="2100"/>
          </a:p>
          <a:p>
            <a:pPr indent="-361950" lvl="0" marL="457200" rtl="0" algn="l">
              <a:spcBef>
                <a:spcPts val="0"/>
              </a:spcBef>
              <a:spcAft>
                <a:spcPts val="0"/>
              </a:spcAft>
              <a:buSzPts val="2100"/>
              <a:buChar char="●"/>
            </a:pPr>
            <a:r>
              <a:rPr lang="en" sz="2100" u="sng">
                <a:solidFill>
                  <a:schemeClr val="hlink"/>
                </a:solidFill>
                <a:hlinkClick r:id="rId4"/>
              </a:rPr>
              <a:t>https://codesandbox.io/s/xroo830mno</a:t>
            </a:r>
            <a:endParaRPr sz="2100"/>
          </a:p>
          <a:p>
            <a:pPr indent="-361950" lvl="0" marL="457200" rtl="0" algn="l">
              <a:spcBef>
                <a:spcPts val="0"/>
              </a:spcBef>
              <a:spcAft>
                <a:spcPts val="0"/>
              </a:spcAft>
              <a:buSzPts val="2100"/>
              <a:buChar char="●"/>
            </a:pPr>
            <a:r>
              <a:rPr lang="en" sz="2100" u="sng">
                <a:solidFill>
                  <a:schemeClr val="hlink"/>
                </a:solidFill>
                <a:hlinkClick r:id="rId5"/>
              </a:rPr>
              <a:t>https://gist.github.com/mgechev/4188098</a:t>
            </a:r>
            <a:endParaRPr sz="2100"/>
          </a:p>
          <a:p>
            <a:pPr indent="0" lvl="0" marL="0" rtl="0" algn="l">
              <a:spcBef>
                <a:spcPts val="1600"/>
              </a:spcBef>
              <a:spcAft>
                <a:spcPts val="16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What is GraphQL</a:t>
            </a:r>
            <a:endParaRPr>
              <a:solidFill>
                <a:srgbClr val="FFFFFF"/>
              </a:solidFill>
            </a:endParaRPr>
          </a:p>
        </p:txBody>
      </p:sp>
      <p:sp>
        <p:nvSpPr>
          <p:cNvPr id="89" name="Google Shape;89;p17"/>
          <p:cNvSpPr txBox="1"/>
          <p:nvPr>
            <p:ph idx="4294967295" type="body"/>
          </p:nvPr>
        </p:nvSpPr>
        <p:spPr>
          <a:xfrm>
            <a:off x="311700" y="1916325"/>
            <a:ext cx="7006500" cy="27531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New API standard developed by Facebook</a:t>
            </a:r>
            <a:endParaRPr sz="2300"/>
          </a:p>
          <a:p>
            <a:pPr indent="-374650" lvl="0" marL="457200" rtl="0" algn="l">
              <a:spcBef>
                <a:spcPts val="0"/>
              </a:spcBef>
              <a:spcAft>
                <a:spcPts val="0"/>
              </a:spcAft>
              <a:buSzPts val="2300"/>
              <a:buChar char="●"/>
            </a:pPr>
            <a:r>
              <a:rPr lang="en" sz="2300"/>
              <a:t>Specification for type system &amp; query language</a:t>
            </a:r>
            <a:endParaRPr sz="2300"/>
          </a:p>
          <a:p>
            <a:pPr indent="-374650" lvl="0" marL="457200" rtl="0" algn="l">
              <a:spcBef>
                <a:spcPts val="0"/>
              </a:spcBef>
              <a:spcAft>
                <a:spcPts val="0"/>
              </a:spcAft>
              <a:buSzPts val="2300"/>
              <a:buChar char="●"/>
            </a:pPr>
            <a:r>
              <a:rPr lang="en" sz="2300"/>
              <a:t>Core primitives: Query, Mutation &amp; Subscription</a:t>
            </a:r>
            <a:endParaRPr sz="2300"/>
          </a:p>
          <a:p>
            <a:pPr indent="0" lvl="0" marL="0" rtl="0" algn="l">
              <a:spcBef>
                <a:spcPts val="1600"/>
              </a:spcBef>
              <a:spcAft>
                <a:spcPts val="16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Why use GraphQL?</a:t>
            </a:r>
            <a:endParaRPr>
              <a:solidFill>
                <a:srgbClr val="FFFFFF"/>
              </a:solidFill>
            </a:endParaRPr>
          </a:p>
        </p:txBody>
      </p:sp>
      <p:sp>
        <p:nvSpPr>
          <p:cNvPr id="95" name="Google Shape;95;p18"/>
          <p:cNvSpPr txBox="1"/>
          <p:nvPr>
            <p:ph idx="4294967295" type="body"/>
          </p:nvPr>
        </p:nvSpPr>
        <p:spPr>
          <a:xfrm>
            <a:off x="311700" y="1916325"/>
            <a:ext cx="7006500" cy="27531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Strongly typed schema for your API</a:t>
            </a:r>
            <a:endParaRPr sz="2300"/>
          </a:p>
          <a:p>
            <a:pPr indent="-374650" lvl="0" marL="457200" rtl="0" algn="l">
              <a:spcBef>
                <a:spcPts val="0"/>
              </a:spcBef>
              <a:spcAft>
                <a:spcPts val="0"/>
              </a:spcAft>
              <a:buSzPts val="2300"/>
              <a:buChar char="●"/>
            </a:pPr>
            <a:r>
              <a:rPr lang="en" sz="2300"/>
              <a:t>Query exactly the data you need</a:t>
            </a:r>
            <a:endParaRPr sz="2300"/>
          </a:p>
          <a:p>
            <a:pPr indent="-374650" lvl="0" marL="457200" rtl="0" algn="l">
              <a:spcBef>
                <a:spcPts val="0"/>
              </a:spcBef>
              <a:spcAft>
                <a:spcPts val="0"/>
              </a:spcAft>
              <a:buSzPts val="2300"/>
              <a:buChar char="●"/>
            </a:pPr>
            <a:r>
              <a:rPr lang="en" sz="2300"/>
              <a:t>Rich tooling ecosystem &amp; great community</a:t>
            </a:r>
            <a:endParaRPr sz="2300"/>
          </a:p>
          <a:p>
            <a:pPr indent="0" lvl="0" marL="0" rtl="0" algn="l">
              <a:spcBef>
                <a:spcPts val="1600"/>
              </a:spcBef>
              <a:spcAft>
                <a:spcPts val="16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304800" y="152400"/>
            <a:ext cx="8425050" cy="487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and Learn More</a:t>
            </a:r>
            <a:endParaRPr/>
          </a:p>
        </p:txBody>
      </p:sp>
      <p:cxnSp>
        <p:nvCxnSpPr>
          <p:cNvPr id="106" name="Google Shape;106;p20"/>
          <p:cNvCxnSpPr/>
          <p:nvPr/>
        </p:nvCxnSpPr>
        <p:spPr>
          <a:xfrm>
            <a:off x="418675" y="1278483"/>
            <a:ext cx="753300" cy="5100"/>
          </a:xfrm>
          <a:prstGeom prst="straightConnector1">
            <a:avLst/>
          </a:prstGeom>
          <a:noFill/>
          <a:ln cap="flat" cmpd="sng" w="9525">
            <a:solidFill>
              <a:schemeClr val="lt2"/>
            </a:solidFill>
            <a:prstDash val="solid"/>
            <a:round/>
            <a:headEnd len="sm" w="sm" type="none"/>
            <a:tailEnd len="sm" w="sm" type="none"/>
          </a:ln>
        </p:spPr>
      </p:cxnSp>
      <p:sp>
        <p:nvSpPr>
          <p:cNvPr id="107" name="Google Shape;107;p20"/>
          <p:cNvSpPr txBox="1"/>
          <p:nvPr>
            <p:ph idx="4294967295" type="body"/>
          </p:nvPr>
        </p:nvSpPr>
        <p:spPr>
          <a:xfrm>
            <a:off x="621650" y="1605800"/>
            <a:ext cx="7006500" cy="26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u="sng"/>
              <a:t>Demo</a:t>
            </a:r>
            <a:endParaRPr sz="2300" u="sng"/>
          </a:p>
          <a:p>
            <a:pPr indent="-374650" lvl="0" marL="457200" rtl="0" algn="l">
              <a:spcBef>
                <a:spcPts val="1600"/>
              </a:spcBef>
              <a:spcAft>
                <a:spcPts val="0"/>
              </a:spcAft>
              <a:buSzPts val="2300"/>
              <a:buChar char="●"/>
            </a:pPr>
            <a:r>
              <a:rPr lang="en" sz="2300" u="sng">
                <a:solidFill>
                  <a:schemeClr val="accent5"/>
                </a:solidFill>
                <a:hlinkClick r:id="rId3"/>
              </a:rPr>
              <a:t>https://www.graphqlbin.com/v2/6RQ6TM</a:t>
            </a:r>
            <a:endParaRPr/>
          </a:p>
          <a:p>
            <a:pPr indent="0" lvl="0" marL="0" rtl="0" algn="l">
              <a:spcBef>
                <a:spcPts val="1600"/>
              </a:spcBef>
              <a:spcAft>
                <a:spcPts val="0"/>
              </a:spcAft>
              <a:buNone/>
            </a:pPr>
            <a:r>
              <a:rPr lang="en" sz="2300" u="sng"/>
              <a:t>Resources</a:t>
            </a:r>
            <a:endParaRPr sz="2300" u="sng"/>
          </a:p>
          <a:p>
            <a:pPr indent="-374650" lvl="0" marL="457200" rtl="0" algn="l">
              <a:spcBef>
                <a:spcPts val="1600"/>
              </a:spcBef>
              <a:spcAft>
                <a:spcPts val="0"/>
              </a:spcAft>
              <a:buSzPts val="2300"/>
              <a:buChar char="●"/>
            </a:pPr>
            <a:r>
              <a:rPr lang="en" sz="2300" u="sng">
                <a:solidFill>
                  <a:schemeClr val="accent5"/>
                </a:solidFill>
                <a:hlinkClick r:id="rId4"/>
              </a:rPr>
              <a:t>http://bit.ly/top-5-reasons-for-graphql</a:t>
            </a:r>
            <a:endParaRPr sz="2300"/>
          </a:p>
          <a:p>
            <a:pPr indent="-374650" lvl="0" marL="457200" rtl="0" algn="l">
              <a:spcBef>
                <a:spcPts val="0"/>
              </a:spcBef>
              <a:spcAft>
                <a:spcPts val="0"/>
              </a:spcAft>
              <a:buSzPts val="2300"/>
              <a:buChar char="●"/>
            </a:pPr>
            <a:r>
              <a:rPr lang="en" sz="2300" u="sng">
                <a:solidFill>
                  <a:schemeClr val="hlink"/>
                </a:solidFill>
                <a:hlinkClick r:id="rId5"/>
              </a:rPr>
              <a:t>https://www.howtographql.com/basics/0-introduction/</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GraphQL Servers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