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5B6A-F85F-3F0E-CEC1-777A2B195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96442-1564-F022-650D-CB583FD1B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12F2A7-2369-705B-2D4B-544DCB447956}"/>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4A816E80-7B6B-0960-FA8A-A1106B059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783D5-B97D-2383-84D0-A9A86AB73AF0}"/>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06135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3263-F196-2CE1-A19D-A2EB26A368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1768DB-2BE9-36C7-CA73-1DC0392F8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03602-DCDD-603B-7768-5EE6C9321025}"/>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98BD37FB-43E3-8561-7026-C5D325A6F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BF27C-2A03-9599-4101-3E15ADA1A860}"/>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4097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10BBB-3B42-5A48-5385-D61BD86A7F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28F29-6AD7-B01A-38A1-8CD610C6C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1A295-9EA0-6BC7-C14E-26E6D89102D7}"/>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E1038DD7-C961-8285-0148-9B2CFD9D9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129BE-0897-181B-F7EB-844110887189}"/>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1014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C2CB-BA5E-822A-EAD4-711553787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C29449-EDA7-A7B2-2B8C-42BE5CFDA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C1C66-62AD-F821-C6B1-AADFCF2762B4}"/>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7C4B8A5B-7F7A-19CF-F8CC-CFB0603DF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672F5-7A55-17C8-6B45-043AC67ECC47}"/>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26920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FFC8-24F0-AF98-D3E6-2FDBE6167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3FAFF-C51A-7FC1-CA8D-2FF008816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0996B-BC7B-14EB-3986-F795E0314324}"/>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6A835DE6-3086-E1F7-4ED8-24923BB87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6AA0-A5B9-3AF7-6C3F-51AF0B1E3C7C}"/>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57504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0AE4-3F7E-836E-8C39-8E7697AA2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A5F51-D0CC-EBE2-84A8-A15F2B669A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D8FCB-1D5E-D30A-762E-39BBD91BB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74167-DA72-9296-A174-60832F611E3C}"/>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6" name="Footer Placeholder 5">
            <a:extLst>
              <a:ext uri="{FF2B5EF4-FFF2-40B4-BE49-F238E27FC236}">
                <a16:creationId xmlns:a16="http://schemas.microsoft.com/office/drawing/2014/main" id="{71AC98D5-6E4B-94FD-9445-792AF353B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5B4DA-6112-2AD1-9F9D-7E02E634A48B}"/>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6439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8591-4BF2-7DF0-041D-7D5BD3138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9E221F-6EFE-DB9D-9732-A9F54D014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578074-D661-188C-57F6-65F981490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878BE9-DF13-6310-497B-892207999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6BEC84-5D93-C7AE-9FEF-495E95425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BF8BE6-FD4C-6C66-D67C-DCCD09C9ACCC}"/>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8" name="Footer Placeholder 7">
            <a:extLst>
              <a:ext uri="{FF2B5EF4-FFF2-40B4-BE49-F238E27FC236}">
                <a16:creationId xmlns:a16="http://schemas.microsoft.com/office/drawing/2014/main" id="{4D36279A-3ECC-DF41-8E6C-6D88E5052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754611-8555-2430-9F34-48408AFB17A1}"/>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71307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01F5-D67B-C227-025B-B28743D84E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ECD839-9FD0-6DD6-5A6F-6193FA579C09}"/>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4" name="Footer Placeholder 3">
            <a:extLst>
              <a:ext uri="{FF2B5EF4-FFF2-40B4-BE49-F238E27FC236}">
                <a16:creationId xmlns:a16="http://schemas.microsoft.com/office/drawing/2014/main" id="{C4D2FE3C-FCF4-B9EA-D046-923486804A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7AD0B-EB42-0697-CE37-15471BC2814D}"/>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93236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8E374-1E77-AD8F-60DF-7534A424AFD3}"/>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3" name="Footer Placeholder 2">
            <a:extLst>
              <a:ext uri="{FF2B5EF4-FFF2-40B4-BE49-F238E27FC236}">
                <a16:creationId xmlns:a16="http://schemas.microsoft.com/office/drawing/2014/main" id="{BDBAEF73-143B-B354-59D3-41C375E4D6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A1E738-CB0C-4DBC-B6A8-0F782F64678A}"/>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267224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1992-47A0-665E-6DCA-566112D5F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F303C5-F0C7-D8D5-479A-5802BDBAB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35286D-E32C-BC51-4E79-DBE1A99D8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22E09-5E6C-3EA8-397A-44CD1955E079}"/>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6" name="Footer Placeholder 5">
            <a:extLst>
              <a:ext uri="{FF2B5EF4-FFF2-40B4-BE49-F238E27FC236}">
                <a16:creationId xmlns:a16="http://schemas.microsoft.com/office/drawing/2014/main" id="{5664F356-6D14-0010-1193-7DD2BA736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1F9BC-8125-8FA3-D572-0E7A7CEE0679}"/>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91587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9C24-4AE5-D356-327C-475401EBA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D610D0-E3A5-C435-215E-45926EF33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568ACE-A763-D34A-3B6E-287D83EF5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20CBC-B5AF-7F81-CBB6-0D988B15A304}"/>
              </a:ext>
            </a:extLst>
          </p:cNvPr>
          <p:cNvSpPr>
            <a:spLocks noGrp="1"/>
          </p:cNvSpPr>
          <p:nvPr>
            <p:ph type="dt" sz="half" idx="10"/>
          </p:nvPr>
        </p:nvSpPr>
        <p:spPr/>
        <p:txBody>
          <a:bodyPr/>
          <a:lstStyle/>
          <a:p>
            <a:fld id="{1514FC77-D69F-0940-818A-B9645DE00F60}" type="datetimeFigureOut">
              <a:rPr lang="en-US" smtClean="0"/>
              <a:t>10/17/23</a:t>
            </a:fld>
            <a:endParaRPr lang="en-US"/>
          </a:p>
        </p:txBody>
      </p:sp>
      <p:sp>
        <p:nvSpPr>
          <p:cNvPr id="6" name="Footer Placeholder 5">
            <a:extLst>
              <a:ext uri="{FF2B5EF4-FFF2-40B4-BE49-F238E27FC236}">
                <a16:creationId xmlns:a16="http://schemas.microsoft.com/office/drawing/2014/main" id="{6BC404AC-0871-0D19-84DC-52B7F8AF9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C8677-A4AA-0AE3-AA69-4C962CF5E0DE}"/>
              </a:ext>
            </a:extLst>
          </p:cNvPr>
          <p:cNvSpPr>
            <a:spLocks noGrp="1"/>
          </p:cNvSpPr>
          <p:nvPr>
            <p:ph type="sldNum" sz="quarter" idx="12"/>
          </p:nvPr>
        </p:nvSpPr>
        <p:spPr/>
        <p:txBody>
          <a:bodyPr/>
          <a:lstStyle/>
          <a:p>
            <a:fld id="{FCD99EEC-98E1-FB4D-8D87-50028C5FFFCA}" type="slidenum">
              <a:rPr lang="en-US" smtClean="0"/>
              <a:t>‹#›</a:t>
            </a:fld>
            <a:endParaRPr lang="en-US"/>
          </a:p>
        </p:txBody>
      </p:sp>
    </p:spTree>
    <p:extLst>
      <p:ext uri="{BB962C8B-B14F-4D97-AF65-F5344CB8AC3E}">
        <p14:creationId xmlns:p14="http://schemas.microsoft.com/office/powerpoint/2010/main" val="387273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2B0A9-95EC-2B04-5954-1A0E3ECEC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40CD0B-593B-6D06-6093-04B8C3C2C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6E240-6FA4-08F1-8309-D1A8F864A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4FC77-D69F-0940-818A-B9645DE00F60}" type="datetimeFigureOut">
              <a:rPr lang="en-US" smtClean="0"/>
              <a:t>10/17/23</a:t>
            </a:fld>
            <a:endParaRPr lang="en-US"/>
          </a:p>
        </p:txBody>
      </p:sp>
      <p:sp>
        <p:nvSpPr>
          <p:cNvPr id="5" name="Footer Placeholder 4">
            <a:extLst>
              <a:ext uri="{FF2B5EF4-FFF2-40B4-BE49-F238E27FC236}">
                <a16:creationId xmlns:a16="http://schemas.microsoft.com/office/drawing/2014/main" id="{8F55B2A9-67F9-DF39-699B-800D2CBD1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139A34-3F84-124E-4107-9682D56B9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99EEC-98E1-FB4D-8D87-50028C5FFFCA}" type="slidenum">
              <a:rPr lang="en-US" smtClean="0"/>
              <a:t>‹#›</a:t>
            </a:fld>
            <a:endParaRPr lang="en-US"/>
          </a:p>
        </p:txBody>
      </p:sp>
    </p:spTree>
    <p:extLst>
      <p:ext uri="{BB962C8B-B14F-4D97-AF65-F5344CB8AC3E}">
        <p14:creationId xmlns:p14="http://schemas.microsoft.com/office/powerpoint/2010/main" val="1339151312"/>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033A-215B-7AF1-331E-7F47A902DBF0}"/>
              </a:ext>
            </a:extLst>
          </p:cNvPr>
          <p:cNvSpPr>
            <a:spLocks noGrp="1"/>
          </p:cNvSpPr>
          <p:nvPr>
            <p:ph type="ctrTitle"/>
          </p:nvPr>
        </p:nvSpPr>
        <p:spPr/>
        <p:txBody>
          <a:bodyPr>
            <a:normAutofit/>
          </a:bodyPr>
          <a:lstStyle/>
          <a:p>
            <a:r>
              <a:rPr lang="en-US" sz="4400" b="1" dirty="0">
                <a:latin typeface="Bruna Bold" pitchFamily="2" charset="77"/>
              </a:rPr>
              <a:t>Multiprocessing Sample Problem Broadcast Video Stream</a:t>
            </a:r>
            <a:br>
              <a:rPr lang="en-US" sz="4400" b="1" dirty="0">
                <a:latin typeface="Bruna Bold" pitchFamily="2" charset="77"/>
              </a:rPr>
            </a:br>
            <a:r>
              <a:rPr lang="en-US" sz="1800" dirty="0">
                <a:latin typeface="Bruna Light" pitchFamily="2" charset="77"/>
              </a:rPr>
              <a:t>Trajekt Sport, Oct 17, 2023</a:t>
            </a:r>
            <a:br>
              <a:rPr lang="en-US" sz="4400" b="1" dirty="0">
                <a:latin typeface="Bruna Bold" pitchFamily="2" charset="77"/>
              </a:rPr>
            </a:br>
            <a:endParaRPr lang="en-US" sz="4400" b="1" dirty="0">
              <a:latin typeface="Bruna Bold" pitchFamily="2" charset="77"/>
            </a:endParaRPr>
          </a:p>
        </p:txBody>
      </p:sp>
      <p:pic>
        <p:nvPicPr>
          <p:cNvPr id="5" name="Picture 4" descr="A black background with white text&#10;&#10;Description automatically generated">
            <a:extLst>
              <a:ext uri="{FF2B5EF4-FFF2-40B4-BE49-F238E27FC236}">
                <a16:creationId xmlns:a16="http://schemas.microsoft.com/office/drawing/2014/main" id="{6531556A-E3CD-CF72-1E5E-2D22420453DF}"/>
              </a:ext>
            </a:extLst>
          </p:cNvPr>
          <p:cNvPicPr>
            <a:picLocks noChangeAspect="1"/>
          </p:cNvPicPr>
          <p:nvPr/>
        </p:nvPicPr>
        <p:blipFill>
          <a:blip r:embed="rId2"/>
          <a:stretch>
            <a:fillRect/>
          </a:stretch>
        </p:blipFill>
        <p:spPr>
          <a:xfrm>
            <a:off x="4826000" y="3602038"/>
            <a:ext cx="2540000" cy="2540000"/>
          </a:xfrm>
          <a:prstGeom prst="rect">
            <a:avLst/>
          </a:prstGeom>
        </p:spPr>
      </p:pic>
    </p:spTree>
    <p:extLst>
      <p:ext uri="{BB962C8B-B14F-4D97-AF65-F5344CB8AC3E}">
        <p14:creationId xmlns:p14="http://schemas.microsoft.com/office/powerpoint/2010/main" val="401068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2: Multiple Video Sources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92500" lnSpcReduction="10000"/>
          </a:bodyPr>
          <a:lstStyle/>
          <a:p>
            <a:pPr marL="0" indent="0" algn="just">
              <a:buNone/>
            </a:pPr>
            <a:r>
              <a:rPr lang="en-US" b="1" dirty="0">
                <a:latin typeface="Bruna Light" pitchFamily="2" charset="77"/>
              </a:rPr>
              <a:t>Objectives</a:t>
            </a:r>
            <a:r>
              <a:rPr lang="en-US" dirty="0">
                <a:latin typeface="Bruna Light" pitchFamily="2" charset="77"/>
              </a:rPr>
              <a:t>:</a:t>
            </a:r>
          </a:p>
          <a:p>
            <a:pPr marL="0" indent="0" algn="just">
              <a:buNone/>
            </a:pPr>
            <a:endParaRPr lang="en-US" dirty="0">
              <a:latin typeface="Bruna Light" pitchFamily="2" charset="77"/>
            </a:endParaRPr>
          </a:p>
          <a:p>
            <a:pPr algn="just">
              <a:buFont typeface="Arial" panose="020B0604020202020204" pitchFamily="34" charset="0"/>
              <a:buChar char="•"/>
            </a:pPr>
            <a:r>
              <a:rPr lang="en-CA" sz="2400" b="1" dirty="0">
                <a:effectLst/>
                <a:latin typeface="Bruna Light" pitchFamily="2" charset="77"/>
              </a:rPr>
              <a:t>Extend Video Sources</a:t>
            </a:r>
            <a:r>
              <a:rPr lang="en-CA" sz="2400" dirty="0">
                <a:effectLst/>
                <a:latin typeface="Bruna Light" pitchFamily="2" charset="77"/>
              </a:rPr>
              <a:t>: Enable the program to handle both saved video files and camera streams as video sources. Provide users with the flexibility to choose between different video input types.</a:t>
            </a:r>
          </a:p>
          <a:p>
            <a:pPr algn="just">
              <a:buFont typeface="Arial" panose="020B0604020202020204" pitchFamily="34" charset="0"/>
              <a:buChar char="•"/>
            </a:pPr>
            <a:r>
              <a:rPr lang="en-CA" sz="2400" b="1" dirty="0">
                <a:effectLst/>
                <a:latin typeface="Bruna Light" pitchFamily="2" charset="77"/>
              </a:rPr>
              <a:t>Interface for Registration</a:t>
            </a:r>
            <a:r>
              <a:rPr lang="en-CA" sz="2400" dirty="0">
                <a:effectLst/>
                <a:latin typeface="Bruna Light" pitchFamily="2" charset="77"/>
              </a:rPr>
              <a:t>: Implement an intuitive interface for registering video broadcasts and video consumers. Allow multiple consumers to subscribe to a single broadcast, facilitating efficient video distribution.</a:t>
            </a:r>
          </a:p>
          <a:p>
            <a:pPr algn="just">
              <a:buFont typeface="Arial" panose="020B0604020202020204" pitchFamily="34" charset="0"/>
              <a:buChar char="•"/>
            </a:pPr>
            <a:r>
              <a:rPr lang="en-CA" sz="2400" b="1" dirty="0">
                <a:effectLst/>
                <a:latin typeface="Bruna Light" pitchFamily="2" charset="77"/>
              </a:rPr>
              <a:t>Consumer Configuration</a:t>
            </a:r>
            <a:r>
              <a:rPr lang="en-CA" sz="2400" dirty="0">
                <a:effectLst/>
                <a:latin typeface="Bruna Light" pitchFamily="2" charset="77"/>
              </a:rPr>
              <a:t>: Ensure that consumers can read from one or more video broadcasts concurrently.</a:t>
            </a:r>
          </a:p>
          <a:p>
            <a:pPr algn="just">
              <a:buFont typeface="Arial" panose="020B0604020202020204" pitchFamily="34" charset="0"/>
              <a:buChar char="•"/>
            </a:pPr>
            <a:r>
              <a:rPr lang="en-CA" sz="2400" b="1" dirty="0">
                <a:effectLst/>
                <a:latin typeface="Bruna Light" pitchFamily="2" charset="77"/>
              </a:rPr>
              <a:t>Edge Case Handling</a:t>
            </a:r>
            <a:r>
              <a:rPr lang="en-CA" sz="2400" dirty="0">
                <a:effectLst/>
                <a:latin typeface="Bruna Light" pitchFamily="2" charset="77"/>
              </a:rPr>
              <a:t>: Develop mechanisms to robustly handle edge cases, such as unexpected terminations, invalid inputs, or concurrency issues. Ensure system stability and graceful error handling under various scenarios.</a:t>
            </a:r>
          </a:p>
        </p:txBody>
      </p:sp>
      <p:pic>
        <p:nvPicPr>
          <p:cNvPr id="4" name="Picture 3" descr="A black background with white text&#10;&#10;Description automatically generated">
            <a:extLst>
              <a:ext uri="{FF2B5EF4-FFF2-40B4-BE49-F238E27FC236}">
                <a16:creationId xmlns:a16="http://schemas.microsoft.com/office/drawing/2014/main" id="{D80588C4-7407-FD54-674F-A27A800EC309}"/>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320844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2: Multiple Video Sources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47500" lnSpcReduction="20000"/>
          </a:bodyPr>
          <a:lstStyle/>
          <a:p>
            <a:pPr marL="0" indent="0" algn="just">
              <a:buNone/>
            </a:pPr>
            <a:r>
              <a:rPr lang="en-US" sz="4000" b="1" dirty="0">
                <a:latin typeface="Bruna Light" pitchFamily="2" charset="77"/>
              </a:rPr>
              <a:t>Broadcast-Consumer Interface Implementation</a:t>
            </a:r>
            <a:r>
              <a:rPr lang="en-US" dirty="0">
                <a:latin typeface="Bruna Light" pitchFamily="2" charset="77"/>
              </a:rPr>
              <a:t>:</a:t>
            </a:r>
          </a:p>
          <a:p>
            <a:pPr algn="just">
              <a:buFont typeface="Arial" panose="020B0604020202020204" pitchFamily="34" charset="0"/>
              <a:buChar char="•"/>
            </a:pPr>
            <a:endParaRPr lang="en-CA" sz="2900" b="1" dirty="0">
              <a:effectLst/>
              <a:latin typeface="Bruna Light" pitchFamily="2" charset="77"/>
            </a:endParaRPr>
          </a:p>
          <a:p>
            <a:pPr algn="just">
              <a:buFont typeface="Arial" panose="020B0604020202020204" pitchFamily="34" charset="0"/>
              <a:buChar char="•"/>
            </a:pPr>
            <a:r>
              <a:rPr lang="en-CA" sz="2900" b="1" dirty="0">
                <a:effectLst/>
                <a:latin typeface="Bruna Light" pitchFamily="2" charset="77"/>
              </a:rPr>
              <a:t>Interface for Registration and Assignment</a:t>
            </a:r>
            <a:r>
              <a:rPr lang="en-CA" sz="2900" dirty="0">
                <a:effectLst/>
                <a:latin typeface="Bruna Light" pitchFamily="2" charset="77"/>
              </a:rPr>
              <a:t>:</a:t>
            </a:r>
          </a:p>
          <a:p>
            <a:pPr marL="742950" lvl="1" indent="-285750" algn="just">
              <a:buFont typeface="Arial" panose="020B0604020202020204" pitchFamily="34" charset="0"/>
              <a:buChar char="•"/>
            </a:pPr>
            <a:r>
              <a:rPr lang="en-CA" sz="2500" dirty="0">
                <a:effectLst/>
                <a:latin typeface="Bruna Light" pitchFamily="2" charset="77"/>
              </a:rPr>
              <a:t>Client Class: Introduced a Client class to represent clients (consumers) and manage their consumer processes.</a:t>
            </a:r>
          </a:p>
          <a:p>
            <a:pPr marL="742950" lvl="1" indent="-285750" algn="just">
              <a:buFont typeface="Arial" panose="020B0604020202020204" pitchFamily="34" charset="0"/>
              <a:buChar char="•"/>
            </a:pPr>
            <a:r>
              <a:rPr lang="en-CA" sz="2500" dirty="0">
                <a:effectLst/>
                <a:latin typeface="Bruna Light" pitchFamily="2" charset="77"/>
              </a:rPr>
              <a:t>Flexible Setup: Created a flexible setup mechanism that allows users to configure and initialize multiple consumer processes for each client.</a:t>
            </a:r>
          </a:p>
          <a:p>
            <a:pPr algn="just">
              <a:buFont typeface="Arial" panose="020B0604020202020204" pitchFamily="34" charset="0"/>
              <a:buChar char="•"/>
            </a:pPr>
            <a:r>
              <a:rPr lang="en-CA" sz="2900" b="1" dirty="0">
                <a:effectLst/>
                <a:latin typeface="Bruna Light" pitchFamily="2" charset="77"/>
              </a:rPr>
              <a:t>Consumer-Source Mapping</a:t>
            </a:r>
            <a:r>
              <a:rPr lang="en-CA" sz="2900" dirty="0">
                <a:effectLst/>
                <a:latin typeface="Bruna Light" pitchFamily="2" charset="77"/>
              </a:rPr>
              <a:t>:</a:t>
            </a:r>
          </a:p>
          <a:p>
            <a:pPr marL="742950" lvl="1" indent="-285750" algn="just">
              <a:buFont typeface="Arial" panose="020B0604020202020204" pitchFamily="34" charset="0"/>
              <a:buChar char="•"/>
            </a:pPr>
            <a:r>
              <a:rPr lang="en-CA" sz="2500" dirty="0">
                <a:effectLst/>
                <a:latin typeface="Bruna Light" pitchFamily="2" charset="77"/>
              </a:rPr>
              <a:t>Process Registry: Implemented a process registry dictionary to map consumer process classes to their corresponding video channels.</a:t>
            </a:r>
          </a:p>
          <a:p>
            <a:pPr marL="742950" lvl="1" indent="-285750" algn="just">
              <a:buFont typeface="Arial" panose="020B0604020202020204" pitchFamily="34" charset="0"/>
              <a:buChar char="•"/>
            </a:pPr>
            <a:r>
              <a:rPr lang="en-CA" sz="2500" dirty="0">
                <a:effectLst/>
                <a:latin typeface="Bruna Light" pitchFamily="2" charset="77"/>
              </a:rPr>
              <a:t>Channel Selection: Provided users with the ability to select the desired video channel (broadcast) for each consumer process.</a:t>
            </a:r>
          </a:p>
          <a:p>
            <a:pPr algn="just">
              <a:buFont typeface="Arial" panose="020B0604020202020204" pitchFamily="34" charset="0"/>
              <a:buChar char="•"/>
            </a:pPr>
            <a:r>
              <a:rPr lang="en-CA" sz="2900" b="1" dirty="0">
                <a:effectLst/>
                <a:latin typeface="Bruna Light" pitchFamily="2" charset="77"/>
              </a:rPr>
              <a:t>Dynamic Configuration</a:t>
            </a:r>
            <a:r>
              <a:rPr lang="en-CA" sz="2900" dirty="0">
                <a:effectLst/>
                <a:latin typeface="Bruna Light" pitchFamily="2" charset="77"/>
              </a:rPr>
              <a:t>:</a:t>
            </a:r>
          </a:p>
          <a:p>
            <a:pPr marL="742950" lvl="1" indent="-285750" algn="just">
              <a:buFont typeface="Arial" panose="020B0604020202020204" pitchFamily="34" charset="0"/>
              <a:buChar char="•"/>
            </a:pPr>
            <a:r>
              <a:rPr lang="en-CA" sz="2500" dirty="0">
                <a:effectLst/>
                <a:latin typeface="Bruna Light" pitchFamily="2" charset="77"/>
              </a:rPr>
              <a:t>Broadcast Selection: Allowed users to specify the video broadcast (source) to which each consumer process should be connected.</a:t>
            </a:r>
          </a:p>
          <a:p>
            <a:pPr algn="just">
              <a:buFont typeface="Arial" panose="020B0604020202020204" pitchFamily="34" charset="0"/>
              <a:buChar char="•"/>
            </a:pPr>
            <a:r>
              <a:rPr lang="en-CA" sz="2900" b="1" dirty="0">
                <a:effectLst/>
                <a:latin typeface="Bruna Light" pitchFamily="2" charset="77"/>
              </a:rPr>
              <a:t>Support for Multiple Consumers</a:t>
            </a:r>
            <a:r>
              <a:rPr lang="en-CA" sz="2900" dirty="0">
                <a:effectLst/>
                <a:latin typeface="Bruna Light" pitchFamily="2" charset="77"/>
              </a:rPr>
              <a:t>:</a:t>
            </a:r>
          </a:p>
          <a:p>
            <a:pPr marL="742950" lvl="1" indent="-285750" algn="just">
              <a:buFont typeface="Arial" panose="020B0604020202020204" pitchFamily="34" charset="0"/>
              <a:buChar char="•"/>
            </a:pPr>
            <a:r>
              <a:rPr lang="en-CA" sz="2500" dirty="0">
                <a:effectLst/>
                <a:latin typeface="Bruna Light" pitchFamily="2" charset="77"/>
              </a:rPr>
              <a:t>Multiple Clients: Enabled the creation of multiple clients, each capable of having multiple consumer processes.</a:t>
            </a:r>
          </a:p>
          <a:p>
            <a:pPr marL="742950" lvl="1" indent="-285750" algn="just">
              <a:buFont typeface="Arial" panose="020B0604020202020204" pitchFamily="34" charset="0"/>
              <a:buChar char="•"/>
            </a:pPr>
            <a:r>
              <a:rPr lang="en-CA" sz="2500" dirty="0">
                <a:effectLst/>
                <a:latin typeface="Bruna Light" pitchFamily="2" charset="77"/>
              </a:rPr>
              <a:t>Flexibility: Allowed multiple consumers to be configured and assigned to a single broadcast source, enhancing flexibility and concurrent processing.</a:t>
            </a:r>
          </a:p>
          <a:p>
            <a:pPr algn="just">
              <a:buFont typeface="Arial" panose="020B0604020202020204" pitchFamily="34" charset="0"/>
              <a:buChar char="•"/>
            </a:pPr>
            <a:r>
              <a:rPr lang="en-CA" sz="2900" b="1" dirty="0">
                <a:effectLst/>
                <a:latin typeface="Bruna Light" pitchFamily="2" charset="77"/>
              </a:rPr>
              <a:t>Efficient Video Distribution</a:t>
            </a:r>
            <a:r>
              <a:rPr lang="en-CA" sz="2900" dirty="0">
                <a:effectLst/>
                <a:latin typeface="Bruna Light" pitchFamily="2" charset="77"/>
              </a:rPr>
              <a:t>:</a:t>
            </a:r>
          </a:p>
          <a:p>
            <a:pPr marL="742950" lvl="1" indent="-285750" algn="just">
              <a:buFont typeface="Arial" panose="020B0604020202020204" pitchFamily="34" charset="0"/>
              <a:buChar char="•"/>
            </a:pPr>
            <a:r>
              <a:rPr lang="en-CA" sz="2500" dirty="0">
                <a:effectLst/>
                <a:latin typeface="Bruna Light" pitchFamily="2" charset="77"/>
              </a:rPr>
              <a:t>Broadcasters and Consumers: Utilized separate processes for video broadcasters and consumer processes to ensure efficient video distribution and parallel processing.</a:t>
            </a:r>
          </a:p>
          <a:p>
            <a:pPr marL="742950" lvl="1" indent="-285750" algn="just">
              <a:buFont typeface="Arial" panose="020B0604020202020204" pitchFamily="34" charset="0"/>
              <a:buChar char="•"/>
            </a:pPr>
            <a:r>
              <a:rPr lang="en-CA" sz="2500" dirty="0">
                <a:effectLst/>
                <a:latin typeface="Bruna Light" pitchFamily="2" charset="77"/>
              </a:rPr>
              <a:t>Optimized Resource Utilization: Facilitated simultaneous reading from one or more broadcasts, optimizing resource utilization.</a:t>
            </a:r>
          </a:p>
        </p:txBody>
      </p:sp>
      <p:pic>
        <p:nvPicPr>
          <p:cNvPr id="4" name="Picture 3" descr="A black background with white text&#10;&#10;Description automatically generated">
            <a:extLst>
              <a:ext uri="{FF2B5EF4-FFF2-40B4-BE49-F238E27FC236}">
                <a16:creationId xmlns:a16="http://schemas.microsoft.com/office/drawing/2014/main" id="{44BB9CB5-9678-637C-BB90-8D103326D764}"/>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35834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2: Multiple Video Sources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55000" lnSpcReduction="20000"/>
          </a:bodyPr>
          <a:lstStyle/>
          <a:p>
            <a:pPr marL="0" indent="0" algn="just">
              <a:buNone/>
            </a:pPr>
            <a:r>
              <a:rPr lang="en-US" sz="4000" dirty="0">
                <a:latin typeface="Bruna Light" pitchFamily="2" charset="77"/>
              </a:rPr>
              <a:t>Opening and Closing Broadcasts and Processes</a:t>
            </a:r>
            <a:r>
              <a:rPr lang="en-US" dirty="0">
                <a:latin typeface="Bruna Light" pitchFamily="2" charset="77"/>
              </a:rPr>
              <a:t>:</a:t>
            </a:r>
          </a:p>
          <a:p>
            <a:pPr algn="just">
              <a:buFont typeface="Arial" panose="020B0604020202020204" pitchFamily="34" charset="0"/>
              <a:buChar char="•"/>
            </a:pPr>
            <a:r>
              <a:rPr lang="en-CA" b="1" dirty="0">
                <a:effectLst/>
                <a:latin typeface="Bruna Light" pitchFamily="2" charset="77"/>
              </a:rPr>
              <a:t>Multi-Broadcast Handling</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VideoBroadcaster Instances: Multiple instances of VideoBroadcaster are created, each representing a distinct video source (webcam or local video file).</a:t>
            </a:r>
          </a:p>
          <a:p>
            <a:pPr marL="742950" lvl="1" indent="-285750" algn="just">
              <a:buFont typeface="Arial" panose="020B0604020202020204" pitchFamily="34" charset="0"/>
              <a:buChar char="•"/>
            </a:pPr>
            <a:r>
              <a:rPr lang="en-CA" dirty="0">
                <a:effectLst/>
                <a:latin typeface="Bruna Light" pitchFamily="2" charset="77"/>
              </a:rPr>
              <a:t>Centralized Management: Video sources are centrally managed within these VideoBroadcaster instances, simplifying their control.</a:t>
            </a:r>
          </a:p>
          <a:p>
            <a:pPr algn="just">
              <a:buFont typeface="Arial" panose="020B0604020202020204" pitchFamily="34" charset="0"/>
              <a:buChar char="•"/>
            </a:pPr>
            <a:r>
              <a:rPr lang="en-CA" b="1" dirty="0">
                <a:effectLst/>
                <a:latin typeface="Bruna Light" pitchFamily="2" charset="77"/>
              </a:rPr>
              <a:t>Opening Video Sources</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Parallel Initialization: Each VideoBroadcaster instance opens its video source independently and simultaneously when the program starts (start method).</a:t>
            </a:r>
          </a:p>
          <a:p>
            <a:pPr marL="742950" lvl="1" indent="-285750" algn="just">
              <a:buFont typeface="Arial" panose="020B0604020202020204" pitchFamily="34" charset="0"/>
              <a:buChar char="•"/>
            </a:pPr>
            <a:r>
              <a:rPr lang="en-CA" dirty="0">
                <a:effectLst/>
                <a:latin typeface="Bruna Light" pitchFamily="2" charset="77"/>
              </a:rPr>
              <a:t>Parallel Capture: Frames from multiple video sources are captured concurrently in parallel processes.</a:t>
            </a:r>
          </a:p>
          <a:p>
            <a:pPr algn="just">
              <a:buFont typeface="Arial" panose="020B0604020202020204" pitchFamily="34" charset="0"/>
              <a:buChar char="•"/>
            </a:pPr>
            <a:r>
              <a:rPr lang="en-CA" b="1" dirty="0">
                <a:effectLst/>
                <a:latin typeface="Bruna Light" pitchFamily="2" charset="77"/>
              </a:rPr>
              <a:t>Closing Video Sources</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Graceful Shutdown: When the program is stopped, the stop method of each VideoBroadcaster is called, ensuring a graceful shutdown.</a:t>
            </a:r>
          </a:p>
          <a:p>
            <a:pPr marL="742950" lvl="1" indent="-285750" algn="just">
              <a:buFont typeface="Arial" panose="020B0604020202020204" pitchFamily="34" charset="0"/>
              <a:buChar char="•"/>
            </a:pPr>
            <a:r>
              <a:rPr lang="en-CA" dirty="0">
                <a:effectLst/>
                <a:latin typeface="Bruna Light" pitchFamily="2" charset="77"/>
              </a:rPr>
              <a:t>Resource Release: Video sources are released properly to prevent resource leaks or conflicts.</a:t>
            </a:r>
          </a:p>
          <a:p>
            <a:pPr algn="just">
              <a:buFont typeface="Arial" panose="020B0604020202020204" pitchFamily="34" charset="0"/>
              <a:buChar char="•"/>
            </a:pPr>
            <a:r>
              <a:rPr lang="en-CA" b="1" dirty="0">
                <a:effectLst/>
                <a:latin typeface="Bruna Light" pitchFamily="2" charset="77"/>
              </a:rPr>
              <a:t>Resource Sharing between processes</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Shared Frame Queues: Consumers share frame queues provided by each VideoBroadcaster instances, using independent broadcasting queues, enabling multiple processes to access frames simultaneously.</a:t>
            </a:r>
          </a:p>
          <a:p>
            <a:pPr algn="just">
              <a:buFont typeface="Arial" panose="020B0604020202020204" pitchFamily="34" charset="0"/>
              <a:buChar char="•"/>
            </a:pPr>
            <a:r>
              <a:rPr lang="en-CA" b="1" dirty="0">
                <a:effectLst/>
                <a:latin typeface="Bruna Light" pitchFamily="2" charset="77"/>
              </a:rPr>
              <a:t>Termination Handling</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Consumer Termination: Consumers are terminated gracefully and efficiently when the program exits.</a:t>
            </a:r>
          </a:p>
          <a:p>
            <a:pPr marL="742950" lvl="1" indent="-285750" algn="just">
              <a:buFont typeface="Arial" panose="020B0604020202020204" pitchFamily="34" charset="0"/>
              <a:buChar char="•"/>
            </a:pPr>
            <a:r>
              <a:rPr lang="en-CA" dirty="0">
                <a:effectLst/>
                <a:latin typeface="Bruna Light" pitchFamily="2" charset="77"/>
              </a:rPr>
              <a:t>Event Flags: Event flags are used to coordinate and signal the stopping and termination of consumers and broadcasters.</a:t>
            </a:r>
          </a:p>
        </p:txBody>
      </p:sp>
      <p:pic>
        <p:nvPicPr>
          <p:cNvPr id="4" name="Picture 3" descr="A black background with white text&#10;&#10;Description automatically generated">
            <a:extLst>
              <a:ext uri="{FF2B5EF4-FFF2-40B4-BE49-F238E27FC236}">
                <a16:creationId xmlns:a16="http://schemas.microsoft.com/office/drawing/2014/main" id="{79065862-9418-6703-932B-34A77F68F9FE}"/>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240153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2: Multiple Video Sources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47500" lnSpcReduction="20000"/>
          </a:bodyPr>
          <a:lstStyle/>
          <a:p>
            <a:pPr marL="0" indent="0" algn="just">
              <a:buNone/>
            </a:pPr>
            <a:r>
              <a:rPr lang="en-US" sz="4000" b="1" dirty="0">
                <a:latin typeface="Bruna Light" pitchFamily="2" charset="77"/>
              </a:rPr>
              <a:t>Edge Case Testing</a:t>
            </a:r>
            <a:r>
              <a:rPr lang="en-US" dirty="0">
                <a:latin typeface="Bruna Light" pitchFamily="2" charset="77"/>
              </a:rPr>
              <a:t>:</a:t>
            </a:r>
          </a:p>
          <a:p>
            <a:pPr algn="just">
              <a:buFont typeface="+mj-lt"/>
              <a:buAutoNum type="arabicPeriod"/>
            </a:pPr>
            <a:r>
              <a:rPr lang="en-CA" b="1" dirty="0">
                <a:effectLst/>
                <a:latin typeface="Bruna Light" pitchFamily="2" charset="77"/>
              </a:rPr>
              <a:t>Missing Video Source File</a:t>
            </a:r>
            <a:r>
              <a:rPr lang="en-CA" b="1" dirty="0">
                <a:latin typeface="Bruna Light" pitchFamily="2" charset="77"/>
              </a:rPr>
              <a:t>: </a:t>
            </a:r>
            <a:r>
              <a:rPr lang="en-CA" dirty="0">
                <a:effectLst/>
                <a:latin typeface="Bruna Light" pitchFamily="2" charset="77"/>
              </a:rPr>
              <a:t>Provide a non-existent file path as a video source and verify if the code gracefully handles the error. Validation: Check if the code detects the missing file, provides an appropriate error message, and continues processing other sources if available.</a:t>
            </a:r>
          </a:p>
          <a:p>
            <a:pPr algn="just">
              <a:buFont typeface="+mj-lt"/>
              <a:buAutoNum type="arabicPeriod"/>
            </a:pPr>
            <a:r>
              <a:rPr lang="en-CA" b="1" dirty="0">
                <a:effectLst/>
                <a:latin typeface="Bruna Light" pitchFamily="2" charset="77"/>
              </a:rPr>
              <a:t>Simultaneous High-Load Clients</a:t>
            </a:r>
            <a:r>
              <a:rPr lang="en-CA" dirty="0">
                <a:effectLst/>
                <a:latin typeface="Bruna Light" pitchFamily="2" charset="77"/>
              </a:rPr>
              <a:t>: Create multiple clients, each with multiple consumer processes, to generate a high system load. Validation: Monitor system resource usage (CPU, memory) and ensure that the code maintains stable frame processing and responsiveness under the high-load conditions.</a:t>
            </a:r>
          </a:p>
          <a:p>
            <a:pPr algn="just">
              <a:buFont typeface="+mj-lt"/>
              <a:buAutoNum type="arabicPeriod"/>
            </a:pPr>
            <a:r>
              <a:rPr lang="en-CA" b="1" dirty="0">
                <a:effectLst/>
                <a:latin typeface="Bruna Light" pitchFamily="2" charset="77"/>
              </a:rPr>
              <a:t>Network Interruptions</a:t>
            </a:r>
            <a:r>
              <a:rPr lang="en-CA" dirty="0">
                <a:effectLst/>
                <a:latin typeface="Bruna Light" pitchFamily="2" charset="77"/>
              </a:rPr>
              <a:t>: Introduce network delays or packet drops when reading frames from an IP camera source. Validation: Observe if the code handles network interruptions gracefully, attempts to recover the connection, and continues processing frames once the connection is restored.</a:t>
            </a:r>
          </a:p>
          <a:p>
            <a:pPr algn="just">
              <a:buFont typeface="+mj-lt"/>
              <a:buAutoNum type="arabicPeriod"/>
            </a:pPr>
            <a:r>
              <a:rPr lang="en-CA" b="1" dirty="0">
                <a:effectLst/>
                <a:latin typeface="Bruna Light" pitchFamily="2" charset="77"/>
              </a:rPr>
              <a:t>Resource Constraint Testing</a:t>
            </a:r>
            <a:r>
              <a:rPr lang="en-CA" dirty="0">
                <a:effectLst/>
                <a:latin typeface="Bruna Light" pitchFamily="2" charset="77"/>
              </a:rPr>
              <a:t>: Test: Run the code on a system with limited CPU or memory resources. Validation: Verify that the code adapts to resource constraints by optimizing resource usage and maintaining acceptable frame processing speeds, even under limitations.</a:t>
            </a:r>
          </a:p>
          <a:p>
            <a:pPr algn="just">
              <a:buFont typeface="+mj-lt"/>
              <a:buAutoNum type="arabicPeriod"/>
            </a:pPr>
            <a:r>
              <a:rPr lang="en-CA" b="1" dirty="0">
                <a:effectLst/>
                <a:latin typeface="Bruna Light" pitchFamily="2" charset="77"/>
              </a:rPr>
              <a:t>Consumer Process Failures</a:t>
            </a:r>
            <a:r>
              <a:rPr lang="en-CA" dirty="0">
                <a:effectLst/>
                <a:latin typeface="Bruna Light" pitchFamily="2" charset="77"/>
              </a:rPr>
              <a:t>: Forcefully terminate a consumer process during execution (e.g., by raising an exception). Validation: Ensure that the code detects the process failure, terminates it, and continues processing frames with other consumer processes without disruptions.</a:t>
            </a:r>
          </a:p>
          <a:p>
            <a:pPr algn="just">
              <a:buFont typeface="+mj-lt"/>
              <a:buAutoNum type="arabicPeriod"/>
            </a:pPr>
            <a:r>
              <a:rPr lang="en-CA" b="1" dirty="0">
                <a:effectLst/>
                <a:latin typeface="Bruna Light" pitchFamily="2" charset="77"/>
              </a:rPr>
              <a:t>Mixed Video Sources</a:t>
            </a:r>
            <a:r>
              <a:rPr lang="en-CA" dirty="0">
                <a:effectLst/>
                <a:latin typeface="Bruna Light" pitchFamily="2" charset="77"/>
              </a:rPr>
              <a:t>: Configure multiple clients with a mix of different video sources, including webcams, video files, and IP cameras Validation: Verify that the code correctly handles and processes frames from the diverse set of video sources without issues.</a:t>
            </a:r>
          </a:p>
          <a:p>
            <a:pPr algn="just">
              <a:buFont typeface="+mj-lt"/>
              <a:buAutoNum type="arabicPeriod"/>
            </a:pPr>
            <a:r>
              <a:rPr lang="en-CA" b="1" dirty="0">
                <a:effectLst/>
                <a:latin typeface="Bruna Light" pitchFamily="2" charset="77"/>
              </a:rPr>
              <a:t>Resource Cleanup after Sudden Termination</a:t>
            </a:r>
            <a:r>
              <a:rPr lang="en-CA" dirty="0">
                <a:effectLst/>
                <a:latin typeface="Bruna Light" pitchFamily="2" charset="77"/>
              </a:rPr>
              <a:t>: Abruptly stop the program and check if it properly cleans up resources, such as closing video sources. Validation: Examine system resource utilization and ensure that all video sources are closed and resources are released upon unexpected program termination.</a:t>
            </a:r>
          </a:p>
          <a:p>
            <a:pPr algn="just">
              <a:buFont typeface="+mj-lt"/>
              <a:buAutoNum type="arabicPeriod"/>
            </a:pPr>
            <a:r>
              <a:rPr lang="en-CA" b="1" dirty="0">
                <a:effectLst/>
                <a:latin typeface="Bruna Light" pitchFamily="2" charset="77"/>
              </a:rPr>
              <a:t>Large Number of Clients</a:t>
            </a:r>
            <a:r>
              <a:rPr lang="en-CA" dirty="0">
                <a:effectLst/>
                <a:latin typeface="Bruna Light" pitchFamily="2" charset="77"/>
              </a:rPr>
              <a:t>: Create a test scenario with a substantial number of clients, each with multiple consumer processes. Validation: Monitor system performance and scalability, ensuring that the code efficiently manages resources and maintains frame processing speed with a large number of clients.</a:t>
            </a:r>
          </a:p>
          <a:p>
            <a:pPr marL="742950" lvl="1" indent="-285750" algn="just">
              <a:buFont typeface="Arial" panose="020B0604020202020204" pitchFamily="34" charset="0"/>
              <a:buChar char="•"/>
            </a:pPr>
            <a:endParaRPr lang="en-CA" dirty="0">
              <a:effectLst/>
              <a:latin typeface="Bruna Light" pitchFamily="2" charset="77"/>
            </a:endParaRPr>
          </a:p>
        </p:txBody>
      </p:sp>
      <p:pic>
        <p:nvPicPr>
          <p:cNvPr id="4" name="Picture 3" descr="A black background with white text&#10;&#10;Description automatically generated">
            <a:extLst>
              <a:ext uri="{FF2B5EF4-FFF2-40B4-BE49-F238E27FC236}">
                <a16:creationId xmlns:a16="http://schemas.microsoft.com/office/drawing/2014/main" id="{DF05A346-8F29-D8B6-6305-8EC9F8DCF834}"/>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45103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3: Video Pipelines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a:bodyPr>
          <a:lstStyle/>
          <a:p>
            <a:pPr marL="0" indent="0" algn="just">
              <a:buNone/>
            </a:pPr>
            <a:r>
              <a:rPr lang="en-US" sz="2400" b="1" dirty="0">
                <a:latin typeface="Bruna Light" pitchFamily="2" charset="77"/>
              </a:rPr>
              <a:t>Objectives</a:t>
            </a:r>
            <a:r>
              <a:rPr lang="en-US" sz="2400" dirty="0">
                <a:latin typeface="Bruna Light" pitchFamily="2" charset="77"/>
              </a:rPr>
              <a:t>:</a:t>
            </a:r>
          </a:p>
          <a:p>
            <a:pPr marL="0" indent="0" algn="just">
              <a:buNone/>
            </a:pPr>
            <a:endParaRPr lang="en-US" sz="4000" dirty="0">
              <a:latin typeface="Bruna Light" pitchFamily="2" charset="77"/>
            </a:endParaRPr>
          </a:p>
          <a:p>
            <a:pPr algn="just">
              <a:buFont typeface="Arial" panose="020B0604020202020204" pitchFamily="34" charset="0"/>
              <a:buChar char="•"/>
            </a:pPr>
            <a:r>
              <a:rPr lang="en-CA" sz="2400" dirty="0">
                <a:effectLst/>
                <a:latin typeface="Bruna Light" pitchFamily="2" charset="77"/>
              </a:rPr>
              <a:t>Extend the program to enable consumers to broadcast streams based on the streams they are reading from. This involves creating a new broadcaster class and allowing consumers to capture frames and broadcast them to a queue, thus allowing consumers to act as both readers and broadcasters.</a:t>
            </a:r>
            <a:endParaRPr lang="en-CA" sz="3600" dirty="0">
              <a:effectLst/>
              <a:latin typeface="Bruna Light" pitchFamily="2" charset="77"/>
            </a:endParaRPr>
          </a:p>
        </p:txBody>
      </p:sp>
      <p:pic>
        <p:nvPicPr>
          <p:cNvPr id="4" name="Picture 3" descr="A black background with white text&#10;&#10;Description automatically generated">
            <a:extLst>
              <a:ext uri="{FF2B5EF4-FFF2-40B4-BE49-F238E27FC236}">
                <a16:creationId xmlns:a16="http://schemas.microsoft.com/office/drawing/2014/main" id="{A686890A-0C10-E4CC-987B-A9A572C916C1}"/>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3481885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3: Video Pipelines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77500" lnSpcReduction="20000"/>
          </a:bodyPr>
          <a:lstStyle/>
          <a:p>
            <a:pPr marL="0" indent="0" algn="just">
              <a:buNone/>
            </a:pPr>
            <a:r>
              <a:rPr lang="en-US" sz="3800" b="1" dirty="0">
                <a:latin typeface="Bruna Light" pitchFamily="2" charset="77"/>
              </a:rPr>
              <a:t>Implementation</a:t>
            </a:r>
            <a:r>
              <a:rPr lang="en-US" sz="2400" dirty="0">
                <a:latin typeface="Bruna Light" pitchFamily="2" charset="77"/>
              </a:rPr>
              <a:t>:</a:t>
            </a:r>
          </a:p>
          <a:p>
            <a:pPr marL="0" indent="0" algn="just">
              <a:buNone/>
            </a:pPr>
            <a:endParaRPr lang="en-US" sz="2400" dirty="0">
              <a:latin typeface="Bruna Light" pitchFamily="2" charset="77"/>
            </a:endParaRPr>
          </a:p>
          <a:p>
            <a:pPr algn="just">
              <a:buFont typeface="Arial" panose="020B0604020202020204" pitchFamily="34" charset="0"/>
              <a:buChar char="•"/>
            </a:pPr>
            <a:r>
              <a:rPr lang="en-CA" sz="2800" b="1" dirty="0">
                <a:effectLst/>
                <a:latin typeface="Bruna Light" pitchFamily="2" charset="77"/>
              </a:rPr>
              <a:t>New Broadcaster Class</a:t>
            </a:r>
            <a:r>
              <a:rPr lang="en-CA" sz="2800" dirty="0">
                <a:effectLst/>
                <a:latin typeface="Bruna Light" pitchFamily="2" charset="77"/>
              </a:rPr>
              <a:t>: A new class named ProcessBroadcaster was introduced., specifically designed for consumers to act as broadcasters when needed.</a:t>
            </a:r>
          </a:p>
          <a:p>
            <a:pPr algn="just">
              <a:buFont typeface="Arial" panose="020B0604020202020204" pitchFamily="34" charset="0"/>
              <a:buChar char="•"/>
            </a:pPr>
            <a:r>
              <a:rPr lang="en-CA" sz="2800" b="1" dirty="0">
                <a:effectLst/>
                <a:latin typeface="Bruna Light" pitchFamily="2" charset="77"/>
              </a:rPr>
              <a:t>Consumer Broadcasting</a:t>
            </a:r>
            <a:r>
              <a:rPr lang="en-CA" sz="2800" dirty="0">
                <a:effectLst/>
                <a:latin typeface="Bruna Light" pitchFamily="2" charset="77"/>
              </a:rPr>
              <a:t>: Consumers were modified to include broadcasting capabilities. To support broadcasting by consumers, a new queue (output_frame_queue) was added to each consumer process. </a:t>
            </a:r>
          </a:p>
          <a:p>
            <a:pPr algn="just">
              <a:buFont typeface="Arial" panose="020B0604020202020204" pitchFamily="34" charset="0"/>
              <a:buChar char="•"/>
            </a:pPr>
            <a:r>
              <a:rPr lang="en-CA" sz="2800" b="1" dirty="0">
                <a:effectLst/>
                <a:latin typeface="Bruna Light" pitchFamily="2" charset="77"/>
              </a:rPr>
              <a:t>Process Coordination</a:t>
            </a:r>
            <a:r>
              <a:rPr lang="en-CA" sz="2800" dirty="0">
                <a:effectLst/>
                <a:latin typeface="Bruna Light" pitchFamily="2" charset="77"/>
              </a:rPr>
              <a:t>: The code introduces mechanisms for stopping and starting processes, such as the stop_window_flag, which is set when a consumer process is stopped. This ensures that all consumer processes finish their tasks before the program exits.</a:t>
            </a:r>
          </a:p>
          <a:p>
            <a:pPr algn="just">
              <a:buFont typeface="Arial" panose="020B0604020202020204" pitchFamily="34" charset="0"/>
              <a:buChar char="•"/>
            </a:pPr>
            <a:r>
              <a:rPr lang="en-CA" sz="2800" b="1" dirty="0">
                <a:effectLst/>
                <a:latin typeface="Bruna Light" pitchFamily="2" charset="77"/>
              </a:rPr>
              <a:t>Integration with Existing Framework</a:t>
            </a:r>
            <a:r>
              <a:rPr lang="en-CA" sz="2800" dirty="0">
                <a:effectLst/>
                <a:latin typeface="Bruna Light" pitchFamily="2" charset="77"/>
              </a:rPr>
              <a:t>: The new broadcasting functionality was integrated into the existing framework of consumers and broadcasters, maintaining a coherent structure for managing video streams.</a:t>
            </a:r>
          </a:p>
        </p:txBody>
      </p:sp>
      <p:pic>
        <p:nvPicPr>
          <p:cNvPr id="4" name="Picture 3" descr="A black background with white text&#10;&#10;Description automatically generated">
            <a:extLst>
              <a:ext uri="{FF2B5EF4-FFF2-40B4-BE49-F238E27FC236}">
                <a16:creationId xmlns:a16="http://schemas.microsoft.com/office/drawing/2014/main" id="{F878F52E-72CF-E694-59EF-DA83EA0059B0}"/>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79977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3: Video Pipelines</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62500" lnSpcReduction="20000"/>
          </a:bodyPr>
          <a:lstStyle/>
          <a:p>
            <a:pPr marL="0" indent="0" algn="just">
              <a:buNone/>
            </a:pPr>
            <a:r>
              <a:rPr lang="en-US" sz="3800" b="1" dirty="0">
                <a:latin typeface="Bruna Light" pitchFamily="2" charset="77"/>
              </a:rPr>
              <a:t>Implications</a:t>
            </a:r>
            <a:r>
              <a:rPr lang="en-US" sz="2400" dirty="0">
                <a:latin typeface="Bruna Light" pitchFamily="2" charset="77"/>
              </a:rPr>
              <a:t>:</a:t>
            </a:r>
          </a:p>
          <a:p>
            <a:pPr marL="0" indent="0" algn="just">
              <a:buNone/>
            </a:pPr>
            <a:endParaRPr lang="en-US" sz="2400" dirty="0">
              <a:latin typeface="Bruna Light" pitchFamily="2" charset="77"/>
            </a:endParaRPr>
          </a:p>
          <a:p>
            <a:pPr algn="just">
              <a:buFont typeface="+mj-lt"/>
              <a:buAutoNum type="arabicPeriod"/>
            </a:pPr>
            <a:r>
              <a:rPr lang="en-CA" b="1" dirty="0">
                <a:effectLst/>
                <a:latin typeface="Bruna Light" pitchFamily="2" charset="77"/>
              </a:rPr>
              <a:t>Advanced Stream Processing</a:t>
            </a:r>
            <a:r>
              <a:rPr lang="en-CA" dirty="0">
                <a:effectLst/>
                <a:latin typeface="Bruna Light" pitchFamily="2" charset="77"/>
              </a:rPr>
              <a:t>: With this extension, the module becomes more powerful for advanced video stream processing use cases. This is particularly useful for scenarios where real-time augmentation, multi-filtering, or sharing of video content is required.</a:t>
            </a:r>
          </a:p>
          <a:p>
            <a:pPr algn="just">
              <a:buFont typeface="+mj-lt"/>
              <a:buAutoNum type="arabicPeriod"/>
            </a:pPr>
            <a:r>
              <a:rPr lang="en-CA" b="1" dirty="0">
                <a:effectLst/>
                <a:latin typeface="Bruna Light" pitchFamily="2" charset="77"/>
              </a:rPr>
              <a:t>Collaborative Video Processing</a:t>
            </a:r>
            <a:r>
              <a:rPr lang="en-CA" dirty="0">
                <a:effectLst/>
                <a:latin typeface="Bruna Light" pitchFamily="2" charset="77"/>
              </a:rPr>
              <a:t>: The module facilitates collaborative video processing scenarios. Multiple consumers can read from a common source and broadcast their results to different channels or clients. This is beneficial for applications like video conferencing, collaborative editing, or multi-camera surveillance systems.</a:t>
            </a:r>
          </a:p>
          <a:p>
            <a:pPr algn="just">
              <a:buFont typeface="+mj-lt"/>
              <a:buAutoNum type="arabicPeriod"/>
            </a:pPr>
            <a:r>
              <a:rPr lang="en-CA" b="1" dirty="0">
                <a:effectLst/>
                <a:latin typeface="Bruna Light" pitchFamily="2" charset="77"/>
              </a:rPr>
              <a:t>Efficient Resource Utilization</a:t>
            </a:r>
            <a:r>
              <a:rPr lang="en-CA" dirty="0">
                <a:effectLst/>
                <a:latin typeface="Bruna Light" pitchFamily="2" charset="77"/>
              </a:rPr>
              <a:t>: Consumers can share the same video source, reducing resource overhead. For instance, if multiple consumers need access to the same video stream (e.g., for different processing tasks), they can share it without duplicating resources.</a:t>
            </a:r>
          </a:p>
          <a:p>
            <a:pPr algn="just">
              <a:buFont typeface="+mj-lt"/>
              <a:buAutoNum type="arabicPeriod"/>
            </a:pPr>
            <a:r>
              <a:rPr lang="en-CA" b="1" dirty="0">
                <a:effectLst/>
                <a:latin typeface="Bruna Light" pitchFamily="2" charset="77"/>
              </a:rPr>
              <a:t>Customized Data Pipelines</a:t>
            </a:r>
            <a:r>
              <a:rPr lang="en-CA" dirty="0">
                <a:effectLst/>
                <a:latin typeface="Bruna Light" pitchFamily="2" charset="77"/>
              </a:rPr>
              <a:t>: Users can create custom data pipelines by connecting different consumers and broadcasters. This allows them to design complex workflows for video data processing, enabling applications in computer vision, machine learning, and content creation.</a:t>
            </a:r>
          </a:p>
          <a:p>
            <a:pPr algn="just">
              <a:buFont typeface="+mj-lt"/>
              <a:buAutoNum type="arabicPeriod"/>
            </a:pPr>
            <a:r>
              <a:rPr lang="en-CA" b="1" dirty="0">
                <a:effectLst/>
                <a:latin typeface="Bruna Light" pitchFamily="2" charset="77"/>
              </a:rPr>
              <a:t>Enhanced Debugging and Visualization</a:t>
            </a:r>
            <a:r>
              <a:rPr lang="en-CA" dirty="0">
                <a:effectLst/>
                <a:latin typeface="Bruna Light" pitchFamily="2" charset="77"/>
              </a:rPr>
              <a:t>: Broadcasting can be used for debugging and visualization purposes. Consumers can broadcast intermediate results, making it easier to debug and understand the processing pipeline.</a:t>
            </a:r>
          </a:p>
        </p:txBody>
      </p:sp>
      <p:pic>
        <p:nvPicPr>
          <p:cNvPr id="4" name="Picture 3" descr="A black background with white text&#10;&#10;Description automatically generated">
            <a:extLst>
              <a:ext uri="{FF2B5EF4-FFF2-40B4-BE49-F238E27FC236}">
                <a16:creationId xmlns:a16="http://schemas.microsoft.com/office/drawing/2014/main" id="{FCF15043-2474-7B44-E65A-868F1E165836}"/>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93184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92500" lnSpcReduction="10000"/>
          </a:bodyPr>
          <a:lstStyle/>
          <a:p>
            <a:pPr marL="0" indent="0" algn="just">
              <a:buNone/>
            </a:pPr>
            <a:r>
              <a:rPr lang="en-US" b="1" dirty="0">
                <a:latin typeface="Bruna Light" pitchFamily="2" charset="77"/>
              </a:rPr>
              <a:t>Objectives:</a:t>
            </a:r>
          </a:p>
          <a:p>
            <a:pPr algn="just">
              <a:buFont typeface="Arial" panose="020B0604020202020204" pitchFamily="34" charset="0"/>
              <a:buChar char="•"/>
            </a:pPr>
            <a:r>
              <a:rPr lang="en-CA" sz="2600" dirty="0">
                <a:effectLst/>
                <a:latin typeface="Bruna Light" pitchFamily="2" charset="77"/>
              </a:rPr>
              <a:t>Develop a video broadcasting module.</a:t>
            </a:r>
          </a:p>
          <a:p>
            <a:pPr algn="just">
              <a:buFont typeface="Arial" panose="020B0604020202020204" pitchFamily="34" charset="0"/>
              <a:buChar char="•"/>
            </a:pPr>
            <a:r>
              <a:rPr lang="en-CA" sz="2600" dirty="0">
                <a:effectLst/>
                <a:latin typeface="Bruna Light" pitchFamily="2" charset="77"/>
              </a:rPr>
              <a:t>Enable the transmission of a single video stream to multiple consumer processes.</a:t>
            </a:r>
          </a:p>
          <a:p>
            <a:pPr algn="just">
              <a:buFont typeface="Arial" panose="020B0604020202020204" pitchFamily="34" charset="0"/>
              <a:buChar char="•"/>
            </a:pPr>
            <a:r>
              <a:rPr lang="en-CA" sz="2600" dirty="0">
                <a:effectLst/>
                <a:latin typeface="Bruna Light" pitchFamily="2" charset="77"/>
              </a:rPr>
              <a:t>Implement consumer processes for various tasks:</a:t>
            </a:r>
          </a:p>
          <a:p>
            <a:pPr marL="742950" lvl="1" indent="-285750" algn="just">
              <a:buFont typeface="Arial" panose="020B0604020202020204" pitchFamily="34" charset="0"/>
              <a:buChar char="•"/>
            </a:pPr>
            <a:r>
              <a:rPr lang="en-CA" sz="2200" dirty="0">
                <a:effectLst/>
                <a:latin typeface="Bruna Light" pitchFamily="2" charset="77"/>
              </a:rPr>
              <a:t>Displaying the video stream on the screen.</a:t>
            </a:r>
          </a:p>
          <a:p>
            <a:pPr marL="742950" lvl="1" indent="-285750" algn="just">
              <a:buFont typeface="Arial" panose="020B0604020202020204" pitchFamily="34" charset="0"/>
              <a:buChar char="•"/>
            </a:pPr>
            <a:r>
              <a:rPr lang="en-CA" sz="2200" dirty="0">
                <a:effectLst/>
                <a:latin typeface="Bruna Light" pitchFamily="2" charset="77"/>
              </a:rPr>
              <a:t>Detecting faces in the video.</a:t>
            </a:r>
          </a:p>
          <a:p>
            <a:pPr marL="742950" lvl="1" indent="-285750" algn="just">
              <a:buFont typeface="Arial" panose="020B0604020202020204" pitchFamily="34" charset="0"/>
              <a:buChar char="•"/>
            </a:pPr>
            <a:r>
              <a:rPr lang="en-CA" sz="2200" dirty="0">
                <a:effectLst/>
                <a:latin typeface="Bruna Light" pitchFamily="2" charset="77"/>
              </a:rPr>
              <a:t>Detecting text in the video.</a:t>
            </a:r>
          </a:p>
          <a:p>
            <a:pPr marL="742950" lvl="1" indent="-285750" algn="just">
              <a:buFont typeface="Arial" panose="020B0604020202020204" pitchFamily="34" charset="0"/>
              <a:buChar char="•"/>
            </a:pPr>
            <a:r>
              <a:rPr lang="en-CA" sz="2200" dirty="0">
                <a:effectLst/>
                <a:latin typeface="Bruna Light" pitchFamily="2" charset="77"/>
              </a:rPr>
              <a:t>Downsampling video frames.</a:t>
            </a:r>
          </a:p>
          <a:p>
            <a:pPr algn="just">
              <a:buFont typeface="Arial" panose="020B0604020202020204" pitchFamily="34" charset="0"/>
              <a:buChar char="•"/>
            </a:pPr>
            <a:r>
              <a:rPr lang="en-CA" sz="2600" dirty="0">
                <a:effectLst/>
                <a:latin typeface="Bruna Light" pitchFamily="2" charset="77"/>
              </a:rPr>
              <a:t>Utilize the OpenCV library for video capture and processing.</a:t>
            </a:r>
          </a:p>
          <a:p>
            <a:pPr algn="just">
              <a:buFont typeface="Arial" panose="020B0604020202020204" pitchFamily="34" charset="0"/>
              <a:buChar char="•"/>
            </a:pPr>
            <a:r>
              <a:rPr lang="en-CA" sz="2600" dirty="0">
                <a:effectLst/>
                <a:latin typeface="Bruna Light" pitchFamily="2" charset="77"/>
              </a:rPr>
              <a:t>Log and display the frame rates of both the broadcaster and consumer processes for monitoring and optimization.</a:t>
            </a:r>
          </a:p>
          <a:p>
            <a:pPr algn="just"/>
            <a:endParaRPr lang="en-US" dirty="0">
              <a:latin typeface="Bruna Light" pitchFamily="2" charset="77"/>
            </a:endParaRPr>
          </a:p>
        </p:txBody>
      </p:sp>
      <p:pic>
        <p:nvPicPr>
          <p:cNvPr id="4" name="Picture 3" descr="A black background with white text&#10;&#10;Description automatically generated">
            <a:extLst>
              <a:ext uri="{FF2B5EF4-FFF2-40B4-BE49-F238E27FC236}">
                <a16:creationId xmlns:a16="http://schemas.microsoft.com/office/drawing/2014/main" id="{2C5C5F26-D8D3-256F-00A6-C97BD2154083}"/>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22746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a:bodyPr>
          <a:lstStyle/>
          <a:p>
            <a:pPr marL="0" indent="0" algn="just">
              <a:buNone/>
            </a:pPr>
            <a:r>
              <a:rPr lang="en-CA" b="1" dirty="0">
                <a:effectLst/>
                <a:latin typeface="Bruna Light" pitchFamily="2" charset="77"/>
              </a:rPr>
              <a:t>System Architecture:</a:t>
            </a:r>
          </a:p>
          <a:p>
            <a:pPr algn="just">
              <a:buFont typeface="Arial" panose="020B0604020202020204" pitchFamily="34" charset="0"/>
              <a:buChar char="•"/>
            </a:pPr>
            <a:endParaRPr lang="en-CA" sz="2400" b="1" dirty="0">
              <a:effectLst/>
              <a:latin typeface="Bruna Light" pitchFamily="2" charset="77"/>
            </a:endParaRPr>
          </a:p>
          <a:p>
            <a:pPr algn="just">
              <a:buFont typeface="Arial" panose="020B0604020202020204" pitchFamily="34" charset="0"/>
              <a:buChar char="•"/>
            </a:pPr>
            <a:r>
              <a:rPr lang="en-CA" sz="2400" b="1" dirty="0">
                <a:effectLst/>
                <a:latin typeface="Bruna Light" pitchFamily="2" charset="77"/>
              </a:rPr>
              <a:t>Modular and Scalable Design</a:t>
            </a:r>
            <a:r>
              <a:rPr lang="en-CA" sz="2400" dirty="0">
                <a:effectLst/>
                <a:latin typeface="Bruna Light" pitchFamily="2" charset="77"/>
              </a:rPr>
              <a:t>: The system is designed to be modular, allowing for the easy addition of new consumer processes for various tasks.</a:t>
            </a:r>
          </a:p>
          <a:p>
            <a:pPr algn="just">
              <a:buFont typeface="Arial" panose="020B0604020202020204" pitchFamily="34" charset="0"/>
              <a:buChar char="•"/>
            </a:pPr>
            <a:endParaRPr lang="en-CA" sz="2400" b="1" dirty="0">
              <a:effectLst/>
              <a:latin typeface="Bruna Light" pitchFamily="2" charset="77"/>
            </a:endParaRPr>
          </a:p>
          <a:p>
            <a:pPr algn="just">
              <a:buFont typeface="Arial" panose="020B0604020202020204" pitchFamily="34" charset="0"/>
              <a:buChar char="•"/>
            </a:pPr>
            <a:r>
              <a:rPr lang="en-CA" sz="2400" b="1" dirty="0">
                <a:effectLst/>
                <a:latin typeface="Bruna Light" pitchFamily="2" charset="77"/>
              </a:rPr>
              <a:t>Multi-Process Architecture</a:t>
            </a:r>
            <a:r>
              <a:rPr lang="en-CA" sz="2400" dirty="0">
                <a:effectLst/>
                <a:latin typeface="Bruna Light" pitchFamily="2" charset="77"/>
              </a:rPr>
              <a:t>: Utilizes multiprocessing to run the video broadcaster and multiple consumer processes concurrently, making efficient use of CPU cores.</a:t>
            </a:r>
          </a:p>
        </p:txBody>
      </p:sp>
      <p:pic>
        <p:nvPicPr>
          <p:cNvPr id="4" name="Picture 3" descr="A black background with white text&#10;&#10;Description automatically generated">
            <a:extLst>
              <a:ext uri="{FF2B5EF4-FFF2-40B4-BE49-F238E27FC236}">
                <a16:creationId xmlns:a16="http://schemas.microsoft.com/office/drawing/2014/main" id="{6B18393F-AFBB-BB44-0EFD-7F3FA527AA0C}"/>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22873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a:bodyPr>
          <a:lstStyle/>
          <a:p>
            <a:pPr marL="0" indent="0" algn="just">
              <a:buNone/>
            </a:pPr>
            <a:r>
              <a:rPr lang="en-CA" b="1" dirty="0">
                <a:effectLst/>
                <a:latin typeface="Bruna Light" pitchFamily="2" charset="77"/>
              </a:rPr>
              <a:t>Program Design:</a:t>
            </a:r>
          </a:p>
          <a:p>
            <a:pPr algn="just">
              <a:buFont typeface="Arial" panose="020B0604020202020204" pitchFamily="34" charset="0"/>
              <a:buChar char="•"/>
            </a:pPr>
            <a:endParaRPr lang="en-CA" b="1" dirty="0">
              <a:effectLst/>
              <a:latin typeface="Bruna Light" pitchFamily="2" charset="77"/>
            </a:endParaRPr>
          </a:p>
          <a:p>
            <a:pPr algn="just">
              <a:buFont typeface="Arial" panose="020B0604020202020204" pitchFamily="34" charset="0"/>
              <a:buChar char="•"/>
            </a:pPr>
            <a:r>
              <a:rPr lang="en-CA" sz="2400" b="1" dirty="0">
                <a:effectLst/>
                <a:latin typeface="Bruna Light" pitchFamily="2" charset="77"/>
              </a:rPr>
              <a:t>Object-Oriented Approach</a:t>
            </a:r>
            <a:r>
              <a:rPr lang="en-CA" sz="2400" dirty="0">
                <a:effectLst/>
                <a:latin typeface="Bruna Light" pitchFamily="2" charset="77"/>
              </a:rPr>
              <a:t>: The program follows an object-oriented design, enhancing code organization and reusability. It also takes advantage of class inheritance for processes.</a:t>
            </a:r>
          </a:p>
          <a:p>
            <a:pPr algn="just">
              <a:buFont typeface="Arial" panose="020B0604020202020204" pitchFamily="34" charset="0"/>
              <a:buChar char="•"/>
            </a:pPr>
            <a:r>
              <a:rPr lang="en-CA" sz="2400" b="1" dirty="0">
                <a:effectLst/>
                <a:latin typeface="Bruna Light" pitchFamily="2" charset="77"/>
              </a:rPr>
              <a:t>Utilization of OpenCV</a:t>
            </a:r>
            <a:r>
              <a:rPr lang="en-CA" sz="2400" dirty="0">
                <a:effectLst/>
                <a:latin typeface="Bruna Light" pitchFamily="2" charset="77"/>
              </a:rPr>
              <a:t>: Leverages the OpenCV library for video capture, processing, and display.</a:t>
            </a:r>
          </a:p>
          <a:p>
            <a:pPr algn="just">
              <a:buFont typeface="Arial" panose="020B0604020202020204" pitchFamily="34" charset="0"/>
              <a:buChar char="•"/>
            </a:pPr>
            <a:r>
              <a:rPr lang="en-CA" sz="2400" b="1" dirty="0">
                <a:effectLst/>
                <a:latin typeface="Bruna Light" pitchFamily="2" charset="77"/>
              </a:rPr>
              <a:t>Exception Handling</a:t>
            </a:r>
            <a:r>
              <a:rPr lang="en-CA" sz="2400" dirty="0">
                <a:effectLst/>
                <a:latin typeface="Bruna Light" pitchFamily="2" charset="77"/>
              </a:rPr>
              <a:t>: Implements robust exception handling to ensure smooth program execution.</a:t>
            </a:r>
          </a:p>
        </p:txBody>
      </p:sp>
      <p:pic>
        <p:nvPicPr>
          <p:cNvPr id="8" name="Picture 7" descr="A black background with white text&#10;&#10;Description automatically generated">
            <a:extLst>
              <a:ext uri="{FF2B5EF4-FFF2-40B4-BE49-F238E27FC236}">
                <a16:creationId xmlns:a16="http://schemas.microsoft.com/office/drawing/2014/main" id="{F890B5D0-6889-028B-E711-00405D5BEA5F}"/>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1021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85000" lnSpcReduction="20000"/>
          </a:bodyPr>
          <a:lstStyle/>
          <a:p>
            <a:pPr marL="0" indent="0" algn="just">
              <a:buNone/>
            </a:pPr>
            <a:r>
              <a:rPr lang="en-CA" b="1" dirty="0">
                <a:effectLst/>
                <a:latin typeface="Bruna Light" pitchFamily="2" charset="77"/>
              </a:rPr>
              <a:t>Frame Rate:</a:t>
            </a:r>
          </a:p>
          <a:p>
            <a:pPr algn="just">
              <a:buFont typeface="Arial" panose="020B0604020202020204" pitchFamily="34" charset="0"/>
              <a:buChar char="•"/>
            </a:pPr>
            <a:endParaRPr lang="en-CA" b="1" dirty="0">
              <a:effectLst/>
              <a:latin typeface="Bruna Light" pitchFamily="2" charset="77"/>
            </a:endParaRPr>
          </a:p>
          <a:p>
            <a:pPr algn="just">
              <a:buFont typeface="+mj-lt"/>
              <a:buAutoNum type="arabicPeriod"/>
            </a:pPr>
            <a:r>
              <a:rPr lang="en-CA" b="1" dirty="0">
                <a:effectLst/>
                <a:latin typeface="Bruna Light" pitchFamily="2" charset="77"/>
              </a:rPr>
              <a:t>Frame Rate Calculation for Broadcaster</a:t>
            </a:r>
            <a:r>
              <a:rPr lang="en-CA" dirty="0">
                <a:effectLst/>
                <a:latin typeface="Bruna Light" pitchFamily="2" charset="77"/>
              </a:rPr>
              <a:t>:</a:t>
            </a:r>
          </a:p>
          <a:p>
            <a:pPr lvl="1" algn="just"/>
            <a:r>
              <a:rPr lang="en-CA" dirty="0">
                <a:effectLst/>
                <a:latin typeface="Bruna Light" pitchFamily="2" charset="77"/>
              </a:rPr>
              <a:t>The VideoBroadcaster class uses a combination of multiprocessing.Value and time modules to calculate and log the frame rate.</a:t>
            </a:r>
          </a:p>
          <a:p>
            <a:pPr lvl="1" algn="just"/>
            <a:r>
              <a:rPr lang="en-CA" dirty="0">
                <a:effectLst/>
                <a:latin typeface="Bruna Light" pitchFamily="2" charset="77"/>
              </a:rPr>
              <a:t>The processes obtain broadcaster frame rate through the multiprocessing.Value</a:t>
            </a:r>
          </a:p>
          <a:p>
            <a:pPr lvl="1" algn="just"/>
            <a:r>
              <a:rPr lang="en-CA" dirty="0">
                <a:effectLst/>
                <a:latin typeface="Bruna Light" pitchFamily="2" charset="77"/>
              </a:rPr>
              <a:t>The frame rate is calculated by counting the number of frames received within a one-second interval.</a:t>
            </a:r>
          </a:p>
          <a:p>
            <a:pPr algn="just">
              <a:buFont typeface="+mj-lt"/>
              <a:buAutoNum type="arabicPeriod"/>
            </a:pPr>
            <a:endParaRPr lang="en-CA" b="1" dirty="0">
              <a:effectLst/>
              <a:latin typeface="Bruna Light" pitchFamily="2" charset="77"/>
            </a:endParaRPr>
          </a:p>
          <a:p>
            <a:pPr algn="just">
              <a:buFont typeface="+mj-lt"/>
              <a:buAutoNum type="arabicPeriod"/>
            </a:pPr>
            <a:r>
              <a:rPr lang="en-CA" b="1" dirty="0">
                <a:effectLst/>
                <a:latin typeface="Bruna Light" pitchFamily="2" charset="77"/>
              </a:rPr>
              <a:t>Frame Rate Calculation for Consumer Processes</a:t>
            </a:r>
            <a:r>
              <a:rPr lang="en-CA" dirty="0">
                <a:effectLst/>
                <a:latin typeface="Bruna Light" pitchFamily="2" charset="77"/>
              </a:rPr>
              <a:t>:</a:t>
            </a:r>
          </a:p>
          <a:p>
            <a:pPr marL="742950" lvl="1" indent="-285750" algn="just">
              <a:buFont typeface="+mj-lt"/>
              <a:buAutoNum type="arabicPeriod"/>
            </a:pPr>
            <a:r>
              <a:rPr lang="en-CA" dirty="0">
                <a:effectLst/>
                <a:latin typeface="Bruna Light" pitchFamily="2" charset="77"/>
              </a:rPr>
              <a:t>Each consumer process independently calculates its frame rate.</a:t>
            </a:r>
          </a:p>
          <a:p>
            <a:pPr marL="742950" lvl="1" indent="-285750" algn="just">
              <a:buFont typeface="+mj-lt"/>
              <a:buAutoNum type="arabicPeriod"/>
            </a:pPr>
            <a:r>
              <a:rPr lang="en-CA" dirty="0">
                <a:effectLst/>
                <a:latin typeface="Bruna Light" pitchFamily="2" charset="77"/>
              </a:rPr>
              <a:t>Similar to the broadcaster, it keeps track of frame count and elapsed time to calculate the frame rate.</a:t>
            </a:r>
          </a:p>
          <a:p>
            <a:pPr marL="742950" lvl="1" indent="-285750" algn="just">
              <a:buFont typeface="+mj-lt"/>
              <a:buAutoNum type="arabicPeriod"/>
            </a:pPr>
            <a:r>
              <a:rPr lang="en-CA" dirty="0">
                <a:effectLst/>
                <a:latin typeface="Bruna Light" pitchFamily="2" charset="77"/>
              </a:rPr>
              <a:t>This calculated frame rate is displayed on the output window.</a:t>
            </a:r>
          </a:p>
        </p:txBody>
      </p:sp>
      <p:pic>
        <p:nvPicPr>
          <p:cNvPr id="4" name="Picture 3" descr="A black background with white text&#10;&#10;Description automatically generated">
            <a:extLst>
              <a:ext uri="{FF2B5EF4-FFF2-40B4-BE49-F238E27FC236}">
                <a16:creationId xmlns:a16="http://schemas.microsoft.com/office/drawing/2014/main" id="{A15BF344-CAF8-E297-06CF-8ABC06FA6D3F}"/>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96897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a:bodyPr>
          <a:lstStyle/>
          <a:p>
            <a:pPr marL="0" indent="0" algn="just">
              <a:buNone/>
            </a:pPr>
            <a:r>
              <a:rPr lang="en-CA" b="1" dirty="0">
                <a:effectLst/>
                <a:latin typeface="Bruna Light" pitchFamily="2" charset="77"/>
              </a:rPr>
              <a:t>Implications of the Architectural Decisions</a:t>
            </a:r>
            <a:r>
              <a:rPr lang="en-CA" dirty="0">
                <a:effectLst/>
                <a:latin typeface="Bruna Light" pitchFamily="2" charset="77"/>
              </a:rPr>
              <a:t>:</a:t>
            </a:r>
          </a:p>
          <a:p>
            <a:pPr marL="0" indent="0" algn="just">
              <a:buNone/>
            </a:pPr>
            <a:r>
              <a:rPr lang="en-CA" sz="2400" b="1" u="sng" dirty="0">
                <a:effectLst/>
                <a:latin typeface="Bruna Light" pitchFamily="2" charset="77"/>
              </a:rPr>
              <a:t>Multiprocessing for Parallel Execution:</a:t>
            </a:r>
          </a:p>
          <a:p>
            <a:pPr marL="0" indent="0" algn="just">
              <a:buNone/>
            </a:pPr>
            <a:endParaRPr lang="en-CA" sz="2400" b="1" u="sng" dirty="0">
              <a:effectLst/>
              <a:latin typeface="Bruna Light" pitchFamily="2" charset="77"/>
            </a:endParaRPr>
          </a:p>
          <a:p>
            <a:pPr algn="just">
              <a:buFont typeface="Arial" panose="020B0604020202020204" pitchFamily="34" charset="0"/>
              <a:buChar char="•"/>
            </a:pPr>
            <a:r>
              <a:rPr lang="en-CA" sz="2400" b="1" dirty="0">
                <a:effectLst/>
                <a:latin typeface="Bruna Light" pitchFamily="2" charset="77"/>
              </a:rPr>
              <a:t>Performance Implication</a:t>
            </a:r>
            <a:r>
              <a:rPr lang="en-CA" sz="2400" dirty="0">
                <a:effectLst/>
                <a:latin typeface="Bruna Light" pitchFamily="2" charset="77"/>
              </a:rPr>
              <a:t>: The decision to use multiprocessing for running the broadcaster and consumer processes in parallel significantly enhances performance. Each consumer process operates independently, making efficient use of available CPU cores.</a:t>
            </a:r>
          </a:p>
          <a:p>
            <a:pPr algn="just">
              <a:buFont typeface="Arial" panose="020B0604020202020204" pitchFamily="34" charset="0"/>
              <a:buChar char="•"/>
            </a:pPr>
            <a:r>
              <a:rPr lang="en-CA" sz="2400" b="1" dirty="0">
                <a:effectLst/>
                <a:latin typeface="Bruna Light" pitchFamily="2" charset="77"/>
              </a:rPr>
              <a:t>Scalability Implication</a:t>
            </a:r>
            <a:r>
              <a:rPr lang="en-CA" sz="2400" dirty="0">
                <a:effectLst/>
                <a:latin typeface="Bruna Light" pitchFamily="2" charset="77"/>
              </a:rPr>
              <a:t>: This architectural choice ensures that as the number of consumer processes increases, the system can still maintain good overall performance, provided that there are enough CPU cores available.</a:t>
            </a:r>
          </a:p>
          <a:p>
            <a:pPr marL="0" indent="0" algn="just">
              <a:buNone/>
            </a:pPr>
            <a:endParaRPr lang="en-CA" dirty="0">
              <a:effectLst/>
              <a:latin typeface="Bruna Light" pitchFamily="2" charset="77"/>
            </a:endParaRPr>
          </a:p>
        </p:txBody>
      </p:sp>
      <p:pic>
        <p:nvPicPr>
          <p:cNvPr id="4" name="Picture 3" descr="A black background with white text&#10;&#10;Description automatically generated">
            <a:extLst>
              <a:ext uri="{FF2B5EF4-FFF2-40B4-BE49-F238E27FC236}">
                <a16:creationId xmlns:a16="http://schemas.microsoft.com/office/drawing/2014/main" id="{413DF45F-E9E2-975E-BE84-977AFD334A81}"/>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9039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a:bodyPr>
          <a:lstStyle/>
          <a:p>
            <a:pPr marL="0" indent="0" algn="just">
              <a:buNone/>
            </a:pPr>
            <a:r>
              <a:rPr lang="en-CA" b="1" dirty="0">
                <a:effectLst/>
                <a:latin typeface="Bruna Light" pitchFamily="2" charset="77"/>
              </a:rPr>
              <a:t>Implications of the Architectural Decisions</a:t>
            </a:r>
            <a:r>
              <a:rPr lang="en-CA" dirty="0">
                <a:effectLst/>
                <a:latin typeface="Bruna Light" pitchFamily="2" charset="77"/>
              </a:rPr>
              <a:t>:</a:t>
            </a:r>
          </a:p>
          <a:p>
            <a:pPr marL="0" indent="0" algn="just">
              <a:buNone/>
            </a:pPr>
            <a:r>
              <a:rPr lang="en-CA" sz="2400" b="1" u="sng" dirty="0">
                <a:effectLst/>
                <a:latin typeface="Bruna Light" pitchFamily="2" charset="77"/>
              </a:rPr>
              <a:t>Modular Design for Consumer Processes</a:t>
            </a:r>
            <a:r>
              <a:rPr lang="en-CA" sz="2400" b="1" dirty="0">
                <a:effectLst/>
                <a:latin typeface="Bruna Light" pitchFamily="2" charset="77"/>
              </a:rPr>
              <a:t>:</a:t>
            </a:r>
            <a:endParaRPr lang="en-CA" sz="2400" b="1" u="sng" dirty="0">
              <a:effectLst/>
              <a:latin typeface="Bruna Light" pitchFamily="2" charset="77"/>
            </a:endParaRPr>
          </a:p>
          <a:p>
            <a:pPr marL="0" indent="0" algn="just">
              <a:buNone/>
            </a:pPr>
            <a:endParaRPr lang="en-CA" sz="2400" b="1" u="sng" dirty="0">
              <a:effectLst/>
              <a:latin typeface="Bruna Light" pitchFamily="2" charset="77"/>
            </a:endParaRPr>
          </a:p>
          <a:p>
            <a:pPr algn="just">
              <a:buFont typeface="Arial" panose="020B0604020202020204" pitchFamily="34" charset="0"/>
              <a:buChar char="•"/>
            </a:pPr>
            <a:r>
              <a:rPr lang="en-CA" sz="2400" b="1" dirty="0">
                <a:effectLst/>
                <a:latin typeface="Bruna Light" pitchFamily="2" charset="77"/>
              </a:rPr>
              <a:t>Performance Implication</a:t>
            </a:r>
            <a:r>
              <a:rPr lang="en-CA" sz="2400" dirty="0">
                <a:effectLst/>
                <a:latin typeface="Bruna Light" pitchFamily="2" charset="77"/>
              </a:rPr>
              <a:t>: The modular design of consumer processes allows developers to focus on specific tasks. This can lead to optimized code for individual tasks, potentially improving performance.</a:t>
            </a:r>
          </a:p>
          <a:p>
            <a:pPr algn="just">
              <a:buFont typeface="Arial" panose="020B0604020202020204" pitchFamily="34" charset="0"/>
              <a:buChar char="•"/>
            </a:pPr>
            <a:r>
              <a:rPr lang="en-CA" sz="2400" b="1" dirty="0">
                <a:effectLst/>
                <a:latin typeface="Bruna Light" pitchFamily="2" charset="77"/>
              </a:rPr>
              <a:t>Scalability Implication</a:t>
            </a:r>
            <a:r>
              <a:rPr lang="en-CA" sz="2400" dirty="0">
                <a:effectLst/>
                <a:latin typeface="Bruna Light" pitchFamily="2" charset="77"/>
              </a:rPr>
              <a:t>: Scalability is achieved by adding new consumer processes for different tasks without disrupting existing processes. This makes it easy to adapt the system to accommodate additional processing requirements.</a:t>
            </a:r>
          </a:p>
        </p:txBody>
      </p:sp>
      <p:pic>
        <p:nvPicPr>
          <p:cNvPr id="4" name="Picture 3" descr="A black background with white text&#10;&#10;Description automatically generated">
            <a:extLst>
              <a:ext uri="{FF2B5EF4-FFF2-40B4-BE49-F238E27FC236}">
                <a16:creationId xmlns:a16="http://schemas.microsoft.com/office/drawing/2014/main" id="{6D12CD80-63EA-B343-4FC6-5B752C77224B}"/>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5154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62500" lnSpcReduction="20000"/>
          </a:bodyPr>
          <a:lstStyle/>
          <a:p>
            <a:pPr marL="0" indent="0" algn="just">
              <a:buNone/>
            </a:pPr>
            <a:r>
              <a:rPr lang="en-CA" sz="3800" b="1" dirty="0">
                <a:effectLst/>
                <a:latin typeface="Bruna Light" pitchFamily="2" charset="77"/>
              </a:rPr>
              <a:t>Code Improvements and Optimizations</a:t>
            </a:r>
            <a:r>
              <a:rPr lang="en-CA" dirty="0">
                <a:effectLst/>
                <a:latin typeface="Bruna Light" pitchFamily="2" charset="77"/>
              </a:rPr>
              <a:t>:</a:t>
            </a:r>
          </a:p>
          <a:p>
            <a:pPr algn="just">
              <a:buFont typeface="Arial" panose="020B0604020202020204" pitchFamily="34" charset="0"/>
              <a:buChar char="•"/>
            </a:pPr>
            <a:r>
              <a:rPr lang="en-CA" b="1" dirty="0">
                <a:effectLst/>
                <a:latin typeface="Bruna Light" pitchFamily="2" charset="77"/>
              </a:rPr>
              <a:t>Optimize Consumer Processes</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Implement multi-threading within each consumer process to parallelize subtasks where possible, further improving performance.</a:t>
            </a:r>
          </a:p>
          <a:p>
            <a:pPr marL="742950" lvl="1" indent="-285750" algn="just">
              <a:buFont typeface="Arial" panose="020B0604020202020204" pitchFamily="34" charset="0"/>
              <a:buChar char="•"/>
            </a:pPr>
            <a:r>
              <a:rPr lang="en-CA" dirty="0">
                <a:effectLst/>
                <a:latin typeface="Bruna Light" pitchFamily="2" charset="77"/>
              </a:rPr>
              <a:t>Utilize GPU acceleration for computationally intensive tasks like face and text detection.</a:t>
            </a:r>
          </a:p>
          <a:p>
            <a:pPr marL="742950" lvl="1" indent="-285750" algn="just"/>
            <a:r>
              <a:rPr lang="en-CA" dirty="0">
                <a:effectLst/>
                <a:latin typeface="Bruna Light" pitchFamily="2" charset="77"/>
              </a:rPr>
              <a:t>Utilize distributed processing for faster processes</a:t>
            </a:r>
          </a:p>
          <a:p>
            <a:pPr algn="just">
              <a:buFont typeface="Arial" panose="020B0604020202020204" pitchFamily="34" charset="0"/>
              <a:buChar char="•"/>
            </a:pPr>
            <a:r>
              <a:rPr lang="en-CA" b="1" dirty="0">
                <a:effectLst/>
                <a:latin typeface="Bruna Light" pitchFamily="2" charset="77"/>
              </a:rPr>
              <a:t>Error Handling and Robustness:</a:t>
            </a:r>
          </a:p>
          <a:p>
            <a:pPr marL="742950" lvl="1" indent="-285750" algn="just">
              <a:buFont typeface="Arial" panose="020B0604020202020204" pitchFamily="34" charset="0"/>
              <a:buChar char="•"/>
            </a:pPr>
            <a:r>
              <a:rPr lang="en-CA" dirty="0">
                <a:effectLst/>
                <a:latin typeface="Bruna Light" pitchFamily="2" charset="77"/>
              </a:rPr>
              <a:t>Enhance error handling to gracefully handle exceptions and failures, ensuring the system remains stable and user-friendly.</a:t>
            </a:r>
          </a:p>
          <a:p>
            <a:pPr algn="just">
              <a:buFont typeface="Arial" panose="020B0604020202020204" pitchFamily="34" charset="0"/>
              <a:buChar char="•"/>
            </a:pPr>
            <a:r>
              <a:rPr lang="en-CA" b="1" dirty="0">
                <a:effectLst/>
                <a:latin typeface="Bruna Light" pitchFamily="2" charset="77"/>
              </a:rPr>
              <a:t>Configuration Management</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Implement a configuration management system (e.g., using YAML or JSON) to store and load consumer process configurations, making it easier to manage and customize the system.</a:t>
            </a:r>
          </a:p>
          <a:p>
            <a:pPr algn="just">
              <a:buFont typeface="Arial" panose="020B0604020202020204" pitchFamily="34" charset="0"/>
              <a:buChar char="•"/>
            </a:pPr>
            <a:r>
              <a:rPr lang="en-CA" b="1" dirty="0">
                <a:effectLst/>
                <a:latin typeface="Bruna Light" pitchFamily="2" charset="77"/>
              </a:rPr>
              <a:t>Efficient Resource Management</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Optimize memory usage to handle large video streams and various consumer processes efficiently.</a:t>
            </a:r>
          </a:p>
          <a:p>
            <a:pPr algn="just">
              <a:buFont typeface="Arial" panose="020B0604020202020204" pitchFamily="34" charset="0"/>
              <a:buChar char="•"/>
            </a:pPr>
            <a:r>
              <a:rPr lang="en-CA" b="1" dirty="0">
                <a:effectLst/>
                <a:latin typeface="Bruna Light" pitchFamily="2" charset="77"/>
              </a:rPr>
              <a:t>Automated Testing</a:t>
            </a:r>
            <a:r>
              <a:rPr lang="en-CA" dirty="0">
                <a:effectLst/>
                <a:latin typeface="Bruna Light" pitchFamily="2" charset="77"/>
              </a:rPr>
              <a:t>:</a:t>
            </a:r>
          </a:p>
          <a:p>
            <a:pPr marL="742950" lvl="1" indent="-285750" algn="just">
              <a:buFont typeface="Arial" panose="020B0604020202020204" pitchFamily="34" charset="0"/>
              <a:buChar char="•"/>
            </a:pPr>
            <a:r>
              <a:rPr lang="en-CA" dirty="0">
                <a:effectLst/>
                <a:latin typeface="Bruna Light" pitchFamily="2" charset="77"/>
              </a:rPr>
              <a:t>Develop automated tests to ensure the reliability and correctness of the codebase, preventing regressions during future updates.</a:t>
            </a:r>
          </a:p>
        </p:txBody>
      </p:sp>
      <p:pic>
        <p:nvPicPr>
          <p:cNvPr id="4" name="Picture 3" descr="A black background with white text&#10;&#10;Description automatically generated">
            <a:extLst>
              <a:ext uri="{FF2B5EF4-FFF2-40B4-BE49-F238E27FC236}">
                <a16:creationId xmlns:a16="http://schemas.microsoft.com/office/drawing/2014/main" id="{FC3A115F-AE63-314F-BBC1-690C8CD5F89A}"/>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287971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201A-DF21-682A-584D-FE3485BE4A72}"/>
              </a:ext>
            </a:extLst>
          </p:cNvPr>
          <p:cNvSpPr>
            <a:spLocks noGrp="1"/>
          </p:cNvSpPr>
          <p:nvPr>
            <p:ph type="title"/>
          </p:nvPr>
        </p:nvSpPr>
        <p:spPr/>
        <p:txBody>
          <a:bodyPr/>
          <a:lstStyle/>
          <a:p>
            <a:r>
              <a:rPr lang="en-US" b="1" dirty="0">
                <a:latin typeface="Bruna Bold" pitchFamily="2" charset="77"/>
              </a:rPr>
              <a:t>Task 1: Single Video Source</a:t>
            </a:r>
          </a:p>
        </p:txBody>
      </p:sp>
      <p:sp>
        <p:nvSpPr>
          <p:cNvPr id="3" name="Content Placeholder 2">
            <a:extLst>
              <a:ext uri="{FF2B5EF4-FFF2-40B4-BE49-F238E27FC236}">
                <a16:creationId xmlns:a16="http://schemas.microsoft.com/office/drawing/2014/main" id="{01C5EB21-4CDD-2444-FD93-1ECED72D85FD}"/>
              </a:ext>
            </a:extLst>
          </p:cNvPr>
          <p:cNvSpPr>
            <a:spLocks noGrp="1"/>
          </p:cNvSpPr>
          <p:nvPr>
            <p:ph idx="1"/>
          </p:nvPr>
        </p:nvSpPr>
        <p:spPr/>
        <p:txBody>
          <a:bodyPr>
            <a:normAutofit fontScale="70000" lnSpcReduction="20000"/>
          </a:bodyPr>
          <a:lstStyle/>
          <a:p>
            <a:pPr marL="0" indent="0" algn="just">
              <a:buNone/>
            </a:pPr>
            <a:r>
              <a:rPr lang="en-CA" sz="4400" b="1" dirty="0">
                <a:effectLst/>
                <a:latin typeface="Bruna Light" pitchFamily="2" charset="77"/>
              </a:rPr>
              <a:t>Future Enhancements</a:t>
            </a:r>
            <a:r>
              <a:rPr lang="en-CA" dirty="0">
                <a:effectLst/>
                <a:latin typeface="Bruna Light" pitchFamily="2" charset="77"/>
              </a:rPr>
              <a:t>:</a:t>
            </a:r>
          </a:p>
          <a:p>
            <a:pPr algn="just">
              <a:buFont typeface="Arial" panose="020B0604020202020204" pitchFamily="34" charset="0"/>
              <a:buChar char="•"/>
            </a:pPr>
            <a:r>
              <a:rPr lang="en-CA" b="1" dirty="0">
                <a:effectLst/>
                <a:latin typeface="Bruna Light" pitchFamily="2" charset="77"/>
              </a:rPr>
              <a:t>Network Streaming Support</a:t>
            </a:r>
            <a:r>
              <a:rPr lang="en-CA" dirty="0">
                <a:effectLst/>
                <a:latin typeface="Bruna Light" pitchFamily="2" charset="77"/>
              </a:rPr>
              <a:t>: Extend the system to support network streaming, enabling remote access and processing of video streams.</a:t>
            </a:r>
          </a:p>
          <a:p>
            <a:pPr algn="just">
              <a:buFont typeface="Arial" panose="020B0604020202020204" pitchFamily="34" charset="0"/>
              <a:buChar char="•"/>
            </a:pPr>
            <a:r>
              <a:rPr lang="en-CA" b="1" dirty="0">
                <a:effectLst/>
                <a:latin typeface="Bruna Light" pitchFamily="2" charset="77"/>
              </a:rPr>
              <a:t>Advanced Machine Learning Integration</a:t>
            </a:r>
            <a:r>
              <a:rPr lang="en-CA" dirty="0">
                <a:effectLst/>
                <a:latin typeface="Bruna Light" pitchFamily="2" charset="77"/>
              </a:rPr>
              <a:t>: Integrate more advanced machine learning models for more advanced object detection and recognition tasks within consumer processes.</a:t>
            </a:r>
          </a:p>
          <a:p>
            <a:pPr algn="just">
              <a:buFont typeface="Arial" panose="020B0604020202020204" pitchFamily="34" charset="0"/>
              <a:buChar char="•"/>
            </a:pPr>
            <a:r>
              <a:rPr lang="en-CA" b="1" dirty="0">
                <a:effectLst/>
                <a:latin typeface="Bruna Light" pitchFamily="2" charset="77"/>
              </a:rPr>
              <a:t>Load Balancing</a:t>
            </a:r>
            <a:r>
              <a:rPr lang="en-CA" dirty="0">
                <a:effectLst/>
                <a:latin typeface="Bruna Light" pitchFamily="2" charset="77"/>
              </a:rPr>
              <a:t>: Implement load balancing to distribute processing tasks evenly across available CPU cores or GPUs, maximizing system performance.</a:t>
            </a:r>
          </a:p>
          <a:p>
            <a:pPr algn="just">
              <a:buFont typeface="Arial" panose="020B0604020202020204" pitchFamily="34" charset="0"/>
              <a:buChar char="•"/>
            </a:pPr>
            <a:r>
              <a:rPr lang="en-CA" b="1" dirty="0">
                <a:effectLst/>
                <a:latin typeface="Bruna Light" pitchFamily="2" charset="77"/>
              </a:rPr>
              <a:t>Custom Consumer Process Extensions</a:t>
            </a:r>
            <a:r>
              <a:rPr lang="en-CA" dirty="0">
                <a:effectLst/>
                <a:latin typeface="Bruna Light" pitchFamily="2" charset="77"/>
              </a:rPr>
              <a:t>: Allow users to define custom consumer processes, providing flexibility for unique video processing requirements.</a:t>
            </a:r>
          </a:p>
          <a:p>
            <a:pPr algn="just">
              <a:buFont typeface="Arial" panose="020B0604020202020204" pitchFamily="34" charset="0"/>
              <a:buChar char="•"/>
            </a:pPr>
            <a:r>
              <a:rPr lang="en-CA" b="1" dirty="0">
                <a:effectLst/>
                <a:latin typeface="Bruna Light" pitchFamily="2" charset="77"/>
              </a:rPr>
              <a:t>Real-time Analytics and Logging</a:t>
            </a:r>
            <a:r>
              <a:rPr lang="en-CA" dirty="0">
                <a:effectLst/>
                <a:latin typeface="Bruna Light" pitchFamily="2" charset="77"/>
              </a:rPr>
              <a:t>: Implement real-time analytics and logging for system monitoring and performance tuning, offering valuable insights into system behavior.</a:t>
            </a:r>
          </a:p>
          <a:p>
            <a:pPr algn="just">
              <a:buFont typeface="Arial" panose="020B0604020202020204" pitchFamily="34" charset="0"/>
              <a:buChar char="•"/>
            </a:pPr>
            <a:r>
              <a:rPr lang="en-CA" b="1" dirty="0">
                <a:effectLst/>
                <a:latin typeface="Bruna Light" pitchFamily="2" charset="77"/>
              </a:rPr>
              <a:t>Integration with Cloud Services</a:t>
            </a:r>
            <a:r>
              <a:rPr lang="en-CA" dirty="0">
                <a:effectLst/>
                <a:latin typeface="Bruna Light" pitchFamily="2" charset="77"/>
              </a:rPr>
              <a:t>: Enable integration with cloud-based services for scalable video processing and storage.</a:t>
            </a:r>
          </a:p>
        </p:txBody>
      </p:sp>
      <p:pic>
        <p:nvPicPr>
          <p:cNvPr id="4" name="Picture 3" descr="A black background with white text&#10;&#10;Description automatically generated">
            <a:extLst>
              <a:ext uri="{FF2B5EF4-FFF2-40B4-BE49-F238E27FC236}">
                <a16:creationId xmlns:a16="http://schemas.microsoft.com/office/drawing/2014/main" id="{7189D50D-ABAC-888E-36F8-6D82CD2B01BA}"/>
              </a:ext>
            </a:extLst>
          </p:cNvPr>
          <p:cNvPicPr>
            <a:picLocks noChangeAspect="1"/>
          </p:cNvPicPr>
          <p:nvPr/>
        </p:nvPicPr>
        <p:blipFill>
          <a:blip r:embed="rId2"/>
          <a:stretch>
            <a:fillRect/>
          </a:stretch>
        </p:blipFill>
        <p:spPr>
          <a:xfrm>
            <a:off x="9863083" y="394521"/>
            <a:ext cx="1490717" cy="1490717"/>
          </a:xfrm>
          <a:prstGeom prst="rect">
            <a:avLst/>
          </a:prstGeom>
        </p:spPr>
      </p:pic>
    </p:spTree>
    <p:extLst>
      <p:ext uri="{BB962C8B-B14F-4D97-AF65-F5344CB8AC3E}">
        <p14:creationId xmlns:p14="http://schemas.microsoft.com/office/powerpoint/2010/main" val="116454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2128</Words>
  <Application>Microsoft Macintosh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Bruna Bold</vt:lpstr>
      <vt:lpstr>Bruna Light</vt:lpstr>
      <vt:lpstr>Calibri</vt:lpstr>
      <vt:lpstr>Calibri Light</vt:lpstr>
      <vt:lpstr>Office Theme</vt:lpstr>
      <vt:lpstr>Multiprocessing Sample Problem Broadcast Video Stream Trajekt Sport, Oct 17, 2023 </vt:lpstr>
      <vt:lpstr>Task 1: Single Video Source</vt:lpstr>
      <vt:lpstr>Task 1: Single Video Source</vt:lpstr>
      <vt:lpstr>Task 1: Single Video Source</vt:lpstr>
      <vt:lpstr>Task 1: Single Video Source</vt:lpstr>
      <vt:lpstr>Task 1: Single Video Source</vt:lpstr>
      <vt:lpstr>Task 1: Single Video Source</vt:lpstr>
      <vt:lpstr>Task 1: Single Video Source</vt:lpstr>
      <vt:lpstr>Task 1: Single Video Source</vt:lpstr>
      <vt:lpstr>Task 2: Multiple Video Sources</vt:lpstr>
      <vt:lpstr>Task 2: Multiple Video Sources</vt:lpstr>
      <vt:lpstr>Task 2: Multiple Video Sources</vt:lpstr>
      <vt:lpstr>Task 2: Multiple Video Sources</vt:lpstr>
      <vt:lpstr>Task 3: Video Pipelines</vt:lpstr>
      <vt:lpstr>Task 3: Video Pipelines</vt:lpstr>
      <vt:lpstr>Task 3: Video Pipelines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Multiprocessing Sample Problem – Broadcast Video Stream</dc:title>
  <dc:creator>Nima Najmaei</dc:creator>
  <cp:lastModifiedBy>Nima Najmaei</cp:lastModifiedBy>
  <cp:revision>3</cp:revision>
  <dcterms:created xsi:type="dcterms:W3CDTF">2023-10-17T13:34:56Z</dcterms:created>
  <dcterms:modified xsi:type="dcterms:W3CDTF">2023-10-17T14:53:26Z</dcterms:modified>
</cp:coreProperties>
</file>