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figcaption.asp" TargetMode="External" /><Relationship Id="rId2" Type="http://schemas.openxmlformats.org/officeDocument/2006/relationships/hyperlink" Target="https://www.w3schools.com/TAgs/tag_fieldset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footer.asp" TargetMode="External" /><Relationship Id="rId5" Type="http://schemas.openxmlformats.org/officeDocument/2006/relationships/hyperlink" Target="https://www.w3schools.com/TAgs/tag_font.asp" TargetMode="External" /><Relationship Id="rId4" Type="http://schemas.openxmlformats.org/officeDocument/2006/relationships/hyperlink" Target="https://www.w3schools.com/TAgs/tag_figure.asp" TargetMode="Externa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frame.asp" TargetMode="External" /><Relationship Id="rId7" Type="http://schemas.openxmlformats.org/officeDocument/2006/relationships/hyperlink" Target="https://www.w3schools.com/TAgs/tag_header.asp" TargetMode="External" /><Relationship Id="rId2" Type="http://schemas.openxmlformats.org/officeDocument/2006/relationships/hyperlink" Target="https://www.w3schools.com/TAgs/tag_form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head.asp" TargetMode="External" /><Relationship Id="rId5" Type="http://schemas.openxmlformats.org/officeDocument/2006/relationships/hyperlink" Target="https://www.w3schools.com/TAgs/tag_hn.asp" TargetMode="External" /><Relationship Id="rId4" Type="http://schemas.openxmlformats.org/officeDocument/2006/relationships/hyperlink" Target="https://www.w3schools.com/TAgs/tag_frameset.asp" TargetMode="Externa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ins.asp" TargetMode="External" /><Relationship Id="rId3" Type="http://schemas.openxmlformats.org/officeDocument/2006/relationships/hyperlink" Target="https://www.w3schools.com/TAgs/tag_html.asp" TargetMode="External" /><Relationship Id="rId7" Type="http://schemas.openxmlformats.org/officeDocument/2006/relationships/hyperlink" Target="https://www.w3schools.com/TAgs/tag_input.asp" TargetMode="External" /><Relationship Id="rId2" Type="http://schemas.openxmlformats.org/officeDocument/2006/relationships/hyperlink" Target="https://www.w3schools.com/TAgs/tag_hr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img.asp" TargetMode="External" /><Relationship Id="rId5" Type="http://schemas.openxmlformats.org/officeDocument/2006/relationships/hyperlink" Target="https://www.w3schools.com/TAgs/tag_iframe.asp" TargetMode="External" /><Relationship Id="rId4" Type="http://schemas.openxmlformats.org/officeDocument/2006/relationships/hyperlink" Target="https://www.w3schools.com/TAgs/tag_i.asp" TargetMode="External" /><Relationship Id="rId9" Type="http://schemas.openxmlformats.org/officeDocument/2006/relationships/hyperlink" Target="https://www.w3schools.com/TAgs/tag_kbd.asp" TargetMode="Externa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mark.asp" TargetMode="External" /><Relationship Id="rId3" Type="http://schemas.openxmlformats.org/officeDocument/2006/relationships/hyperlink" Target="https://www.w3schools.com/TAgs/tag_legend.asp" TargetMode="External" /><Relationship Id="rId7" Type="http://schemas.openxmlformats.org/officeDocument/2006/relationships/hyperlink" Target="https://www.w3schools.com/TAgs/tag_map.asp" TargetMode="External" /><Relationship Id="rId2" Type="http://schemas.openxmlformats.org/officeDocument/2006/relationships/hyperlink" Target="https://www.w3schools.com/TAgs/tag_label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main.asp" TargetMode="External" /><Relationship Id="rId5" Type="http://schemas.openxmlformats.org/officeDocument/2006/relationships/hyperlink" Target="https://www.w3schools.com/TAgs/tag_link.asp" TargetMode="External" /><Relationship Id="rId4" Type="http://schemas.openxmlformats.org/officeDocument/2006/relationships/hyperlink" Target="https://www.w3schools.com/TAgs/tag_li.asp" TargetMode="External" /><Relationship Id="rId9" Type="http://schemas.openxmlformats.org/officeDocument/2006/relationships/hyperlink" Target="https://www.w3schools.com/TAgs/tag_meta.asp" TargetMode="Externa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optgroup.asp" TargetMode="External" /><Relationship Id="rId3" Type="http://schemas.openxmlformats.org/officeDocument/2006/relationships/hyperlink" Target="https://www.w3schools.com/TAgs/tag_nav.asp" TargetMode="External" /><Relationship Id="rId7" Type="http://schemas.openxmlformats.org/officeDocument/2006/relationships/hyperlink" Target="https://www.w3schools.com/TAgs/tag_ol.asp" TargetMode="External" /><Relationship Id="rId2" Type="http://schemas.openxmlformats.org/officeDocument/2006/relationships/hyperlink" Target="https://www.w3schools.com/TAgs/tag_meter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object.asp" TargetMode="External" /><Relationship Id="rId5" Type="http://schemas.openxmlformats.org/officeDocument/2006/relationships/hyperlink" Target="https://www.w3schools.com/TAgs/tag_noscript.asp" TargetMode="External" /><Relationship Id="rId4" Type="http://schemas.openxmlformats.org/officeDocument/2006/relationships/hyperlink" Target="https://www.w3schools.com/TAgs/tag_noframes.asp" TargetMode="Externa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q.asp" TargetMode="External" /><Relationship Id="rId3" Type="http://schemas.openxmlformats.org/officeDocument/2006/relationships/hyperlink" Target="https://www.w3schools.com/TAgs/tag_p.asp" TargetMode="External" /><Relationship Id="rId7" Type="http://schemas.openxmlformats.org/officeDocument/2006/relationships/hyperlink" Target="https://www.w3schools.com/TAgs/tag_progress.asp" TargetMode="External" /><Relationship Id="rId2" Type="http://schemas.openxmlformats.org/officeDocument/2006/relationships/hyperlink" Target="https://www.w3schools.com/TAgs/tag_output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pre.asp" TargetMode="External" /><Relationship Id="rId5" Type="http://schemas.openxmlformats.org/officeDocument/2006/relationships/hyperlink" Target="https://www.w3schools.com/TAgs/tag_picture.asp" TargetMode="External" /><Relationship Id="rId10" Type="http://schemas.openxmlformats.org/officeDocument/2006/relationships/hyperlink" Target="https://www.w3schools.com/TAgs/tag_rt.asp" TargetMode="External" /><Relationship Id="rId4" Type="http://schemas.openxmlformats.org/officeDocument/2006/relationships/hyperlink" Target="https://www.w3schools.com/TAgs/tag_param.asp" TargetMode="External" /><Relationship Id="rId9" Type="http://schemas.openxmlformats.org/officeDocument/2006/relationships/hyperlink" Target="https://www.w3schools.com/TAgs/tag_rp.asp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octype.asp" TargetMode="External" /><Relationship Id="rId2" Type="http://schemas.openxmlformats.org/officeDocument/2006/relationships/hyperlink" Target="https://www.w3schools.com/TAgs/tag_comment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w3schools.com/TAgs/tag_abbr.asp" TargetMode="External" /><Relationship Id="rId4" Type="http://schemas.openxmlformats.org/officeDocument/2006/relationships/hyperlink" Target="https://www.w3schools.com/TAgs/tag_a.asp" TargetMode="Externa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area.asp" TargetMode="External" /><Relationship Id="rId3" Type="http://schemas.openxmlformats.org/officeDocument/2006/relationships/hyperlink" Target="https://www.w3schools.com/TAgs/tag_abbr.asp" TargetMode="External" /><Relationship Id="rId7" Type="http://schemas.openxmlformats.org/officeDocument/2006/relationships/hyperlink" Target="https://www.w3schools.com/TAgs/tag_object.asp" TargetMode="External" /><Relationship Id="rId2" Type="http://schemas.openxmlformats.org/officeDocument/2006/relationships/hyperlink" Target="https://www.w3schools.com/TAgs/tag_acronym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embed.asp" TargetMode="External" /><Relationship Id="rId5" Type="http://schemas.openxmlformats.org/officeDocument/2006/relationships/hyperlink" Target="https://www.w3schools.com/TAgs/tag_applet.asp" TargetMode="External" /><Relationship Id="rId4" Type="http://schemas.openxmlformats.org/officeDocument/2006/relationships/hyperlink" Target="https://www.w3schools.com/TAgs/tag_address.asp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side.asp" TargetMode="External" /><Relationship Id="rId2" Type="http://schemas.openxmlformats.org/officeDocument/2006/relationships/hyperlink" Target="https://www.w3schools.com/TAgs/tag_article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base.asp" TargetMode="External" /><Relationship Id="rId5" Type="http://schemas.openxmlformats.org/officeDocument/2006/relationships/hyperlink" Target="https://www.w3schools.com/TAgs/tag_b.asp" TargetMode="External" /><Relationship Id="rId4" Type="http://schemas.openxmlformats.org/officeDocument/2006/relationships/hyperlink" Target="https://www.w3schools.com/TAgs/tag_audio.asp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di.asp" TargetMode="External" /><Relationship Id="rId2" Type="http://schemas.openxmlformats.org/officeDocument/2006/relationships/hyperlink" Target="https://www.w3schools.com/TAgs/tag_basefont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w3schools.com/TAgs/tag_big.asp" TargetMode="External" /><Relationship Id="rId4" Type="http://schemas.openxmlformats.org/officeDocument/2006/relationships/hyperlink" Target="https://www.w3schools.com/TAgs/tag_bdo.asp" TargetMode="Externa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caption.asp" TargetMode="External" /><Relationship Id="rId3" Type="http://schemas.openxmlformats.org/officeDocument/2006/relationships/hyperlink" Target="https://www.w3schools.com/TAgs/tag_blockquote.asp" TargetMode="External" /><Relationship Id="rId7" Type="http://schemas.openxmlformats.org/officeDocument/2006/relationships/hyperlink" Target="https://www.w3schools.com/TAgs/tag_canvas.asp" TargetMode="External" /><Relationship Id="rId2" Type="http://schemas.openxmlformats.org/officeDocument/2006/relationships/hyperlink" Target="https://www.w3schools.com/TAgs/tag_big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button.asp" TargetMode="External" /><Relationship Id="rId5" Type="http://schemas.openxmlformats.org/officeDocument/2006/relationships/hyperlink" Target="https://www.w3schools.com/TAgs/tag_br.asp" TargetMode="External" /><Relationship Id="rId4" Type="http://schemas.openxmlformats.org/officeDocument/2006/relationships/hyperlink" Target="https://www.w3schools.com/TAgs/tag_body.asp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cite.asp" TargetMode="External" /><Relationship Id="rId2" Type="http://schemas.openxmlformats.org/officeDocument/2006/relationships/hyperlink" Target="https://www.w3schools.com/TAgs/tag_center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colgroup.asp" TargetMode="External" /><Relationship Id="rId5" Type="http://schemas.openxmlformats.org/officeDocument/2006/relationships/hyperlink" Target="https://www.w3schools.com/TAgs/tag_col.asp" TargetMode="External" /><Relationship Id="rId4" Type="http://schemas.openxmlformats.org/officeDocument/2006/relationships/hyperlink" Target="https://www.w3schools.com/TAgs/tag_code.asp" TargetMode="Externa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atalist.asp" TargetMode="External" /><Relationship Id="rId7" Type="http://schemas.openxmlformats.org/officeDocument/2006/relationships/hyperlink" Target="https://www.w3schools.com/TAgs/tag_dfn.asp" TargetMode="External" /><Relationship Id="rId2" Type="http://schemas.openxmlformats.org/officeDocument/2006/relationships/hyperlink" Target="https://www.w3schools.com/TAgs/tag_data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details.asp" TargetMode="External" /><Relationship Id="rId5" Type="http://schemas.openxmlformats.org/officeDocument/2006/relationships/hyperlink" Target="https://www.w3schools.com/TAgs/tag_del.asp" TargetMode="External" /><Relationship Id="rId4" Type="http://schemas.openxmlformats.org/officeDocument/2006/relationships/hyperlink" Target="https://www.w3schools.com/TAgs/tag_dd.asp" TargetMode="Externa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em.asp" TargetMode="External" /><Relationship Id="rId3" Type="http://schemas.openxmlformats.org/officeDocument/2006/relationships/hyperlink" Target="https://www.w3schools.com/TAgs/tag_dir.asp" TargetMode="External" /><Relationship Id="rId7" Type="http://schemas.openxmlformats.org/officeDocument/2006/relationships/hyperlink" Target="https://www.w3schools.com/TAgs/tag_dt.asp" TargetMode="External" /><Relationship Id="rId2" Type="http://schemas.openxmlformats.org/officeDocument/2006/relationships/hyperlink" Target="https://www.w3schools.com/TAgs/tag_dialog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dl.asp" TargetMode="External" /><Relationship Id="rId5" Type="http://schemas.openxmlformats.org/officeDocument/2006/relationships/hyperlink" Target="https://www.w3schools.com/TAgs/tag_div.asp" TargetMode="External" /><Relationship Id="rId4" Type="http://schemas.openxmlformats.org/officeDocument/2006/relationships/hyperlink" Target="https://www.w3schools.com/TAgs/tag_ul.asp" TargetMode="External" /><Relationship Id="rId9" Type="http://schemas.openxmlformats.org/officeDocument/2006/relationships/hyperlink" Target="https://www.w3schools.com/TAgs/tag_embed.as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EB7B-8A24-24F6-8ADB-955AD7918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/>
              <a:t>Web designing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7182E-E9C4-5B22-4584-7553107E1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Html tags</a:t>
            </a:r>
          </a:p>
          <a:p>
            <a:r>
              <a:rPr lang="en-US" b="1"/>
              <a:t>                                                                                         Nancy.N</a:t>
            </a:r>
          </a:p>
          <a:p>
            <a:r>
              <a:rPr lang="en-US" b="1"/>
              <a:t>                                                                                              21cobe026</a:t>
            </a:r>
          </a:p>
        </p:txBody>
      </p:sp>
    </p:spTree>
    <p:extLst>
      <p:ext uri="{BB962C8B-B14F-4D97-AF65-F5344CB8AC3E}">
        <p14:creationId xmlns:p14="http://schemas.microsoft.com/office/powerpoint/2010/main" val="18290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014F-8D1C-3F22-17C9-A21821B9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F288-30AE-E2A0-9BC6-3A959DFC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0B2A6-47EA-31CD-39BB-20ABB7226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101800"/>
              </p:ext>
            </p:extLst>
          </p:nvPr>
        </p:nvGraphicFramePr>
        <p:xfrm>
          <a:off x="1451580" y="719667"/>
          <a:ext cx="9603274" cy="4746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363">
                  <a:extLst>
                    <a:ext uri="{9D8B030D-6E8A-4147-A177-3AD203B41FA5}">
                      <a16:colId xmlns:a16="http://schemas.microsoft.com/office/drawing/2014/main" val="180653916"/>
                    </a:ext>
                  </a:extLst>
                </a:gridCol>
                <a:gridCol w="6251911">
                  <a:extLst>
                    <a:ext uri="{9D8B030D-6E8A-4147-A177-3AD203B41FA5}">
                      <a16:colId xmlns:a16="http://schemas.microsoft.com/office/drawing/2014/main" val="3967065197"/>
                    </a:ext>
                  </a:extLst>
                </a:gridCol>
              </a:tblGrid>
              <a:tr h="64499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2"/>
                        </a:rPr>
                        <a:t>&lt;fieldset&gt;</a:t>
                      </a:r>
                      <a:endParaRPr lang="en-US" sz="2800">
                        <a:effectLst/>
                      </a:endParaRPr>
                    </a:p>
                  </a:txBody>
                  <a:tcPr marL="47953" marR="23976" marT="23976" marB="239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Groups related elements in a form</a:t>
                      </a:r>
                    </a:p>
                  </a:txBody>
                  <a:tcPr marL="23976" marR="23976" marT="23976" marB="23976"/>
                </a:tc>
                <a:extLst>
                  <a:ext uri="{0D108BD9-81ED-4DB2-BD59-A6C34878D82A}">
                    <a16:rowId xmlns:a16="http://schemas.microsoft.com/office/drawing/2014/main" val="1298362830"/>
                  </a:ext>
                </a:extLst>
              </a:tr>
              <a:tr h="79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3"/>
                        </a:rPr>
                        <a:t>&lt;figcaption&gt;</a:t>
                      </a:r>
                      <a:endParaRPr lang="en-US" sz="2800">
                        <a:effectLst/>
                      </a:endParaRPr>
                    </a:p>
                  </a:txBody>
                  <a:tcPr marL="47953" marR="23976" marT="23976" marB="239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caption for a &lt;figure&gt; element</a:t>
                      </a:r>
                    </a:p>
                  </a:txBody>
                  <a:tcPr marL="23976" marR="23976" marT="23976" marB="23976"/>
                </a:tc>
                <a:extLst>
                  <a:ext uri="{0D108BD9-81ED-4DB2-BD59-A6C34878D82A}">
                    <a16:rowId xmlns:a16="http://schemas.microsoft.com/office/drawing/2014/main" val="1365101485"/>
                  </a:ext>
                </a:extLst>
              </a:tr>
              <a:tr h="64499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4"/>
                        </a:rPr>
                        <a:t>&lt;figure&gt;</a:t>
                      </a:r>
                      <a:endParaRPr lang="en-US" sz="2800">
                        <a:effectLst/>
                      </a:endParaRPr>
                    </a:p>
                  </a:txBody>
                  <a:tcPr marL="47953" marR="23976" marT="23976" marB="239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Specifies self-contained content</a:t>
                      </a:r>
                    </a:p>
                  </a:txBody>
                  <a:tcPr marL="23976" marR="23976" marT="23976" marB="23976"/>
                </a:tc>
                <a:extLst>
                  <a:ext uri="{0D108BD9-81ED-4DB2-BD59-A6C34878D82A}">
                    <a16:rowId xmlns:a16="http://schemas.microsoft.com/office/drawing/2014/main" val="271144724"/>
                  </a:ext>
                </a:extLst>
              </a:tr>
              <a:tr h="170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&lt;font&gt;</a:t>
                      </a:r>
                      <a:endParaRPr lang="en-US" sz="2800">
                        <a:effectLst/>
                      </a:endParaRPr>
                    </a:p>
                  </a:txBody>
                  <a:tcPr marL="47953" marR="23976" marT="23976" marB="239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 Use CSS instead.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Defines font, color, and size for text</a:t>
                      </a:r>
                    </a:p>
                  </a:txBody>
                  <a:tcPr marL="23976" marR="23976" marT="23976" marB="23976"/>
                </a:tc>
                <a:extLst>
                  <a:ext uri="{0D108BD9-81ED-4DB2-BD59-A6C34878D82A}">
                    <a16:rowId xmlns:a16="http://schemas.microsoft.com/office/drawing/2014/main" val="4123116943"/>
                  </a:ext>
                </a:extLst>
              </a:tr>
              <a:tr h="96046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6"/>
                        </a:rPr>
                        <a:t>&lt;footer&gt;</a:t>
                      </a:r>
                      <a:endParaRPr lang="en-US" sz="2800">
                        <a:effectLst/>
                      </a:endParaRPr>
                    </a:p>
                  </a:txBody>
                  <a:tcPr marL="47953" marR="23976" marT="23976" marB="239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footer for a document or section</a:t>
                      </a:r>
                    </a:p>
                  </a:txBody>
                  <a:tcPr marL="23976" marR="23976" marT="23976" marB="23976"/>
                </a:tc>
                <a:extLst>
                  <a:ext uri="{0D108BD9-81ED-4DB2-BD59-A6C34878D82A}">
                    <a16:rowId xmlns:a16="http://schemas.microsoft.com/office/drawing/2014/main" val="78009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0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6711AE-0442-FB3A-1660-8FFC0DD39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556770"/>
              </p:ext>
            </p:extLst>
          </p:nvPr>
        </p:nvGraphicFramePr>
        <p:xfrm>
          <a:off x="1089422" y="719668"/>
          <a:ext cx="10161984" cy="4488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6347">
                  <a:extLst>
                    <a:ext uri="{9D8B030D-6E8A-4147-A177-3AD203B41FA5}">
                      <a16:colId xmlns:a16="http://schemas.microsoft.com/office/drawing/2014/main" val="1622053270"/>
                    </a:ext>
                  </a:extLst>
                </a:gridCol>
                <a:gridCol w="6615637">
                  <a:extLst>
                    <a:ext uri="{9D8B030D-6E8A-4147-A177-3AD203B41FA5}">
                      <a16:colId xmlns:a16="http://schemas.microsoft.com/office/drawing/2014/main" val="1135834118"/>
                    </a:ext>
                  </a:extLst>
                </a:gridCol>
              </a:tblGrid>
              <a:tr h="49035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2"/>
                        </a:rPr>
                        <a:t>&lt;form&gt;</a:t>
                      </a:r>
                      <a:endParaRPr lang="en-US" sz="2800">
                        <a:effectLst/>
                      </a:endParaRPr>
                    </a:p>
                  </a:txBody>
                  <a:tcPr marL="39961" marR="19980" marT="19980" marB="199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an HTML form for user input</a:t>
                      </a:r>
                    </a:p>
                  </a:txBody>
                  <a:tcPr marL="19980" marR="19980" marT="19980" marB="19980"/>
                </a:tc>
                <a:extLst>
                  <a:ext uri="{0D108BD9-81ED-4DB2-BD59-A6C34878D82A}">
                    <a16:rowId xmlns:a16="http://schemas.microsoft.com/office/drawing/2014/main" val="1726486707"/>
                  </a:ext>
                </a:extLst>
              </a:tr>
              <a:tr h="1040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3"/>
                        </a:rPr>
                        <a:t>&lt;frame&gt;</a:t>
                      </a:r>
                      <a:endParaRPr lang="en-US" sz="2800">
                        <a:effectLst/>
                      </a:endParaRPr>
                    </a:p>
                  </a:txBody>
                  <a:tcPr marL="39961" marR="19980" marT="19980" marB="199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Defines a window (a frame) in a frameset</a:t>
                      </a:r>
                    </a:p>
                  </a:txBody>
                  <a:tcPr marL="19980" marR="19980" marT="19980" marB="19980"/>
                </a:tc>
                <a:extLst>
                  <a:ext uri="{0D108BD9-81ED-4DB2-BD59-A6C34878D82A}">
                    <a16:rowId xmlns:a16="http://schemas.microsoft.com/office/drawing/2014/main" val="334944439"/>
                  </a:ext>
                </a:extLst>
              </a:tr>
              <a:tr h="70399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4"/>
                        </a:rPr>
                        <a:t>&lt;frameset&gt;</a:t>
                      </a:r>
                      <a:endParaRPr lang="en-US" sz="2800">
                        <a:effectLst/>
                      </a:endParaRPr>
                    </a:p>
                  </a:txBody>
                  <a:tcPr marL="39961" marR="19980" marT="19980" marB="199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Defines a set of frames</a:t>
                      </a:r>
                    </a:p>
                  </a:txBody>
                  <a:tcPr marL="19980" marR="19980" marT="19980" marB="19980"/>
                </a:tc>
                <a:extLst>
                  <a:ext uri="{0D108BD9-81ED-4DB2-BD59-A6C34878D82A}">
                    <a16:rowId xmlns:a16="http://schemas.microsoft.com/office/drawing/2014/main" val="1539018219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&lt;h1&gt; to &lt;h6&gt;</a:t>
                      </a:r>
                      <a:endParaRPr lang="en-US" sz="2800">
                        <a:effectLst/>
                      </a:endParaRPr>
                    </a:p>
                  </a:txBody>
                  <a:tcPr marL="39961" marR="19980" marT="19980" marB="199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HTML headings</a:t>
                      </a:r>
                    </a:p>
                  </a:txBody>
                  <a:tcPr marL="19980" marR="19980" marT="19980" marB="19980"/>
                </a:tc>
                <a:extLst>
                  <a:ext uri="{0D108BD9-81ED-4DB2-BD59-A6C34878D82A}">
                    <a16:rowId xmlns:a16="http://schemas.microsoft.com/office/drawing/2014/main" val="3672123451"/>
                  </a:ext>
                </a:extLst>
              </a:tr>
              <a:tr h="7245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6"/>
                        </a:rPr>
                        <a:t>&lt;head&gt;</a:t>
                      </a:r>
                      <a:endParaRPr lang="en-US" sz="2800">
                        <a:effectLst/>
                      </a:endParaRPr>
                    </a:p>
                  </a:txBody>
                  <a:tcPr marL="39961" marR="19980" marT="19980" marB="199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Contains metadata/information for the document</a:t>
                      </a:r>
                    </a:p>
                  </a:txBody>
                  <a:tcPr marL="19980" marR="19980" marT="19980" marB="19980"/>
                </a:tc>
                <a:extLst>
                  <a:ext uri="{0D108BD9-81ED-4DB2-BD59-A6C34878D82A}">
                    <a16:rowId xmlns:a16="http://schemas.microsoft.com/office/drawing/2014/main" val="2265053423"/>
                  </a:ext>
                </a:extLst>
              </a:tr>
              <a:tr h="70399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7"/>
                        </a:rPr>
                        <a:t>&lt;header&gt;</a:t>
                      </a:r>
                      <a:endParaRPr lang="en-US" sz="2800">
                        <a:effectLst/>
                      </a:endParaRPr>
                    </a:p>
                  </a:txBody>
                  <a:tcPr marL="39961" marR="19980" marT="19980" marB="199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header for a document or section</a:t>
                      </a:r>
                    </a:p>
                  </a:txBody>
                  <a:tcPr marL="19980" marR="19980" marT="19980" marB="19980"/>
                </a:tc>
                <a:extLst>
                  <a:ext uri="{0D108BD9-81ED-4DB2-BD59-A6C34878D82A}">
                    <a16:rowId xmlns:a16="http://schemas.microsoft.com/office/drawing/2014/main" val="84443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0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BE0-8C87-4670-F017-485A4112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8FF5-851A-383C-6B45-CA4504D6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F2025B-E844-E6D6-45D5-6843E1DB3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125963"/>
              </p:ext>
            </p:extLst>
          </p:nvPr>
        </p:nvGraphicFramePr>
        <p:xfrm>
          <a:off x="1451579" y="719665"/>
          <a:ext cx="9603275" cy="474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368">
                  <a:extLst>
                    <a:ext uri="{9D8B030D-6E8A-4147-A177-3AD203B41FA5}">
                      <a16:colId xmlns:a16="http://schemas.microsoft.com/office/drawing/2014/main" val="1286199334"/>
                    </a:ext>
                  </a:extLst>
                </a:gridCol>
                <a:gridCol w="6251907">
                  <a:extLst>
                    <a:ext uri="{9D8B030D-6E8A-4147-A177-3AD203B41FA5}">
                      <a16:colId xmlns:a16="http://schemas.microsoft.com/office/drawing/2014/main" val="2399710914"/>
                    </a:ext>
                  </a:extLst>
                </a:gridCol>
              </a:tblGrid>
              <a:tr h="52171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2"/>
                        </a:rPr>
                        <a:t>&lt;hr&gt;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thematic change in the content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2416591256"/>
                  </a:ext>
                </a:extLst>
              </a:tr>
              <a:tr h="52171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3"/>
                        </a:rPr>
                        <a:t>&lt;html&gt;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the root of an HTML document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3302185127"/>
                  </a:ext>
                </a:extLst>
              </a:tr>
              <a:tr h="90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4"/>
                        </a:rPr>
                        <a:t>&lt;i&gt;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part of text in an alternate voice or mood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2416470350"/>
                  </a:ext>
                </a:extLst>
              </a:tr>
              <a:tr h="4736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&lt;iframe&gt;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an inline frame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2878463982"/>
                  </a:ext>
                </a:extLst>
              </a:tr>
              <a:tr h="4736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6"/>
                        </a:rPr>
                        <a:t>&lt;img&gt;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an image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3200693700"/>
                  </a:ext>
                </a:extLst>
              </a:tr>
              <a:tr h="4736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7"/>
                        </a:rPr>
                        <a:t>&lt;input&gt;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an input control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2464476055"/>
                  </a:ext>
                </a:extLst>
              </a:tr>
              <a:tr h="90425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8"/>
                        </a:rPr>
                        <a:t>&lt;ins&gt;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text that has been inserted into a document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3868405618"/>
                  </a:ext>
                </a:extLst>
              </a:tr>
              <a:tr h="47368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9"/>
                        </a:rPr>
                        <a:t>&lt;kbd&gt;</a:t>
                      </a:r>
                      <a:endParaRPr lang="en-US" sz="2800">
                        <a:effectLst/>
                      </a:endParaRPr>
                    </a:p>
                  </a:txBody>
                  <a:tcPr marL="42734" marR="21367" marT="21367" marB="213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keyboard input</a:t>
                      </a:r>
                    </a:p>
                  </a:txBody>
                  <a:tcPr marL="21367" marR="21367" marT="21367" marB="21367"/>
                </a:tc>
                <a:extLst>
                  <a:ext uri="{0D108BD9-81ED-4DB2-BD59-A6C34878D82A}">
                    <a16:rowId xmlns:a16="http://schemas.microsoft.com/office/drawing/2014/main" val="8221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83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7589-8FF6-80CF-DC5D-691A4646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4ACF-91AC-D542-FB2D-395A0697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0910"/>
            <a:ext cx="9603275" cy="345061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D8AEB5-0774-F9BF-6557-E78876392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704787"/>
              </p:ext>
            </p:extLst>
          </p:nvPr>
        </p:nvGraphicFramePr>
        <p:xfrm>
          <a:off x="1321594" y="433623"/>
          <a:ext cx="9733260" cy="5298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6728">
                  <a:extLst>
                    <a:ext uri="{9D8B030D-6E8A-4147-A177-3AD203B41FA5}">
                      <a16:colId xmlns:a16="http://schemas.microsoft.com/office/drawing/2014/main" val="3779154241"/>
                    </a:ext>
                  </a:extLst>
                </a:gridCol>
                <a:gridCol w="6336532">
                  <a:extLst>
                    <a:ext uri="{9D8B030D-6E8A-4147-A177-3AD203B41FA5}">
                      <a16:colId xmlns:a16="http://schemas.microsoft.com/office/drawing/2014/main" val="919836855"/>
                    </a:ext>
                  </a:extLst>
                </a:gridCol>
              </a:tblGrid>
              <a:tr h="3272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2"/>
                        </a:rPr>
                        <a:t>&lt;label&gt;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label for an &lt;input&gt; element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2095462094"/>
                  </a:ext>
                </a:extLst>
              </a:tr>
              <a:tr h="63131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3"/>
                        </a:rPr>
                        <a:t>&lt;legend&gt;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caption for a &lt;fieldset&gt; element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1580480212"/>
                  </a:ext>
                </a:extLst>
              </a:tr>
              <a:tr h="3272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4"/>
                        </a:rPr>
                        <a:t>&lt;li&gt;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list item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941321206"/>
                  </a:ext>
                </a:extLst>
              </a:tr>
              <a:tr h="93537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&lt;link&gt;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the relationship between a document and an external resource (most used to link to style sheets)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1638284645"/>
                  </a:ext>
                </a:extLst>
              </a:tr>
              <a:tr h="63131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6"/>
                        </a:rPr>
                        <a:t>&lt;main&gt;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Specifies the main content of a document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4248436357"/>
                  </a:ext>
                </a:extLst>
              </a:tr>
              <a:tr h="3272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7"/>
                        </a:rPr>
                        <a:t>&lt;map&gt;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an image map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3900893622"/>
                  </a:ext>
                </a:extLst>
              </a:tr>
              <a:tr h="3272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8"/>
                        </a:rPr>
                        <a:t>&lt;mark&gt;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marked/highlighted text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2933562600"/>
                  </a:ext>
                </a:extLst>
              </a:tr>
              <a:tr h="63131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9"/>
                        </a:rPr>
                        <a:t>&lt;meta&gt;</a:t>
                      </a:r>
                      <a:endParaRPr lang="en-US" sz="2800">
                        <a:effectLst/>
                      </a:endParaRPr>
                    </a:p>
                  </a:txBody>
                  <a:tcPr marL="32564" marR="16282" marT="16282" marB="162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metadata about an HTML document</a:t>
                      </a:r>
                    </a:p>
                  </a:txBody>
                  <a:tcPr marL="16282" marR="16282" marT="16282" marB="16282"/>
                </a:tc>
                <a:extLst>
                  <a:ext uri="{0D108BD9-81ED-4DB2-BD59-A6C34878D82A}">
                    <a16:rowId xmlns:a16="http://schemas.microsoft.com/office/drawing/2014/main" val="328619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65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54EB-CD40-F91C-F481-C8DA7AD5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D6F6-51B5-33C7-8710-07748390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8EB14-D02D-CFB9-0066-55C5120C6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184321"/>
              </p:ext>
            </p:extLst>
          </p:nvPr>
        </p:nvGraphicFramePr>
        <p:xfrm>
          <a:off x="1137147" y="555814"/>
          <a:ext cx="10073472" cy="4865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5455">
                  <a:extLst>
                    <a:ext uri="{9D8B030D-6E8A-4147-A177-3AD203B41FA5}">
                      <a16:colId xmlns:a16="http://schemas.microsoft.com/office/drawing/2014/main" val="3877215858"/>
                    </a:ext>
                  </a:extLst>
                </a:gridCol>
                <a:gridCol w="6558017">
                  <a:extLst>
                    <a:ext uri="{9D8B030D-6E8A-4147-A177-3AD203B41FA5}">
                      <a16:colId xmlns:a16="http://schemas.microsoft.com/office/drawing/2014/main" val="2831015538"/>
                    </a:ext>
                  </a:extLst>
                </a:gridCol>
              </a:tblGrid>
              <a:tr h="67116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2"/>
                        </a:rPr>
                        <a:t>&lt;meter&gt;</a:t>
                      </a:r>
                      <a:endParaRPr lang="en-US" sz="2400">
                        <a:effectLst/>
                      </a:endParaRPr>
                    </a:p>
                  </a:txBody>
                  <a:tcPr marL="28430" marR="14215" marT="14215" marB="14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scalar measurement within a known range (a gauge)</a:t>
                      </a:r>
                    </a:p>
                  </a:txBody>
                  <a:tcPr marL="14215" marR="14215" marT="14215" marB="14215"/>
                </a:tc>
                <a:extLst>
                  <a:ext uri="{0D108BD9-81ED-4DB2-BD59-A6C34878D82A}">
                    <a16:rowId xmlns:a16="http://schemas.microsoft.com/office/drawing/2014/main" val="1606063719"/>
                  </a:ext>
                </a:extLst>
              </a:tr>
              <a:tr h="346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3"/>
                        </a:rPr>
                        <a:t>&lt;nav&gt;</a:t>
                      </a:r>
                      <a:endParaRPr lang="en-US" sz="2400">
                        <a:effectLst/>
                      </a:endParaRPr>
                    </a:p>
                  </a:txBody>
                  <a:tcPr marL="28430" marR="14215" marT="14215" marB="14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navigation links</a:t>
                      </a:r>
                    </a:p>
                  </a:txBody>
                  <a:tcPr marL="14215" marR="14215" marT="14215" marB="14215"/>
                </a:tc>
                <a:extLst>
                  <a:ext uri="{0D108BD9-81ED-4DB2-BD59-A6C34878D82A}">
                    <a16:rowId xmlns:a16="http://schemas.microsoft.com/office/drawing/2014/main" val="1376233729"/>
                  </a:ext>
                </a:extLst>
              </a:tr>
              <a:tr h="99592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4"/>
                        </a:rPr>
                        <a:t>&lt;noframes&gt;</a:t>
                      </a:r>
                      <a:endParaRPr lang="en-US" sz="2400">
                        <a:effectLst/>
                      </a:endParaRPr>
                    </a:p>
                  </a:txBody>
                  <a:tcPr marL="28430" marR="14215" marT="14215" marB="14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Not supported in HTML5.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Defines an alternate content for users that do not support frames</a:t>
                      </a:r>
                    </a:p>
                  </a:txBody>
                  <a:tcPr marL="14215" marR="14215" marT="14215" marB="14215"/>
                </a:tc>
                <a:extLst>
                  <a:ext uri="{0D108BD9-81ED-4DB2-BD59-A6C34878D82A}">
                    <a16:rowId xmlns:a16="http://schemas.microsoft.com/office/drawing/2014/main" val="3999254575"/>
                  </a:ext>
                </a:extLst>
              </a:tr>
              <a:tr h="67116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5"/>
                        </a:rPr>
                        <a:t>&lt;noscript&gt;</a:t>
                      </a:r>
                      <a:endParaRPr lang="en-US" sz="2400">
                        <a:effectLst/>
                      </a:endParaRPr>
                    </a:p>
                  </a:txBody>
                  <a:tcPr marL="28430" marR="14215" marT="14215" marB="14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an alternate content for users that do not support client-side scripts</a:t>
                      </a:r>
                    </a:p>
                  </a:txBody>
                  <a:tcPr marL="14215" marR="14215" marT="14215" marB="14215"/>
                </a:tc>
                <a:extLst>
                  <a:ext uri="{0D108BD9-81ED-4DB2-BD59-A6C34878D82A}">
                    <a16:rowId xmlns:a16="http://schemas.microsoft.com/office/drawing/2014/main" val="2439136861"/>
                  </a:ext>
                </a:extLst>
              </a:tr>
              <a:tr h="67116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6"/>
                        </a:rPr>
                        <a:t>&lt;object&gt;</a:t>
                      </a:r>
                      <a:endParaRPr lang="en-US" sz="2400">
                        <a:effectLst/>
                      </a:endParaRPr>
                    </a:p>
                  </a:txBody>
                  <a:tcPr marL="28430" marR="14215" marT="14215" marB="14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container for an external application</a:t>
                      </a:r>
                    </a:p>
                  </a:txBody>
                  <a:tcPr marL="14215" marR="14215" marT="14215" marB="14215"/>
                </a:tc>
                <a:extLst>
                  <a:ext uri="{0D108BD9-81ED-4DB2-BD59-A6C34878D82A}">
                    <a16:rowId xmlns:a16="http://schemas.microsoft.com/office/drawing/2014/main" val="1215585706"/>
                  </a:ext>
                </a:extLst>
              </a:tr>
              <a:tr h="346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7"/>
                        </a:rPr>
                        <a:t>&lt;ol&gt;</a:t>
                      </a:r>
                      <a:endParaRPr lang="en-US" sz="2400">
                        <a:effectLst/>
                      </a:endParaRPr>
                    </a:p>
                  </a:txBody>
                  <a:tcPr marL="28430" marR="14215" marT="14215" marB="14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an ordered list</a:t>
                      </a:r>
                    </a:p>
                  </a:txBody>
                  <a:tcPr marL="14215" marR="14215" marT="14215" marB="14215"/>
                </a:tc>
                <a:extLst>
                  <a:ext uri="{0D108BD9-81ED-4DB2-BD59-A6C34878D82A}">
                    <a16:rowId xmlns:a16="http://schemas.microsoft.com/office/drawing/2014/main" val="548152722"/>
                  </a:ext>
                </a:extLst>
              </a:tr>
              <a:tr h="67116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8"/>
                        </a:rPr>
                        <a:t>&lt;optgroup&gt;</a:t>
                      </a:r>
                      <a:endParaRPr lang="en-US" sz="2400">
                        <a:effectLst/>
                      </a:endParaRPr>
                    </a:p>
                  </a:txBody>
                  <a:tcPr marL="28430" marR="14215" marT="14215" marB="14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group of related options in a drop-down list</a:t>
                      </a:r>
                    </a:p>
                  </a:txBody>
                  <a:tcPr marL="14215" marR="14215" marT="14215" marB="14215"/>
                </a:tc>
                <a:extLst>
                  <a:ext uri="{0D108BD9-81ED-4DB2-BD59-A6C34878D82A}">
                    <a16:rowId xmlns:a16="http://schemas.microsoft.com/office/drawing/2014/main" val="227430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5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F2FE-8AA7-5140-9E41-9A903CB4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345A-0356-4A5A-1AF3-188D0DFF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272"/>
            <a:ext cx="9603275" cy="345061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888B6-0471-55DC-8545-FEB52FDF9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88093"/>
              </p:ext>
            </p:extLst>
          </p:nvPr>
        </p:nvGraphicFramePr>
        <p:xfrm>
          <a:off x="1451580" y="669737"/>
          <a:ext cx="9603274" cy="469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364">
                  <a:extLst>
                    <a:ext uri="{9D8B030D-6E8A-4147-A177-3AD203B41FA5}">
                      <a16:colId xmlns:a16="http://schemas.microsoft.com/office/drawing/2014/main" val="3044923815"/>
                    </a:ext>
                  </a:extLst>
                </a:gridCol>
                <a:gridCol w="6251910">
                  <a:extLst>
                    <a:ext uri="{9D8B030D-6E8A-4147-A177-3AD203B41FA5}">
                      <a16:colId xmlns:a16="http://schemas.microsoft.com/office/drawing/2014/main" val="1706180387"/>
                    </a:ext>
                  </a:extLst>
                </a:gridCol>
              </a:tblGrid>
              <a:tr h="43242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2"/>
                        </a:rPr>
                        <a:t>&lt;output&gt;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the result of a calculation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3949750301"/>
                  </a:ext>
                </a:extLst>
              </a:tr>
              <a:tr h="43242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3"/>
                        </a:rPr>
                        <a:t>&lt;p&gt;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paragraph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1611060540"/>
                  </a:ext>
                </a:extLst>
              </a:tr>
              <a:tr h="43242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4"/>
                        </a:rPr>
                        <a:t>&lt;param&gt;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parameter for an object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6829823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5"/>
                        </a:rPr>
                        <a:t>&lt;picture&gt;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container for multiple image resources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550760069"/>
                  </a:ext>
                </a:extLst>
              </a:tr>
              <a:tr h="43242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6"/>
                        </a:rPr>
                        <a:t>&lt;pre&gt;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preformatted text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3906025713"/>
                  </a:ext>
                </a:extLst>
              </a:tr>
              <a:tr h="43242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7"/>
                        </a:rPr>
                        <a:t>&lt;progress&gt;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Represents the progress of a task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27760474"/>
                  </a:ext>
                </a:extLst>
              </a:tr>
              <a:tr h="43242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8"/>
                        </a:rPr>
                        <a:t>&lt;q&gt;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short quotation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2473299373"/>
                  </a:ext>
                </a:extLst>
              </a:tr>
              <a:tr h="83226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9"/>
                        </a:rPr>
                        <a:t>&lt;rp&gt;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what to show in browsers that do not support ruby annotations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1194495284"/>
                  </a:ext>
                </a:extLst>
              </a:tr>
              <a:tr h="83226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10"/>
                        </a:rPr>
                        <a:t>&lt;rt&gt;</a:t>
                      </a:r>
                      <a:endParaRPr lang="en-US" sz="2400">
                        <a:effectLst/>
                      </a:endParaRPr>
                    </a:p>
                  </a:txBody>
                  <a:tcPr marL="29806" marR="14903" marT="14903" marB="1490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an explanation/pronunciation of characters (for East Asian typography)</a:t>
                      </a:r>
                    </a:p>
                  </a:txBody>
                  <a:tcPr marL="14903" marR="14903" marT="14903" marB="14903"/>
                </a:tc>
                <a:extLst>
                  <a:ext uri="{0D108BD9-81ED-4DB2-BD59-A6C34878D82A}">
                    <a16:rowId xmlns:a16="http://schemas.microsoft.com/office/drawing/2014/main" val="40468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1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61DC-53F4-1713-892C-7762A834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42D7-2D14-F163-B2DD-13651671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A05AC3-09D2-DF65-0382-7E63B0BD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058410"/>
              </p:ext>
            </p:extLst>
          </p:nvPr>
        </p:nvGraphicFramePr>
        <p:xfrm>
          <a:off x="1451579" y="2015731"/>
          <a:ext cx="9603275" cy="3612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3157">
                  <a:extLst>
                    <a:ext uri="{9D8B030D-6E8A-4147-A177-3AD203B41FA5}">
                      <a16:colId xmlns:a16="http://schemas.microsoft.com/office/drawing/2014/main" val="4248218455"/>
                    </a:ext>
                  </a:extLst>
                </a:gridCol>
                <a:gridCol w="6230118">
                  <a:extLst>
                    <a:ext uri="{9D8B030D-6E8A-4147-A177-3AD203B41FA5}">
                      <a16:colId xmlns:a16="http://schemas.microsoft.com/office/drawing/2014/main" val="3779421618"/>
                    </a:ext>
                  </a:extLst>
                </a:gridCol>
              </a:tblGrid>
              <a:tr h="90314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&lt;!--...--&gt;</a:t>
                      </a:r>
                      <a:endParaRPr lang="en-US">
                        <a:effectLst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 comment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58029068"/>
                  </a:ext>
                </a:extLst>
              </a:tr>
              <a:tr h="90314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&lt;!DOCTYPE&gt;</a:t>
                      </a: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the document type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68349602"/>
                  </a:ext>
                </a:extLst>
              </a:tr>
              <a:tr h="90314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&lt;a&gt;</a:t>
                      </a:r>
                      <a:endParaRPr lang="en-US">
                        <a:effectLst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 hyperlink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18001838"/>
                  </a:ext>
                </a:extLst>
              </a:tr>
              <a:tr h="90314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&lt;abbr&gt;</a:t>
                      </a:r>
                      <a:endParaRPr lang="en-US">
                        <a:effectLst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an abbreviation or an acronym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3085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43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28A-F6CB-1713-4A70-4157B9E0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2F4F-BBBF-66AD-D583-BE8E36C1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7B811-357D-8CDE-203E-D5A22CBC0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774650"/>
              </p:ext>
            </p:extLst>
          </p:nvPr>
        </p:nvGraphicFramePr>
        <p:xfrm>
          <a:off x="1451579" y="571500"/>
          <a:ext cx="9603275" cy="4894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3153">
                  <a:extLst>
                    <a:ext uri="{9D8B030D-6E8A-4147-A177-3AD203B41FA5}">
                      <a16:colId xmlns:a16="http://schemas.microsoft.com/office/drawing/2014/main" val="1860605965"/>
                    </a:ext>
                  </a:extLst>
                </a:gridCol>
                <a:gridCol w="6230122">
                  <a:extLst>
                    <a:ext uri="{9D8B030D-6E8A-4147-A177-3AD203B41FA5}">
                      <a16:colId xmlns:a16="http://schemas.microsoft.com/office/drawing/2014/main" val="1890020948"/>
                    </a:ext>
                  </a:extLst>
                </a:gridCol>
              </a:tblGrid>
              <a:tr h="139314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2"/>
                        </a:rPr>
                        <a:t>&lt;acronym&gt;</a:t>
                      </a:r>
                      <a:endParaRPr lang="en-US" sz="2800">
                        <a:effectLst/>
                      </a:endParaRPr>
                    </a:p>
                  </a:txBody>
                  <a:tcPr marL="41682" marR="20841" marT="20841" marB="20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 Use </a:t>
                      </a:r>
                      <a:r>
                        <a:rPr lang="en-US" sz="2800">
                          <a:effectLst/>
                          <a:hlinkClick r:id="rId3"/>
                        </a:rPr>
                        <a:t>&lt;abbr&gt;</a:t>
                      </a:r>
                      <a:r>
                        <a:rPr lang="en-US" sz="2800">
                          <a:effectLst/>
                        </a:rPr>
                        <a:t> instead.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Defines an acronym</a:t>
                      </a:r>
                    </a:p>
                  </a:txBody>
                  <a:tcPr marL="20841" marR="20841" marT="20841" marB="20841"/>
                </a:tc>
                <a:extLst>
                  <a:ext uri="{0D108BD9-81ED-4DB2-BD59-A6C34878D82A}">
                    <a16:rowId xmlns:a16="http://schemas.microsoft.com/office/drawing/2014/main" val="2579986992"/>
                  </a:ext>
                </a:extLst>
              </a:tr>
              <a:tr h="11220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4"/>
                        </a:rPr>
                        <a:t>&lt;address&gt;</a:t>
                      </a:r>
                      <a:endParaRPr lang="en-US" sz="2800">
                        <a:effectLst/>
                      </a:endParaRPr>
                    </a:p>
                  </a:txBody>
                  <a:tcPr marL="41682" marR="20841" marT="20841" marB="20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20841" marR="20841" marT="20841" marB="20841"/>
                </a:tc>
                <a:extLst>
                  <a:ext uri="{0D108BD9-81ED-4DB2-BD59-A6C34878D82A}">
                    <a16:rowId xmlns:a16="http://schemas.microsoft.com/office/drawing/2014/main" val="1993699717"/>
                  </a:ext>
                </a:extLst>
              </a:tr>
              <a:tr h="166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&lt;applet&gt;</a:t>
                      </a:r>
                      <a:endParaRPr lang="en-US" sz="2800">
                        <a:effectLst/>
                      </a:endParaRPr>
                    </a:p>
                  </a:txBody>
                  <a:tcPr marL="41682" marR="20841" marT="20841" marB="20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 Use </a:t>
                      </a:r>
                      <a:r>
                        <a:rPr lang="en-US" sz="2800">
                          <a:effectLst/>
                          <a:hlinkClick r:id="rId6"/>
                        </a:rPr>
                        <a:t>&lt;embed&gt;</a:t>
                      </a:r>
                      <a:r>
                        <a:rPr lang="en-US" sz="2800">
                          <a:effectLst/>
                        </a:rPr>
                        <a:t> or </a:t>
                      </a:r>
                      <a:r>
                        <a:rPr lang="en-US" sz="2800">
                          <a:effectLst/>
                          <a:hlinkClick r:id="rId7"/>
                        </a:rPr>
                        <a:t>&lt;object&gt;</a:t>
                      </a:r>
                      <a:r>
                        <a:rPr lang="en-US" sz="2800">
                          <a:effectLst/>
                        </a:rPr>
                        <a:t> instead.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Defines an embedded applet</a:t>
                      </a:r>
                    </a:p>
                  </a:txBody>
                  <a:tcPr marL="20841" marR="20841" marT="20841" marB="20841"/>
                </a:tc>
                <a:extLst>
                  <a:ext uri="{0D108BD9-81ED-4DB2-BD59-A6C34878D82A}">
                    <a16:rowId xmlns:a16="http://schemas.microsoft.com/office/drawing/2014/main" val="1181490600"/>
                  </a:ext>
                </a:extLst>
              </a:tr>
              <a:tr h="715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8"/>
                        </a:rPr>
                        <a:t>&lt;area&gt;</a:t>
                      </a:r>
                      <a:endParaRPr lang="en-US" sz="2800">
                        <a:effectLst/>
                      </a:endParaRPr>
                    </a:p>
                  </a:txBody>
                  <a:tcPr marL="41682" marR="20841" marT="20841" marB="20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an area inside an image map</a:t>
                      </a:r>
                    </a:p>
                  </a:txBody>
                  <a:tcPr marL="20841" marR="20841" marT="20841" marB="20841"/>
                </a:tc>
                <a:extLst>
                  <a:ext uri="{0D108BD9-81ED-4DB2-BD59-A6C34878D82A}">
                    <a16:rowId xmlns:a16="http://schemas.microsoft.com/office/drawing/2014/main" val="324089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7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57A-975B-FC85-9846-0945B4F9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1DF4-098F-EA61-EE70-7771AB5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2CF23-4811-C5AE-86B9-BB3EB3A72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643081"/>
              </p:ext>
            </p:extLst>
          </p:nvPr>
        </p:nvGraphicFramePr>
        <p:xfrm>
          <a:off x="1137146" y="719666"/>
          <a:ext cx="10114260" cy="4810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2639">
                  <a:extLst>
                    <a:ext uri="{9D8B030D-6E8A-4147-A177-3AD203B41FA5}">
                      <a16:colId xmlns:a16="http://schemas.microsoft.com/office/drawing/2014/main" val="2916679827"/>
                    </a:ext>
                  </a:extLst>
                </a:gridCol>
                <a:gridCol w="6561621">
                  <a:extLst>
                    <a:ext uri="{9D8B030D-6E8A-4147-A177-3AD203B41FA5}">
                      <a16:colId xmlns:a16="http://schemas.microsoft.com/office/drawing/2014/main" val="2594037758"/>
                    </a:ext>
                  </a:extLst>
                </a:gridCol>
              </a:tblGrid>
              <a:tr h="661199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2"/>
                        </a:rPr>
                        <a:t>&lt;article&gt;</a:t>
                      </a:r>
                      <a:endParaRPr lang="en-US" sz="3200">
                        <a:effectLst/>
                      </a:endParaRPr>
                    </a:p>
                  </a:txBody>
                  <a:tcPr marL="64355" marR="32177" marT="32177" marB="3217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an article</a:t>
                      </a:r>
                    </a:p>
                  </a:txBody>
                  <a:tcPr marL="32177" marR="32177" marT="32177" marB="32177"/>
                </a:tc>
                <a:extLst>
                  <a:ext uri="{0D108BD9-81ED-4DB2-BD59-A6C34878D82A}">
                    <a16:rowId xmlns:a16="http://schemas.microsoft.com/office/drawing/2014/main" val="2788687636"/>
                  </a:ext>
                </a:extLst>
              </a:tr>
              <a:tr h="126636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3"/>
                        </a:rPr>
                        <a:t>&lt;aside&gt;</a:t>
                      </a:r>
                      <a:endParaRPr lang="en-US" sz="3200">
                        <a:effectLst/>
                      </a:endParaRPr>
                    </a:p>
                  </a:txBody>
                  <a:tcPr marL="64355" marR="32177" marT="32177" marB="3217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content aside from the page content</a:t>
                      </a:r>
                    </a:p>
                  </a:txBody>
                  <a:tcPr marL="32177" marR="32177" marT="32177" marB="32177"/>
                </a:tc>
                <a:extLst>
                  <a:ext uri="{0D108BD9-81ED-4DB2-BD59-A6C34878D82A}">
                    <a16:rowId xmlns:a16="http://schemas.microsoft.com/office/drawing/2014/main" val="2089497470"/>
                  </a:ext>
                </a:extLst>
              </a:tr>
              <a:tr h="862921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4"/>
                        </a:rPr>
                        <a:t>&lt;audio&gt;</a:t>
                      </a:r>
                      <a:endParaRPr lang="en-US" sz="3200">
                        <a:effectLst/>
                      </a:endParaRPr>
                    </a:p>
                  </a:txBody>
                  <a:tcPr marL="64355" marR="32177" marT="32177" marB="3217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embedded sound content</a:t>
                      </a:r>
                    </a:p>
                  </a:txBody>
                  <a:tcPr marL="32177" marR="32177" marT="32177" marB="32177"/>
                </a:tc>
                <a:extLst>
                  <a:ext uri="{0D108BD9-81ED-4DB2-BD59-A6C34878D82A}">
                    <a16:rowId xmlns:a16="http://schemas.microsoft.com/office/drawing/2014/main" val="3130649030"/>
                  </a:ext>
                </a:extLst>
              </a:tr>
              <a:tr h="48811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5"/>
                        </a:rPr>
                        <a:t>&lt;b&gt;</a:t>
                      </a:r>
                      <a:endParaRPr lang="en-US" sz="3200">
                        <a:effectLst/>
                      </a:endParaRPr>
                    </a:p>
                  </a:txBody>
                  <a:tcPr marL="64355" marR="32177" marT="32177" marB="3217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bold text</a:t>
                      </a:r>
                    </a:p>
                  </a:txBody>
                  <a:tcPr marL="32177" marR="32177" marT="32177" marB="32177"/>
                </a:tc>
                <a:extLst>
                  <a:ext uri="{0D108BD9-81ED-4DB2-BD59-A6C34878D82A}">
                    <a16:rowId xmlns:a16="http://schemas.microsoft.com/office/drawing/2014/main" val="2961982248"/>
                  </a:ext>
                </a:extLst>
              </a:tr>
              <a:tr h="1468085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6"/>
                        </a:rPr>
                        <a:t>&lt;base&gt;</a:t>
                      </a:r>
                      <a:endParaRPr lang="en-US" sz="3200">
                        <a:effectLst/>
                      </a:endParaRPr>
                    </a:p>
                  </a:txBody>
                  <a:tcPr marL="64355" marR="32177" marT="32177" marB="3217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Specifies the base URL/target for all relative URLs in a document</a:t>
                      </a:r>
                    </a:p>
                  </a:txBody>
                  <a:tcPr marL="32177" marR="32177" marT="32177" marB="32177"/>
                </a:tc>
                <a:extLst>
                  <a:ext uri="{0D108BD9-81ED-4DB2-BD59-A6C34878D82A}">
                    <a16:rowId xmlns:a16="http://schemas.microsoft.com/office/drawing/2014/main" val="93117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8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0C4C-C7DD-0DDC-43D1-BEAB90C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C53A-0FAB-67C9-9FEF-08875D33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919FE3-B953-E3BA-1B8D-07DBEE87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11979"/>
              </p:ext>
            </p:extLst>
          </p:nvPr>
        </p:nvGraphicFramePr>
        <p:xfrm>
          <a:off x="1137146" y="610747"/>
          <a:ext cx="9917708" cy="4855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3603">
                  <a:extLst>
                    <a:ext uri="{9D8B030D-6E8A-4147-A177-3AD203B41FA5}">
                      <a16:colId xmlns:a16="http://schemas.microsoft.com/office/drawing/2014/main" val="1878286773"/>
                    </a:ext>
                  </a:extLst>
                </a:gridCol>
                <a:gridCol w="6434105">
                  <a:extLst>
                    <a:ext uri="{9D8B030D-6E8A-4147-A177-3AD203B41FA5}">
                      <a16:colId xmlns:a16="http://schemas.microsoft.com/office/drawing/2014/main" val="3618739835"/>
                    </a:ext>
                  </a:extLst>
                </a:gridCol>
              </a:tblGrid>
              <a:tr h="172837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2"/>
                        </a:rPr>
                        <a:t>&lt;basefont&gt;</a:t>
                      </a:r>
                      <a:endParaRPr lang="en-US" sz="2800">
                        <a:effectLst/>
                      </a:endParaRPr>
                    </a:p>
                  </a:txBody>
                  <a:tcPr marL="37525" marR="18763" marT="18763" marB="18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 Use CSS instead.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Specifies a default color, size, and font for all text in a document</a:t>
                      </a:r>
                    </a:p>
                  </a:txBody>
                  <a:tcPr marL="18763" marR="18763" marT="18763" marB="18763"/>
                </a:tc>
                <a:extLst>
                  <a:ext uri="{0D108BD9-81ED-4DB2-BD59-A6C34878D82A}">
                    <a16:rowId xmlns:a16="http://schemas.microsoft.com/office/drawing/2014/main" val="2744240307"/>
                  </a:ext>
                </a:extLst>
              </a:tr>
              <a:tr h="14862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3"/>
                        </a:rPr>
                        <a:t>&lt;bdi&gt;</a:t>
                      </a:r>
                      <a:endParaRPr lang="en-US" sz="2800">
                        <a:effectLst/>
                      </a:endParaRPr>
                    </a:p>
                  </a:txBody>
                  <a:tcPr marL="37525" marR="18763" marT="18763" marB="18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Isolates a part of text that might be formatted in a different direction from other text outside it</a:t>
                      </a:r>
                    </a:p>
                  </a:txBody>
                  <a:tcPr marL="18763" marR="18763" marT="18763" marB="18763"/>
                </a:tc>
                <a:extLst>
                  <a:ext uri="{0D108BD9-81ED-4DB2-BD59-A6C34878D82A}">
                    <a16:rowId xmlns:a16="http://schemas.microsoft.com/office/drawing/2014/main" val="3052816648"/>
                  </a:ext>
                </a:extLst>
              </a:tr>
              <a:tr h="638894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4"/>
                        </a:rPr>
                        <a:t>&lt;bdo&gt;</a:t>
                      </a:r>
                      <a:endParaRPr lang="en-US" sz="2800">
                        <a:effectLst/>
                      </a:endParaRPr>
                    </a:p>
                  </a:txBody>
                  <a:tcPr marL="37525" marR="18763" marT="18763" marB="18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Overrides the current text direction</a:t>
                      </a:r>
                    </a:p>
                  </a:txBody>
                  <a:tcPr marL="18763" marR="18763" marT="18763" marB="18763"/>
                </a:tc>
                <a:extLst>
                  <a:ext uri="{0D108BD9-81ED-4DB2-BD59-A6C34878D82A}">
                    <a16:rowId xmlns:a16="http://schemas.microsoft.com/office/drawing/2014/main" val="3145066406"/>
                  </a:ext>
                </a:extLst>
              </a:tr>
              <a:tr h="100205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&lt;big&gt;</a:t>
                      </a:r>
                      <a:endParaRPr lang="en-US" sz="2800">
                        <a:effectLst/>
                      </a:endParaRPr>
                    </a:p>
                  </a:txBody>
                  <a:tcPr marL="37525" marR="18763" marT="18763" marB="18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 Use CSS instead.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Defines big text</a:t>
                      </a:r>
                    </a:p>
                  </a:txBody>
                  <a:tcPr marL="18763" marR="18763" marT="18763" marB="18763"/>
                </a:tc>
                <a:extLst>
                  <a:ext uri="{0D108BD9-81ED-4DB2-BD59-A6C34878D82A}">
                    <a16:rowId xmlns:a16="http://schemas.microsoft.com/office/drawing/2014/main" val="183718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29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7AE9-DF83-7F21-E056-05DB00E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E334-D56C-2ECB-2DFE-655C7BAC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BED282-218B-DCC0-6AF4-5BA6D97EE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14597"/>
              </p:ext>
            </p:extLst>
          </p:nvPr>
        </p:nvGraphicFramePr>
        <p:xfrm>
          <a:off x="1202531" y="291041"/>
          <a:ext cx="9786937" cy="5635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466">
                  <a:extLst>
                    <a:ext uri="{9D8B030D-6E8A-4147-A177-3AD203B41FA5}">
                      <a16:colId xmlns:a16="http://schemas.microsoft.com/office/drawing/2014/main" val="995775397"/>
                    </a:ext>
                  </a:extLst>
                </a:gridCol>
                <a:gridCol w="6371471">
                  <a:extLst>
                    <a:ext uri="{9D8B030D-6E8A-4147-A177-3AD203B41FA5}">
                      <a16:colId xmlns:a16="http://schemas.microsoft.com/office/drawing/2014/main" val="2995939470"/>
                    </a:ext>
                  </a:extLst>
                </a:gridCol>
              </a:tblGrid>
              <a:tr h="1083729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2"/>
                        </a:rPr>
                        <a:t>&lt;big&gt;</a:t>
                      </a:r>
                      <a:endParaRPr lang="en-US" sz="3200">
                        <a:effectLst/>
                      </a:endParaRPr>
                    </a:p>
                  </a:txBody>
                  <a:tcPr marL="38650" marR="19325" marT="19325" marB="193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Not supported in HTML5. Use CSS instead.</a:t>
                      </a:r>
                      <a:br>
                        <a:rPr lang="en-US" sz="3200">
                          <a:effectLst/>
                        </a:rPr>
                      </a:br>
                      <a:r>
                        <a:rPr lang="en-US" sz="3200">
                          <a:effectLst/>
                        </a:rPr>
                        <a:t>Defines big text</a:t>
                      </a:r>
                    </a:p>
                  </a:txBody>
                  <a:tcPr marL="19325" marR="19325" marT="19325" marB="19325"/>
                </a:tc>
                <a:extLst>
                  <a:ext uri="{0D108BD9-81ED-4DB2-BD59-A6C34878D82A}">
                    <a16:rowId xmlns:a16="http://schemas.microsoft.com/office/drawing/2014/main" val="2417874265"/>
                  </a:ext>
                </a:extLst>
              </a:tr>
              <a:tr h="731783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3"/>
                        </a:rPr>
                        <a:t>&lt;blockquote&gt;</a:t>
                      </a:r>
                      <a:endParaRPr lang="en-US" sz="3200">
                        <a:effectLst/>
                      </a:endParaRPr>
                    </a:p>
                  </a:txBody>
                  <a:tcPr marL="38650" marR="19325" marT="19325" marB="193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19325" marR="19325" marT="19325" marB="19325"/>
                </a:tc>
                <a:extLst>
                  <a:ext uri="{0D108BD9-81ED-4DB2-BD59-A6C34878D82A}">
                    <a16:rowId xmlns:a16="http://schemas.microsoft.com/office/drawing/2014/main" val="1749785610"/>
                  </a:ext>
                </a:extLst>
              </a:tr>
              <a:tr h="379838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4"/>
                        </a:rPr>
                        <a:t>&lt;body&gt;</a:t>
                      </a:r>
                      <a:endParaRPr lang="en-US" sz="3200">
                        <a:effectLst/>
                      </a:endParaRPr>
                    </a:p>
                  </a:txBody>
                  <a:tcPr marL="38650" marR="19325" marT="19325" marB="193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the document's body</a:t>
                      </a:r>
                    </a:p>
                  </a:txBody>
                  <a:tcPr marL="19325" marR="19325" marT="19325" marB="19325"/>
                </a:tc>
                <a:extLst>
                  <a:ext uri="{0D108BD9-81ED-4DB2-BD59-A6C34878D82A}">
                    <a16:rowId xmlns:a16="http://schemas.microsoft.com/office/drawing/2014/main" val="3633059410"/>
                  </a:ext>
                </a:extLst>
              </a:tr>
              <a:tr h="379838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5"/>
                        </a:rPr>
                        <a:t>&lt;br&gt;</a:t>
                      </a:r>
                      <a:endParaRPr lang="en-US" sz="3200">
                        <a:effectLst/>
                      </a:endParaRPr>
                    </a:p>
                  </a:txBody>
                  <a:tcPr marL="38650" marR="19325" marT="19325" marB="193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a single line break</a:t>
                      </a:r>
                    </a:p>
                  </a:txBody>
                  <a:tcPr marL="19325" marR="19325" marT="19325" marB="19325"/>
                </a:tc>
                <a:extLst>
                  <a:ext uri="{0D108BD9-81ED-4DB2-BD59-A6C34878D82A}">
                    <a16:rowId xmlns:a16="http://schemas.microsoft.com/office/drawing/2014/main" val="958681601"/>
                  </a:ext>
                </a:extLst>
              </a:tr>
              <a:tr h="379838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6"/>
                        </a:rPr>
                        <a:t>&lt;button&gt;</a:t>
                      </a:r>
                      <a:endParaRPr lang="en-US" sz="3200">
                        <a:effectLst/>
                      </a:endParaRPr>
                    </a:p>
                  </a:txBody>
                  <a:tcPr marL="38650" marR="19325" marT="19325" marB="193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a clickable button</a:t>
                      </a:r>
                    </a:p>
                  </a:txBody>
                  <a:tcPr marL="19325" marR="19325" marT="19325" marB="19325"/>
                </a:tc>
                <a:extLst>
                  <a:ext uri="{0D108BD9-81ED-4DB2-BD59-A6C34878D82A}">
                    <a16:rowId xmlns:a16="http://schemas.microsoft.com/office/drawing/2014/main" val="2390723118"/>
                  </a:ext>
                </a:extLst>
              </a:tr>
              <a:tr h="731783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7"/>
                        </a:rPr>
                        <a:t>&lt;canvas&gt;</a:t>
                      </a:r>
                      <a:endParaRPr lang="en-US" sz="3200">
                        <a:effectLst/>
                      </a:endParaRPr>
                    </a:p>
                  </a:txBody>
                  <a:tcPr marL="38650" marR="19325" marT="19325" marB="193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Used to draw graphics, on the fly, via scripting (usually JavaScript)</a:t>
                      </a:r>
                    </a:p>
                  </a:txBody>
                  <a:tcPr marL="19325" marR="19325" marT="19325" marB="19325"/>
                </a:tc>
                <a:extLst>
                  <a:ext uri="{0D108BD9-81ED-4DB2-BD59-A6C34878D82A}">
                    <a16:rowId xmlns:a16="http://schemas.microsoft.com/office/drawing/2014/main" val="565079011"/>
                  </a:ext>
                </a:extLst>
              </a:tr>
              <a:tr h="379838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8"/>
                        </a:rPr>
                        <a:t>&lt;caption&gt;</a:t>
                      </a:r>
                      <a:endParaRPr lang="en-US" sz="3200">
                        <a:effectLst/>
                      </a:endParaRPr>
                    </a:p>
                  </a:txBody>
                  <a:tcPr marL="38650" marR="19325" marT="19325" marB="193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a table caption</a:t>
                      </a:r>
                    </a:p>
                  </a:txBody>
                  <a:tcPr marL="19325" marR="19325" marT="19325" marB="19325"/>
                </a:tc>
                <a:extLst>
                  <a:ext uri="{0D108BD9-81ED-4DB2-BD59-A6C34878D82A}">
                    <a16:rowId xmlns:a16="http://schemas.microsoft.com/office/drawing/2014/main" val="13973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8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7128-7FBA-2B13-7F53-F9D57A23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C4BA-C82A-CE24-8250-039C7B2A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8A8B3-465C-19ED-0890-0C053D9F3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515211"/>
              </p:ext>
            </p:extLst>
          </p:nvPr>
        </p:nvGraphicFramePr>
        <p:xfrm>
          <a:off x="1137146" y="719667"/>
          <a:ext cx="10328573" cy="4746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482">
                  <a:extLst>
                    <a:ext uri="{9D8B030D-6E8A-4147-A177-3AD203B41FA5}">
                      <a16:colId xmlns:a16="http://schemas.microsoft.com/office/drawing/2014/main" val="2706524989"/>
                    </a:ext>
                  </a:extLst>
                </a:gridCol>
                <a:gridCol w="6724091">
                  <a:extLst>
                    <a:ext uri="{9D8B030D-6E8A-4147-A177-3AD203B41FA5}">
                      <a16:colId xmlns:a16="http://schemas.microsoft.com/office/drawing/2014/main" val="588457142"/>
                    </a:ext>
                  </a:extLst>
                </a:gridCol>
              </a:tblGrid>
              <a:tr h="153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2"/>
                        </a:rPr>
                        <a:t>&lt;center&gt;</a:t>
                      </a:r>
                      <a:endParaRPr lang="en-US" sz="3200">
                        <a:effectLst/>
                      </a:endParaRPr>
                    </a:p>
                  </a:txBody>
                  <a:tcPr marL="42533" marR="21266" marT="21266" marB="212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Not supported in HTML5. Use CSS instead.</a:t>
                      </a:r>
                      <a:br>
                        <a:rPr lang="en-US" sz="3200">
                          <a:effectLst/>
                        </a:rPr>
                      </a:br>
                      <a:r>
                        <a:rPr lang="en-US" sz="3200">
                          <a:effectLst/>
                        </a:rPr>
                        <a:t>Defines centered text</a:t>
                      </a:r>
                    </a:p>
                  </a:txBody>
                  <a:tcPr marL="21266" marR="21266" marT="21266" marB="21266"/>
                </a:tc>
                <a:extLst>
                  <a:ext uri="{0D108BD9-81ED-4DB2-BD59-A6C34878D82A}">
                    <a16:rowId xmlns:a16="http://schemas.microsoft.com/office/drawing/2014/main" val="3660674059"/>
                  </a:ext>
                </a:extLst>
              </a:tr>
              <a:tr h="54106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3"/>
                        </a:rPr>
                        <a:t>&lt;cite&gt;</a:t>
                      </a:r>
                      <a:endParaRPr lang="en-US" sz="3200">
                        <a:effectLst/>
                      </a:endParaRPr>
                    </a:p>
                  </a:txBody>
                  <a:tcPr marL="42533" marR="21266" marT="21266" marB="212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the title of a work</a:t>
                      </a:r>
                    </a:p>
                  </a:txBody>
                  <a:tcPr marL="21266" marR="21266" marT="21266" marB="21266"/>
                </a:tc>
                <a:extLst>
                  <a:ext uri="{0D108BD9-81ED-4DB2-BD59-A6C34878D82A}">
                    <a16:rowId xmlns:a16="http://schemas.microsoft.com/office/drawing/2014/main" val="751484620"/>
                  </a:ext>
                </a:extLst>
              </a:tr>
              <a:tr h="54106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4"/>
                        </a:rPr>
                        <a:t>&lt;code&gt;</a:t>
                      </a:r>
                      <a:endParaRPr lang="en-US" sz="3200">
                        <a:effectLst/>
                      </a:endParaRPr>
                    </a:p>
                  </a:txBody>
                  <a:tcPr marL="42533" marR="21266" marT="21266" marB="212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Defines a piece of computer code</a:t>
                      </a:r>
                    </a:p>
                  </a:txBody>
                  <a:tcPr marL="21266" marR="21266" marT="21266" marB="21266"/>
                </a:tc>
                <a:extLst>
                  <a:ext uri="{0D108BD9-81ED-4DB2-BD59-A6C34878D82A}">
                    <a16:rowId xmlns:a16="http://schemas.microsoft.com/office/drawing/2014/main" val="2237887061"/>
                  </a:ext>
                </a:extLst>
              </a:tr>
              <a:tr h="106407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5"/>
                        </a:rPr>
                        <a:t>&lt;col&gt;</a:t>
                      </a:r>
                      <a:endParaRPr lang="en-US" sz="3200">
                        <a:effectLst/>
                      </a:endParaRPr>
                    </a:p>
                  </a:txBody>
                  <a:tcPr marL="42533" marR="21266" marT="21266" marB="212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Specifies column properties for each column within a &lt;colgroup&gt; element </a:t>
                      </a:r>
                    </a:p>
                  </a:txBody>
                  <a:tcPr marL="21266" marR="21266" marT="21266" marB="21266"/>
                </a:tc>
                <a:extLst>
                  <a:ext uri="{0D108BD9-81ED-4DB2-BD59-A6C34878D82A}">
                    <a16:rowId xmlns:a16="http://schemas.microsoft.com/office/drawing/2014/main" val="1950823740"/>
                  </a:ext>
                </a:extLst>
              </a:tr>
              <a:tr h="106407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hlinkClick r:id="rId6"/>
                        </a:rPr>
                        <a:t>&lt;colgroup&gt;</a:t>
                      </a:r>
                      <a:endParaRPr lang="en-US" sz="3200">
                        <a:effectLst/>
                      </a:endParaRPr>
                    </a:p>
                  </a:txBody>
                  <a:tcPr marL="42533" marR="21266" marT="21266" marB="212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Specifies a group of one or more columns in a table for formatting</a:t>
                      </a:r>
                    </a:p>
                  </a:txBody>
                  <a:tcPr marL="21266" marR="21266" marT="21266" marB="21266"/>
                </a:tc>
                <a:extLst>
                  <a:ext uri="{0D108BD9-81ED-4DB2-BD59-A6C34878D82A}">
                    <a16:rowId xmlns:a16="http://schemas.microsoft.com/office/drawing/2014/main" val="58975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3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316F-05CA-0BD2-E631-D2EAB5E0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5F25-4F66-FB48-7F7E-16841B32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27C9B2-2E68-962D-16A3-94C5A5F6B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997219"/>
              </p:ext>
            </p:extLst>
          </p:nvPr>
        </p:nvGraphicFramePr>
        <p:xfrm>
          <a:off x="1451580" y="719665"/>
          <a:ext cx="9603274" cy="4746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367">
                  <a:extLst>
                    <a:ext uri="{9D8B030D-6E8A-4147-A177-3AD203B41FA5}">
                      <a16:colId xmlns:a16="http://schemas.microsoft.com/office/drawing/2014/main" val="319733799"/>
                    </a:ext>
                  </a:extLst>
                </a:gridCol>
                <a:gridCol w="6251907">
                  <a:extLst>
                    <a:ext uri="{9D8B030D-6E8A-4147-A177-3AD203B41FA5}">
                      <a16:colId xmlns:a16="http://schemas.microsoft.com/office/drawing/2014/main" val="1813619480"/>
                    </a:ext>
                  </a:extLst>
                </a:gridCol>
              </a:tblGrid>
              <a:tr h="791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2"/>
                        </a:rPr>
                        <a:t>&lt;data&gt;</a:t>
                      </a:r>
                      <a:endParaRPr lang="en-US" sz="2400">
                        <a:effectLst/>
                      </a:endParaRPr>
                    </a:p>
                  </a:txBody>
                  <a:tcPr marL="35278" marR="17639" marT="17639" marB="176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Adds a machine-readable translation of a given content</a:t>
                      </a:r>
                    </a:p>
                  </a:txBody>
                  <a:tcPr marL="17639" marR="17639" marT="17639" marB="17639"/>
                </a:tc>
                <a:extLst>
                  <a:ext uri="{0D108BD9-81ED-4DB2-BD59-A6C34878D82A}">
                    <a16:rowId xmlns:a16="http://schemas.microsoft.com/office/drawing/2014/main" val="819404229"/>
                  </a:ext>
                </a:extLst>
              </a:tr>
              <a:tr h="791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3"/>
                        </a:rPr>
                        <a:t>&lt;datalist&gt;</a:t>
                      </a:r>
                      <a:endParaRPr lang="en-US" sz="2400">
                        <a:effectLst/>
                      </a:endParaRPr>
                    </a:p>
                  </a:txBody>
                  <a:tcPr marL="35278" marR="17639" marT="17639" marB="176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Specifies a list of pre-defined options for input controls</a:t>
                      </a:r>
                    </a:p>
                  </a:txBody>
                  <a:tcPr marL="17639" marR="17639" marT="17639" marB="17639"/>
                </a:tc>
                <a:extLst>
                  <a:ext uri="{0D108BD9-81ED-4DB2-BD59-A6C34878D82A}">
                    <a16:rowId xmlns:a16="http://schemas.microsoft.com/office/drawing/2014/main" val="1996969760"/>
                  </a:ext>
                </a:extLst>
              </a:tr>
              <a:tr h="791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4"/>
                        </a:rPr>
                        <a:t>&lt;dd&gt;</a:t>
                      </a:r>
                      <a:endParaRPr lang="en-US" sz="2400">
                        <a:effectLst/>
                      </a:endParaRPr>
                    </a:p>
                  </a:txBody>
                  <a:tcPr marL="35278" marR="17639" marT="17639" marB="176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 description/value of a term in a description list</a:t>
                      </a:r>
                    </a:p>
                  </a:txBody>
                  <a:tcPr marL="17639" marR="17639" marT="17639" marB="17639"/>
                </a:tc>
                <a:extLst>
                  <a:ext uri="{0D108BD9-81ED-4DB2-BD59-A6C34878D82A}">
                    <a16:rowId xmlns:a16="http://schemas.microsoft.com/office/drawing/2014/main" val="1199521900"/>
                  </a:ext>
                </a:extLst>
              </a:tr>
              <a:tr h="791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5"/>
                        </a:rPr>
                        <a:t>&lt;del&gt;</a:t>
                      </a:r>
                      <a:endParaRPr lang="en-US" sz="2400">
                        <a:effectLst/>
                      </a:endParaRPr>
                    </a:p>
                  </a:txBody>
                  <a:tcPr marL="35278" marR="17639" marT="17639" marB="176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text that has been deleted from a document</a:t>
                      </a:r>
                    </a:p>
                  </a:txBody>
                  <a:tcPr marL="17639" marR="17639" marT="17639" marB="17639"/>
                </a:tc>
                <a:extLst>
                  <a:ext uri="{0D108BD9-81ED-4DB2-BD59-A6C34878D82A}">
                    <a16:rowId xmlns:a16="http://schemas.microsoft.com/office/drawing/2014/main" val="587030500"/>
                  </a:ext>
                </a:extLst>
              </a:tr>
              <a:tr h="791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6"/>
                        </a:rPr>
                        <a:t>&lt;details&gt;</a:t>
                      </a:r>
                      <a:endParaRPr lang="en-US" sz="2400">
                        <a:effectLst/>
                      </a:endParaRPr>
                    </a:p>
                  </a:txBody>
                  <a:tcPr marL="35278" marR="17639" marT="17639" marB="176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Defines additional details that the user can view or hide</a:t>
                      </a:r>
                    </a:p>
                  </a:txBody>
                  <a:tcPr marL="17639" marR="17639" marT="17639" marB="17639"/>
                </a:tc>
                <a:extLst>
                  <a:ext uri="{0D108BD9-81ED-4DB2-BD59-A6C34878D82A}">
                    <a16:rowId xmlns:a16="http://schemas.microsoft.com/office/drawing/2014/main" val="295566888"/>
                  </a:ext>
                </a:extLst>
              </a:tr>
              <a:tr h="791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7"/>
                        </a:rPr>
                        <a:t>&lt;dfn&gt;</a:t>
                      </a:r>
                      <a:endParaRPr lang="en-US" sz="2400">
                        <a:effectLst/>
                      </a:endParaRPr>
                    </a:p>
                  </a:txBody>
                  <a:tcPr marL="35278" marR="17639" marT="17639" marB="176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Specifies a term that is going to be defined within the</a:t>
                      </a:r>
                    </a:p>
                  </a:txBody>
                  <a:tcPr marL="17639" marR="17639" marT="17639" marB="17639"/>
                </a:tc>
                <a:extLst>
                  <a:ext uri="{0D108BD9-81ED-4DB2-BD59-A6C34878D82A}">
                    <a16:rowId xmlns:a16="http://schemas.microsoft.com/office/drawing/2014/main" val="54553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6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FB20-3F3B-024E-6FA4-0029B2A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594B-6253-BA11-8128-16DF353B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AFE0B6-EFC0-BF63-3840-8E37309CE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505466"/>
              </p:ext>
            </p:extLst>
          </p:nvPr>
        </p:nvGraphicFramePr>
        <p:xfrm>
          <a:off x="1451579" y="615433"/>
          <a:ext cx="9603275" cy="4850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366">
                  <a:extLst>
                    <a:ext uri="{9D8B030D-6E8A-4147-A177-3AD203B41FA5}">
                      <a16:colId xmlns:a16="http://schemas.microsoft.com/office/drawing/2014/main" val="580521926"/>
                    </a:ext>
                  </a:extLst>
                </a:gridCol>
                <a:gridCol w="6251909">
                  <a:extLst>
                    <a:ext uri="{9D8B030D-6E8A-4147-A177-3AD203B41FA5}">
                      <a16:colId xmlns:a16="http://schemas.microsoft.com/office/drawing/2014/main" val="1146573481"/>
                    </a:ext>
                  </a:extLst>
                </a:gridCol>
              </a:tblGrid>
              <a:tr h="48701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2"/>
                        </a:rPr>
                        <a:t>&lt;dialog&gt;</a:t>
                      </a:r>
                      <a:endParaRPr lang="en-US" sz="2800">
                        <a:effectLst/>
                      </a:endParaRPr>
                    </a:p>
                  </a:txBody>
                  <a:tcPr marL="41875" marR="20938" marT="20938" marB="209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dialog box or window</a:t>
                      </a:r>
                    </a:p>
                  </a:txBody>
                  <a:tcPr marL="20938" marR="20938" marT="20938" marB="20938"/>
                </a:tc>
                <a:extLst>
                  <a:ext uri="{0D108BD9-81ED-4DB2-BD59-A6C34878D82A}">
                    <a16:rowId xmlns:a16="http://schemas.microsoft.com/office/drawing/2014/main" val="1801510945"/>
                  </a:ext>
                </a:extLst>
              </a:tr>
              <a:tr h="137400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3"/>
                        </a:rPr>
                        <a:t>&lt;dir&gt;</a:t>
                      </a:r>
                      <a:endParaRPr lang="en-US" sz="2800">
                        <a:effectLst/>
                      </a:endParaRPr>
                    </a:p>
                  </a:txBody>
                  <a:tcPr marL="41875" marR="20938" marT="20938" marB="209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supported in HTML5. Use </a:t>
                      </a:r>
                      <a:r>
                        <a:rPr lang="en-US" sz="2800">
                          <a:effectLst/>
                          <a:hlinkClick r:id="rId4"/>
                        </a:rPr>
                        <a:t>&lt;ul&gt;</a:t>
                      </a:r>
                      <a:r>
                        <a:rPr lang="en-US" sz="2800">
                          <a:effectLst/>
                        </a:rPr>
                        <a:t> instead.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Defines a directory list</a:t>
                      </a:r>
                    </a:p>
                  </a:txBody>
                  <a:tcPr marL="20938" marR="20938" marT="20938" marB="20938"/>
                </a:tc>
                <a:extLst>
                  <a:ext uri="{0D108BD9-81ED-4DB2-BD59-A6C34878D82A}">
                    <a16:rowId xmlns:a16="http://schemas.microsoft.com/office/drawing/2014/main" val="3052682019"/>
                  </a:ext>
                </a:extLst>
              </a:tr>
              <a:tr h="48701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&lt;div&gt;</a:t>
                      </a:r>
                      <a:endParaRPr lang="en-US" sz="2800">
                        <a:effectLst/>
                      </a:endParaRPr>
                    </a:p>
                  </a:txBody>
                  <a:tcPr marL="41875" marR="20938" marT="20938" marB="209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section in a document</a:t>
                      </a:r>
                    </a:p>
                  </a:txBody>
                  <a:tcPr marL="20938" marR="20938" marT="20938" marB="20938"/>
                </a:tc>
                <a:extLst>
                  <a:ext uri="{0D108BD9-81ED-4DB2-BD59-A6C34878D82A}">
                    <a16:rowId xmlns:a16="http://schemas.microsoft.com/office/drawing/2014/main" val="793577056"/>
                  </a:ext>
                </a:extLst>
              </a:tr>
              <a:tr h="48701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6"/>
                        </a:rPr>
                        <a:t>&lt;dl&gt;</a:t>
                      </a:r>
                      <a:endParaRPr lang="en-US" sz="2800">
                        <a:effectLst/>
                      </a:endParaRPr>
                    </a:p>
                  </a:txBody>
                  <a:tcPr marL="41875" marR="20938" marT="20938" marB="209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description list</a:t>
                      </a:r>
                    </a:p>
                  </a:txBody>
                  <a:tcPr marL="20938" marR="20938" marT="20938" marB="20938"/>
                </a:tc>
                <a:extLst>
                  <a:ext uri="{0D108BD9-81ED-4DB2-BD59-A6C34878D82A}">
                    <a16:rowId xmlns:a16="http://schemas.microsoft.com/office/drawing/2014/main" val="2844878552"/>
                  </a:ext>
                </a:extLst>
              </a:tr>
              <a:tr h="598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7"/>
                        </a:rPr>
                        <a:t>&lt;dt&gt;</a:t>
                      </a:r>
                      <a:endParaRPr lang="en-US" sz="2800">
                        <a:effectLst/>
                      </a:endParaRPr>
                    </a:p>
                  </a:txBody>
                  <a:tcPr marL="41875" marR="20938" marT="20938" marB="209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term/name in a description list</a:t>
                      </a:r>
                    </a:p>
                  </a:txBody>
                  <a:tcPr marL="20938" marR="20938" marT="20938" marB="20938"/>
                </a:tc>
                <a:extLst>
                  <a:ext uri="{0D108BD9-81ED-4DB2-BD59-A6C34878D82A}">
                    <a16:rowId xmlns:a16="http://schemas.microsoft.com/office/drawing/2014/main" val="633733480"/>
                  </a:ext>
                </a:extLst>
              </a:tr>
              <a:tr h="48701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8"/>
                        </a:rPr>
                        <a:t>&lt;em&gt;</a:t>
                      </a:r>
                      <a:endParaRPr lang="en-US" sz="2800">
                        <a:effectLst/>
                      </a:endParaRPr>
                    </a:p>
                  </a:txBody>
                  <a:tcPr marL="41875" marR="20938" marT="20938" marB="209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emphasized text </a:t>
                      </a:r>
                    </a:p>
                  </a:txBody>
                  <a:tcPr marL="20938" marR="20938" marT="20938" marB="20938"/>
                </a:tc>
                <a:extLst>
                  <a:ext uri="{0D108BD9-81ED-4DB2-BD59-A6C34878D82A}">
                    <a16:rowId xmlns:a16="http://schemas.microsoft.com/office/drawing/2014/main" val="385595123"/>
                  </a:ext>
                </a:extLst>
              </a:tr>
              <a:tr h="93051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9"/>
                        </a:rPr>
                        <a:t>&lt;embed&gt;</a:t>
                      </a:r>
                      <a:endParaRPr lang="en-US" sz="2800">
                        <a:effectLst/>
                      </a:endParaRPr>
                    </a:p>
                  </a:txBody>
                  <a:tcPr marL="41875" marR="20938" marT="20938" marB="209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Defines a container for an external application</a:t>
                      </a:r>
                    </a:p>
                  </a:txBody>
                  <a:tcPr marL="20938" marR="20938" marT="20938" marB="20938"/>
                </a:tc>
                <a:extLst>
                  <a:ext uri="{0D108BD9-81ED-4DB2-BD59-A6C34878D82A}">
                    <a16:rowId xmlns:a16="http://schemas.microsoft.com/office/drawing/2014/main" val="143641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556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Web designing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</dc:title>
  <dc:creator>Unknown User</dc:creator>
  <cp:lastModifiedBy>Unknown User</cp:lastModifiedBy>
  <cp:revision>4</cp:revision>
  <dcterms:created xsi:type="dcterms:W3CDTF">2022-08-18T05:29:56Z</dcterms:created>
  <dcterms:modified xsi:type="dcterms:W3CDTF">2022-08-23T05:23:10Z</dcterms:modified>
</cp:coreProperties>
</file>