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1" r:id="rId6"/>
    <p:sldId id="265" r:id="rId7"/>
    <p:sldId id="267" r:id="rId8"/>
    <p:sldId id="269" r:id="rId9"/>
    <p:sldId id="270" r:id="rId10"/>
    <p:sldId id="262" r:id="rId11"/>
    <p:sldId id="266" r:id="rId12"/>
    <p:sldId id="264" r:id="rId13"/>
    <p:sldId id="263" r:id="rId14"/>
    <p:sldId id="26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60" d="100"/>
          <a:sy n="160" d="100"/>
        </p:scale>
        <p:origin x="204" y="-2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c88af5d9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c88af5d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c88af5d9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c88af5d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3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bc88af5da4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bc88af5da4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bc88af5d9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bc88af5d9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64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c88af5d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c88af5d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to focus on the top presidential candidates: Biden, Trump, and Nikki Haley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c88af5d9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c88af5d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c88af5d9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c88af5d9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1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11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c88af5d9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c88af5d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6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370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86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3297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749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4919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713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61726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24046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1049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273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0644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3/19/2024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77165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3/19/2024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96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newsapi.or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21947" y="665677"/>
            <a:ext cx="6477805" cy="1906073"/>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Presidential Candidate Sentiment Analysis</a:t>
            </a:r>
            <a:endParaRPr dirty="0"/>
          </a:p>
        </p:txBody>
      </p:sp>
      <p:sp>
        <p:nvSpPr>
          <p:cNvPr id="55" name="Google Shape;55;p13"/>
          <p:cNvSpPr txBox="1">
            <a:spLocks noGrp="1"/>
          </p:cNvSpPr>
          <p:nvPr>
            <p:ph type="subTitle" idx="1"/>
          </p:nvPr>
        </p:nvSpPr>
        <p:spPr>
          <a:xfrm>
            <a:off x="1333098" y="2648403"/>
            <a:ext cx="6477804" cy="733216"/>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t>Sentiment Analysis over articles from top news sources to measure the amount of positive, negative, and neutral content each source has for each presidential candidate.</a:t>
            </a:r>
            <a:endParaRPr dirty="0"/>
          </a:p>
        </p:txBody>
      </p:sp>
      <p:sp>
        <p:nvSpPr>
          <p:cNvPr id="56" name="Google Shape;56;p13"/>
          <p:cNvSpPr txBox="1">
            <a:spLocks noGrp="1"/>
          </p:cNvSpPr>
          <p:nvPr>
            <p:ph type="subTitle" idx="4294967295"/>
          </p:nvPr>
        </p:nvSpPr>
        <p:spPr>
          <a:xfrm>
            <a:off x="311150" y="3828514"/>
            <a:ext cx="8521700" cy="57785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dirty="0">
                <a:solidFill>
                  <a:schemeClr val="dk1"/>
                </a:solidFill>
              </a:rPr>
              <a:t>By: Nolan Arendt, Jason Rhodeman, Bryan Crigger</a:t>
            </a:r>
            <a:endParaRPr sz="20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Models: Logistic Regression</a:t>
            </a:r>
            <a:endParaRPr dirty="0"/>
          </a:p>
        </p:txBody>
      </p:sp>
      <p:pic>
        <p:nvPicPr>
          <p:cNvPr id="3" name="Picture 2">
            <a:extLst>
              <a:ext uri="{FF2B5EF4-FFF2-40B4-BE49-F238E27FC236}">
                <a16:creationId xmlns:a16="http://schemas.microsoft.com/office/drawing/2014/main" id="{41D7D877-11AF-9F5B-84C6-13D0E73520F2}"/>
              </a:ext>
            </a:extLst>
          </p:cNvPr>
          <p:cNvPicPr>
            <a:picLocks noChangeAspect="1"/>
          </p:cNvPicPr>
          <p:nvPr/>
        </p:nvPicPr>
        <p:blipFill>
          <a:blip r:embed="rId3"/>
          <a:stretch>
            <a:fillRect/>
          </a:stretch>
        </p:blipFill>
        <p:spPr>
          <a:xfrm>
            <a:off x="5265291" y="908254"/>
            <a:ext cx="3397446" cy="3326992"/>
          </a:xfrm>
          <a:prstGeom prst="rect">
            <a:avLst/>
          </a:prstGeom>
        </p:spPr>
      </p:pic>
      <p:sp>
        <p:nvSpPr>
          <p:cNvPr id="4" name="TextBox 3">
            <a:extLst>
              <a:ext uri="{FF2B5EF4-FFF2-40B4-BE49-F238E27FC236}">
                <a16:creationId xmlns:a16="http://schemas.microsoft.com/office/drawing/2014/main" id="{287A3080-A084-7132-332B-06672B1B920A}"/>
              </a:ext>
            </a:extLst>
          </p:cNvPr>
          <p:cNvSpPr txBox="1"/>
          <p:nvPr/>
        </p:nvSpPr>
        <p:spPr>
          <a:xfrm>
            <a:off x="481263" y="1583724"/>
            <a:ext cx="4193865"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Logistic Regression model achieved an overall accuracy of roughly 82.14% on the test dataset.</a:t>
            </a:r>
          </a:p>
          <a:p>
            <a:endParaRPr lang="en-US" sz="1200" dirty="0"/>
          </a:p>
          <a:p>
            <a:pPr marL="285750" indent="-285750">
              <a:buFont typeface="Arial" panose="020B0604020202020204" pitchFamily="34" charset="0"/>
              <a:buChar char="•"/>
            </a:pPr>
            <a:r>
              <a:rPr lang="en-US" sz="1200" dirty="0"/>
              <a:t>The model utilized a combination of TF-IDF vectorization for text data and one-hot encoding for categorical labels.</a:t>
            </a:r>
          </a:p>
          <a:p>
            <a:endParaRPr lang="en-US" sz="1200" dirty="0"/>
          </a:p>
          <a:p>
            <a:pPr marL="285750" indent="-285750">
              <a:buFont typeface="Arial" panose="020B0604020202020204" pitchFamily="34" charset="0"/>
              <a:buChar char="•"/>
            </a:pPr>
            <a:r>
              <a:rPr lang="en-US" sz="1200" dirty="0"/>
              <a:t>Performance varied across different news sources.</a:t>
            </a:r>
          </a:p>
          <a:p>
            <a:endParaRPr lang="en-US" sz="1200" dirty="0"/>
          </a:p>
          <a:p>
            <a:pPr marL="285750" indent="-285750">
              <a:buFont typeface="Arial" panose="020B0604020202020204" pitchFamily="34" charset="0"/>
              <a:buChar char="•"/>
            </a:pPr>
            <a:r>
              <a:rPr lang="en-US" sz="1200" dirty="0"/>
              <a:t>The model’s macro and weighted average scores are relatively high, indicating a good performance but suggests opportunities for model improvements.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K Means Clustering</a:t>
            </a:r>
            <a:endParaRPr/>
          </a:p>
        </p:txBody>
      </p:sp>
      <p:pic>
        <p:nvPicPr>
          <p:cNvPr id="1026" name="Picture 2">
            <a:extLst>
              <a:ext uri="{FF2B5EF4-FFF2-40B4-BE49-F238E27FC236}">
                <a16:creationId xmlns:a16="http://schemas.microsoft.com/office/drawing/2014/main" id="{D19A0E98-CEC8-5849-A321-8E07EBBA9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179" y="2144814"/>
            <a:ext cx="3392114" cy="2200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FEF3-6FCD-6B54-1BBD-3309A7F33D38}"/>
              </a:ext>
            </a:extLst>
          </p:cNvPr>
          <p:cNvSpPr txBox="1"/>
          <p:nvPr/>
        </p:nvSpPr>
        <p:spPr>
          <a:xfrm>
            <a:off x="378135" y="1237534"/>
            <a:ext cx="3561348" cy="2462213"/>
          </a:xfrm>
          <a:prstGeom prst="rect">
            <a:avLst/>
          </a:prstGeom>
          <a:noFill/>
        </p:spPr>
        <p:txBody>
          <a:bodyPr wrap="square" rtlCol="0">
            <a:spAutoFit/>
          </a:bodyPr>
          <a:lstStyle/>
          <a:p>
            <a:pPr marL="285750" indent="-285750">
              <a:buFont typeface="Arial" panose="020B0604020202020204" pitchFamily="34" charset="0"/>
              <a:buChar char="•"/>
            </a:pPr>
            <a:r>
              <a:rPr lang="en-US" dirty="0"/>
              <a:t>Utilized the Elbow method to identify optimal number of clusters (6).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Clusters were analyzed for average sentiment score, with Cluster 3 showing the highest average sentiment score, and Cluster 2 the lowest, indicating more negative content.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8" name="Picture 4">
            <a:extLst>
              <a:ext uri="{FF2B5EF4-FFF2-40B4-BE49-F238E27FC236}">
                <a16:creationId xmlns:a16="http://schemas.microsoft.com/office/drawing/2014/main" id="{499209D3-6D07-811C-AB87-59E9D1D58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694" y="522714"/>
            <a:ext cx="2793084" cy="154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78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Models: Random Forest</a:t>
            </a:r>
            <a:endParaRPr dirty="0"/>
          </a:p>
        </p:txBody>
      </p:sp>
      <p:pic>
        <p:nvPicPr>
          <p:cNvPr id="3" name="Picture 2">
            <a:extLst>
              <a:ext uri="{FF2B5EF4-FFF2-40B4-BE49-F238E27FC236}">
                <a16:creationId xmlns:a16="http://schemas.microsoft.com/office/drawing/2014/main" id="{9F28D67A-FD27-AF6F-FB62-5A3B6C6D6CDA}"/>
              </a:ext>
            </a:extLst>
          </p:cNvPr>
          <p:cNvPicPr>
            <a:picLocks noChangeAspect="1"/>
          </p:cNvPicPr>
          <p:nvPr/>
        </p:nvPicPr>
        <p:blipFill>
          <a:blip r:embed="rId3"/>
          <a:stretch>
            <a:fillRect/>
          </a:stretch>
        </p:blipFill>
        <p:spPr>
          <a:xfrm>
            <a:off x="5382788" y="962008"/>
            <a:ext cx="3257007" cy="3219484"/>
          </a:xfrm>
          <a:prstGeom prst="rect">
            <a:avLst/>
          </a:prstGeom>
        </p:spPr>
      </p:pic>
      <p:sp>
        <p:nvSpPr>
          <p:cNvPr id="4" name="TextBox 3">
            <a:extLst>
              <a:ext uri="{FF2B5EF4-FFF2-40B4-BE49-F238E27FC236}">
                <a16:creationId xmlns:a16="http://schemas.microsoft.com/office/drawing/2014/main" id="{A4609DAA-E490-2775-3FCA-971F172F03E5}"/>
              </a:ext>
            </a:extLst>
          </p:cNvPr>
          <p:cNvSpPr txBox="1"/>
          <p:nvPr/>
        </p:nvSpPr>
        <p:spPr>
          <a:xfrm>
            <a:off x="440012" y="1093155"/>
            <a:ext cx="4207615" cy="3416320"/>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Random Forest model achieved an accuracy of 87.5% on the test set, representing a strong predictive capability.</a:t>
            </a:r>
          </a:p>
          <a:p>
            <a:endParaRPr lang="en-US" sz="1200" dirty="0"/>
          </a:p>
          <a:p>
            <a:pPr marL="285750" indent="-285750">
              <a:buFont typeface="Arial" panose="020B0604020202020204" pitchFamily="34" charset="0"/>
              <a:buChar char="•"/>
            </a:pPr>
            <a:r>
              <a:rPr lang="en-US" sz="1200" dirty="0"/>
              <a:t>A preprocessor was used in the pipeline to transform the data, combining TF-IDF vectorization for text and one-hot encoding for categorical variables, along with sentiment scores.</a:t>
            </a:r>
          </a:p>
          <a:p>
            <a:endParaRPr lang="en-US" sz="1200" dirty="0"/>
          </a:p>
          <a:p>
            <a:pPr marL="285750" indent="-285750">
              <a:buFont typeface="Arial" panose="020B0604020202020204" pitchFamily="34" charset="0"/>
              <a:buChar char="•"/>
            </a:pPr>
            <a:r>
              <a:rPr lang="en-US" sz="1200" dirty="0"/>
              <a:t>The model's precision, recall, and F1-score across different news sources showed variation, with several sources being perfectly predicted (F1-score of 1.00) and others having room for improvement.</a:t>
            </a:r>
          </a:p>
          <a:p>
            <a:endParaRPr lang="en-US" sz="1200" dirty="0"/>
          </a:p>
          <a:p>
            <a:pPr marL="285750" indent="-285750">
              <a:buFont typeface="Arial" panose="020B0604020202020204" pitchFamily="34" charset="0"/>
              <a:buChar char="•"/>
            </a:pPr>
            <a:r>
              <a:rPr lang="en-US" sz="1200" dirty="0"/>
              <a:t>The macro and weighted average scores for precision, recall, and F1-score were all high, indicating that the model's performance is robust across diverse news sources.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Models: Decision Tree</a:t>
            </a:r>
            <a:endParaRPr dirty="0"/>
          </a:p>
        </p:txBody>
      </p:sp>
      <p:pic>
        <p:nvPicPr>
          <p:cNvPr id="3" name="Picture 2">
            <a:extLst>
              <a:ext uri="{FF2B5EF4-FFF2-40B4-BE49-F238E27FC236}">
                <a16:creationId xmlns:a16="http://schemas.microsoft.com/office/drawing/2014/main" id="{9019F1FC-57C4-AD90-D6EF-51427ACCA0C0}"/>
              </a:ext>
            </a:extLst>
          </p:cNvPr>
          <p:cNvPicPr>
            <a:picLocks noChangeAspect="1"/>
          </p:cNvPicPr>
          <p:nvPr/>
        </p:nvPicPr>
        <p:blipFill>
          <a:blip r:embed="rId3"/>
          <a:stretch>
            <a:fillRect/>
          </a:stretch>
        </p:blipFill>
        <p:spPr>
          <a:xfrm>
            <a:off x="4860127" y="884559"/>
            <a:ext cx="3972173" cy="3374381"/>
          </a:xfrm>
          <a:prstGeom prst="rect">
            <a:avLst/>
          </a:prstGeom>
        </p:spPr>
      </p:pic>
      <p:sp>
        <p:nvSpPr>
          <p:cNvPr id="4" name="TextBox 3">
            <a:extLst>
              <a:ext uri="{FF2B5EF4-FFF2-40B4-BE49-F238E27FC236}">
                <a16:creationId xmlns:a16="http://schemas.microsoft.com/office/drawing/2014/main" id="{37CA3C95-4FC5-3C09-4AE0-E387277B2E15}"/>
              </a:ext>
            </a:extLst>
          </p:cNvPr>
          <p:cNvSpPr txBox="1"/>
          <p:nvPr/>
        </p:nvSpPr>
        <p:spPr>
          <a:xfrm>
            <a:off x="440012" y="1127531"/>
            <a:ext cx="3843862" cy="3231654"/>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0D0D0D"/>
                </a:solidFill>
                <a:effectLst/>
                <a:latin typeface="+mj-lt"/>
              </a:rPr>
              <a:t> The Decision Tree model with a maximum depth of 30 exhibited an accuracy of approximately 83.04% on the test dataset, which is indicative of a solid prediction capability for the given task.</a:t>
            </a:r>
          </a:p>
          <a:p>
            <a:pPr algn="l">
              <a:buFont typeface="Arial" panose="020B0604020202020204" pitchFamily="34" charset="0"/>
              <a:buChar char="•"/>
            </a:pPr>
            <a:endParaRPr lang="en-US" sz="1200" b="0" i="0" dirty="0">
              <a:solidFill>
                <a:srgbClr val="0D0D0D"/>
              </a:solidFill>
              <a:effectLst/>
              <a:latin typeface="+mj-lt"/>
            </a:endParaRPr>
          </a:p>
          <a:p>
            <a:pPr algn="l">
              <a:buFont typeface="Arial" panose="020B0604020202020204" pitchFamily="34" charset="0"/>
              <a:buChar char="•"/>
            </a:pPr>
            <a:r>
              <a:rPr lang="en-US" sz="1200" b="0" i="0" dirty="0">
                <a:solidFill>
                  <a:srgbClr val="0D0D0D"/>
                </a:solidFill>
                <a:effectLst/>
                <a:latin typeface="+mj-lt"/>
              </a:rPr>
              <a:t> The classification report reveals a range of performance metrics across different news sources, with some sources having high precision and recall, while others, like ABC News, showed a precision and recall of 0.00, indicating a need for improvement in classifying these articles.</a:t>
            </a:r>
          </a:p>
          <a:p>
            <a:pPr algn="l">
              <a:buFont typeface="Arial" panose="020B0604020202020204" pitchFamily="34" charset="0"/>
              <a:buChar char="•"/>
            </a:pPr>
            <a:endParaRPr lang="en-US" sz="1200" b="0" i="0" dirty="0">
              <a:solidFill>
                <a:srgbClr val="0D0D0D"/>
              </a:solidFill>
              <a:effectLst/>
              <a:latin typeface="+mj-lt"/>
            </a:endParaRPr>
          </a:p>
          <a:p>
            <a:pPr algn="l">
              <a:buFont typeface="Arial" panose="020B0604020202020204" pitchFamily="34" charset="0"/>
              <a:buChar char="•"/>
            </a:pPr>
            <a:r>
              <a:rPr lang="en-US" sz="1200" b="0" i="0" dirty="0">
                <a:solidFill>
                  <a:srgbClr val="0D0D0D"/>
                </a:solidFill>
                <a:effectLst/>
                <a:latin typeface="+mj-lt"/>
              </a:rPr>
              <a:t> Overall, the model’s precision, recall, and F1-score demonstrate that while the Decision Tree can predict certain categories with high accuracy, there are other categories where it does not perform as well, suggesting potential areas for model refinement.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CONCLUSIONS</a:t>
            </a:r>
            <a:endParaRPr dirty="0"/>
          </a:p>
        </p:txBody>
      </p:sp>
    </p:spTree>
    <p:extLst>
      <p:ext uri="{BB962C8B-B14F-4D97-AF65-F5344CB8AC3E}">
        <p14:creationId xmlns:p14="http://schemas.microsoft.com/office/powerpoint/2010/main" val="167414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Candidates &amp; Data</a:t>
            </a:r>
            <a:endParaRPr/>
          </a:p>
        </p:txBody>
      </p:sp>
      <p:pic>
        <p:nvPicPr>
          <p:cNvPr id="62" name="Google Shape;62;p14"/>
          <p:cNvPicPr preferRelativeResize="0"/>
          <p:nvPr/>
        </p:nvPicPr>
        <p:blipFill rotWithShape="1">
          <a:blip r:embed="rId3">
            <a:alphaModFix/>
          </a:blip>
          <a:srcRect t="15304" r="81967"/>
          <a:stretch/>
        </p:blipFill>
        <p:spPr>
          <a:xfrm>
            <a:off x="7374975" y="220006"/>
            <a:ext cx="1280623" cy="1545619"/>
          </a:xfrm>
          <a:prstGeom prst="rect">
            <a:avLst/>
          </a:prstGeom>
          <a:noFill/>
          <a:ln>
            <a:noFill/>
          </a:ln>
        </p:spPr>
      </p:pic>
      <p:pic>
        <p:nvPicPr>
          <p:cNvPr id="63" name="Google Shape;63;p14"/>
          <p:cNvPicPr preferRelativeResize="0"/>
          <p:nvPr/>
        </p:nvPicPr>
        <p:blipFill rotWithShape="1">
          <a:blip r:embed="rId3">
            <a:alphaModFix/>
          </a:blip>
          <a:srcRect l="63398" t="15304" r="17439"/>
          <a:stretch/>
        </p:blipFill>
        <p:spPr>
          <a:xfrm>
            <a:off x="7374975" y="1833126"/>
            <a:ext cx="1280623" cy="1356962"/>
          </a:xfrm>
          <a:prstGeom prst="rect">
            <a:avLst/>
          </a:prstGeom>
          <a:noFill/>
          <a:ln>
            <a:noFill/>
          </a:ln>
        </p:spPr>
      </p:pic>
      <p:pic>
        <p:nvPicPr>
          <p:cNvPr id="64" name="Google Shape;64;p14"/>
          <p:cNvPicPr preferRelativeResize="0"/>
          <p:nvPr/>
        </p:nvPicPr>
        <p:blipFill rotWithShape="1">
          <a:blip r:embed="rId3">
            <a:alphaModFix/>
          </a:blip>
          <a:srcRect l="81967" t="15304"/>
          <a:stretch/>
        </p:blipFill>
        <p:spPr>
          <a:xfrm>
            <a:off x="7374975" y="3257589"/>
            <a:ext cx="1280623" cy="1534417"/>
          </a:xfrm>
          <a:prstGeom prst="rect">
            <a:avLst/>
          </a:prstGeom>
          <a:noFill/>
          <a:ln>
            <a:noFill/>
          </a:ln>
        </p:spPr>
      </p:pic>
      <p:pic>
        <p:nvPicPr>
          <p:cNvPr id="65" name="Google Shape;65;p14"/>
          <p:cNvPicPr preferRelativeResize="0"/>
          <p:nvPr/>
        </p:nvPicPr>
        <p:blipFill>
          <a:blip r:embed="rId4">
            <a:alphaModFix/>
          </a:blip>
          <a:stretch>
            <a:fillRect/>
          </a:stretch>
        </p:blipFill>
        <p:spPr>
          <a:xfrm>
            <a:off x="4269269" y="844312"/>
            <a:ext cx="2335225" cy="3454875"/>
          </a:xfrm>
          <a:prstGeom prst="rect">
            <a:avLst/>
          </a:prstGeom>
          <a:noFill/>
          <a:ln>
            <a:noFill/>
          </a:ln>
        </p:spPr>
      </p:pic>
      <p:sp>
        <p:nvSpPr>
          <p:cNvPr id="2" name="TextBox 1">
            <a:extLst>
              <a:ext uri="{FF2B5EF4-FFF2-40B4-BE49-F238E27FC236}">
                <a16:creationId xmlns:a16="http://schemas.microsoft.com/office/drawing/2014/main" id="{312ABB1D-7E20-9E54-81F3-04266B4F89B1}"/>
              </a:ext>
            </a:extLst>
          </p:cNvPr>
          <p:cNvSpPr txBox="1"/>
          <p:nvPr/>
        </p:nvSpPr>
        <p:spPr>
          <a:xfrm>
            <a:off x="614243" y="1464502"/>
            <a:ext cx="2736325" cy="2308324"/>
          </a:xfrm>
          <a:prstGeom prst="rect">
            <a:avLst/>
          </a:prstGeom>
          <a:noFill/>
        </p:spPr>
        <p:txBody>
          <a:bodyPr wrap="square" rtlCol="0">
            <a:spAutoFit/>
          </a:bodyPr>
          <a:lstStyle/>
          <a:p>
            <a:r>
              <a:rPr lang="en-US" dirty="0"/>
              <a:t>Can we predict which news source wrote each article about the candidate?</a:t>
            </a:r>
          </a:p>
          <a:p>
            <a:endParaRPr lang="en-US" dirty="0"/>
          </a:p>
          <a:p>
            <a:endParaRPr lang="en-US" dirty="0"/>
          </a:p>
          <a:p>
            <a:r>
              <a:rPr lang="en-US" dirty="0"/>
              <a:t>Utilize sentiment analysis and the text within the article as key indicators.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API Call</a:t>
            </a:r>
            <a:endParaRPr dirty="0"/>
          </a:p>
        </p:txBody>
      </p:sp>
      <p:sp>
        <p:nvSpPr>
          <p:cNvPr id="71" name="Google Shape;71;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r="8941"/>
          <a:stretch/>
        </p:blipFill>
        <p:spPr>
          <a:xfrm>
            <a:off x="311700" y="1226725"/>
            <a:ext cx="4823276" cy="1455100"/>
          </a:xfrm>
          <a:prstGeom prst="rect">
            <a:avLst/>
          </a:prstGeom>
          <a:noFill/>
          <a:ln>
            <a:noFill/>
          </a:ln>
        </p:spPr>
      </p:pic>
      <p:pic>
        <p:nvPicPr>
          <p:cNvPr id="73" name="Google Shape;73;p15"/>
          <p:cNvPicPr preferRelativeResize="0"/>
          <p:nvPr/>
        </p:nvPicPr>
        <p:blipFill>
          <a:blip r:embed="rId4">
            <a:alphaModFix/>
          </a:blip>
          <a:stretch>
            <a:fillRect/>
          </a:stretch>
        </p:blipFill>
        <p:spPr>
          <a:xfrm>
            <a:off x="5199425" y="127525"/>
            <a:ext cx="3713749" cy="4342125"/>
          </a:xfrm>
          <a:prstGeom prst="rect">
            <a:avLst/>
          </a:prstGeom>
          <a:noFill/>
          <a:ln>
            <a:noFill/>
          </a:ln>
        </p:spPr>
      </p:pic>
      <p:pic>
        <p:nvPicPr>
          <p:cNvPr id="74" name="Google Shape;74;p15">
            <a:hlinkClick r:id="rId5"/>
          </p:cNvPr>
          <p:cNvPicPr preferRelativeResize="0"/>
          <p:nvPr/>
        </p:nvPicPr>
        <p:blipFill>
          <a:blip r:embed="rId6">
            <a:alphaModFix/>
          </a:blip>
          <a:stretch>
            <a:fillRect/>
          </a:stretch>
        </p:blipFill>
        <p:spPr>
          <a:xfrm>
            <a:off x="462700" y="3951250"/>
            <a:ext cx="1284400" cy="36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a:t>
            </a:r>
            <a:r>
              <a:rPr lang="en-US" dirty="0"/>
              <a:t>c</a:t>
            </a:r>
            <a:r>
              <a:rPr lang="en" dirty="0"/>
              <a:t>quisition &amp; Vectorization</a:t>
            </a:r>
            <a:endParaRPr dirty="0"/>
          </a:p>
        </p:txBody>
      </p:sp>
      <p:pic>
        <p:nvPicPr>
          <p:cNvPr id="80" name="Google Shape;80;p16"/>
          <p:cNvPicPr preferRelativeResize="0"/>
          <p:nvPr/>
        </p:nvPicPr>
        <p:blipFill>
          <a:blip r:embed="rId3">
            <a:alphaModFix/>
          </a:blip>
          <a:stretch>
            <a:fillRect/>
          </a:stretch>
        </p:blipFill>
        <p:spPr>
          <a:xfrm>
            <a:off x="1252808" y="1221321"/>
            <a:ext cx="6638384" cy="1320870"/>
          </a:xfrm>
          <a:prstGeom prst="rect">
            <a:avLst/>
          </a:prstGeom>
          <a:noFill/>
          <a:ln>
            <a:noFill/>
          </a:ln>
        </p:spPr>
      </p:pic>
      <p:pic>
        <p:nvPicPr>
          <p:cNvPr id="4" name="Google Shape;87;p17">
            <a:extLst>
              <a:ext uri="{FF2B5EF4-FFF2-40B4-BE49-F238E27FC236}">
                <a16:creationId xmlns:a16="http://schemas.microsoft.com/office/drawing/2014/main" id="{A31C2700-113C-83F0-FEFC-8F4D1EE518F8}"/>
              </a:ext>
            </a:extLst>
          </p:cNvPr>
          <p:cNvPicPr preferRelativeResize="0"/>
          <p:nvPr/>
        </p:nvPicPr>
        <p:blipFill>
          <a:blip r:embed="rId4">
            <a:alphaModFix/>
          </a:blip>
          <a:stretch>
            <a:fillRect/>
          </a:stretch>
        </p:blipFill>
        <p:spPr>
          <a:xfrm>
            <a:off x="719737" y="2844368"/>
            <a:ext cx="7704525" cy="128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Word Clouds</a:t>
            </a:r>
            <a:endParaRPr dirty="0"/>
          </a:p>
        </p:txBody>
      </p:sp>
      <p:sp>
        <p:nvSpPr>
          <p:cNvPr id="93" name="Google Shape;93;p18"/>
          <p:cNvSpPr txBox="1">
            <a:spLocks noGrp="1"/>
          </p:cNvSpPr>
          <p:nvPr>
            <p:ph type="body" idx="1"/>
          </p:nvPr>
        </p:nvSpPr>
        <p:spPr>
          <a:xfrm>
            <a:off x="3888150" y="1435715"/>
            <a:ext cx="1367700" cy="47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000" dirty="0"/>
              <a:t>Biden</a:t>
            </a:r>
            <a:endParaRPr sz="2000" dirty="0"/>
          </a:p>
        </p:txBody>
      </p:sp>
      <p:sp>
        <p:nvSpPr>
          <p:cNvPr id="97" name="Google Shape;97;p18"/>
          <p:cNvSpPr txBox="1">
            <a:spLocks noGrp="1"/>
          </p:cNvSpPr>
          <p:nvPr>
            <p:ph type="body" idx="4294967295"/>
          </p:nvPr>
        </p:nvSpPr>
        <p:spPr>
          <a:xfrm>
            <a:off x="884995" y="1435827"/>
            <a:ext cx="1366838" cy="471488"/>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000" dirty="0"/>
              <a:t>Trump</a:t>
            </a:r>
            <a:endParaRPr sz="2000" dirty="0"/>
          </a:p>
        </p:txBody>
      </p:sp>
      <p:sp>
        <p:nvSpPr>
          <p:cNvPr id="98" name="Google Shape;98;p18"/>
          <p:cNvSpPr txBox="1">
            <a:spLocks noGrp="1"/>
          </p:cNvSpPr>
          <p:nvPr>
            <p:ph type="body" idx="4294967295"/>
          </p:nvPr>
        </p:nvSpPr>
        <p:spPr>
          <a:xfrm>
            <a:off x="6822818" y="1466400"/>
            <a:ext cx="1366837" cy="471488"/>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000" dirty="0"/>
              <a:t>Nikki Haley</a:t>
            </a:r>
            <a:endParaRPr sz="2000" dirty="0"/>
          </a:p>
        </p:txBody>
      </p:sp>
      <p:pic>
        <p:nvPicPr>
          <p:cNvPr id="94" name="Google Shape;94;p18"/>
          <p:cNvPicPr preferRelativeResize="0"/>
          <p:nvPr/>
        </p:nvPicPr>
        <p:blipFill rotWithShape="1">
          <a:blip r:embed="rId3">
            <a:alphaModFix/>
          </a:blip>
          <a:srcRect b="69137"/>
          <a:stretch/>
        </p:blipFill>
        <p:spPr>
          <a:xfrm>
            <a:off x="121000" y="1907315"/>
            <a:ext cx="2894829" cy="1804425"/>
          </a:xfrm>
          <a:prstGeom prst="rect">
            <a:avLst/>
          </a:prstGeom>
          <a:noFill/>
          <a:ln>
            <a:noFill/>
          </a:ln>
        </p:spPr>
      </p:pic>
      <p:pic>
        <p:nvPicPr>
          <p:cNvPr id="95" name="Google Shape;95;p18"/>
          <p:cNvPicPr preferRelativeResize="0"/>
          <p:nvPr/>
        </p:nvPicPr>
        <p:blipFill rotWithShape="1">
          <a:blip r:embed="rId3">
            <a:alphaModFix/>
          </a:blip>
          <a:srcRect t="33898" b="33576"/>
          <a:stretch/>
        </p:blipFill>
        <p:spPr>
          <a:xfrm>
            <a:off x="3188427" y="1907315"/>
            <a:ext cx="2746849" cy="1804425"/>
          </a:xfrm>
          <a:prstGeom prst="rect">
            <a:avLst/>
          </a:prstGeom>
          <a:noFill/>
          <a:ln>
            <a:noFill/>
          </a:ln>
        </p:spPr>
      </p:pic>
      <p:pic>
        <p:nvPicPr>
          <p:cNvPr id="96" name="Google Shape;96;p18"/>
          <p:cNvPicPr preferRelativeResize="0"/>
          <p:nvPr/>
        </p:nvPicPr>
        <p:blipFill rotWithShape="1">
          <a:blip r:embed="rId3">
            <a:alphaModFix/>
          </a:blip>
          <a:srcRect t="69137"/>
          <a:stretch/>
        </p:blipFill>
        <p:spPr>
          <a:xfrm>
            <a:off x="6035575" y="1907315"/>
            <a:ext cx="2987425" cy="180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Balancing of Data + Sentiment Analysis</a:t>
            </a:r>
            <a:endParaRPr dirty="0"/>
          </a:p>
        </p:txBody>
      </p:sp>
      <p:pic>
        <p:nvPicPr>
          <p:cNvPr id="3" name="Picture 2">
            <a:extLst>
              <a:ext uri="{FF2B5EF4-FFF2-40B4-BE49-F238E27FC236}">
                <a16:creationId xmlns:a16="http://schemas.microsoft.com/office/drawing/2014/main" id="{6B627168-5210-E9F4-9F64-30911C87928C}"/>
              </a:ext>
            </a:extLst>
          </p:cNvPr>
          <p:cNvPicPr>
            <a:picLocks noChangeAspect="1"/>
          </p:cNvPicPr>
          <p:nvPr/>
        </p:nvPicPr>
        <p:blipFill>
          <a:blip r:embed="rId3"/>
          <a:stretch>
            <a:fillRect/>
          </a:stretch>
        </p:blipFill>
        <p:spPr>
          <a:xfrm>
            <a:off x="1265035" y="2571750"/>
            <a:ext cx="3710296" cy="1655474"/>
          </a:xfrm>
          <a:prstGeom prst="rect">
            <a:avLst/>
          </a:prstGeom>
        </p:spPr>
      </p:pic>
      <p:pic>
        <p:nvPicPr>
          <p:cNvPr id="5" name="Picture 4">
            <a:extLst>
              <a:ext uri="{FF2B5EF4-FFF2-40B4-BE49-F238E27FC236}">
                <a16:creationId xmlns:a16="http://schemas.microsoft.com/office/drawing/2014/main" id="{1A2ED5A0-0376-37AA-1C60-CBF3F7CD819C}"/>
              </a:ext>
            </a:extLst>
          </p:cNvPr>
          <p:cNvPicPr>
            <a:picLocks noChangeAspect="1"/>
          </p:cNvPicPr>
          <p:nvPr/>
        </p:nvPicPr>
        <p:blipFill>
          <a:blip r:embed="rId4"/>
          <a:stretch>
            <a:fillRect/>
          </a:stretch>
        </p:blipFill>
        <p:spPr>
          <a:xfrm>
            <a:off x="6683227" y="1017725"/>
            <a:ext cx="1428949" cy="3286584"/>
          </a:xfrm>
          <a:prstGeom prst="rect">
            <a:avLst/>
          </a:prstGeom>
        </p:spPr>
      </p:pic>
      <p:sp>
        <p:nvSpPr>
          <p:cNvPr id="6" name="TextBox 5">
            <a:extLst>
              <a:ext uri="{FF2B5EF4-FFF2-40B4-BE49-F238E27FC236}">
                <a16:creationId xmlns:a16="http://schemas.microsoft.com/office/drawing/2014/main" id="{85DE604D-2C7B-765B-4BDD-57C8D0D4C2DA}"/>
              </a:ext>
            </a:extLst>
          </p:cNvPr>
          <p:cNvSpPr txBox="1"/>
          <p:nvPr/>
        </p:nvSpPr>
        <p:spPr>
          <a:xfrm>
            <a:off x="398760" y="1244717"/>
            <a:ext cx="589891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Applied VADER Sentiment Analysis to the Article Text column</a:t>
            </a:r>
          </a:p>
          <a:p>
            <a:endParaRPr lang="en-US" sz="1600" dirty="0"/>
          </a:p>
          <a:p>
            <a:pPr marL="285750" indent="-285750">
              <a:buFont typeface="Arial" panose="020B0604020202020204" pitchFamily="34" charset="0"/>
              <a:buChar char="•"/>
            </a:pPr>
            <a:r>
              <a:rPr lang="en-US" sz="1600" dirty="0"/>
              <a:t>Balanced the dataset to equal sample sizes (20) for each News Source using oversampling / undersampling</a:t>
            </a:r>
          </a:p>
        </p:txBody>
      </p:sp>
    </p:spTree>
    <p:extLst>
      <p:ext uri="{BB962C8B-B14F-4D97-AF65-F5344CB8AC3E}">
        <p14:creationId xmlns:p14="http://schemas.microsoft.com/office/powerpoint/2010/main" val="287545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EXPLORATORY DATA ANALYSIS (EDA)</a:t>
            </a:r>
            <a:endParaRPr dirty="0"/>
          </a:p>
        </p:txBody>
      </p:sp>
      <p:pic>
        <p:nvPicPr>
          <p:cNvPr id="3" name="Picture 2">
            <a:extLst>
              <a:ext uri="{FF2B5EF4-FFF2-40B4-BE49-F238E27FC236}">
                <a16:creationId xmlns:a16="http://schemas.microsoft.com/office/drawing/2014/main" id="{29EFCE1F-8AAA-8235-5DD3-2B8C635E701F}"/>
              </a:ext>
            </a:extLst>
          </p:cNvPr>
          <p:cNvPicPr>
            <a:picLocks noChangeAspect="1"/>
          </p:cNvPicPr>
          <p:nvPr/>
        </p:nvPicPr>
        <p:blipFill>
          <a:blip r:embed="rId3"/>
          <a:stretch>
            <a:fillRect/>
          </a:stretch>
        </p:blipFill>
        <p:spPr>
          <a:xfrm>
            <a:off x="2778101" y="1017725"/>
            <a:ext cx="3587798" cy="3206595"/>
          </a:xfrm>
          <a:prstGeom prst="rect">
            <a:avLst/>
          </a:prstGeom>
        </p:spPr>
      </p:pic>
    </p:spTree>
    <p:extLst>
      <p:ext uri="{BB962C8B-B14F-4D97-AF65-F5344CB8AC3E}">
        <p14:creationId xmlns:p14="http://schemas.microsoft.com/office/powerpoint/2010/main" val="135478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EXPLORATORY DATA ANALYSIS (EDA)</a:t>
            </a:r>
            <a:endParaRPr dirty="0"/>
          </a:p>
        </p:txBody>
      </p:sp>
      <p:pic>
        <p:nvPicPr>
          <p:cNvPr id="2050" name="Picture 2">
            <a:extLst>
              <a:ext uri="{FF2B5EF4-FFF2-40B4-BE49-F238E27FC236}">
                <a16:creationId xmlns:a16="http://schemas.microsoft.com/office/drawing/2014/main" id="{71971836-7433-04AF-19A7-FF6E4EFB6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0" y="1020375"/>
            <a:ext cx="3400575" cy="310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24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EXPLORATORY DATA ANALYSIS (EDA)</a:t>
            </a:r>
            <a:endParaRPr dirty="0"/>
          </a:p>
        </p:txBody>
      </p:sp>
      <p:pic>
        <p:nvPicPr>
          <p:cNvPr id="3074" name="Picture 2">
            <a:extLst>
              <a:ext uri="{FF2B5EF4-FFF2-40B4-BE49-F238E27FC236}">
                <a16:creationId xmlns:a16="http://schemas.microsoft.com/office/drawing/2014/main" id="{408EBF83-45A9-46EB-1E6C-7E72F296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587" y="1212753"/>
            <a:ext cx="5688825" cy="271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71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47</TotalTime>
  <Words>518</Words>
  <Application>Microsoft Office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Presidential Candidate Sentiment Analysis</vt:lpstr>
      <vt:lpstr>Candidates &amp; Data</vt:lpstr>
      <vt:lpstr>API Call</vt:lpstr>
      <vt:lpstr>Data Acquisition &amp; Vectorization</vt:lpstr>
      <vt:lpstr>Word Clouds</vt:lpstr>
      <vt:lpstr>Balancing of Data + Sentiment Analysis</vt:lpstr>
      <vt:lpstr>EXPLORATORY DATA ANALYSIS (EDA)</vt:lpstr>
      <vt:lpstr>EXPLORATORY DATA ANALYSIS (EDA)</vt:lpstr>
      <vt:lpstr>EXPLORATORY DATA ANALYSIS (EDA)</vt:lpstr>
      <vt:lpstr>Models: Logistic Regression</vt:lpstr>
      <vt:lpstr>Models: K Means Clustering</vt:lpstr>
      <vt:lpstr>Models: Random Forest</vt:lpstr>
      <vt:lpstr>Models: Decision Tree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Presidential Candidate Sentiment Analysis</dc:title>
  <dc:creator>Nolan Arendt</dc:creator>
  <cp:lastModifiedBy>Nolan Arendt</cp:lastModifiedBy>
  <cp:revision>2</cp:revision>
  <dcterms:modified xsi:type="dcterms:W3CDTF">2024-03-19T23:39:39Z</dcterms:modified>
</cp:coreProperties>
</file>