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jpeg" ContentType="image/jpeg"/>
  <Override PartName="/ppt/media/image11.png" ContentType="image/png"/>
  <Override PartName="/ppt/media/image3.png" ContentType="image/png"/>
  <Override PartName="/ppt/media/image2.png" ContentType="image/png"/>
  <Override PartName="/ppt/media/image7.png" ContentType="image/png"/>
  <Override PartName="/ppt/media/image22.png" ContentType="image/png"/>
  <Override PartName="/ppt/media/image4.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media/image6.png" ContentType="image/png"/>
  <Override PartName="/ppt/media/image21.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34" name="PlaceHolder 2"/>
          <p:cNvSpPr>
            <a:spLocks noGrp="1"/>
          </p:cNvSpPr>
          <p:nvPr>
            <p:ph type="body"/>
          </p:nvPr>
        </p:nvSpPr>
        <p:spPr>
          <a:xfrm>
            <a:off x="685800" y="2362320"/>
            <a:ext cx="777204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35" name="PlaceHolder 3"/>
          <p:cNvSpPr>
            <a:spLocks noGrp="1"/>
          </p:cNvSpPr>
          <p:nvPr>
            <p:ph type="body"/>
          </p:nvPr>
        </p:nvSpPr>
        <p:spPr>
          <a:xfrm>
            <a:off x="685800" y="4208760"/>
            <a:ext cx="777204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37" name="PlaceHolder 2"/>
          <p:cNvSpPr>
            <a:spLocks noGrp="1"/>
          </p:cNvSpPr>
          <p:nvPr>
            <p:ph type="body"/>
          </p:nvPr>
        </p:nvSpPr>
        <p:spPr>
          <a:xfrm>
            <a:off x="685800" y="236232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38" name="PlaceHolder 3"/>
          <p:cNvSpPr>
            <a:spLocks noGrp="1"/>
          </p:cNvSpPr>
          <p:nvPr>
            <p:ph type="body"/>
          </p:nvPr>
        </p:nvSpPr>
        <p:spPr>
          <a:xfrm>
            <a:off x="4668480" y="236232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39" name="PlaceHolder 4"/>
          <p:cNvSpPr>
            <a:spLocks noGrp="1"/>
          </p:cNvSpPr>
          <p:nvPr>
            <p:ph type="body"/>
          </p:nvPr>
        </p:nvSpPr>
        <p:spPr>
          <a:xfrm>
            <a:off x="4668480" y="420876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40" name="PlaceHolder 5"/>
          <p:cNvSpPr>
            <a:spLocks noGrp="1"/>
          </p:cNvSpPr>
          <p:nvPr>
            <p:ph type="body"/>
          </p:nvPr>
        </p:nvSpPr>
        <p:spPr>
          <a:xfrm>
            <a:off x="685800" y="420876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42" name="PlaceHolder 2"/>
          <p:cNvSpPr>
            <a:spLocks noGrp="1"/>
          </p:cNvSpPr>
          <p:nvPr>
            <p:ph type="body"/>
          </p:nvPr>
        </p:nvSpPr>
        <p:spPr>
          <a:xfrm>
            <a:off x="685800" y="2362320"/>
            <a:ext cx="777204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43" name="PlaceHolder 3"/>
          <p:cNvSpPr>
            <a:spLocks noGrp="1"/>
          </p:cNvSpPr>
          <p:nvPr>
            <p:ph type="body"/>
          </p:nvPr>
        </p:nvSpPr>
        <p:spPr>
          <a:xfrm>
            <a:off x="685800" y="2362320"/>
            <a:ext cx="777204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pic>
        <p:nvPicPr>
          <p:cNvPr id="44" name="" descr=""/>
          <p:cNvPicPr/>
          <p:nvPr/>
        </p:nvPicPr>
        <p:blipFill>
          <a:blip r:embed="rId2"/>
          <a:stretch/>
        </p:blipFill>
        <p:spPr>
          <a:xfrm>
            <a:off x="2356560" y="2361960"/>
            <a:ext cx="4430160" cy="3534840"/>
          </a:xfrm>
          <a:prstGeom prst="rect">
            <a:avLst/>
          </a:prstGeom>
          <a:ln>
            <a:noFill/>
          </a:ln>
        </p:spPr>
      </p:pic>
      <p:pic>
        <p:nvPicPr>
          <p:cNvPr id="45" name="" descr=""/>
          <p:cNvPicPr/>
          <p:nvPr/>
        </p:nvPicPr>
        <p:blipFill>
          <a:blip r:embed="rId3"/>
          <a:stretch/>
        </p:blipFill>
        <p:spPr>
          <a:xfrm>
            <a:off x="2356560" y="2361960"/>
            <a:ext cx="4430160" cy="35348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13" name="PlaceHolder 2"/>
          <p:cNvSpPr>
            <a:spLocks noGrp="1"/>
          </p:cNvSpPr>
          <p:nvPr>
            <p:ph type="subTitle"/>
          </p:nvPr>
        </p:nvSpPr>
        <p:spPr>
          <a:xfrm>
            <a:off x="685800" y="2362320"/>
            <a:ext cx="7772040" cy="353484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15" name="PlaceHolder 2"/>
          <p:cNvSpPr>
            <a:spLocks noGrp="1"/>
          </p:cNvSpPr>
          <p:nvPr>
            <p:ph type="body"/>
          </p:nvPr>
        </p:nvSpPr>
        <p:spPr>
          <a:xfrm>
            <a:off x="685800" y="2362320"/>
            <a:ext cx="777204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17" name="PlaceHolder 2"/>
          <p:cNvSpPr>
            <a:spLocks noGrp="1"/>
          </p:cNvSpPr>
          <p:nvPr>
            <p:ph type="body"/>
          </p:nvPr>
        </p:nvSpPr>
        <p:spPr>
          <a:xfrm>
            <a:off x="685800" y="2362320"/>
            <a:ext cx="379260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18" name="PlaceHolder 3"/>
          <p:cNvSpPr>
            <a:spLocks noGrp="1"/>
          </p:cNvSpPr>
          <p:nvPr>
            <p:ph type="body"/>
          </p:nvPr>
        </p:nvSpPr>
        <p:spPr>
          <a:xfrm>
            <a:off x="4668480" y="2362320"/>
            <a:ext cx="379260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1752480" y="1219320"/>
            <a:ext cx="5409720" cy="353232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22" name="PlaceHolder 2"/>
          <p:cNvSpPr>
            <a:spLocks noGrp="1"/>
          </p:cNvSpPr>
          <p:nvPr>
            <p:ph type="body"/>
          </p:nvPr>
        </p:nvSpPr>
        <p:spPr>
          <a:xfrm>
            <a:off x="685800" y="236232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23" name="PlaceHolder 3"/>
          <p:cNvSpPr>
            <a:spLocks noGrp="1"/>
          </p:cNvSpPr>
          <p:nvPr>
            <p:ph type="body"/>
          </p:nvPr>
        </p:nvSpPr>
        <p:spPr>
          <a:xfrm>
            <a:off x="685800" y="420876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24" name="PlaceHolder 4"/>
          <p:cNvSpPr>
            <a:spLocks noGrp="1"/>
          </p:cNvSpPr>
          <p:nvPr>
            <p:ph type="body"/>
          </p:nvPr>
        </p:nvSpPr>
        <p:spPr>
          <a:xfrm>
            <a:off x="4668480" y="2362320"/>
            <a:ext cx="379260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26" name="PlaceHolder 2"/>
          <p:cNvSpPr>
            <a:spLocks noGrp="1"/>
          </p:cNvSpPr>
          <p:nvPr>
            <p:ph type="body"/>
          </p:nvPr>
        </p:nvSpPr>
        <p:spPr>
          <a:xfrm>
            <a:off x="685800" y="2362320"/>
            <a:ext cx="3792600" cy="353484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27" name="PlaceHolder 3"/>
          <p:cNvSpPr>
            <a:spLocks noGrp="1"/>
          </p:cNvSpPr>
          <p:nvPr>
            <p:ph type="body"/>
          </p:nvPr>
        </p:nvSpPr>
        <p:spPr>
          <a:xfrm>
            <a:off x="4668480" y="236232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28" name="PlaceHolder 4"/>
          <p:cNvSpPr>
            <a:spLocks noGrp="1"/>
          </p:cNvSpPr>
          <p:nvPr>
            <p:ph type="body"/>
          </p:nvPr>
        </p:nvSpPr>
        <p:spPr>
          <a:xfrm>
            <a:off x="4668480" y="420876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752480" y="1219320"/>
            <a:ext cx="5409720" cy="761760"/>
          </a:xfrm>
          <a:prstGeom prst="rect">
            <a:avLst/>
          </a:prstGeom>
        </p:spPr>
        <p:txBody>
          <a:bodyPr lIns="0" rIns="0" tIns="0" bIns="0" anchor="ctr"/>
          <a:p>
            <a:endParaRPr b="0" lang="ru-RU" sz="2400" spc="-1" strike="noStrike">
              <a:solidFill>
                <a:srgbClr val="000000"/>
              </a:solidFill>
              <a:uFill>
                <a:solidFill>
                  <a:srgbClr val="ffffff"/>
                </a:solidFill>
              </a:uFill>
              <a:latin typeface="Verdana"/>
            </a:endParaRPr>
          </a:p>
        </p:txBody>
      </p:sp>
      <p:sp>
        <p:nvSpPr>
          <p:cNvPr id="30" name="PlaceHolder 2"/>
          <p:cNvSpPr>
            <a:spLocks noGrp="1"/>
          </p:cNvSpPr>
          <p:nvPr>
            <p:ph type="body"/>
          </p:nvPr>
        </p:nvSpPr>
        <p:spPr>
          <a:xfrm>
            <a:off x="685800" y="236232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31" name="PlaceHolder 3"/>
          <p:cNvSpPr>
            <a:spLocks noGrp="1"/>
          </p:cNvSpPr>
          <p:nvPr>
            <p:ph type="body"/>
          </p:nvPr>
        </p:nvSpPr>
        <p:spPr>
          <a:xfrm>
            <a:off x="4668480" y="2362320"/>
            <a:ext cx="379260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
        <p:nvSpPr>
          <p:cNvPr id="32" name="PlaceHolder 4"/>
          <p:cNvSpPr>
            <a:spLocks noGrp="1"/>
          </p:cNvSpPr>
          <p:nvPr>
            <p:ph type="body"/>
          </p:nvPr>
        </p:nvSpPr>
        <p:spPr>
          <a:xfrm>
            <a:off x="685800" y="4208760"/>
            <a:ext cx="7772040" cy="1685880"/>
          </a:xfrm>
          <a:prstGeom prst="rect">
            <a:avLst/>
          </a:prstGeom>
        </p:spPr>
        <p:txBody>
          <a:bodyPr lIns="0" rIns="0" tIns="0" bIns="0"/>
          <a:p>
            <a:endParaRPr b="0" lang="ru-RU" sz="1800" spc="-1" strike="noStrike">
              <a:solidFill>
                <a:srgbClr val="000099"/>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1440"/>
            <a:ext cx="9143640" cy="6856200"/>
          </a:xfrm>
          <a:prstGeom prst="rect">
            <a:avLst/>
          </a:prstGeom>
          <a:ln>
            <a:noFill/>
          </a:ln>
        </p:spPr>
      </p:pic>
      <p:sp>
        <p:nvSpPr>
          <p:cNvPr id="1" name="CustomShape 1"/>
          <p:cNvSpPr/>
          <p:nvPr/>
        </p:nvSpPr>
        <p:spPr>
          <a:xfrm>
            <a:off x="7740720" y="622440"/>
            <a:ext cx="118800" cy="117000"/>
          </a:xfrm>
          <a:custGeom>
            <a:avLst/>
            <a:gdLst/>
            <a:ahLst/>
            <a:rect l="l" t="t" r="r" b="b"/>
            <a:pathLst>
              <a:path w="720" h="712">
                <a:moveTo>
                  <a:pt x="505" y="0"/>
                </a:moveTo>
                <a:lnTo>
                  <a:pt x="507" y="10"/>
                </a:lnTo>
                <a:lnTo>
                  <a:pt x="505" y="28"/>
                </a:lnTo>
                <a:lnTo>
                  <a:pt x="505" y="51"/>
                </a:lnTo>
                <a:lnTo>
                  <a:pt x="507" y="79"/>
                </a:lnTo>
                <a:lnTo>
                  <a:pt x="507" y="108"/>
                </a:lnTo>
                <a:lnTo>
                  <a:pt x="505" y="140"/>
                </a:lnTo>
                <a:lnTo>
                  <a:pt x="507" y="170"/>
                </a:lnTo>
                <a:lnTo>
                  <a:pt x="505" y="199"/>
                </a:lnTo>
                <a:lnTo>
                  <a:pt x="505" y="223"/>
                </a:lnTo>
                <a:lnTo>
                  <a:pt x="507" y="243"/>
                </a:lnTo>
                <a:lnTo>
                  <a:pt x="505" y="256"/>
                </a:lnTo>
                <a:lnTo>
                  <a:pt x="505" y="260"/>
                </a:lnTo>
                <a:lnTo>
                  <a:pt x="213" y="260"/>
                </a:lnTo>
                <a:lnTo>
                  <a:pt x="215" y="256"/>
                </a:lnTo>
                <a:lnTo>
                  <a:pt x="213" y="243"/>
                </a:lnTo>
                <a:lnTo>
                  <a:pt x="213" y="223"/>
                </a:lnTo>
                <a:lnTo>
                  <a:pt x="215" y="199"/>
                </a:lnTo>
                <a:lnTo>
                  <a:pt x="215" y="170"/>
                </a:lnTo>
                <a:lnTo>
                  <a:pt x="213" y="140"/>
                </a:lnTo>
                <a:lnTo>
                  <a:pt x="215" y="108"/>
                </a:lnTo>
                <a:lnTo>
                  <a:pt x="213" y="79"/>
                </a:lnTo>
                <a:lnTo>
                  <a:pt x="213" y="51"/>
                </a:lnTo>
                <a:lnTo>
                  <a:pt x="215" y="28"/>
                </a:lnTo>
                <a:lnTo>
                  <a:pt x="213" y="10"/>
                </a:lnTo>
                <a:lnTo>
                  <a:pt x="213" y="0"/>
                </a:lnTo>
                <a:lnTo>
                  <a:pt x="205" y="2"/>
                </a:lnTo>
                <a:lnTo>
                  <a:pt x="192" y="0"/>
                </a:lnTo>
                <a:lnTo>
                  <a:pt x="176" y="0"/>
                </a:lnTo>
                <a:lnTo>
                  <a:pt x="154" y="2"/>
                </a:lnTo>
                <a:lnTo>
                  <a:pt x="132" y="2"/>
                </a:lnTo>
                <a:lnTo>
                  <a:pt x="107" y="0"/>
                </a:lnTo>
                <a:lnTo>
                  <a:pt x="83" y="2"/>
                </a:lnTo>
                <a:lnTo>
                  <a:pt x="61" y="0"/>
                </a:lnTo>
                <a:lnTo>
                  <a:pt x="40" y="0"/>
                </a:lnTo>
                <a:lnTo>
                  <a:pt x="24" y="2"/>
                </a:lnTo>
                <a:lnTo>
                  <a:pt x="10" y="0"/>
                </a:lnTo>
                <a:lnTo>
                  <a:pt x="0" y="0"/>
                </a:lnTo>
                <a:lnTo>
                  <a:pt x="2" y="20"/>
                </a:lnTo>
                <a:lnTo>
                  <a:pt x="0" y="59"/>
                </a:lnTo>
                <a:lnTo>
                  <a:pt x="0" y="118"/>
                </a:lnTo>
                <a:lnTo>
                  <a:pt x="2" y="191"/>
                </a:lnTo>
                <a:lnTo>
                  <a:pt x="2" y="270"/>
                </a:lnTo>
                <a:lnTo>
                  <a:pt x="0" y="355"/>
                </a:lnTo>
                <a:lnTo>
                  <a:pt x="2" y="442"/>
                </a:lnTo>
                <a:lnTo>
                  <a:pt x="0" y="522"/>
                </a:lnTo>
                <a:lnTo>
                  <a:pt x="0" y="593"/>
                </a:lnTo>
                <a:lnTo>
                  <a:pt x="2" y="653"/>
                </a:lnTo>
                <a:lnTo>
                  <a:pt x="0" y="692"/>
                </a:lnTo>
                <a:lnTo>
                  <a:pt x="0" y="710"/>
                </a:lnTo>
                <a:lnTo>
                  <a:pt x="10" y="712"/>
                </a:lnTo>
                <a:lnTo>
                  <a:pt x="24" y="710"/>
                </a:lnTo>
                <a:lnTo>
                  <a:pt x="40" y="710"/>
                </a:lnTo>
                <a:lnTo>
                  <a:pt x="61" y="712"/>
                </a:lnTo>
                <a:lnTo>
                  <a:pt x="83" y="712"/>
                </a:lnTo>
                <a:lnTo>
                  <a:pt x="107" y="710"/>
                </a:lnTo>
                <a:lnTo>
                  <a:pt x="132" y="712"/>
                </a:lnTo>
                <a:lnTo>
                  <a:pt x="154" y="710"/>
                </a:lnTo>
                <a:lnTo>
                  <a:pt x="176" y="710"/>
                </a:lnTo>
                <a:lnTo>
                  <a:pt x="192" y="712"/>
                </a:lnTo>
                <a:lnTo>
                  <a:pt x="205" y="710"/>
                </a:lnTo>
                <a:lnTo>
                  <a:pt x="213" y="710"/>
                </a:lnTo>
                <a:lnTo>
                  <a:pt x="215" y="700"/>
                </a:lnTo>
                <a:lnTo>
                  <a:pt x="213" y="680"/>
                </a:lnTo>
                <a:lnTo>
                  <a:pt x="213" y="655"/>
                </a:lnTo>
                <a:lnTo>
                  <a:pt x="215" y="625"/>
                </a:lnTo>
                <a:lnTo>
                  <a:pt x="215" y="592"/>
                </a:lnTo>
                <a:lnTo>
                  <a:pt x="213" y="556"/>
                </a:lnTo>
                <a:lnTo>
                  <a:pt x="215" y="522"/>
                </a:lnTo>
                <a:lnTo>
                  <a:pt x="213" y="489"/>
                </a:lnTo>
                <a:lnTo>
                  <a:pt x="213" y="461"/>
                </a:lnTo>
                <a:lnTo>
                  <a:pt x="215" y="440"/>
                </a:lnTo>
                <a:lnTo>
                  <a:pt x="213" y="424"/>
                </a:lnTo>
                <a:lnTo>
                  <a:pt x="213" y="418"/>
                </a:lnTo>
                <a:lnTo>
                  <a:pt x="505" y="418"/>
                </a:lnTo>
                <a:lnTo>
                  <a:pt x="507" y="424"/>
                </a:lnTo>
                <a:lnTo>
                  <a:pt x="505" y="440"/>
                </a:lnTo>
                <a:lnTo>
                  <a:pt x="505" y="461"/>
                </a:lnTo>
                <a:lnTo>
                  <a:pt x="507" y="489"/>
                </a:lnTo>
                <a:lnTo>
                  <a:pt x="507" y="522"/>
                </a:lnTo>
                <a:lnTo>
                  <a:pt x="505" y="556"/>
                </a:lnTo>
                <a:lnTo>
                  <a:pt x="507" y="592"/>
                </a:lnTo>
                <a:lnTo>
                  <a:pt x="505" y="625"/>
                </a:lnTo>
                <a:lnTo>
                  <a:pt x="505" y="655"/>
                </a:lnTo>
                <a:lnTo>
                  <a:pt x="507" y="680"/>
                </a:lnTo>
                <a:lnTo>
                  <a:pt x="505" y="700"/>
                </a:lnTo>
                <a:lnTo>
                  <a:pt x="505" y="710"/>
                </a:lnTo>
                <a:lnTo>
                  <a:pt x="515" y="712"/>
                </a:lnTo>
                <a:lnTo>
                  <a:pt x="529" y="710"/>
                </a:lnTo>
                <a:lnTo>
                  <a:pt x="544" y="710"/>
                </a:lnTo>
                <a:lnTo>
                  <a:pt x="566" y="712"/>
                </a:lnTo>
                <a:lnTo>
                  <a:pt x="588" y="712"/>
                </a:lnTo>
                <a:lnTo>
                  <a:pt x="611" y="710"/>
                </a:lnTo>
                <a:lnTo>
                  <a:pt x="637" y="712"/>
                </a:lnTo>
                <a:lnTo>
                  <a:pt x="659" y="710"/>
                </a:lnTo>
                <a:lnTo>
                  <a:pt x="680" y="710"/>
                </a:lnTo>
                <a:lnTo>
                  <a:pt x="696" y="712"/>
                </a:lnTo>
                <a:lnTo>
                  <a:pt x="710" y="710"/>
                </a:lnTo>
                <a:lnTo>
                  <a:pt x="718" y="710"/>
                </a:lnTo>
                <a:lnTo>
                  <a:pt x="720" y="692"/>
                </a:lnTo>
                <a:lnTo>
                  <a:pt x="718" y="651"/>
                </a:lnTo>
                <a:lnTo>
                  <a:pt x="718" y="593"/>
                </a:lnTo>
                <a:lnTo>
                  <a:pt x="720" y="522"/>
                </a:lnTo>
                <a:lnTo>
                  <a:pt x="720" y="442"/>
                </a:lnTo>
                <a:lnTo>
                  <a:pt x="718" y="355"/>
                </a:lnTo>
                <a:lnTo>
                  <a:pt x="720" y="270"/>
                </a:lnTo>
                <a:lnTo>
                  <a:pt x="718" y="189"/>
                </a:lnTo>
                <a:lnTo>
                  <a:pt x="718" y="118"/>
                </a:lnTo>
                <a:lnTo>
                  <a:pt x="720" y="59"/>
                </a:lnTo>
                <a:lnTo>
                  <a:pt x="718" y="20"/>
                </a:lnTo>
                <a:lnTo>
                  <a:pt x="718" y="0"/>
                </a:lnTo>
                <a:lnTo>
                  <a:pt x="710" y="2"/>
                </a:lnTo>
                <a:lnTo>
                  <a:pt x="696" y="0"/>
                </a:lnTo>
                <a:lnTo>
                  <a:pt x="680" y="0"/>
                </a:lnTo>
                <a:lnTo>
                  <a:pt x="659" y="2"/>
                </a:lnTo>
                <a:lnTo>
                  <a:pt x="637" y="2"/>
                </a:lnTo>
                <a:lnTo>
                  <a:pt x="611" y="0"/>
                </a:lnTo>
                <a:lnTo>
                  <a:pt x="588" y="2"/>
                </a:lnTo>
                <a:lnTo>
                  <a:pt x="566" y="0"/>
                </a:lnTo>
                <a:lnTo>
                  <a:pt x="544" y="0"/>
                </a:lnTo>
                <a:lnTo>
                  <a:pt x="529" y="2"/>
                </a:lnTo>
                <a:lnTo>
                  <a:pt x="515" y="0"/>
                </a:lnTo>
                <a:lnTo>
                  <a:pt x="505" y="0"/>
                </a:lnTo>
                <a:close/>
              </a:path>
            </a:pathLst>
          </a:custGeom>
          <a:solidFill>
            <a:srgbClr val="333399"/>
          </a:solidFill>
          <a:ln>
            <a:noFill/>
          </a:ln>
        </p:spPr>
        <p:style>
          <a:lnRef idx="0"/>
          <a:fillRef idx="0"/>
          <a:effectRef idx="0"/>
          <a:fontRef idx="minor"/>
        </p:style>
      </p:sp>
      <p:sp>
        <p:nvSpPr>
          <p:cNvPr id="2" name="CustomShape 2"/>
          <p:cNvSpPr/>
          <p:nvPr/>
        </p:nvSpPr>
        <p:spPr>
          <a:xfrm>
            <a:off x="7888320" y="622440"/>
            <a:ext cx="126720" cy="117000"/>
          </a:xfrm>
          <a:custGeom>
            <a:avLst/>
            <a:gdLst/>
            <a:ahLst/>
            <a:rect l="l" t="t" r="r" b="b"/>
            <a:pathLst>
              <a:path w="775" h="712">
                <a:moveTo>
                  <a:pt x="466" y="81"/>
                </a:moveTo>
                <a:lnTo>
                  <a:pt x="265" y="426"/>
                </a:lnTo>
                <a:lnTo>
                  <a:pt x="219" y="499"/>
                </a:lnTo>
                <a:lnTo>
                  <a:pt x="219" y="455"/>
                </a:lnTo>
                <a:lnTo>
                  <a:pt x="219" y="2"/>
                </a:lnTo>
                <a:lnTo>
                  <a:pt x="217" y="4"/>
                </a:lnTo>
                <a:lnTo>
                  <a:pt x="205" y="2"/>
                </a:lnTo>
                <a:lnTo>
                  <a:pt x="190" y="2"/>
                </a:lnTo>
                <a:lnTo>
                  <a:pt x="168" y="4"/>
                </a:lnTo>
                <a:lnTo>
                  <a:pt x="144" y="4"/>
                </a:lnTo>
                <a:lnTo>
                  <a:pt x="119" y="2"/>
                </a:lnTo>
                <a:lnTo>
                  <a:pt x="93" y="4"/>
                </a:lnTo>
                <a:lnTo>
                  <a:pt x="67" y="2"/>
                </a:lnTo>
                <a:lnTo>
                  <a:pt x="44" y="2"/>
                </a:lnTo>
                <a:lnTo>
                  <a:pt x="26" y="4"/>
                </a:lnTo>
                <a:lnTo>
                  <a:pt x="10" y="2"/>
                </a:lnTo>
                <a:lnTo>
                  <a:pt x="0" y="2"/>
                </a:lnTo>
                <a:lnTo>
                  <a:pt x="2" y="22"/>
                </a:lnTo>
                <a:lnTo>
                  <a:pt x="0" y="63"/>
                </a:lnTo>
                <a:lnTo>
                  <a:pt x="0" y="124"/>
                </a:lnTo>
                <a:lnTo>
                  <a:pt x="2" y="197"/>
                </a:lnTo>
                <a:lnTo>
                  <a:pt x="2" y="280"/>
                </a:lnTo>
                <a:lnTo>
                  <a:pt x="0" y="367"/>
                </a:lnTo>
                <a:lnTo>
                  <a:pt x="2" y="454"/>
                </a:lnTo>
                <a:lnTo>
                  <a:pt x="0" y="534"/>
                </a:lnTo>
                <a:lnTo>
                  <a:pt x="0" y="605"/>
                </a:lnTo>
                <a:lnTo>
                  <a:pt x="2" y="663"/>
                </a:lnTo>
                <a:lnTo>
                  <a:pt x="0" y="700"/>
                </a:lnTo>
                <a:lnTo>
                  <a:pt x="0" y="712"/>
                </a:lnTo>
                <a:lnTo>
                  <a:pt x="152" y="712"/>
                </a:lnTo>
                <a:lnTo>
                  <a:pt x="176" y="712"/>
                </a:lnTo>
                <a:lnTo>
                  <a:pt x="196" y="710"/>
                </a:lnTo>
                <a:lnTo>
                  <a:pt x="213" y="706"/>
                </a:lnTo>
                <a:lnTo>
                  <a:pt x="231" y="702"/>
                </a:lnTo>
                <a:lnTo>
                  <a:pt x="245" y="696"/>
                </a:lnTo>
                <a:lnTo>
                  <a:pt x="257" y="690"/>
                </a:lnTo>
                <a:lnTo>
                  <a:pt x="267" y="684"/>
                </a:lnTo>
                <a:lnTo>
                  <a:pt x="274" y="676"/>
                </a:lnTo>
                <a:lnTo>
                  <a:pt x="282" y="668"/>
                </a:lnTo>
                <a:lnTo>
                  <a:pt x="290" y="661"/>
                </a:lnTo>
                <a:lnTo>
                  <a:pt x="296" y="653"/>
                </a:lnTo>
                <a:lnTo>
                  <a:pt x="300" y="643"/>
                </a:lnTo>
                <a:lnTo>
                  <a:pt x="509" y="294"/>
                </a:lnTo>
                <a:lnTo>
                  <a:pt x="511" y="294"/>
                </a:lnTo>
                <a:lnTo>
                  <a:pt x="513" y="290"/>
                </a:lnTo>
                <a:lnTo>
                  <a:pt x="519" y="282"/>
                </a:lnTo>
                <a:lnTo>
                  <a:pt x="523" y="274"/>
                </a:lnTo>
                <a:lnTo>
                  <a:pt x="529" y="266"/>
                </a:lnTo>
                <a:lnTo>
                  <a:pt x="535" y="256"/>
                </a:lnTo>
                <a:lnTo>
                  <a:pt x="543" y="247"/>
                </a:lnTo>
                <a:lnTo>
                  <a:pt x="548" y="239"/>
                </a:lnTo>
                <a:lnTo>
                  <a:pt x="552" y="231"/>
                </a:lnTo>
                <a:lnTo>
                  <a:pt x="558" y="223"/>
                </a:lnTo>
                <a:lnTo>
                  <a:pt x="560" y="219"/>
                </a:lnTo>
                <a:lnTo>
                  <a:pt x="560" y="217"/>
                </a:lnTo>
                <a:lnTo>
                  <a:pt x="560" y="260"/>
                </a:lnTo>
                <a:lnTo>
                  <a:pt x="560" y="712"/>
                </a:lnTo>
                <a:lnTo>
                  <a:pt x="775" y="712"/>
                </a:lnTo>
                <a:lnTo>
                  <a:pt x="775" y="170"/>
                </a:lnTo>
                <a:lnTo>
                  <a:pt x="775" y="2"/>
                </a:lnTo>
                <a:lnTo>
                  <a:pt x="614" y="0"/>
                </a:lnTo>
                <a:lnTo>
                  <a:pt x="606" y="2"/>
                </a:lnTo>
                <a:lnTo>
                  <a:pt x="596" y="2"/>
                </a:lnTo>
                <a:lnTo>
                  <a:pt x="584" y="2"/>
                </a:lnTo>
                <a:lnTo>
                  <a:pt x="572" y="4"/>
                </a:lnTo>
                <a:lnTo>
                  <a:pt x="558" y="6"/>
                </a:lnTo>
                <a:lnTo>
                  <a:pt x="544" y="12"/>
                </a:lnTo>
                <a:lnTo>
                  <a:pt x="531" y="18"/>
                </a:lnTo>
                <a:lnTo>
                  <a:pt x="517" y="26"/>
                </a:lnTo>
                <a:lnTo>
                  <a:pt x="505" y="36"/>
                </a:lnTo>
                <a:lnTo>
                  <a:pt x="491" y="47"/>
                </a:lnTo>
                <a:lnTo>
                  <a:pt x="477" y="63"/>
                </a:lnTo>
                <a:lnTo>
                  <a:pt x="466" y="81"/>
                </a:lnTo>
                <a:close/>
              </a:path>
            </a:pathLst>
          </a:custGeom>
          <a:solidFill>
            <a:srgbClr val="333399"/>
          </a:solidFill>
          <a:ln>
            <a:noFill/>
          </a:ln>
        </p:spPr>
        <p:style>
          <a:lnRef idx="0"/>
          <a:fillRef idx="0"/>
          <a:effectRef idx="0"/>
          <a:fontRef idx="minor"/>
        </p:style>
      </p:sp>
      <p:sp>
        <p:nvSpPr>
          <p:cNvPr id="3" name="CustomShape 3"/>
          <p:cNvSpPr/>
          <p:nvPr/>
        </p:nvSpPr>
        <p:spPr>
          <a:xfrm>
            <a:off x="8042400" y="622440"/>
            <a:ext cx="126720" cy="117000"/>
          </a:xfrm>
          <a:custGeom>
            <a:avLst/>
            <a:gdLst/>
            <a:ahLst/>
            <a:rect l="l" t="t" r="r" b="b"/>
            <a:pathLst>
              <a:path w="773" h="712">
                <a:moveTo>
                  <a:pt x="463" y="81"/>
                </a:moveTo>
                <a:lnTo>
                  <a:pt x="260" y="426"/>
                </a:lnTo>
                <a:lnTo>
                  <a:pt x="219" y="499"/>
                </a:lnTo>
                <a:lnTo>
                  <a:pt x="219" y="455"/>
                </a:lnTo>
                <a:lnTo>
                  <a:pt x="219" y="2"/>
                </a:lnTo>
                <a:lnTo>
                  <a:pt x="217" y="4"/>
                </a:lnTo>
                <a:lnTo>
                  <a:pt x="205" y="2"/>
                </a:lnTo>
                <a:lnTo>
                  <a:pt x="189" y="2"/>
                </a:lnTo>
                <a:lnTo>
                  <a:pt x="167" y="4"/>
                </a:lnTo>
                <a:lnTo>
                  <a:pt x="144" y="4"/>
                </a:lnTo>
                <a:lnTo>
                  <a:pt x="118" y="2"/>
                </a:lnTo>
                <a:lnTo>
                  <a:pt x="93" y="4"/>
                </a:lnTo>
                <a:lnTo>
                  <a:pt x="67" y="2"/>
                </a:lnTo>
                <a:lnTo>
                  <a:pt x="43" y="2"/>
                </a:lnTo>
                <a:lnTo>
                  <a:pt x="25" y="4"/>
                </a:lnTo>
                <a:lnTo>
                  <a:pt x="10" y="2"/>
                </a:lnTo>
                <a:lnTo>
                  <a:pt x="0" y="2"/>
                </a:lnTo>
                <a:lnTo>
                  <a:pt x="2" y="22"/>
                </a:lnTo>
                <a:lnTo>
                  <a:pt x="0" y="63"/>
                </a:lnTo>
                <a:lnTo>
                  <a:pt x="0" y="124"/>
                </a:lnTo>
                <a:lnTo>
                  <a:pt x="2" y="197"/>
                </a:lnTo>
                <a:lnTo>
                  <a:pt x="2" y="280"/>
                </a:lnTo>
                <a:lnTo>
                  <a:pt x="0" y="367"/>
                </a:lnTo>
                <a:lnTo>
                  <a:pt x="2" y="454"/>
                </a:lnTo>
                <a:lnTo>
                  <a:pt x="0" y="534"/>
                </a:lnTo>
                <a:lnTo>
                  <a:pt x="0" y="605"/>
                </a:lnTo>
                <a:lnTo>
                  <a:pt x="2" y="663"/>
                </a:lnTo>
                <a:lnTo>
                  <a:pt x="0" y="700"/>
                </a:lnTo>
                <a:lnTo>
                  <a:pt x="0" y="712"/>
                </a:lnTo>
                <a:lnTo>
                  <a:pt x="150" y="712"/>
                </a:lnTo>
                <a:lnTo>
                  <a:pt x="173" y="712"/>
                </a:lnTo>
                <a:lnTo>
                  <a:pt x="193" y="710"/>
                </a:lnTo>
                <a:lnTo>
                  <a:pt x="211" y="706"/>
                </a:lnTo>
                <a:lnTo>
                  <a:pt x="225" y="702"/>
                </a:lnTo>
                <a:lnTo>
                  <a:pt x="238" y="696"/>
                </a:lnTo>
                <a:lnTo>
                  <a:pt x="250" y="690"/>
                </a:lnTo>
                <a:lnTo>
                  <a:pt x="260" y="684"/>
                </a:lnTo>
                <a:lnTo>
                  <a:pt x="270" y="676"/>
                </a:lnTo>
                <a:lnTo>
                  <a:pt x="278" y="668"/>
                </a:lnTo>
                <a:lnTo>
                  <a:pt x="284" y="661"/>
                </a:lnTo>
                <a:lnTo>
                  <a:pt x="290" y="653"/>
                </a:lnTo>
                <a:lnTo>
                  <a:pt x="296" y="643"/>
                </a:lnTo>
                <a:lnTo>
                  <a:pt x="507" y="294"/>
                </a:lnTo>
                <a:lnTo>
                  <a:pt x="508" y="290"/>
                </a:lnTo>
                <a:lnTo>
                  <a:pt x="512" y="282"/>
                </a:lnTo>
                <a:lnTo>
                  <a:pt x="518" y="274"/>
                </a:lnTo>
                <a:lnTo>
                  <a:pt x="524" y="266"/>
                </a:lnTo>
                <a:lnTo>
                  <a:pt x="530" y="256"/>
                </a:lnTo>
                <a:lnTo>
                  <a:pt x="536" y="247"/>
                </a:lnTo>
                <a:lnTo>
                  <a:pt x="542" y="239"/>
                </a:lnTo>
                <a:lnTo>
                  <a:pt x="548" y="231"/>
                </a:lnTo>
                <a:lnTo>
                  <a:pt x="552" y="223"/>
                </a:lnTo>
                <a:lnTo>
                  <a:pt x="554" y="219"/>
                </a:lnTo>
                <a:lnTo>
                  <a:pt x="556" y="217"/>
                </a:lnTo>
                <a:lnTo>
                  <a:pt x="556" y="260"/>
                </a:lnTo>
                <a:lnTo>
                  <a:pt x="556" y="712"/>
                </a:lnTo>
                <a:lnTo>
                  <a:pt x="773" y="712"/>
                </a:lnTo>
                <a:lnTo>
                  <a:pt x="773" y="170"/>
                </a:lnTo>
                <a:lnTo>
                  <a:pt x="773" y="2"/>
                </a:lnTo>
                <a:lnTo>
                  <a:pt x="611" y="0"/>
                </a:lnTo>
                <a:lnTo>
                  <a:pt x="601" y="2"/>
                </a:lnTo>
                <a:lnTo>
                  <a:pt x="591" y="2"/>
                </a:lnTo>
                <a:lnTo>
                  <a:pt x="579" y="2"/>
                </a:lnTo>
                <a:lnTo>
                  <a:pt x="568" y="4"/>
                </a:lnTo>
                <a:lnTo>
                  <a:pt x="554" y="6"/>
                </a:lnTo>
                <a:lnTo>
                  <a:pt x="540" y="12"/>
                </a:lnTo>
                <a:lnTo>
                  <a:pt x="526" y="18"/>
                </a:lnTo>
                <a:lnTo>
                  <a:pt x="512" y="26"/>
                </a:lnTo>
                <a:lnTo>
                  <a:pt x="501" y="36"/>
                </a:lnTo>
                <a:lnTo>
                  <a:pt x="487" y="47"/>
                </a:lnTo>
                <a:lnTo>
                  <a:pt x="473" y="63"/>
                </a:lnTo>
                <a:lnTo>
                  <a:pt x="463" y="81"/>
                </a:lnTo>
                <a:close/>
              </a:path>
            </a:pathLst>
          </a:custGeom>
          <a:solidFill>
            <a:srgbClr val="333399"/>
          </a:solidFill>
          <a:ln>
            <a:noFill/>
          </a:ln>
        </p:spPr>
        <p:style>
          <a:lnRef idx="0"/>
          <a:fillRef idx="0"/>
          <a:effectRef idx="0"/>
          <a:fontRef idx="minor"/>
        </p:style>
      </p:sp>
      <p:sp>
        <p:nvSpPr>
          <p:cNvPr id="4" name="CustomShape 4"/>
          <p:cNvSpPr/>
          <p:nvPr/>
        </p:nvSpPr>
        <p:spPr>
          <a:xfrm>
            <a:off x="8193240" y="622440"/>
            <a:ext cx="122040" cy="117000"/>
          </a:xfrm>
          <a:custGeom>
            <a:avLst/>
            <a:gdLst/>
            <a:ahLst/>
            <a:rect l="l" t="t" r="r" b="b"/>
            <a:pathLst>
              <a:path w="739" h="712">
                <a:moveTo>
                  <a:pt x="2" y="0"/>
                </a:moveTo>
                <a:lnTo>
                  <a:pt x="0" y="8"/>
                </a:lnTo>
                <a:lnTo>
                  <a:pt x="2" y="18"/>
                </a:lnTo>
                <a:lnTo>
                  <a:pt x="2" y="32"/>
                </a:lnTo>
                <a:lnTo>
                  <a:pt x="0" y="45"/>
                </a:lnTo>
                <a:lnTo>
                  <a:pt x="0" y="63"/>
                </a:lnTo>
                <a:lnTo>
                  <a:pt x="2" y="79"/>
                </a:lnTo>
                <a:lnTo>
                  <a:pt x="0" y="97"/>
                </a:lnTo>
                <a:lnTo>
                  <a:pt x="2" y="112"/>
                </a:lnTo>
                <a:lnTo>
                  <a:pt x="2" y="128"/>
                </a:lnTo>
                <a:lnTo>
                  <a:pt x="0" y="140"/>
                </a:lnTo>
                <a:lnTo>
                  <a:pt x="2" y="152"/>
                </a:lnTo>
                <a:lnTo>
                  <a:pt x="2" y="158"/>
                </a:lnTo>
                <a:lnTo>
                  <a:pt x="9" y="160"/>
                </a:lnTo>
                <a:lnTo>
                  <a:pt x="27" y="158"/>
                </a:lnTo>
                <a:lnTo>
                  <a:pt x="51" y="158"/>
                </a:lnTo>
                <a:lnTo>
                  <a:pt x="78" y="160"/>
                </a:lnTo>
                <a:lnTo>
                  <a:pt x="108" y="160"/>
                </a:lnTo>
                <a:lnTo>
                  <a:pt x="140" y="158"/>
                </a:lnTo>
                <a:lnTo>
                  <a:pt x="171" y="160"/>
                </a:lnTo>
                <a:lnTo>
                  <a:pt x="199" y="158"/>
                </a:lnTo>
                <a:lnTo>
                  <a:pt x="224" y="158"/>
                </a:lnTo>
                <a:lnTo>
                  <a:pt x="244" y="160"/>
                </a:lnTo>
                <a:lnTo>
                  <a:pt x="258" y="158"/>
                </a:lnTo>
                <a:lnTo>
                  <a:pt x="264" y="158"/>
                </a:lnTo>
                <a:lnTo>
                  <a:pt x="262" y="170"/>
                </a:lnTo>
                <a:lnTo>
                  <a:pt x="264" y="197"/>
                </a:lnTo>
                <a:lnTo>
                  <a:pt x="264" y="243"/>
                </a:lnTo>
                <a:lnTo>
                  <a:pt x="262" y="296"/>
                </a:lnTo>
                <a:lnTo>
                  <a:pt x="262" y="359"/>
                </a:lnTo>
                <a:lnTo>
                  <a:pt x="264" y="426"/>
                </a:lnTo>
                <a:lnTo>
                  <a:pt x="262" y="493"/>
                </a:lnTo>
                <a:lnTo>
                  <a:pt x="264" y="558"/>
                </a:lnTo>
                <a:lnTo>
                  <a:pt x="264" y="615"/>
                </a:lnTo>
                <a:lnTo>
                  <a:pt x="262" y="662"/>
                </a:lnTo>
                <a:lnTo>
                  <a:pt x="264" y="694"/>
                </a:lnTo>
                <a:lnTo>
                  <a:pt x="264" y="710"/>
                </a:lnTo>
                <a:lnTo>
                  <a:pt x="272" y="712"/>
                </a:lnTo>
                <a:lnTo>
                  <a:pt x="285" y="710"/>
                </a:lnTo>
                <a:lnTo>
                  <a:pt x="301" y="710"/>
                </a:lnTo>
                <a:lnTo>
                  <a:pt x="323" y="712"/>
                </a:lnTo>
                <a:lnTo>
                  <a:pt x="345" y="712"/>
                </a:lnTo>
                <a:lnTo>
                  <a:pt x="370" y="710"/>
                </a:lnTo>
                <a:lnTo>
                  <a:pt x="394" y="712"/>
                </a:lnTo>
                <a:lnTo>
                  <a:pt x="416" y="710"/>
                </a:lnTo>
                <a:lnTo>
                  <a:pt x="437" y="710"/>
                </a:lnTo>
                <a:lnTo>
                  <a:pt x="453" y="712"/>
                </a:lnTo>
                <a:lnTo>
                  <a:pt x="467" y="710"/>
                </a:lnTo>
                <a:lnTo>
                  <a:pt x="477" y="710"/>
                </a:lnTo>
                <a:lnTo>
                  <a:pt x="475" y="694"/>
                </a:lnTo>
                <a:lnTo>
                  <a:pt x="477" y="662"/>
                </a:lnTo>
                <a:lnTo>
                  <a:pt x="477" y="615"/>
                </a:lnTo>
                <a:lnTo>
                  <a:pt x="475" y="558"/>
                </a:lnTo>
                <a:lnTo>
                  <a:pt x="475" y="493"/>
                </a:lnTo>
                <a:lnTo>
                  <a:pt x="477" y="426"/>
                </a:lnTo>
                <a:lnTo>
                  <a:pt x="475" y="359"/>
                </a:lnTo>
                <a:lnTo>
                  <a:pt x="477" y="296"/>
                </a:lnTo>
                <a:lnTo>
                  <a:pt x="477" y="243"/>
                </a:lnTo>
                <a:lnTo>
                  <a:pt x="475" y="197"/>
                </a:lnTo>
                <a:lnTo>
                  <a:pt x="477" y="170"/>
                </a:lnTo>
                <a:lnTo>
                  <a:pt x="477" y="158"/>
                </a:lnTo>
                <a:lnTo>
                  <a:pt x="481" y="160"/>
                </a:lnTo>
                <a:lnTo>
                  <a:pt x="494" y="158"/>
                </a:lnTo>
                <a:lnTo>
                  <a:pt x="514" y="158"/>
                </a:lnTo>
                <a:lnTo>
                  <a:pt x="540" y="160"/>
                </a:lnTo>
                <a:lnTo>
                  <a:pt x="567" y="160"/>
                </a:lnTo>
                <a:lnTo>
                  <a:pt x="599" y="158"/>
                </a:lnTo>
                <a:lnTo>
                  <a:pt x="630" y="160"/>
                </a:lnTo>
                <a:lnTo>
                  <a:pt x="660" y="158"/>
                </a:lnTo>
                <a:lnTo>
                  <a:pt x="688" y="158"/>
                </a:lnTo>
                <a:lnTo>
                  <a:pt x="711" y="160"/>
                </a:lnTo>
                <a:lnTo>
                  <a:pt x="729" y="158"/>
                </a:lnTo>
                <a:lnTo>
                  <a:pt x="739" y="158"/>
                </a:lnTo>
                <a:lnTo>
                  <a:pt x="737" y="152"/>
                </a:lnTo>
                <a:lnTo>
                  <a:pt x="739" y="140"/>
                </a:lnTo>
                <a:lnTo>
                  <a:pt x="739" y="128"/>
                </a:lnTo>
                <a:lnTo>
                  <a:pt x="737" y="112"/>
                </a:lnTo>
                <a:lnTo>
                  <a:pt x="737" y="97"/>
                </a:lnTo>
                <a:lnTo>
                  <a:pt x="739" y="79"/>
                </a:lnTo>
                <a:lnTo>
                  <a:pt x="737" y="63"/>
                </a:lnTo>
                <a:lnTo>
                  <a:pt x="739" y="45"/>
                </a:lnTo>
                <a:lnTo>
                  <a:pt x="739" y="32"/>
                </a:lnTo>
                <a:lnTo>
                  <a:pt x="737" y="18"/>
                </a:lnTo>
                <a:lnTo>
                  <a:pt x="739" y="8"/>
                </a:lnTo>
                <a:lnTo>
                  <a:pt x="739" y="0"/>
                </a:lnTo>
                <a:lnTo>
                  <a:pt x="719" y="2"/>
                </a:lnTo>
                <a:lnTo>
                  <a:pt x="676" y="0"/>
                </a:lnTo>
                <a:lnTo>
                  <a:pt x="617" y="0"/>
                </a:lnTo>
                <a:lnTo>
                  <a:pt x="542" y="2"/>
                </a:lnTo>
                <a:lnTo>
                  <a:pt x="457" y="2"/>
                </a:lnTo>
                <a:lnTo>
                  <a:pt x="370" y="0"/>
                </a:lnTo>
                <a:lnTo>
                  <a:pt x="282" y="2"/>
                </a:lnTo>
                <a:lnTo>
                  <a:pt x="197" y="0"/>
                </a:lnTo>
                <a:lnTo>
                  <a:pt x="122" y="0"/>
                </a:lnTo>
                <a:lnTo>
                  <a:pt x="63" y="2"/>
                </a:lnTo>
                <a:lnTo>
                  <a:pt x="19" y="0"/>
                </a:lnTo>
                <a:lnTo>
                  <a:pt x="2" y="0"/>
                </a:lnTo>
                <a:close/>
              </a:path>
            </a:pathLst>
          </a:custGeom>
          <a:solidFill>
            <a:srgbClr val="333399"/>
          </a:solidFill>
          <a:ln>
            <a:noFill/>
          </a:ln>
        </p:spPr>
        <p:style>
          <a:lnRef idx="0"/>
          <a:fillRef idx="0"/>
          <a:effectRef idx="0"/>
          <a:fontRef idx="minor"/>
        </p:style>
      </p:sp>
      <p:sp>
        <p:nvSpPr>
          <p:cNvPr id="5" name="CustomShape 5"/>
          <p:cNvSpPr/>
          <p:nvPr/>
        </p:nvSpPr>
        <p:spPr>
          <a:xfrm>
            <a:off x="7742160" y="417600"/>
            <a:ext cx="250560" cy="193320"/>
          </a:xfrm>
          <a:custGeom>
            <a:avLst/>
            <a:gdLst/>
            <a:ahLst/>
            <a:rect l="l" t="t" r="r" b="b"/>
            <a:pathLst>
              <a:path w="1518" h="1173">
                <a:moveTo>
                  <a:pt x="1457" y="55"/>
                </a:moveTo>
                <a:lnTo>
                  <a:pt x="1447" y="47"/>
                </a:lnTo>
                <a:lnTo>
                  <a:pt x="1437" y="39"/>
                </a:lnTo>
                <a:lnTo>
                  <a:pt x="1426" y="33"/>
                </a:lnTo>
                <a:lnTo>
                  <a:pt x="1412" y="25"/>
                </a:lnTo>
                <a:lnTo>
                  <a:pt x="1398" y="19"/>
                </a:lnTo>
                <a:lnTo>
                  <a:pt x="1384" y="16"/>
                </a:lnTo>
                <a:lnTo>
                  <a:pt x="1370" y="12"/>
                </a:lnTo>
                <a:lnTo>
                  <a:pt x="1355" y="8"/>
                </a:lnTo>
                <a:lnTo>
                  <a:pt x="1337" y="4"/>
                </a:lnTo>
                <a:lnTo>
                  <a:pt x="1321" y="2"/>
                </a:lnTo>
                <a:lnTo>
                  <a:pt x="1303" y="2"/>
                </a:lnTo>
                <a:lnTo>
                  <a:pt x="1284" y="0"/>
                </a:lnTo>
                <a:lnTo>
                  <a:pt x="1207" y="8"/>
                </a:lnTo>
                <a:lnTo>
                  <a:pt x="1114" y="25"/>
                </a:lnTo>
                <a:lnTo>
                  <a:pt x="1012" y="57"/>
                </a:lnTo>
                <a:lnTo>
                  <a:pt x="901" y="96"/>
                </a:lnTo>
                <a:lnTo>
                  <a:pt x="787" y="144"/>
                </a:lnTo>
                <a:lnTo>
                  <a:pt x="671" y="197"/>
                </a:lnTo>
                <a:lnTo>
                  <a:pt x="554" y="256"/>
                </a:lnTo>
                <a:lnTo>
                  <a:pt x="444" y="321"/>
                </a:lnTo>
                <a:lnTo>
                  <a:pt x="339" y="386"/>
                </a:lnTo>
                <a:lnTo>
                  <a:pt x="247" y="453"/>
                </a:lnTo>
                <a:lnTo>
                  <a:pt x="166" y="520"/>
                </a:lnTo>
                <a:lnTo>
                  <a:pt x="103" y="585"/>
                </a:lnTo>
                <a:lnTo>
                  <a:pt x="83" y="611"/>
                </a:lnTo>
                <a:lnTo>
                  <a:pt x="65" y="637"/>
                </a:lnTo>
                <a:lnTo>
                  <a:pt x="50" y="660"/>
                </a:lnTo>
                <a:lnTo>
                  <a:pt x="36" y="686"/>
                </a:lnTo>
                <a:lnTo>
                  <a:pt x="26" y="709"/>
                </a:lnTo>
                <a:lnTo>
                  <a:pt x="16" y="735"/>
                </a:lnTo>
                <a:lnTo>
                  <a:pt x="8" y="759"/>
                </a:lnTo>
                <a:lnTo>
                  <a:pt x="4" y="782"/>
                </a:lnTo>
                <a:lnTo>
                  <a:pt x="0" y="806"/>
                </a:lnTo>
                <a:lnTo>
                  <a:pt x="0" y="830"/>
                </a:lnTo>
                <a:lnTo>
                  <a:pt x="2" y="851"/>
                </a:lnTo>
                <a:lnTo>
                  <a:pt x="6" y="873"/>
                </a:lnTo>
                <a:lnTo>
                  <a:pt x="28" y="928"/>
                </a:lnTo>
                <a:lnTo>
                  <a:pt x="65" y="978"/>
                </a:lnTo>
                <a:lnTo>
                  <a:pt x="115" y="1021"/>
                </a:lnTo>
                <a:lnTo>
                  <a:pt x="178" y="1058"/>
                </a:lnTo>
                <a:lnTo>
                  <a:pt x="253" y="1092"/>
                </a:lnTo>
                <a:lnTo>
                  <a:pt x="337" y="1120"/>
                </a:lnTo>
                <a:lnTo>
                  <a:pt x="436" y="1141"/>
                </a:lnTo>
                <a:lnTo>
                  <a:pt x="542" y="1159"/>
                </a:lnTo>
                <a:lnTo>
                  <a:pt x="659" y="1169"/>
                </a:lnTo>
                <a:lnTo>
                  <a:pt x="783" y="1173"/>
                </a:lnTo>
                <a:lnTo>
                  <a:pt x="915" y="1173"/>
                </a:lnTo>
                <a:lnTo>
                  <a:pt x="1053" y="1165"/>
                </a:lnTo>
                <a:lnTo>
                  <a:pt x="947" y="1161"/>
                </a:lnTo>
                <a:lnTo>
                  <a:pt x="846" y="1151"/>
                </a:lnTo>
                <a:lnTo>
                  <a:pt x="749" y="1135"/>
                </a:lnTo>
                <a:lnTo>
                  <a:pt x="661" y="1118"/>
                </a:lnTo>
                <a:lnTo>
                  <a:pt x="580" y="1096"/>
                </a:lnTo>
                <a:lnTo>
                  <a:pt x="505" y="1068"/>
                </a:lnTo>
                <a:lnTo>
                  <a:pt x="440" y="1039"/>
                </a:lnTo>
                <a:lnTo>
                  <a:pt x="383" y="1003"/>
                </a:lnTo>
                <a:lnTo>
                  <a:pt x="333" y="964"/>
                </a:lnTo>
                <a:lnTo>
                  <a:pt x="296" y="922"/>
                </a:lnTo>
                <a:lnTo>
                  <a:pt x="266" y="875"/>
                </a:lnTo>
                <a:lnTo>
                  <a:pt x="247" y="824"/>
                </a:lnTo>
                <a:lnTo>
                  <a:pt x="243" y="729"/>
                </a:lnTo>
                <a:lnTo>
                  <a:pt x="272" y="633"/>
                </a:lnTo>
                <a:lnTo>
                  <a:pt x="331" y="538"/>
                </a:lnTo>
                <a:lnTo>
                  <a:pt x="412" y="447"/>
                </a:lnTo>
                <a:lnTo>
                  <a:pt x="509" y="362"/>
                </a:lnTo>
                <a:lnTo>
                  <a:pt x="619" y="290"/>
                </a:lnTo>
                <a:lnTo>
                  <a:pt x="734" y="224"/>
                </a:lnTo>
                <a:lnTo>
                  <a:pt x="848" y="175"/>
                </a:lnTo>
                <a:lnTo>
                  <a:pt x="956" y="142"/>
                </a:lnTo>
                <a:lnTo>
                  <a:pt x="1051" y="126"/>
                </a:lnTo>
                <a:lnTo>
                  <a:pt x="1130" y="130"/>
                </a:lnTo>
                <a:lnTo>
                  <a:pt x="1183" y="155"/>
                </a:lnTo>
                <a:lnTo>
                  <a:pt x="1187" y="159"/>
                </a:lnTo>
                <a:lnTo>
                  <a:pt x="1191" y="163"/>
                </a:lnTo>
                <a:lnTo>
                  <a:pt x="1195" y="169"/>
                </a:lnTo>
                <a:lnTo>
                  <a:pt x="1197" y="173"/>
                </a:lnTo>
                <a:lnTo>
                  <a:pt x="1199" y="179"/>
                </a:lnTo>
                <a:lnTo>
                  <a:pt x="1201" y="185"/>
                </a:lnTo>
                <a:lnTo>
                  <a:pt x="1203" y="193"/>
                </a:lnTo>
                <a:lnTo>
                  <a:pt x="1205" y="199"/>
                </a:lnTo>
                <a:lnTo>
                  <a:pt x="1207" y="207"/>
                </a:lnTo>
                <a:lnTo>
                  <a:pt x="1207" y="215"/>
                </a:lnTo>
                <a:lnTo>
                  <a:pt x="1207" y="223"/>
                </a:lnTo>
                <a:lnTo>
                  <a:pt x="1207" y="230"/>
                </a:lnTo>
                <a:lnTo>
                  <a:pt x="1207" y="236"/>
                </a:lnTo>
                <a:lnTo>
                  <a:pt x="1207" y="242"/>
                </a:lnTo>
                <a:lnTo>
                  <a:pt x="1207" y="246"/>
                </a:lnTo>
                <a:lnTo>
                  <a:pt x="1207" y="252"/>
                </a:lnTo>
                <a:lnTo>
                  <a:pt x="1207" y="258"/>
                </a:lnTo>
                <a:lnTo>
                  <a:pt x="1205" y="262"/>
                </a:lnTo>
                <a:lnTo>
                  <a:pt x="1205" y="268"/>
                </a:lnTo>
                <a:lnTo>
                  <a:pt x="1203" y="274"/>
                </a:lnTo>
                <a:lnTo>
                  <a:pt x="1203" y="280"/>
                </a:lnTo>
                <a:lnTo>
                  <a:pt x="1201" y="286"/>
                </a:lnTo>
                <a:lnTo>
                  <a:pt x="1201" y="292"/>
                </a:lnTo>
                <a:lnTo>
                  <a:pt x="1199" y="297"/>
                </a:lnTo>
                <a:lnTo>
                  <a:pt x="1199" y="305"/>
                </a:lnTo>
                <a:lnTo>
                  <a:pt x="1197" y="311"/>
                </a:lnTo>
                <a:lnTo>
                  <a:pt x="1195" y="317"/>
                </a:lnTo>
                <a:lnTo>
                  <a:pt x="1195" y="323"/>
                </a:lnTo>
                <a:lnTo>
                  <a:pt x="1193" y="329"/>
                </a:lnTo>
                <a:lnTo>
                  <a:pt x="1191" y="335"/>
                </a:lnTo>
                <a:lnTo>
                  <a:pt x="1189" y="341"/>
                </a:lnTo>
                <a:lnTo>
                  <a:pt x="1187" y="349"/>
                </a:lnTo>
                <a:lnTo>
                  <a:pt x="1187" y="355"/>
                </a:lnTo>
                <a:lnTo>
                  <a:pt x="1185" y="361"/>
                </a:lnTo>
                <a:lnTo>
                  <a:pt x="1183" y="366"/>
                </a:lnTo>
                <a:lnTo>
                  <a:pt x="1181" y="372"/>
                </a:lnTo>
                <a:lnTo>
                  <a:pt x="1031" y="995"/>
                </a:lnTo>
                <a:lnTo>
                  <a:pt x="1343" y="997"/>
                </a:lnTo>
                <a:lnTo>
                  <a:pt x="1499" y="349"/>
                </a:lnTo>
                <a:lnTo>
                  <a:pt x="1501" y="343"/>
                </a:lnTo>
                <a:lnTo>
                  <a:pt x="1503" y="337"/>
                </a:lnTo>
                <a:lnTo>
                  <a:pt x="1504" y="331"/>
                </a:lnTo>
                <a:lnTo>
                  <a:pt x="1506" y="323"/>
                </a:lnTo>
                <a:lnTo>
                  <a:pt x="1508" y="317"/>
                </a:lnTo>
                <a:lnTo>
                  <a:pt x="1510" y="309"/>
                </a:lnTo>
                <a:lnTo>
                  <a:pt x="1510" y="303"/>
                </a:lnTo>
                <a:lnTo>
                  <a:pt x="1512" y="295"/>
                </a:lnTo>
                <a:lnTo>
                  <a:pt x="1512" y="288"/>
                </a:lnTo>
                <a:lnTo>
                  <a:pt x="1514" y="280"/>
                </a:lnTo>
                <a:lnTo>
                  <a:pt x="1514" y="272"/>
                </a:lnTo>
                <a:lnTo>
                  <a:pt x="1514" y="264"/>
                </a:lnTo>
                <a:lnTo>
                  <a:pt x="1516" y="258"/>
                </a:lnTo>
                <a:lnTo>
                  <a:pt x="1516" y="250"/>
                </a:lnTo>
                <a:lnTo>
                  <a:pt x="1518" y="244"/>
                </a:lnTo>
                <a:lnTo>
                  <a:pt x="1518" y="236"/>
                </a:lnTo>
                <a:lnTo>
                  <a:pt x="1518" y="230"/>
                </a:lnTo>
                <a:lnTo>
                  <a:pt x="1518" y="226"/>
                </a:lnTo>
                <a:lnTo>
                  <a:pt x="1518" y="221"/>
                </a:lnTo>
                <a:lnTo>
                  <a:pt x="1518" y="217"/>
                </a:lnTo>
                <a:lnTo>
                  <a:pt x="1518" y="211"/>
                </a:lnTo>
                <a:lnTo>
                  <a:pt x="1518" y="207"/>
                </a:lnTo>
                <a:lnTo>
                  <a:pt x="1518" y="203"/>
                </a:lnTo>
                <a:lnTo>
                  <a:pt x="1518" y="199"/>
                </a:lnTo>
                <a:lnTo>
                  <a:pt x="1518" y="185"/>
                </a:lnTo>
                <a:lnTo>
                  <a:pt x="1518" y="171"/>
                </a:lnTo>
                <a:lnTo>
                  <a:pt x="1516" y="157"/>
                </a:lnTo>
                <a:lnTo>
                  <a:pt x="1512" y="144"/>
                </a:lnTo>
                <a:lnTo>
                  <a:pt x="1508" y="132"/>
                </a:lnTo>
                <a:lnTo>
                  <a:pt x="1504" y="120"/>
                </a:lnTo>
                <a:lnTo>
                  <a:pt x="1499" y="108"/>
                </a:lnTo>
                <a:lnTo>
                  <a:pt x="1493" y="96"/>
                </a:lnTo>
                <a:lnTo>
                  <a:pt x="1485" y="86"/>
                </a:lnTo>
                <a:lnTo>
                  <a:pt x="1477" y="75"/>
                </a:lnTo>
                <a:lnTo>
                  <a:pt x="1469" y="65"/>
                </a:lnTo>
                <a:lnTo>
                  <a:pt x="1457" y="55"/>
                </a:lnTo>
                <a:close/>
              </a:path>
            </a:pathLst>
          </a:custGeom>
          <a:solidFill>
            <a:srgbClr val="ff0000"/>
          </a:solidFill>
          <a:ln>
            <a:noFill/>
          </a:ln>
        </p:spPr>
        <p:style>
          <a:lnRef idx="0"/>
          <a:fillRef idx="0"/>
          <a:effectRef idx="0"/>
          <a:fontRef idx="minor"/>
        </p:style>
      </p:sp>
      <p:sp>
        <p:nvSpPr>
          <p:cNvPr id="6" name="CustomShape 6"/>
          <p:cNvSpPr/>
          <p:nvPr/>
        </p:nvSpPr>
        <p:spPr>
          <a:xfrm>
            <a:off x="7961400" y="333360"/>
            <a:ext cx="58320" cy="58320"/>
          </a:xfrm>
          <a:custGeom>
            <a:avLst/>
            <a:gdLst/>
            <a:ahLst/>
            <a:rect l="l" t="t" r="r" b="b"/>
            <a:pathLst>
              <a:path w="359" h="357">
                <a:moveTo>
                  <a:pt x="359" y="180"/>
                </a:moveTo>
                <a:lnTo>
                  <a:pt x="359" y="193"/>
                </a:lnTo>
                <a:lnTo>
                  <a:pt x="359" y="205"/>
                </a:lnTo>
                <a:lnTo>
                  <a:pt x="357" y="217"/>
                </a:lnTo>
                <a:lnTo>
                  <a:pt x="355" y="227"/>
                </a:lnTo>
                <a:lnTo>
                  <a:pt x="351" y="239"/>
                </a:lnTo>
                <a:lnTo>
                  <a:pt x="347" y="249"/>
                </a:lnTo>
                <a:lnTo>
                  <a:pt x="341" y="258"/>
                </a:lnTo>
                <a:lnTo>
                  <a:pt x="335" y="268"/>
                </a:lnTo>
                <a:lnTo>
                  <a:pt x="329" y="278"/>
                </a:lnTo>
                <a:lnTo>
                  <a:pt x="323" y="288"/>
                </a:lnTo>
                <a:lnTo>
                  <a:pt x="316" y="298"/>
                </a:lnTo>
                <a:lnTo>
                  <a:pt x="306" y="306"/>
                </a:lnTo>
                <a:lnTo>
                  <a:pt x="298" y="316"/>
                </a:lnTo>
                <a:lnTo>
                  <a:pt x="288" y="323"/>
                </a:lnTo>
                <a:lnTo>
                  <a:pt x="278" y="329"/>
                </a:lnTo>
                <a:lnTo>
                  <a:pt x="268" y="335"/>
                </a:lnTo>
                <a:lnTo>
                  <a:pt x="258" y="341"/>
                </a:lnTo>
                <a:lnTo>
                  <a:pt x="249" y="345"/>
                </a:lnTo>
                <a:lnTo>
                  <a:pt x="239" y="349"/>
                </a:lnTo>
                <a:lnTo>
                  <a:pt x="227" y="353"/>
                </a:lnTo>
                <a:lnTo>
                  <a:pt x="217" y="355"/>
                </a:lnTo>
                <a:lnTo>
                  <a:pt x="205" y="357"/>
                </a:lnTo>
                <a:lnTo>
                  <a:pt x="193" y="357"/>
                </a:lnTo>
                <a:lnTo>
                  <a:pt x="180" y="357"/>
                </a:lnTo>
                <a:lnTo>
                  <a:pt x="168" y="357"/>
                </a:lnTo>
                <a:lnTo>
                  <a:pt x="156" y="357"/>
                </a:lnTo>
                <a:lnTo>
                  <a:pt x="144" y="355"/>
                </a:lnTo>
                <a:lnTo>
                  <a:pt x="134" y="353"/>
                </a:lnTo>
                <a:lnTo>
                  <a:pt x="122" y="349"/>
                </a:lnTo>
                <a:lnTo>
                  <a:pt x="112" y="345"/>
                </a:lnTo>
                <a:lnTo>
                  <a:pt x="103" y="341"/>
                </a:lnTo>
                <a:lnTo>
                  <a:pt x="93" y="335"/>
                </a:lnTo>
                <a:lnTo>
                  <a:pt x="83" y="329"/>
                </a:lnTo>
                <a:lnTo>
                  <a:pt x="73" y="323"/>
                </a:lnTo>
                <a:lnTo>
                  <a:pt x="63" y="316"/>
                </a:lnTo>
                <a:lnTo>
                  <a:pt x="53" y="306"/>
                </a:lnTo>
                <a:lnTo>
                  <a:pt x="45" y="298"/>
                </a:lnTo>
                <a:lnTo>
                  <a:pt x="38" y="288"/>
                </a:lnTo>
                <a:lnTo>
                  <a:pt x="32" y="278"/>
                </a:lnTo>
                <a:lnTo>
                  <a:pt x="26" y="268"/>
                </a:lnTo>
                <a:lnTo>
                  <a:pt x="20" y="258"/>
                </a:lnTo>
                <a:lnTo>
                  <a:pt x="14" y="249"/>
                </a:lnTo>
                <a:lnTo>
                  <a:pt x="10" y="239"/>
                </a:lnTo>
                <a:lnTo>
                  <a:pt x="6" y="227"/>
                </a:lnTo>
                <a:lnTo>
                  <a:pt x="4" y="217"/>
                </a:lnTo>
                <a:lnTo>
                  <a:pt x="2" y="205"/>
                </a:lnTo>
                <a:lnTo>
                  <a:pt x="2" y="193"/>
                </a:lnTo>
                <a:lnTo>
                  <a:pt x="0" y="180"/>
                </a:lnTo>
                <a:lnTo>
                  <a:pt x="2" y="168"/>
                </a:lnTo>
                <a:lnTo>
                  <a:pt x="2" y="156"/>
                </a:lnTo>
                <a:lnTo>
                  <a:pt x="4" y="144"/>
                </a:lnTo>
                <a:lnTo>
                  <a:pt x="8" y="134"/>
                </a:lnTo>
                <a:lnTo>
                  <a:pt x="10" y="122"/>
                </a:lnTo>
                <a:lnTo>
                  <a:pt x="14" y="111"/>
                </a:lnTo>
                <a:lnTo>
                  <a:pt x="20" y="101"/>
                </a:lnTo>
                <a:lnTo>
                  <a:pt x="24" y="91"/>
                </a:lnTo>
                <a:lnTo>
                  <a:pt x="32" y="81"/>
                </a:lnTo>
                <a:lnTo>
                  <a:pt x="38" y="71"/>
                </a:lnTo>
                <a:lnTo>
                  <a:pt x="45" y="61"/>
                </a:lnTo>
                <a:lnTo>
                  <a:pt x="53" y="51"/>
                </a:lnTo>
                <a:lnTo>
                  <a:pt x="63" y="43"/>
                </a:lnTo>
                <a:lnTo>
                  <a:pt x="73" y="38"/>
                </a:lnTo>
                <a:lnTo>
                  <a:pt x="83" y="30"/>
                </a:lnTo>
                <a:lnTo>
                  <a:pt x="93" y="24"/>
                </a:lnTo>
                <a:lnTo>
                  <a:pt x="103" y="18"/>
                </a:lnTo>
                <a:lnTo>
                  <a:pt x="112" y="14"/>
                </a:lnTo>
                <a:lnTo>
                  <a:pt x="122" y="10"/>
                </a:lnTo>
                <a:lnTo>
                  <a:pt x="134" y="6"/>
                </a:lnTo>
                <a:lnTo>
                  <a:pt x="144" y="4"/>
                </a:lnTo>
                <a:lnTo>
                  <a:pt x="156" y="2"/>
                </a:lnTo>
                <a:lnTo>
                  <a:pt x="168" y="2"/>
                </a:lnTo>
                <a:lnTo>
                  <a:pt x="180" y="0"/>
                </a:lnTo>
                <a:lnTo>
                  <a:pt x="193" y="2"/>
                </a:lnTo>
                <a:lnTo>
                  <a:pt x="205" y="2"/>
                </a:lnTo>
                <a:lnTo>
                  <a:pt x="217" y="4"/>
                </a:lnTo>
                <a:lnTo>
                  <a:pt x="227" y="6"/>
                </a:lnTo>
                <a:lnTo>
                  <a:pt x="239" y="10"/>
                </a:lnTo>
                <a:lnTo>
                  <a:pt x="249" y="14"/>
                </a:lnTo>
                <a:lnTo>
                  <a:pt x="258" y="18"/>
                </a:lnTo>
                <a:lnTo>
                  <a:pt x="268" y="24"/>
                </a:lnTo>
                <a:lnTo>
                  <a:pt x="278" y="30"/>
                </a:lnTo>
                <a:lnTo>
                  <a:pt x="288" y="38"/>
                </a:lnTo>
                <a:lnTo>
                  <a:pt x="298" y="43"/>
                </a:lnTo>
                <a:lnTo>
                  <a:pt x="306" y="51"/>
                </a:lnTo>
                <a:lnTo>
                  <a:pt x="316" y="61"/>
                </a:lnTo>
                <a:lnTo>
                  <a:pt x="323" y="71"/>
                </a:lnTo>
                <a:lnTo>
                  <a:pt x="329" y="81"/>
                </a:lnTo>
                <a:lnTo>
                  <a:pt x="337" y="91"/>
                </a:lnTo>
                <a:lnTo>
                  <a:pt x="341" y="101"/>
                </a:lnTo>
                <a:lnTo>
                  <a:pt x="347" y="111"/>
                </a:lnTo>
                <a:lnTo>
                  <a:pt x="351" y="122"/>
                </a:lnTo>
                <a:lnTo>
                  <a:pt x="353" y="134"/>
                </a:lnTo>
                <a:lnTo>
                  <a:pt x="357" y="144"/>
                </a:lnTo>
                <a:lnTo>
                  <a:pt x="359" y="156"/>
                </a:lnTo>
                <a:lnTo>
                  <a:pt x="359" y="168"/>
                </a:lnTo>
                <a:lnTo>
                  <a:pt x="359" y="180"/>
                </a:lnTo>
                <a:close/>
              </a:path>
            </a:pathLst>
          </a:custGeom>
          <a:solidFill>
            <a:srgbClr val="ff0000"/>
          </a:solidFill>
          <a:ln>
            <a:noFill/>
          </a:ln>
        </p:spPr>
        <p:style>
          <a:lnRef idx="0"/>
          <a:fillRef idx="0"/>
          <a:effectRef idx="0"/>
          <a:fontRef idx="minor"/>
        </p:style>
      </p:sp>
      <p:sp>
        <p:nvSpPr>
          <p:cNvPr id="7" name="CustomShape 7"/>
          <p:cNvSpPr/>
          <p:nvPr/>
        </p:nvSpPr>
        <p:spPr>
          <a:xfrm>
            <a:off x="8024760" y="371520"/>
            <a:ext cx="291600" cy="210600"/>
          </a:xfrm>
          <a:custGeom>
            <a:avLst/>
            <a:gdLst/>
            <a:ahLst/>
            <a:rect l="l" t="t" r="r" b="b"/>
            <a:pathLst>
              <a:path w="1765" h="1279">
                <a:moveTo>
                  <a:pt x="1763" y="298"/>
                </a:moveTo>
                <a:lnTo>
                  <a:pt x="1739" y="244"/>
                </a:lnTo>
                <a:lnTo>
                  <a:pt x="1704" y="195"/>
                </a:lnTo>
                <a:lnTo>
                  <a:pt x="1655" y="152"/>
                </a:lnTo>
                <a:lnTo>
                  <a:pt x="1591" y="114"/>
                </a:lnTo>
                <a:lnTo>
                  <a:pt x="1517" y="81"/>
                </a:lnTo>
                <a:lnTo>
                  <a:pt x="1430" y="53"/>
                </a:lnTo>
                <a:lnTo>
                  <a:pt x="1333" y="31"/>
                </a:lnTo>
                <a:lnTo>
                  <a:pt x="1225" y="14"/>
                </a:lnTo>
                <a:lnTo>
                  <a:pt x="1108" y="4"/>
                </a:lnTo>
                <a:lnTo>
                  <a:pt x="984" y="0"/>
                </a:lnTo>
                <a:lnTo>
                  <a:pt x="852" y="0"/>
                </a:lnTo>
                <a:lnTo>
                  <a:pt x="714" y="6"/>
                </a:lnTo>
                <a:lnTo>
                  <a:pt x="821" y="12"/>
                </a:lnTo>
                <a:lnTo>
                  <a:pt x="923" y="22"/>
                </a:lnTo>
                <a:lnTo>
                  <a:pt x="1018" y="37"/>
                </a:lnTo>
                <a:lnTo>
                  <a:pt x="1106" y="55"/>
                </a:lnTo>
                <a:lnTo>
                  <a:pt x="1189" y="77"/>
                </a:lnTo>
                <a:lnTo>
                  <a:pt x="1262" y="104"/>
                </a:lnTo>
                <a:lnTo>
                  <a:pt x="1329" y="134"/>
                </a:lnTo>
                <a:lnTo>
                  <a:pt x="1386" y="169"/>
                </a:lnTo>
                <a:lnTo>
                  <a:pt x="1434" y="209"/>
                </a:lnTo>
                <a:lnTo>
                  <a:pt x="1473" y="250"/>
                </a:lnTo>
                <a:lnTo>
                  <a:pt x="1501" y="298"/>
                </a:lnTo>
                <a:lnTo>
                  <a:pt x="1520" y="347"/>
                </a:lnTo>
                <a:lnTo>
                  <a:pt x="1524" y="376"/>
                </a:lnTo>
                <a:lnTo>
                  <a:pt x="1526" y="406"/>
                </a:lnTo>
                <a:lnTo>
                  <a:pt x="1526" y="436"/>
                </a:lnTo>
                <a:lnTo>
                  <a:pt x="1522" y="465"/>
                </a:lnTo>
                <a:lnTo>
                  <a:pt x="1515" y="495"/>
                </a:lnTo>
                <a:lnTo>
                  <a:pt x="1503" y="526"/>
                </a:lnTo>
                <a:lnTo>
                  <a:pt x="1489" y="558"/>
                </a:lnTo>
                <a:lnTo>
                  <a:pt x="1473" y="587"/>
                </a:lnTo>
                <a:lnTo>
                  <a:pt x="1453" y="619"/>
                </a:lnTo>
                <a:lnTo>
                  <a:pt x="1430" y="650"/>
                </a:lnTo>
                <a:lnTo>
                  <a:pt x="1406" y="682"/>
                </a:lnTo>
                <a:lnTo>
                  <a:pt x="1379" y="714"/>
                </a:lnTo>
                <a:lnTo>
                  <a:pt x="1323" y="769"/>
                </a:lnTo>
                <a:lnTo>
                  <a:pt x="1262" y="822"/>
                </a:lnTo>
                <a:lnTo>
                  <a:pt x="1193" y="873"/>
                </a:lnTo>
                <a:lnTo>
                  <a:pt x="1120" y="922"/>
                </a:lnTo>
                <a:lnTo>
                  <a:pt x="1043" y="970"/>
                </a:lnTo>
                <a:lnTo>
                  <a:pt x="965" y="1011"/>
                </a:lnTo>
                <a:lnTo>
                  <a:pt x="886" y="1051"/>
                </a:lnTo>
                <a:lnTo>
                  <a:pt x="807" y="1082"/>
                </a:lnTo>
                <a:lnTo>
                  <a:pt x="732" y="1110"/>
                </a:lnTo>
                <a:lnTo>
                  <a:pt x="659" y="1130"/>
                </a:lnTo>
                <a:lnTo>
                  <a:pt x="594" y="1141"/>
                </a:lnTo>
                <a:lnTo>
                  <a:pt x="535" y="1145"/>
                </a:lnTo>
                <a:lnTo>
                  <a:pt x="523" y="1145"/>
                </a:lnTo>
                <a:lnTo>
                  <a:pt x="513" y="1145"/>
                </a:lnTo>
                <a:lnTo>
                  <a:pt x="503" y="1145"/>
                </a:lnTo>
                <a:lnTo>
                  <a:pt x="493" y="1143"/>
                </a:lnTo>
                <a:lnTo>
                  <a:pt x="483" y="1143"/>
                </a:lnTo>
                <a:lnTo>
                  <a:pt x="476" y="1141"/>
                </a:lnTo>
                <a:lnTo>
                  <a:pt x="468" y="1139"/>
                </a:lnTo>
                <a:lnTo>
                  <a:pt x="458" y="1137"/>
                </a:lnTo>
                <a:lnTo>
                  <a:pt x="452" y="1135"/>
                </a:lnTo>
                <a:lnTo>
                  <a:pt x="444" y="1131"/>
                </a:lnTo>
                <a:lnTo>
                  <a:pt x="438" y="1128"/>
                </a:lnTo>
                <a:lnTo>
                  <a:pt x="434" y="1124"/>
                </a:lnTo>
                <a:lnTo>
                  <a:pt x="428" y="1122"/>
                </a:lnTo>
                <a:lnTo>
                  <a:pt x="422" y="1118"/>
                </a:lnTo>
                <a:lnTo>
                  <a:pt x="418" y="1112"/>
                </a:lnTo>
                <a:lnTo>
                  <a:pt x="414" y="1108"/>
                </a:lnTo>
                <a:lnTo>
                  <a:pt x="412" y="1102"/>
                </a:lnTo>
                <a:lnTo>
                  <a:pt x="409" y="1096"/>
                </a:lnTo>
                <a:lnTo>
                  <a:pt x="407" y="1090"/>
                </a:lnTo>
                <a:lnTo>
                  <a:pt x="405" y="1082"/>
                </a:lnTo>
                <a:lnTo>
                  <a:pt x="403" y="1074"/>
                </a:lnTo>
                <a:lnTo>
                  <a:pt x="403" y="1066"/>
                </a:lnTo>
                <a:lnTo>
                  <a:pt x="403" y="1059"/>
                </a:lnTo>
                <a:lnTo>
                  <a:pt x="403" y="1049"/>
                </a:lnTo>
                <a:lnTo>
                  <a:pt x="403" y="1047"/>
                </a:lnTo>
                <a:lnTo>
                  <a:pt x="403" y="1045"/>
                </a:lnTo>
                <a:lnTo>
                  <a:pt x="403" y="1043"/>
                </a:lnTo>
                <a:lnTo>
                  <a:pt x="403" y="1039"/>
                </a:lnTo>
                <a:lnTo>
                  <a:pt x="403" y="1035"/>
                </a:lnTo>
                <a:lnTo>
                  <a:pt x="403" y="1031"/>
                </a:lnTo>
                <a:lnTo>
                  <a:pt x="405" y="1027"/>
                </a:lnTo>
                <a:lnTo>
                  <a:pt x="405" y="1023"/>
                </a:lnTo>
                <a:lnTo>
                  <a:pt x="405" y="1017"/>
                </a:lnTo>
                <a:lnTo>
                  <a:pt x="407" y="1013"/>
                </a:lnTo>
                <a:lnTo>
                  <a:pt x="407" y="1007"/>
                </a:lnTo>
                <a:lnTo>
                  <a:pt x="409" y="999"/>
                </a:lnTo>
                <a:lnTo>
                  <a:pt x="409" y="993"/>
                </a:lnTo>
                <a:lnTo>
                  <a:pt x="411" y="988"/>
                </a:lnTo>
                <a:lnTo>
                  <a:pt x="411" y="982"/>
                </a:lnTo>
                <a:lnTo>
                  <a:pt x="412" y="976"/>
                </a:lnTo>
                <a:lnTo>
                  <a:pt x="412" y="970"/>
                </a:lnTo>
                <a:lnTo>
                  <a:pt x="414" y="964"/>
                </a:lnTo>
                <a:lnTo>
                  <a:pt x="416" y="960"/>
                </a:lnTo>
                <a:lnTo>
                  <a:pt x="416" y="954"/>
                </a:lnTo>
                <a:lnTo>
                  <a:pt x="418" y="950"/>
                </a:lnTo>
                <a:lnTo>
                  <a:pt x="418" y="944"/>
                </a:lnTo>
                <a:lnTo>
                  <a:pt x="420" y="940"/>
                </a:lnTo>
                <a:lnTo>
                  <a:pt x="422" y="934"/>
                </a:lnTo>
                <a:lnTo>
                  <a:pt x="505" y="587"/>
                </a:lnTo>
                <a:lnTo>
                  <a:pt x="519" y="556"/>
                </a:lnTo>
                <a:lnTo>
                  <a:pt x="535" y="528"/>
                </a:lnTo>
                <a:lnTo>
                  <a:pt x="554" y="505"/>
                </a:lnTo>
                <a:lnTo>
                  <a:pt x="576" y="485"/>
                </a:lnTo>
                <a:lnTo>
                  <a:pt x="598" y="467"/>
                </a:lnTo>
                <a:lnTo>
                  <a:pt x="621" y="455"/>
                </a:lnTo>
                <a:lnTo>
                  <a:pt x="645" y="445"/>
                </a:lnTo>
                <a:lnTo>
                  <a:pt x="669" y="438"/>
                </a:lnTo>
                <a:lnTo>
                  <a:pt x="690" y="432"/>
                </a:lnTo>
                <a:lnTo>
                  <a:pt x="710" y="428"/>
                </a:lnTo>
                <a:lnTo>
                  <a:pt x="728" y="426"/>
                </a:lnTo>
                <a:lnTo>
                  <a:pt x="746" y="424"/>
                </a:lnTo>
                <a:lnTo>
                  <a:pt x="779" y="424"/>
                </a:lnTo>
                <a:lnTo>
                  <a:pt x="801" y="327"/>
                </a:lnTo>
                <a:lnTo>
                  <a:pt x="568" y="327"/>
                </a:lnTo>
                <a:lnTo>
                  <a:pt x="635" y="37"/>
                </a:lnTo>
                <a:lnTo>
                  <a:pt x="330" y="37"/>
                </a:lnTo>
                <a:lnTo>
                  <a:pt x="300" y="161"/>
                </a:lnTo>
                <a:lnTo>
                  <a:pt x="286" y="195"/>
                </a:lnTo>
                <a:lnTo>
                  <a:pt x="271" y="223"/>
                </a:lnTo>
                <a:lnTo>
                  <a:pt x="251" y="246"/>
                </a:lnTo>
                <a:lnTo>
                  <a:pt x="229" y="266"/>
                </a:lnTo>
                <a:lnTo>
                  <a:pt x="205" y="284"/>
                </a:lnTo>
                <a:lnTo>
                  <a:pt x="182" y="296"/>
                </a:lnTo>
                <a:lnTo>
                  <a:pt x="160" y="307"/>
                </a:lnTo>
                <a:lnTo>
                  <a:pt x="136" y="315"/>
                </a:lnTo>
                <a:lnTo>
                  <a:pt x="113" y="321"/>
                </a:lnTo>
                <a:lnTo>
                  <a:pt x="93" y="325"/>
                </a:lnTo>
                <a:lnTo>
                  <a:pt x="75" y="327"/>
                </a:lnTo>
                <a:lnTo>
                  <a:pt x="58" y="327"/>
                </a:lnTo>
                <a:lnTo>
                  <a:pt x="30" y="327"/>
                </a:lnTo>
                <a:lnTo>
                  <a:pt x="24" y="327"/>
                </a:lnTo>
                <a:lnTo>
                  <a:pt x="0" y="424"/>
                </a:lnTo>
                <a:lnTo>
                  <a:pt x="233" y="424"/>
                </a:lnTo>
                <a:lnTo>
                  <a:pt x="115" y="934"/>
                </a:lnTo>
                <a:lnTo>
                  <a:pt x="115" y="942"/>
                </a:lnTo>
                <a:lnTo>
                  <a:pt x="113" y="950"/>
                </a:lnTo>
                <a:lnTo>
                  <a:pt x="111" y="958"/>
                </a:lnTo>
                <a:lnTo>
                  <a:pt x="111" y="966"/>
                </a:lnTo>
                <a:lnTo>
                  <a:pt x="109" y="972"/>
                </a:lnTo>
                <a:lnTo>
                  <a:pt x="107" y="980"/>
                </a:lnTo>
                <a:lnTo>
                  <a:pt x="107" y="986"/>
                </a:lnTo>
                <a:lnTo>
                  <a:pt x="105" y="993"/>
                </a:lnTo>
                <a:lnTo>
                  <a:pt x="105" y="999"/>
                </a:lnTo>
                <a:lnTo>
                  <a:pt x="103" y="1005"/>
                </a:lnTo>
                <a:lnTo>
                  <a:pt x="103" y="1011"/>
                </a:lnTo>
                <a:lnTo>
                  <a:pt x="101" y="1015"/>
                </a:lnTo>
                <a:lnTo>
                  <a:pt x="97" y="1062"/>
                </a:lnTo>
                <a:lnTo>
                  <a:pt x="95" y="1102"/>
                </a:lnTo>
                <a:lnTo>
                  <a:pt x="99" y="1137"/>
                </a:lnTo>
                <a:lnTo>
                  <a:pt x="105" y="1169"/>
                </a:lnTo>
                <a:lnTo>
                  <a:pt x="117" y="1197"/>
                </a:lnTo>
                <a:lnTo>
                  <a:pt x="133" y="1220"/>
                </a:lnTo>
                <a:lnTo>
                  <a:pt x="152" y="1240"/>
                </a:lnTo>
                <a:lnTo>
                  <a:pt x="174" y="1254"/>
                </a:lnTo>
                <a:lnTo>
                  <a:pt x="202" y="1266"/>
                </a:lnTo>
                <a:lnTo>
                  <a:pt x="233" y="1273"/>
                </a:lnTo>
                <a:lnTo>
                  <a:pt x="269" y="1279"/>
                </a:lnTo>
                <a:lnTo>
                  <a:pt x="306" y="1279"/>
                </a:lnTo>
                <a:lnTo>
                  <a:pt x="318" y="1279"/>
                </a:lnTo>
                <a:lnTo>
                  <a:pt x="330" y="1279"/>
                </a:lnTo>
                <a:lnTo>
                  <a:pt x="340" y="1279"/>
                </a:lnTo>
                <a:lnTo>
                  <a:pt x="351" y="1277"/>
                </a:lnTo>
                <a:lnTo>
                  <a:pt x="365" y="1277"/>
                </a:lnTo>
                <a:lnTo>
                  <a:pt x="377" y="1275"/>
                </a:lnTo>
                <a:lnTo>
                  <a:pt x="391" y="1273"/>
                </a:lnTo>
                <a:lnTo>
                  <a:pt x="403" y="1271"/>
                </a:lnTo>
                <a:lnTo>
                  <a:pt x="416" y="1269"/>
                </a:lnTo>
                <a:lnTo>
                  <a:pt x="430" y="1268"/>
                </a:lnTo>
                <a:lnTo>
                  <a:pt x="444" y="1264"/>
                </a:lnTo>
                <a:lnTo>
                  <a:pt x="458" y="1260"/>
                </a:lnTo>
                <a:lnTo>
                  <a:pt x="669" y="1200"/>
                </a:lnTo>
                <a:lnTo>
                  <a:pt x="862" y="1128"/>
                </a:lnTo>
                <a:lnTo>
                  <a:pt x="1039" y="1049"/>
                </a:lnTo>
                <a:lnTo>
                  <a:pt x="1197" y="962"/>
                </a:lnTo>
                <a:lnTo>
                  <a:pt x="1337" y="871"/>
                </a:lnTo>
                <a:lnTo>
                  <a:pt x="1459" y="779"/>
                </a:lnTo>
                <a:lnTo>
                  <a:pt x="1560" y="686"/>
                </a:lnTo>
                <a:lnTo>
                  <a:pt x="1643" y="595"/>
                </a:lnTo>
                <a:lnTo>
                  <a:pt x="1704" y="510"/>
                </a:lnTo>
                <a:lnTo>
                  <a:pt x="1745" y="430"/>
                </a:lnTo>
                <a:lnTo>
                  <a:pt x="1765" y="359"/>
                </a:lnTo>
                <a:lnTo>
                  <a:pt x="1763" y="298"/>
                </a:lnTo>
                <a:close/>
              </a:path>
            </a:pathLst>
          </a:custGeom>
          <a:solidFill>
            <a:srgbClr val="333399"/>
          </a:solidFill>
          <a:ln>
            <a:noFill/>
          </a:ln>
        </p:spPr>
        <p:style>
          <a:lnRef idx="0"/>
          <a:fillRef idx="0"/>
          <a:effectRef idx="0"/>
          <a:fontRef idx="minor"/>
        </p:style>
      </p:sp>
      <p:sp>
        <p:nvSpPr>
          <p:cNvPr id="8" name="PlaceHolder 8"/>
          <p:cNvSpPr>
            <a:spLocks noGrp="1"/>
          </p:cNvSpPr>
          <p:nvPr>
            <p:ph type="title"/>
          </p:nvPr>
        </p:nvSpPr>
        <p:spPr>
          <a:xfrm>
            <a:off x="1752480" y="1219320"/>
            <a:ext cx="5409720" cy="761760"/>
          </a:xfrm>
          <a:prstGeom prst="rect">
            <a:avLst/>
          </a:prstGeom>
        </p:spPr>
        <p:txBody>
          <a:bodyPr anchor="ctr"/>
          <a:p>
            <a:pPr algn="ctr">
              <a:lnSpc>
                <a:spcPct val="100000"/>
              </a:lnSpc>
            </a:pPr>
            <a:r>
              <a:rPr b="0" lang="ru-RU" sz="2400" spc="-1" strike="noStrike">
                <a:solidFill>
                  <a:srgbClr val="000099"/>
                </a:solidFill>
                <a:uFill>
                  <a:solidFill>
                    <a:srgbClr val="ffffff"/>
                  </a:solidFill>
                </a:uFill>
                <a:latin typeface="Arial"/>
              </a:rPr>
              <a:t>Click to edit Master title style</a:t>
            </a:r>
            <a:endParaRPr b="0" lang="ru-RU" sz="2400" spc="-1" strike="noStrike">
              <a:solidFill>
                <a:srgbClr val="000000"/>
              </a:solidFill>
              <a:uFill>
                <a:solidFill>
                  <a:srgbClr val="ffffff"/>
                </a:solidFill>
              </a:uFill>
              <a:latin typeface="Verdana"/>
            </a:endParaRPr>
          </a:p>
        </p:txBody>
      </p:sp>
      <p:sp>
        <p:nvSpPr>
          <p:cNvPr id="9" name="PlaceHolder 9"/>
          <p:cNvSpPr>
            <a:spLocks noGrp="1"/>
          </p:cNvSpPr>
          <p:nvPr>
            <p:ph type="body"/>
          </p:nvPr>
        </p:nvSpPr>
        <p:spPr>
          <a:xfrm>
            <a:off x="685800" y="2362320"/>
            <a:ext cx="7772040" cy="3534840"/>
          </a:xfrm>
          <a:prstGeom prst="rect">
            <a:avLst/>
          </a:prstGeom>
        </p:spPr>
        <p:txBody>
          <a:bodyPr/>
          <a:p>
            <a:pPr marL="432000" indent="-324000">
              <a:buClr>
                <a:srgbClr val="000000"/>
              </a:buClr>
              <a:buSzPct val="45000"/>
              <a:buFont typeface="Wingdings" charset="2"/>
              <a:buChar char=""/>
            </a:pPr>
            <a:r>
              <a:rPr b="0" lang="ru-RU" sz="1800" spc="-1" strike="noStrike">
                <a:solidFill>
                  <a:srgbClr val="000099"/>
                </a:solidFill>
                <a:uFill>
                  <a:solidFill>
                    <a:srgbClr val="ffffff"/>
                  </a:solidFill>
                </a:uFill>
                <a:latin typeface="Arial"/>
              </a:rPr>
              <a:t>Для правки структуры щёлкните мышью</a:t>
            </a:r>
            <a:endParaRPr b="0" lang="ru-RU" sz="1800" spc="-1" strike="noStrike">
              <a:solidFill>
                <a:srgbClr val="000099"/>
              </a:solidFill>
              <a:uFill>
                <a:solidFill>
                  <a:srgbClr val="ffffff"/>
                </a:solidFill>
              </a:uFill>
              <a:latin typeface="Arial"/>
            </a:endParaRPr>
          </a:p>
          <a:p>
            <a:pPr lvl="1" marL="864000" indent="-324000">
              <a:buClr>
                <a:srgbClr val="000000"/>
              </a:buClr>
              <a:buSzPct val="75000"/>
              <a:buFont typeface="Symbol" charset="2"/>
              <a:buChar char=""/>
            </a:pPr>
            <a:r>
              <a:rPr b="0" lang="ru-RU" sz="1800" spc="-1" strike="noStrike">
                <a:solidFill>
                  <a:srgbClr val="000099"/>
                </a:solidFill>
                <a:uFill>
                  <a:solidFill>
                    <a:srgbClr val="ffffff"/>
                  </a:solidFill>
                </a:uFill>
                <a:latin typeface="Arial"/>
              </a:rPr>
              <a:t>Второй уровень структуры</a:t>
            </a:r>
            <a:endParaRPr b="0" lang="ru-RU" sz="1800" spc="-1" strike="noStrike">
              <a:solidFill>
                <a:srgbClr val="000099"/>
              </a:solidFill>
              <a:uFill>
                <a:solidFill>
                  <a:srgbClr val="ffffff"/>
                </a:solidFill>
              </a:uFill>
              <a:latin typeface="Arial"/>
            </a:endParaRPr>
          </a:p>
          <a:p>
            <a:pPr lvl="2" marL="1296000" indent="-288000">
              <a:buClr>
                <a:srgbClr val="000000"/>
              </a:buClr>
              <a:buSzPct val="45000"/>
              <a:buFont typeface="Wingdings" charset="2"/>
              <a:buChar char=""/>
            </a:pPr>
            <a:r>
              <a:rPr b="0" lang="ru-RU" sz="1800" spc="-1" strike="noStrike">
                <a:solidFill>
                  <a:srgbClr val="000099"/>
                </a:solidFill>
                <a:uFill>
                  <a:solidFill>
                    <a:srgbClr val="ffffff"/>
                  </a:solidFill>
                </a:uFill>
                <a:latin typeface="Arial"/>
              </a:rPr>
              <a:t>Третий уровень структуры</a:t>
            </a:r>
            <a:endParaRPr b="0" lang="ru-RU" sz="1800" spc="-1" strike="noStrike">
              <a:solidFill>
                <a:srgbClr val="000099"/>
              </a:solidFill>
              <a:uFill>
                <a:solidFill>
                  <a:srgbClr val="ffffff"/>
                </a:solidFill>
              </a:uFill>
              <a:latin typeface="Arial"/>
            </a:endParaRPr>
          </a:p>
          <a:p>
            <a:pPr lvl="3" marL="1728000" indent="-216000">
              <a:buClr>
                <a:srgbClr val="000000"/>
              </a:buClr>
              <a:buSzPct val="75000"/>
              <a:buFont typeface="Symbol" charset="2"/>
              <a:buChar char=""/>
            </a:pPr>
            <a:r>
              <a:rPr b="0" lang="ru-RU" sz="1800" spc="-1" strike="noStrike">
                <a:solidFill>
                  <a:srgbClr val="000099"/>
                </a:solidFill>
                <a:uFill>
                  <a:solidFill>
                    <a:srgbClr val="ffffff"/>
                  </a:solidFill>
                </a:uFill>
                <a:latin typeface="Arial"/>
              </a:rPr>
              <a:t>Четвёртый уровень структуры</a:t>
            </a:r>
            <a:endParaRPr b="0" lang="ru-RU" sz="1800" spc="-1" strike="noStrike">
              <a:solidFill>
                <a:srgbClr val="000099"/>
              </a:solidFill>
              <a:uFill>
                <a:solidFill>
                  <a:srgbClr val="ffffff"/>
                </a:solidFill>
              </a:uFill>
              <a:latin typeface="Arial"/>
            </a:endParaRPr>
          </a:p>
          <a:p>
            <a:pPr lvl="4" marL="2160000" indent="-216000">
              <a:buClr>
                <a:srgbClr val="000000"/>
              </a:buClr>
              <a:buSzPct val="45000"/>
              <a:buFont typeface="Wingdings" charset="2"/>
              <a:buChar char=""/>
            </a:pPr>
            <a:r>
              <a:rPr b="0" lang="ru-RU" sz="1800" spc="-1" strike="noStrike">
                <a:solidFill>
                  <a:srgbClr val="000099"/>
                </a:solidFill>
                <a:uFill>
                  <a:solidFill>
                    <a:srgbClr val="ffffff"/>
                  </a:solidFill>
                </a:uFill>
                <a:latin typeface="Arial"/>
              </a:rPr>
              <a:t>Пятый уровень структуры</a:t>
            </a:r>
            <a:endParaRPr b="0" lang="ru-RU" sz="1800" spc="-1" strike="noStrike">
              <a:solidFill>
                <a:srgbClr val="000099"/>
              </a:solidFill>
              <a:uFill>
                <a:solidFill>
                  <a:srgbClr val="ffffff"/>
                </a:solidFill>
              </a:uFill>
              <a:latin typeface="Arial"/>
            </a:endParaRPr>
          </a:p>
          <a:p>
            <a:pPr lvl="5" marL="2592000" indent="-216000">
              <a:buClr>
                <a:srgbClr val="000000"/>
              </a:buClr>
              <a:buSzPct val="45000"/>
              <a:buFont typeface="Wingdings" charset="2"/>
              <a:buChar char=""/>
            </a:pPr>
            <a:r>
              <a:rPr b="0" lang="ru-RU" sz="1800" spc="-1" strike="noStrike">
                <a:solidFill>
                  <a:srgbClr val="000099"/>
                </a:solidFill>
                <a:uFill>
                  <a:solidFill>
                    <a:srgbClr val="ffffff"/>
                  </a:solidFill>
                </a:uFill>
                <a:latin typeface="Arial"/>
              </a:rPr>
              <a:t>Шестой уровень структуры</a:t>
            </a:r>
            <a:endParaRPr b="0" lang="ru-RU" sz="1800" spc="-1" strike="noStrike">
              <a:solidFill>
                <a:srgbClr val="000099"/>
              </a:solidFill>
              <a:uFill>
                <a:solidFill>
                  <a:srgbClr val="ffffff"/>
                </a:solidFill>
              </a:uFill>
              <a:latin typeface="Arial"/>
            </a:endParaRPr>
          </a:p>
          <a:p>
            <a:pPr marL="343080" indent="-342720">
              <a:lnSpc>
                <a:spcPct val="100000"/>
              </a:lnSpc>
              <a:buClr>
                <a:srgbClr val="000099"/>
              </a:buClr>
              <a:buFont typeface="Symbol" charset="2"/>
              <a:buChar char=""/>
            </a:pPr>
            <a:r>
              <a:rPr b="0" lang="ru-RU" sz="1800" spc="-1" strike="noStrike">
                <a:solidFill>
                  <a:srgbClr val="000099"/>
                </a:solidFill>
                <a:uFill>
                  <a:solidFill>
                    <a:srgbClr val="ffffff"/>
                  </a:solidFill>
                </a:uFill>
                <a:latin typeface="Arial"/>
              </a:rPr>
              <a:t>Седьмой уровень структурыClick to edit Master text styles</a:t>
            </a:r>
            <a:endParaRPr b="0" lang="ru-RU" sz="1800" spc="-1" strike="noStrike">
              <a:solidFill>
                <a:srgbClr val="000099"/>
              </a:solidFill>
              <a:uFill>
                <a:solidFill>
                  <a:srgbClr val="ffffff"/>
                </a:solidFill>
              </a:uFill>
              <a:latin typeface="Arial"/>
            </a:endParaRPr>
          </a:p>
          <a:p>
            <a:pPr lvl="1" marL="743040" indent="-285480">
              <a:lnSpc>
                <a:spcPct val="100000"/>
              </a:lnSpc>
              <a:buClr>
                <a:srgbClr val="000099"/>
              </a:buClr>
              <a:buFont typeface="Symbol" charset="2"/>
              <a:buChar char=""/>
            </a:pPr>
            <a:r>
              <a:rPr b="0" lang="ru-RU" sz="1600" spc="-1" strike="noStrike">
                <a:solidFill>
                  <a:srgbClr val="000099"/>
                </a:solidFill>
                <a:uFill>
                  <a:solidFill>
                    <a:srgbClr val="ffffff"/>
                  </a:solidFill>
                </a:uFill>
                <a:latin typeface="Arial"/>
              </a:rPr>
              <a:t>Second level</a:t>
            </a:r>
            <a:endParaRPr b="0" lang="ru-RU" sz="1800" spc="-1" strike="noStrike">
              <a:solidFill>
                <a:srgbClr val="000099"/>
              </a:solidFill>
              <a:uFill>
                <a:solidFill>
                  <a:srgbClr val="ffffff"/>
                </a:solidFill>
              </a:uFill>
              <a:latin typeface="Arial"/>
            </a:endParaRPr>
          </a:p>
          <a:p>
            <a:pPr lvl="2" marL="1143000" indent="-228240">
              <a:lnSpc>
                <a:spcPct val="100000"/>
              </a:lnSpc>
              <a:buClr>
                <a:srgbClr val="000099"/>
              </a:buClr>
              <a:buFont typeface="Symbol" charset="2"/>
              <a:buChar char=""/>
            </a:pPr>
            <a:r>
              <a:rPr b="0" lang="ru-RU" sz="1400" spc="-1" strike="noStrike">
                <a:solidFill>
                  <a:srgbClr val="000099"/>
                </a:solidFill>
                <a:uFill>
                  <a:solidFill>
                    <a:srgbClr val="ffffff"/>
                  </a:solidFill>
                </a:uFill>
                <a:latin typeface="Arial"/>
              </a:rPr>
              <a:t>Third level</a:t>
            </a:r>
            <a:endParaRPr b="0" lang="ru-RU" sz="1800" spc="-1" strike="noStrike">
              <a:solidFill>
                <a:srgbClr val="000099"/>
              </a:solidFill>
              <a:uFill>
                <a:solidFill>
                  <a:srgbClr val="ffffff"/>
                </a:solidFill>
              </a:uFill>
              <a:latin typeface="Arial"/>
            </a:endParaRPr>
          </a:p>
          <a:p>
            <a:pPr lvl="3" marL="1600200" indent="-228240">
              <a:lnSpc>
                <a:spcPct val="100000"/>
              </a:lnSpc>
              <a:buClr>
                <a:srgbClr val="000099"/>
              </a:buClr>
              <a:buFont typeface="Symbol" charset="2"/>
              <a:buChar char=""/>
            </a:pPr>
            <a:r>
              <a:rPr b="0" lang="ru-RU" sz="1400" spc="-1" strike="noStrike">
                <a:solidFill>
                  <a:srgbClr val="000099"/>
                </a:solidFill>
                <a:uFill>
                  <a:solidFill>
                    <a:srgbClr val="ffffff"/>
                  </a:solidFill>
                </a:uFill>
                <a:latin typeface="Arial"/>
              </a:rPr>
              <a:t>Fourth level</a:t>
            </a:r>
            <a:endParaRPr b="0" lang="ru-RU" sz="1800" spc="-1" strike="noStrike">
              <a:solidFill>
                <a:srgbClr val="000099"/>
              </a:solidFill>
              <a:uFill>
                <a:solidFill>
                  <a:srgbClr val="ffffff"/>
                </a:solidFill>
              </a:uFill>
              <a:latin typeface="Arial"/>
            </a:endParaRPr>
          </a:p>
          <a:p>
            <a:pPr lvl="4" marL="2057400" indent="-228240">
              <a:lnSpc>
                <a:spcPct val="100000"/>
              </a:lnSpc>
              <a:buClr>
                <a:srgbClr val="000099"/>
              </a:buClr>
              <a:buFont typeface="StarSymbol"/>
              <a:buChar char="»"/>
            </a:pPr>
            <a:r>
              <a:rPr b="0" lang="ru-RU" sz="1000" spc="-1" strike="noStrike">
                <a:solidFill>
                  <a:srgbClr val="000099"/>
                </a:solidFill>
                <a:uFill>
                  <a:solidFill>
                    <a:srgbClr val="ffffff"/>
                  </a:solidFill>
                </a:uFill>
                <a:latin typeface="Arial"/>
              </a:rPr>
              <a:t>Fifth level</a:t>
            </a:r>
            <a:endParaRPr b="0" lang="ru-RU" sz="1800" spc="-1" strike="noStrike">
              <a:solidFill>
                <a:srgbClr val="000099"/>
              </a:solidFill>
              <a:uFill>
                <a:solidFill>
                  <a:srgbClr val="ffffff"/>
                </a:solidFill>
              </a:uFill>
              <a:latin typeface="Arial"/>
            </a:endParaRPr>
          </a:p>
        </p:txBody>
      </p:sp>
      <p:sp>
        <p:nvSpPr>
          <p:cNvPr id="10" name="PlaceHolder 10"/>
          <p:cNvSpPr>
            <a:spLocks noGrp="1"/>
          </p:cNvSpPr>
          <p:nvPr>
            <p:ph type="ftr"/>
          </p:nvPr>
        </p:nvSpPr>
        <p:spPr>
          <a:xfrm>
            <a:off x="685800" y="6248520"/>
            <a:ext cx="3823920" cy="456840"/>
          </a:xfrm>
          <a:prstGeom prst="rect">
            <a:avLst/>
          </a:prstGeom>
        </p:spPr>
        <p:txBody>
          <a:bodyPr/>
          <a:p>
            <a:pPr>
              <a:lnSpc>
                <a:spcPct val="100000"/>
              </a:lnSpc>
            </a:pPr>
            <a:r>
              <a:rPr b="0" lang="ru-RU" sz="1400" spc="-1" strike="noStrike">
                <a:solidFill>
                  <a:srgbClr val="ffffff"/>
                </a:solidFill>
                <a:uFill>
                  <a:solidFill>
                    <a:srgbClr val="ffffff"/>
                  </a:solidFill>
                </a:uFill>
                <a:latin typeface="Arial"/>
              </a:rPr>
              <a:t>Nortel Networks Confidential</a:t>
            </a:r>
            <a:endParaRPr b="0" lang="ru-RU" sz="1400" spc="-1" strike="noStrike">
              <a:solidFill>
                <a:srgbClr val="000000"/>
              </a:solidFill>
              <a:uFill>
                <a:solidFill>
                  <a:srgbClr val="ffffff"/>
                </a:solidFill>
              </a:uFill>
              <a:latin typeface="Times New Roman"/>
            </a:endParaRPr>
          </a:p>
        </p:txBody>
      </p:sp>
      <p:sp>
        <p:nvSpPr>
          <p:cNvPr id="11" name="PlaceHolder 11"/>
          <p:cNvSpPr>
            <a:spLocks noGrp="1"/>
          </p:cNvSpPr>
          <p:nvPr>
            <p:ph type="sldNum"/>
          </p:nvPr>
        </p:nvSpPr>
        <p:spPr>
          <a:xfrm>
            <a:off x="7162920" y="6248520"/>
            <a:ext cx="1184040" cy="456840"/>
          </a:xfrm>
          <a:prstGeom prst="rect">
            <a:avLst/>
          </a:prstGeom>
        </p:spPr>
        <p:txBody>
          <a:bodyPr/>
          <a:p>
            <a:pPr algn="r">
              <a:lnSpc>
                <a:spcPct val="100000"/>
              </a:lnSpc>
            </a:pPr>
            <a:fld id="{7059486D-7AB1-4246-8DE1-0FA9436BC8B6}" type="slidenum">
              <a:rPr b="0" lang="ru-RU" sz="1400" spc="-1" strike="noStrike">
                <a:solidFill>
                  <a:srgbClr val="000099"/>
                </a:solidFill>
                <a:uFill>
                  <a:solidFill>
                    <a:srgbClr val="ffffff"/>
                  </a:solidFill>
                </a:uFill>
                <a:latin typeface="Arial"/>
              </a:rPr>
              <a:t>&lt;номер&gt;</a:t>
            </a:fld>
            <a:endParaRPr b="0" lang="ru-R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hyperlink" Target="http://127.0.0.1:8888/" TargetMode="External"/><Relationship Id="rId3" Type="http://schemas.openxmlformats.org/officeDocument/2006/relationships/hyperlink" Target="http://127.0.0.1:8888/" TargetMode="External"/><Relationship Id="rId4" Type="http://schemas.openxmlformats.org/officeDocument/2006/relationships/hyperlink" Target="http://127.0.0.1:8888/" TargetMode="External"/><Relationship Id="rId5"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hyperlink" Target="http://127.0.0.1:8888/" TargetMode="External"/><Relationship Id="rId3" Type="http://schemas.openxmlformats.org/officeDocument/2006/relationships/hyperlink" Target="http://127.0.0.1:8888/" TargetMode="External"/><Relationship Id="rId4" Type="http://schemas.openxmlformats.org/officeDocument/2006/relationships/hyperlink" Target="http://127.0.0.1:8888/" TargetMode="External"/><Relationship Id="rId5" Type="http://schemas.openxmlformats.org/officeDocument/2006/relationships/hyperlink" Target="http://127.0.0.1:8888/" TargetMode="External"/><Relationship Id="rId6" Type="http://schemas.openxmlformats.org/officeDocument/2006/relationships/hyperlink" Target="http://127.0.0.1:8888/" TargetMode="External"/><Relationship Id="rId7" Type="http://schemas.openxmlformats.org/officeDocument/2006/relationships/hyperlink" Target="http://127.0.0.1:8888/" TargetMode="External"/><Relationship Id="rId8"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hyperlink" Target="http://google.com/" TargetMode="External"/><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Shape 1"/>
          <p:cNvSpPr txBox="1"/>
          <p:nvPr/>
        </p:nvSpPr>
        <p:spPr>
          <a:xfrm>
            <a:off x="579600" y="836640"/>
            <a:ext cx="8229240" cy="487080"/>
          </a:xfrm>
          <a:prstGeom prst="rect">
            <a:avLst/>
          </a:prstGeom>
          <a:noFill/>
          <a:ln>
            <a:noFill/>
          </a:ln>
        </p:spPr>
        <p:txBody>
          <a:bodyPr anchor="ctr" anchorCtr="1"/>
          <a:p>
            <a:pPr algn="ctr">
              <a:lnSpc>
                <a:spcPct val="100000"/>
              </a:lnSpc>
            </a:pPr>
            <a:r>
              <a:rPr b="1" lang="ru-RU" sz="3600" spc="-1" strike="noStrike">
                <a:solidFill>
                  <a:srgbClr val="ff0000"/>
                </a:solidFill>
                <a:uFill>
                  <a:solidFill>
                    <a:srgbClr val="ffffff"/>
                  </a:solidFill>
                </a:uFill>
                <a:latin typeface="Times New Roman"/>
              </a:rPr>
              <a:t>Лекция </a:t>
            </a:r>
            <a:r>
              <a:rPr b="1" lang="ru-RU" sz="3600" spc="-1" strike="noStrike">
                <a:solidFill>
                  <a:srgbClr val="ff0000"/>
                </a:solidFill>
                <a:uFill>
                  <a:solidFill>
                    <a:srgbClr val="ffffff"/>
                  </a:solidFill>
                </a:uFill>
                <a:latin typeface="Times New Roman"/>
              </a:rPr>
              <a:t>№10</a:t>
            </a:r>
            <a:endParaRPr b="0" lang="ru-RU" sz="2400" spc="-1" strike="noStrike">
              <a:solidFill>
                <a:srgbClr val="000000"/>
              </a:solidFill>
              <a:uFill>
                <a:solidFill>
                  <a:srgbClr val="ffffff"/>
                </a:solidFill>
              </a:uFill>
              <a:latin typeface="Verdana"/>
            </a:endParaRPr>
          </a:p>
        </p:txBody>
      </p:sp>
      <p:pic>
        <p:nvPicPr>
          <p:cNvPr id="47" name="Picture 1" descr=""/>
          <p:cNvPicPr/>
          <p:nvPr/>
        </p:nvPicPr>
        <p:blipFill>
          <a:blip r:embed="rId1"/>
          <a:stretch/>
        </p:blipFill>
        <p:spPr>
          <a:xfrm>
            <a:off x="7956720" y="5732640"/>
            <a:ext cx="917280" cy="917280"/>
          </a:xfrm>
          <a:prstGeom prst="rect">
            <a:avLst/>
          </a:prstGeom>
          <a:ln>
            <a:noFill/>
          </a:ln>
        </p:spPr>
      </p:pic>
      <p:sp>
        <p:nvSpPr>
          <p:cNvPr id="48" name="CustomShape 2"/>
          <p:cNvSpPr/>
          <p:nvPr/>
        </p:nvSpPr>
        <p:spPr>
          <a:xfrm>
            <a:off x="403200" y="1412640"/>
            <a:ext cx="8496000" cy="4725000"/>
          </a:xfrm>
          <a:prstGeom prst="rect">
            <a:avLst/>
          </a:prstGeom>
          <a:noFill/>
          <a:ln>
            <a:noFill/>
          </a:ln>
        </p:spPr>
        <p:style>
          <a:lnRef idx="0"/>
          <a:fillRef idx="0"/>
          <a:effectRef idx="0"/>
          <a:fontRef idx="minor"/>
        </p:style>
        <p:txBody>
          <a:bodyPr lIns="90000" rIns="90000" tIns="45000" bIns="45000"/>
          <a:p>
            <a:pPr algn="ctr">
              <a:lnSpc>
                <a:spcPct val="100000"/>
              </a:lnSpc>
            </a:pPr>
            <a:r>
              <a:rPr b="1" lang="ru-RU" sz="2400" spc="-1" strike="noStrike">
                <a:solidFill>
                  <a:srgbClr val="002060"/>
                </a:solidFill>
                <a:uFill>
                  <a:solidFill>
                    <a:srgbClr val="ffffff"/>
                  </a:solidFill>
                </a:uFill>
                <a:latin typeface="Times New Roman"/>
              </a:rPr>
              <a:t>Работа с сетью</a:t>
            </a:r>
            <a:endParaRPr b="0" lang="ru-RU" sz="1800" spc="-1" strike="noStrike">
              <a:solidFill>
                <a:srgbClr val="000000"/>
              </a:solidFill>
              <a:uFill>
                <a:solidFill>
                  <a:srgbClr val="ffffff"/>
                </a:solidFill>
              </a:uFill>
              <a:latin typeface="Arial"/>
            </a:endParaRPr>
          </a:p>
          <a:p>
            <a:pPr algn="ctr">
              <a:lnSpc>
                <a:spcPct val="100000"/>
              </a:lnSpc>
            </a:pP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14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Сокеты</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Методы сокетов</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TCP-сервер и TCP-клиент</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UDP-сервер и UDP-клиент</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Многопоточный TCP-сервер</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Протокол HTTP</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Структура HTTP-сообщения</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Создание HTTP-сервера</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urllib</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xmlrpc.server и xmlrpc.client</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cherrypy</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smtplib</a:t>
            </a:r>
            <a:endParaRPr b="0" lang="ru-RU" sz="1800" spc="-1" strike="noStrike">
              <a:solidFill>
                <a:srgbClr val="000000"/>
              </a:solidFill>
              <a:uFill>
                <a:solidFill>
                  <a:srgbClr val="ffffff"/>
                </a:solidFill>
              </a:uFill>
              <a:latin typeface="Arial"/>
            </a:endParaRPr>
          </a:p>
          <a:p>
            <a:pPr marL="216000" indent="-21600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 </a:t>
            </a:r>
            <a:r>
              <a:rPr b="0" lang="ru-RU" sz="2000" spc="-1" strike="noStrike">
                <a:solidFill>
                  <a:srgbClr val="002060"/>
                </a:solidFill>
                <a:uFill>
                  <a:solidFill>
                    <a:srgbClr val="ffffff"/>
                  </a:solidFill>
                </a:uFill>
                <a:latin typeface="Times New Roman"/>
              </a:rPr>
              <a:t>Практика</a:t>
            </a:r>
            <a:endParaRPr b="0" lang="ru-RU"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Picture 1" descr=""/>
          <p:cNvPicPr/>
          <p:nvPr/>
        </p:nvPicPr>
        <p:blipFill>
          <a:blip r:embed="rId1"/>
          <a:stretch/>
        </p:blipFill>
        <p:spPr>
          <a:xfrm>
            <a:off x="7956720" y="5732640"/>
            <a:ext cx="917280" cy="917280"/>
          </a:xfrm>
          <a:prstGeom prst="rect">
            <a:avLst/>
          </a:prstGeom>
          <a:ln>
            <a:noFill/>
          </a:ln>
        </p:spPr>
      </p:pic>
      <p:sp>
        <p:nvSpPr>
          <p:cNvPr id="87" name="TextShape 1"/>
          <p:cNvSpPr txBox="1"/>
          <p:nvPr/>
        </p:nvSpPr>
        <p:spPr>
          <a:xfrm>
            <a:off x="1763640" y="1132560"/>
            <a:ext cx="597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Клиент-серверное взаимодействие (UDP)</a:t>
            </a:r>
            <a:endParaRPr b="0" lang="ru-RU" sz="2400" spc="-1" strike="noStrike">
              <a:solidFill>
                <a:srgbClr val="000000"/>
              </a:solidFill>
              <a:uFill>
                <a:solidFill>
                  <a:srgbClr val="ffffff"/>
                </a:solidFill>
              </a:uFill>
              <a:latin typeface="Verdana"/>
            </a:endParaRPr>
          </a:p>
        </p:txBody>
      </p:sp>
      <p:sp>
        <p:nvSpPr>
          <p:cNvPr id="88" name="CustomShape 2"/>
          <p:cNvSpPr/>
          <p:nvPr/>
        </p:nvSpPr>
        <p:spPr>
          <a:xfrm>
            <a:off x="323640" y="1845000"/>
            <a:ext cx="8352720" cy="7002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Запускаем последовательно скрипт сервера udp_server.py, скрипт клиента udp_client.py и смотрим результаты.</a:t>
            </a:r>
            <a:endParaRPr b="0" lang="ru-RU" sz="1800" spc="-1" strike="noStrike">
              <a:solidFill>
                <a:srgbClr val="000000"/>
              </a:solidFill>
              <a:uFill>
                <a:solidFill>
                  <a:srgbClr val="ffffff"/>
                </a:solidFill>
              </a:uFill>
              <a:latin typeface="Arial"/>
            </a:endParaRPr>
          </a:p>
        </p:txBody>
      </p:sp>
      <p:sp>
        <p:nvSpPr>
          <p:cNvPr id="89" name="CustomShape 3"/>
          <p:cNvSpPr/>
          <p:nvPr/>
        </p:nvSpPr>
        <p:spPr>
          <a:xfrm>
            <a:off x="357480" y="2637000"/>
            <a:ext cx="8352720" cy="3952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Вывод сервера:</a:t>
            </a:r>
            <a:endParaRPr b="0" lang="ru-RU" sz="1800" spc="-1" strike="noStrike">
              <a:solidFill>
                <a:srgbClr val="000000"/>
              </a:solidFill>
              <a:uFill>
                <a:solidFill>
                  <a:srgbClr val="ffffff"/>
                </a:solidFill>
              </a:uFill>
              <a:latin typeface="Arial"/>
            </a:endParaRPr>
          </a:p>
        </p:txBody>
      </p:sp>
      <p:sp>
        <p:nvSpPr>
          <p:cNvPr id="90" name="CustomShape 4"/>
          <p:cNvSpPr/>
          <p:nvPr/>
        </p:nvSpPr>
        <p:spPr>
          <a:xfrm>
            <a:off x="359640" y="3121200"/>
            <a:ext cx="831636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Server got data from client: client data</a:t>
            </a:r>
            <a:endParaRPr b="0" lang="ru-RU" sz="1800" spc="-1" strike="noStrike">
              <a:solidFill>
                <a:srgbClr val="000000"/>
              </a:solidFill>
              <a:uFill>
                <a:solidFill>
                  <a:srgbClr val="ffffff"/>
                </a:solidFill>
              </a:uFill>
              <a:latin typeface="Arial"/>
            </a:endParaRPr>
          </a:p>
        </p:txBody>
      </p:sp>
      <p:sp>
        <p:nvSpPr>
          <p:cNvPr id="91" name="CustomShape 5"/>
          <p:cNvSpPr/>
          <p:nvPr/>
        </p:nvSpPr>
        <p:spPr>
          <a:xfrm>
            <a:off x="383040" y="3533040"/>
            <a:ext cx="8352720" cy="3952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Вывод клиента:</a:t>
            </a:r>
            <a:endParaRPr b="0" lang="ru-RU" sz="1800" spc="-1" strike="noStrike">
              <a:solidFill>
                <a:srgbClr val="000000"/>
              </a:solidFill>
              <a:uFill>
                <a:solidFill>
                  <a:srgbClr val="ffffff"/>
                </a:solidFill>
              </a:uFill>
              <a:latin typeface="Arial"/>
            </a:endParaRPr>
          </a:p>
        </p:txBody>
      </p:sp>
      <p:sp>
        <p:nvSpPr>
          <p:cNvPr id="92" name="CustomShape 6"/>
          <p:cNvSpPr/>
          <p:nvPr/>
        </p:nvSpPr>
        <p:spPr>
          <a:xfrm>
            <a:off x="387720" y="3985200"/>
            <a:ext cx="828828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Thank you for the data</a:t>
            </a:r>
            <a:endParaRPr b="0" lang="ru-RU"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Picture 1" descr=""/>
          <p:cNvPicPr/>
          <p:nvPr/>
        </p:nvPicPr>
        <p:blipFill>
          <a:blip r:embed="rId1"/>
          <a:stretch/>
        </p:blipFill>
        <p:spPr>
          <a:xfrm>
            <a:off x="7956720" y="5732640"/>
            <a:ext cx="917280" cy="917280"/>
          </a:xfrm>
          <a:prstGeom prst="rect">
            <a:avLst/>
          </a:prstGeom>
          <a:ln>
            <a:noFill/>
          </a:ln>
        </p:spPr>
      </p:pic>
      <p:sp>
        <p:nvSpPr>
          <p:cNvPr id="94"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TCP сервер с многопоточной обработкой запросов</a:t>
            </a:r>
            <a:endParaRPr b="0" lang="ru-RU" sz="2400" spc="-1" strike="noStrike">
              <a:solidFill>
                <a:srgbClr val="000000"/>
              </a:solidFill>
              <a:uFill>
                <a:solidFill>
                  <a:srgbClr val="ffffff"/>
                </a:solidFill>
              </a:uFill>
              <a:latin typeface="Verdana"/>
            </a:endParaRPr>
          </a:p>
        </p:txBody>
      </p:sp>
      <p:sp>
        <p:nvSpPr>
          <p:cNvPr id="95" name="CustomShape 2"/>
          <p:cNvSpPr/>
          <p:nvPr/>
        </p:nvSpPr>
        <p:spPr>
          <a:xfrm>
            <a:off x="395640" y="1746720"/>
            <a:ext cx="8352720" cy="9133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1800" spc="-1" strike="noStrike">
                <a:solidFill>
                  <a:srgbClr val="002060"/>
                </a:solidFill>
                <a:uFill>
                  <a:solidFill>
                    <a:srgbClr val="ffffff"/>
                  </a:solidFill>
                </a:uFill>
                <a:latin typeface="Times New Roman"/>
              </a:rPr>
              <a:t>Для улучшения производительности обработки сетевых подключений на сервере имеет смысл использовать пул потоков, выделяя под работу с каждым подключением отдельный поток.</a:t>
            </a:r>
            <a:endParaRPr b="0" lang="ru-RU" sz="1800" spc="-1" strike="noStrike">
              <a:solidFill>
                <a:srgbClr val="000000"/>
              </a:solidFill>
              <a:uFill>
                <a:solidFill>
                  <a:srgbClr val="ffffff"/>
                </a:solidFill>
              </a:uFill>
              <a:latin typeface="Arial"/>
            </a:endParaRPr>
          </a:p>
        </p:txBody>
      </p:sp>
      <p:sp>
        <p:nvSpPr>
          <p:cNvPr id="96" name="CustomShape 3"/>
          <p:cNvSpPr/>
          <p:nvPr/>
        </p:nvSpPr>
        <p:spPr>
          <a:xfrm>
            <a:off x="395640" y="2758320"/>
            <a:ext cx="8352720" cy="301068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threading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socket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class</a:t>
            </a:r>
            <a:r>
              <a:rPr b="0" lang="ru-RU" sz="1200" spc="-1" strike="noStrike">
                <a:solidFill>
                  <a:srgbClr val="000000"/>
                </a:solidFill>
                <a:uFill>
                  <a:solidFill>
                    <a:srgbClr val="ffffff"/>
                  </a:solidFill>
                </a:uFill>
                <a:latin typeface="Courier New"/>
              </a:rPr>
              <a:t> </a:t>
            </a:r>
            <a:r>
              <a:rPr b="1" lang="ru-RU" sz="1200" spc="-1" strike="noStrike">
                <a:solidFill>
                  <a:srgbClr val="000000"/>
                </a:solidFill>
                <a:uFill>
                  <a:solidFill>
                    <a:srgbClr val="ffffff"/>
                  </a:solidFill>
                </a:uFill>
                <a:latin typeface="Courier New"/>
              </a:rPr>
              <a:t>ClientThread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threading</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Thread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def</a:t>
            </a:r>
            <a:r>
              <a:rPr b="0" lang="ru-RU" sz="1200" spc="-1" strike="noStrike">
                <a:solidFill>
                  <a:srgbClr val="000000"/>
                </a:solidFill>
                <a:uFill>
                  <a:solidFill>
                    <a:srgbClr val="ffffff"/>
                  </a:solidFill>
                </a:uFill>
                <a:latin typeface="Courier New"/>
              </a:rPr>
              <a:t> </a:t>
            </a:r>
            <a:r>
              <a:rPr b="0" lang="ru-RU" sz="1200" spc="-1" strike="noStrike">
                <a:solidFill>
                  <a:srgbClr val="ff00ff"/>
                </a:solidFill>
                <a:uFill>
                  <a:solidFill>
                    <a:srgbClr val="ffffff"/>
                  </a:solidFill>
                </a:uFill>
                <a:latin typeface="Courier New"/>
              </a:rPr>
              <a:t>__init__</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conn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addr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super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__init__</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_connection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conn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_address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addr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def</a:t>
            </a:r>
            <a:r>
              <a:rPr b="0" lang="ru-RU" sz="1200" spc="-1" strike="noStrike">
                <a:solidFill>
                  <a:srgbClr val="000000"/>
                </a:solidFill>
                <a:uFill>
                  <a:solidFill>
                    <a:srgbClr val="ffffff"/>
                  </a:solidFill>
                </a:uFill>
                <a:latin typeface="Courier New"/>
              </a:rPr>
              <a:t> </a:t>
            </a:r>
            <a:r>
              <a:rPr b="0" lang="ru-RU" sz="1200" spc="-1" strike="noStrike">
                <a:solidFill>
                  <a:srgbClr val="ff00ff"/>
                </a:solidFill>
                <a:uFill>
                  <a:solidFill>
                    <a:srgbClr val="ffffff"/>
                  </a:solidFill>
                </a:uFill>
                <a:latin typeface="Courier New"/>
              </a:rPr>
              <a:t>run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'Connection from address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_address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data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_connection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recv</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1024</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'Received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data</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decode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_connection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send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data</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_connection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close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'Closed connection from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_address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Picture 1" descr=""/>
          <p:cNvPicPr/>
          <p:nvPr/>
        </p:nvPicPr>
        <p:blipFill>
          <a:blip r:embed="rId1"/>
          <a:stretch/>
        </p:blipFill>
        <p:spPr>
          <a:xfrm>
            <a:off x="7956720" y="5732640"/>
            <a:ext cx="917280" cy="917280"/>
          </a:xfrm>
          <a:prstGeom prst="rect">
            <a:avLst/>
          </a:prstGeom>
          <a:ln>
            <a:noFill/>
          </a:ln>
        </p:spPr>
      </p:pic>
      <p:sp>
        <p:nvSpPr>
          <p:cNvPr id="98"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TCP сервер с многопоточной обработкой запросов</a:t>
            </a:r>
            <a:endParaRPr b="0" lang="ru-RU" sz="2400" spc="-1" strike="noStrike">
              <a:solidFill>
                <a:srgbClr val="000000"/>
              </a:solidFill>
              <a:uFill>
                <a:solidFill>
                  <a:srgbClr val="ffffff"/>
                </a:solidFill>
              </a:uFill>
              <a:latin typeface="Verdana"/>
            </a:endParaRPr>
          </a:p>
        </p:txBody>
      </p:sp>
      <p:sp>
        <p:nvSpPr>
          <p:cNvPr id="99" name="CustomShape 2"/>
          <p:cNvSpPr/>
          <p:nvPr/>
        </p:nvSpPr>
        <p:spPr>
          <a:xfrm>
            <a:off x="395640" y="1845000"/>
            <a:ext cx="8352720" cy="4944960"/>
          </a:xfrm>
          <a:prstGeom prst="rect">
            <a:avLst/>
          </a:prstGeom>
          <a:noFill/>
          <a:ln>
            <a:noFill/>
          </a:ln>
        </p:spPr>
        <p:style>
          <a:lnRef idx="0"/>
          <a:fillRef idx="0"/>
          <a:effectRef idx="0"/>
          <a:fontRef idx="minor"/>
        </p:style>
        <p:txBody>
          <a:bodyPr lIns="90000" rIns="90000" tIns="45000" bIns="45000"/>
          <a:p>
            <a:pPr>
              <a:lnSpc>
                <a:spcPct val="100000"/>
              </a:lnSpc>
            </a:pPr>
            <a:r>
              <a:rPr b="1" lang="ru-RU" sz="1100" spc="-1" strike="noStrike">
                <a:solidFill>
                  <a:srgbClr val="0000ff"/>
                </a:solidFill>
                <a:uFill>
                  <a:solidFill>
                    <a:srgbClr val="ffffff"/>
                  </a:solidFill>
                </a:uFill>
                <a:latin typeface="Courier New"/>
              </a:rPr>
              <a:t>class</a:t>
            </a:r>
            <a:r>
              <a:rPr b="0" lang="ru-RU" sz="1100" spc="-1" strike="noStrike">
                <a:solidFill>
                  <a:srgbClr val="000000"/>
                </a:solidFill>
                <a:uFill>
                  <a:solidFill>
                    <a:srgbClr val="ffffff"/>
                  </a:solidFill>
                </a:uFill>
                <a:latin typeface="Courier New"/>
              </a:rPr>
              <a:t> </a:t>
            </a:r>
            <a:r>
              <a:rPr b="1" lang="ru-RU" sz="1100" spc="-1" strike="noStrike">
                <a:solidFill>
                  <a:srgbClr val="000000"/>
                </a:solidFill>
                <a:uFill>
                  <a:solidFill>
                    <a:srgbClr val="ffffff"/>
                  </a:solidFill>
                </a:uFill>
                <a:latin typeface="Courier New"/>
              </a:rPr>
              <a:t>TcpServer</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100" spc="-1" strike="noStrike">
                <a:solidFill>
                  <a:srgbClr val="000000"/>
                </a:solidFill>
                <a:uFill>
                  <a:solidFill>
                    <a:srgbClr val="ffffff"/>
                  </a:solidFill>
                </a:uFill>
                <a:latin typeface="Courier New"/>
              </a:rPr>
              <a:t>    </a:t>
            </a:r>
            <a:r>
              <a:rPr b="1" lang="ru-RU" sz="1100" spc="-1" strike="noStrike">
                <a:solidFill>
                  <a:srgbClr val="0000ff"/>
                </a:solidFill>
                <a:uFill>
                  <a:solidFill>
                    <a:srgbClr val="ffffff"/>
                  </a:solidFill>
                </a:uFill>
                <a:latin typeface="Courier New"/>
              </a:rPr>
              <a:t>def</a:t>
            </a:r>
            <a:r>
              <a:rPr b="0" lang="ru-RU" sz="1100" spc="-1" strike="noStrike">
                <a:solidFill>
                  <a:srgbClr val="000000"/>
                </a:solidFill>
                <a:uFill>
                  <a:solidFill>
                    <a:srgbClr val="ffffff"/>
                  </a:solidFill>
                </a:uFill>
                <a:latin typeface="Courier New"/>
              </a:rPr>
              <a:t> </a:t>
            </a:r>
            <a:r>
              <a:rPr b="0" lang="ru-RU" sz="1100" spc="-1" strike="noStrike">
                <a:solidFill>
                  <a:srgbClr val="ff00ff"/>
                </a:solidFill>
                <a:uFill>
                  <a:solidFill>
                    <a:srgbClr val="ffffff"/>
                  </a:solidFill>
                </a:uFill>
                <a:latin typeface="Courier New"/>
              </a:rPr>
              <a:t>__init__</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host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port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host </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host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port </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port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_socket </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r>
              <a:rPr b="1" lang="ru-RU" sz="1100" spc="-1" strike="noStrike">
                <a:solidFill>
                  <a:srgbClr val="0000ff"/>
                </a:solidFill>
                <a:uFill>
                  <a:solidFill>
                    <a:srgbClr val="ffffff"/>
                  </a:solidFill>
                </a:uFill>
                <a:latin typeface="Courier New"/>
              </a:rPr>
              <a:t>None</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_runnning </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r>
              <a:rPr b="1" lang="ru-RU" sz="1100" spc="-1" strike="noStrike">
                <a:solidFill>
                  <a:srgbClr val="0000ff"/>
                </a:solidFill>
                <a:uFill>
                  <a:solidFill>
                    <a:srgbClr val="ffffff"/>
                  </a:solidFill>
                </a:uFill>
                <a:latin typeface="Courier New"/>
              </a:rPr>
              <a:t>False</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100" spc="-1" strike="noStrike">
                <a:solidFill>
                  <a:srgbClr val="000000"/>
                </a:solidFill>
                <a:uFill>
                  <a:solidFill>
                    <a:srgbClr val="ffffff"/>
                  </a:solidFill>
                </a:uFill>
                <a:latin typeface="Courier New"/>
              </a:rPr>
              <a:t>    </a:t>
            </a:r>
            <a:r>
              <a:rPr b="1" lang="ru-RU" sz="1100" spc="-1" strike="noStrike">
                <a:solidFill>
                  <a:srgbClr val="0000ff"/>
                </a:solidFill>
                <a:uFill>
                  <a:solidFill>
                    <a:srgbClr val="ffffff"/>
                  </a:solidFill>
                </a:uFill>
                <a:latin typeface="Courier New"/>
              </a:rPr>
              <a:t>def</a:t>
            </a:r>
            <a:r>
              <a:rPr b="0" lang="ru-RU" sz="1100" spc="-1" strike="noStrike">
                <a:solidFill>
                  <a:srgbClr val="000000"/>
                </a:solidFill>
                <a:uFill>
                  <a:solidFill>
                    <a:srgbClr val="ffffff"/>
                  </a:solidFill>
                </a:uFill>
                <a:latin typeface="Courier New"/>
              </a:rPr>
              <a:t> </a:t>
            </a:r>
            <a:r>
              <a:rPr b="0" lang="ru-RU" sz="1100" spc="-1" strike="noStrike">
                <a:solidFill>
                  <a:srgbClr val="ff00ff"/>
                </a:solidFill>
                <a:uFill>
                  <a:solidFill>
                    <a:srgbClr val="ffffff"/>
                  </a:solidFill>
                </a:uFill>
                <a:latin typeface="Courier New"/>
              </a:rPr>
              <a:t>run</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_socket </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socket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socket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socket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AF_INET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socket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SOCK_STREAM</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_socket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setsockopt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socket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SOL_SOCKET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socket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SO_REUSEADDR</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r>
              <a:rPr b="0" lang="ru-RU" sz="1100" spc="-1" strike="noStrike">
                <a:solidFill>
                  <a:srgbClr val="ff0000"/>
                </a:solidFill>
                <a:uFill>
                  <a:solidFill>
                    <a:srgbClr val="ffffff"/>
                  </a:solidFill>
                </a:uFill>
                <a:latin typeface="Courier New"/>
              </a:rPr>
              <a:t>1</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_socket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bind</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host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port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_socket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listen</a:t>
            </a:r>
            <a:r>
              <a:rPr b="1" lang="ru-RU" sz="1100" spc="-1" strike="noStrike">
                <a:solidFill>
                  <a:srgbClr val="000080"/>
                </a:solidFill>
                <a:uFill>
                  <a:solidFill>
                    <a:srgbClr val="ffffff"/>
                  </a:solidFill>
                </a:uFill>
                <a:latin typeface="Courier New"/>
              </a:rPr>
              <a:t>(</a:t>
            </a:r>
            <a:r>
              <a:rPr b="0" lang="ru-RU" sz="1100" spc="-1" strike="noStrike">
                <a:solidFill>
                  <a:srgbClr val="ff0000"/>
                </a:solidFill>
                <a:uFill>
                  <a:solidFill>
                    <a:srgbClr val="ffffff"/>
                  </a:solidFill>
                </a:uFill>
                <a:latin typeface="Courier New"/>
              </a:rPr>
              <a:t>5</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_runnning </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r>
              <a:rPr b="1" lang="ru-RU" sz="1100" spc="-1" strike="noStrike">
                <a:solidFill>
                  <a:srgbClr val="0000ff"/>
                </a:solidFill>
                <a:uFill>
                  <a:solidFill>
                    <a:srgbClr val="ffffff"/>
                  </a:solidFill>
                </a:uFill>
                <a:latin typeface="Courier New"/>
              </a:rPr>
              <a:t>True</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100" spc="-1" strike="noStrike">
                <a:solidFill>
                  <a:srgbClr val="000000"/>
                </a:solidFill>
                <a:uFill>
                  <a:solidFill>
                    <a:srgbClr val="ffffff"/>
                  </a:solidFill>
                </a:uFill>
                <a:latin typeface="Courier New"/>
              </a:rPr>
              <a:t>        </a:t>
            </a:r>
            <a:r>
              <a:rPr b="1" lang="ru-RU" sz="1100" spc="-1" strike="noStrike">
                <a:solidFill>
                  <a:srgbClr val="0000ff"/>
                </a:solidFill>
                <a:uFill>
                  <a:solidFill>
                    <a:srgbClr val="ffffff"/>
                  </a:solidFill>
                </a:uFill>
                <a:latin typeface="Courier New"/>
              </a:rPr>
              <a:t>print</a:t>
            </a:r>
            <a:r>
              <a:rPr b="1" lang="ru-RU" sz="1100" spc="-1" strike="noStrike">
                <a:solidFill>
                  <a:srgbClr val="000080"/>
                </a:solidFill>
                <a:uFill>
                  <a:solidFill>
                    <a:srgbClr val="ffffff"/>
                  </a:solidFill>
                </a:uFill>
                <a:latin typeface="Courier New"/>
              </a:rPr>
              <a:t>(</a:t>
            </a:r>
            <a:r>
              <a:rPr b="0" lang="ru-RU" sz="1100" spc="-1" strike="noStrike">
                <a:solidFill>
                  <a:srgbClr val="808080"/>
                </a:solidFill>
                <a:uFill>
                  <a:solidFill>
                    <a:srgbClr val="ffffff"/>
                  </a:solidFill>
                </a:uFill>
                <a:latin typeface="Courier New"/>
              </a:rPr>
              <a:t>'Server is up'</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100" spc="-1" strike="noStrike">
                <a:solidFill>
                  <a:srgbClr val="000000"/>
                </a:solidFill>
                <a:uFill>
                  <a:solidFill>
                    <a:srgbClr val="ffffff"/>
                  </a:solidFill>
                </a:uFill>
                <a:latin typeface="Courier New"/>
              </a:rPr>
              <a:t>        </a:t>
            </a:r>
            <a:r>
              <a:rPr b="1" lang="ru-RU" sz="1100" spc="-1" strike="noStrike">
                <a:solidFill>
                  <a:srgbClr val="0000ff"/>
                </a:solidFill>
                <a:uFill>
                  <a:solidFill>
                    <a:srgbClr val="ffffff"/>
                  </a:solidFill>
                </a:uFill>
                <a:latin typeface="Courier New"/>
              </a:rPr>
              <a:t>while</a:t>
            </a:r>
            <a:r>
              <a:rPr b="0" lang="ru-RU" sz="1100" spc="-1" strike="noStrike">
                <a:solidFill>
                  <a:srgbClr val="000000"/>
                </a:solidFill>
                <a:uFill>
                  <a:solidFill>
                    <a:srgbClr val="ffffff"/>
                  </a:solidFill>
                </a:uFill>
                <a:latin typeface="Courier New"/>
              </a:rPr>
              <a:t> 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_runnning</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conn</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addr </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_socket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accept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ClientThread</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conn</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addr</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start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100" spc="-1" strike="noStrike">
                <a:solidFill>
                  <a:srgbClr val="000000"/>
                </a:solidFill>
                <a:uFill>
                  <a:solidFill>
                    <a:srgbClr val="ffffff"/>
                  </a:solidFill>
                </a:uFill>
                <a:latin typeface="Courier New"/>
              </a:rPr>
              <a:t>    </a:t>
            </a:r>
            <a:r>
              <a:rPr b="1" lang="ru-RU" sz="1100" spc="-1" strike="noStrike">
                <a:solidFill>
                  <a:srgbClr val="0000ff"/>
                </a:solidFill>
                <a:uFill>
                  <a:solidFill>
                    <a:srgbClr val="ffffff"/>
                  </a:solidFill>
                </a:uFill>
                <a:latin typeface="Courier New"/>
              </a:rPr>
              <a:t>def</a:t>
            </a:r>
            <a:r>
              <a:rPr b="0" lang="ru-RU" sz="1100" spc="-1" strike="noStrike">
                <a:solidFill>
                  <a:srgbClr val="000000"/>
                </a:solidFill>
                <a:uFill>
                  <a:solidFill>
                    <a:srgbClr val="ffffff"/>
                  </a:solidFill>
                </a:uFill>
                <a:latin typeface="Courier New"/>
              </a:rPr>
              <a:t> </a:t>
            </a:r>
            <a:r>
              <a:rPr b="0" lang="ru-RU" sz="1100" spc="-1" strike="noStrike">
                <a:solidFill>
                  <a:srgbClr val="ff00ff"/>
                </a:solidFill>
                <a:uFill>
                  <a:solidFill>
                    <a:srgbClr val="ffffff"/>
                  </a:solidFill>
                </a:uFill>
                <a:latin typeface="Courier New"/>
              </a:rPr>
              <a:t>stop</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_runnning </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r>
              <a:rPr b="1" lang="ru-RU" sz="1100" spc="-1" strike="noStrike">
                <a:solidFill>
                  <a:srgbClr val="0000ff"/>
                </a:solidFill>
                <a:uFill>
                  <a:solidFill>
                    <a:srgbClr val="ffffff"/>
                  </a:solidFill>
                </a:uFill>
                <a:latin typeface="Courier New"/>
              </a:rPr>
              <a:t>False</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self</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_socket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close</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100" spc="-1" strike="noStrike">
                <a:solidFill>
                  <a:srgbClr val="000000"/>
                </a:solidFill>
                <a:uFill>
                  <a:solidFill>
                    <a:srgbClr val="ffffff"/>
                  </a:solidFill>
                </a:uFill>
                <a:latin typeface="Courier New"/>
              </a:rPr>
              <a:t>        </a:t>
            </a:r>
            <a:r>
              <a:rPr b="1" lang="ru-RU" sz="1100" spc="-1" strike="noStrike">
                <a:solidFill>
                  <a:srgbClr val="0000ff"/>
                </a:solidFill>
                <a:uFill>
                  <a:solidFill>
                    <a:srgbClr val="ffffff"/>
                  </a:solidFill>
                </a:uFill>
                <a:latin typeface="Courier New"/>
              </a:rPr>
              <a:t>print</a:t>
            </a:r>
            <a:r>
              <a:rPr b="1" lang="ru-RU" sz="1100" spc="-1" strike="noStrike">
                <a:solidFill>
                  <a:srgbClr val="000080"/>
                </a:solidFill>
                <a:uFill>
                  <a:solidFill>
                    <a:srgbClr val="ffffff"/>
                  </a:solidFill>
                </a:uFill>
                <a:latin typeface="Courier New"/>
              </a:rPr>
              <a:t>(</a:t>
            </a:r>
            <a:r>
              <a:rPr b="0" lang="ru-RU" sz="1100" spc="-1" strike="noStrike">
                <a:solidFill>
                  <a:srgbClr val="808080"/>
                </a:solidFill>
                <a:uFill>
                  <a:solidFill>
                    <a:srgbClr val="ffffff"/>
                  </a:solidFill>
                </a:uFill>
                <a:latin typeface="Courier New"/>
              </a:rPr>
              <a:t>'Server is down'</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100" spc="-1" strike="noStrike">
                <a:solidFill>
                  <a:srgbClr val="0000ff"/>
                </a:solidFill>
                <a:uFill>
                  <a:solidFill>
                    <a:srgbClr val="ffffff"/>
                  </a:solidFill>
                </a:uFill>
                <a:latin typeface="Courier New"/>
              </a:rPr>
              <a:t>if</a:t>
            </a:r>
            <a:r>
              <a:rPr b="0" lang="ru-RU" sz="1100" spc="-1" strike="noStrike">
                <a:solidFill>
                  <a:srgbClr val="000000"/>
                </a:solidFill>
                <a:uFill>
                  <a:solidFill>
                    <a:srgbClr val="ffffff"/>
                  </a:solidFill>
                </a:uFill>
                <a:latin typeface="Courier New"/>
              </a:rPr>
              <a:t> __name__ </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r>
              <a:rPr b="0" lang="ru-RU" sz="1100" spc="-1" strike="noStrike">
                <a:solidFill>
                  <a:srgbClr val="808080"/>
                </a:solidFill>
                <a:uFill>
                  <a:solidFill>
                    <a:srgbClr val="ffffff"/>
                  </a:solidFill>
                </a:uFill>
                <a:latin typeface="Courier New"/>
              </a:rPr>
              <a:t>'__main__'</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srv </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TcpServer</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host</a:t>
            </a:r>
            <a:r>
              <a:rPr b="1" lang="ru-RU" sz="1100" spc="-1" strike="noStrike">
                <a:solidFill>
                  <a:srgbClr val="000080"/>
                </a:solidFill>
                <a:uFill>
                  <a:solidFill>
                    <a:srgbClr val="ffffff"/>
                  </a:solidFill>
                </a:uFill>
                <a:latin typeface="Courier New"/>
              </a:rPr>
              <a:t>=</a:t>
            </a:r>
            <a:r>
              <a:rPr b="0" lang="ru-RU" sz="1100" spc="-1" strike="noStrike">
                <a:solidFill>
                  <a:srgbClr val="808080"/>
                </a:solidFill>
                <a:uFill>
                  <a:solidFill>
                    <a:srgbClr val="ffffff"/>
                  </a:solidFill>
                </a:uFill>
                <a:latin typeface="Courier New"/>
              </a:rPr>
              <a:t>'127.0.0.1'</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port</a:t>
            </a:r>
            <a:r>
              <a:rPr b="1" lang="ru-RU" sz="1100" spc="-1" strike="noStrike">
                <a:solidFill>
                  <a:srgbClr val="000080"/>
                </a:solidFill>
                <a:uFill>
                  <a:solidFill>
                    <a:srgbClr val="ffffff"/>
                  </a:solidFill>
                </a:uFill>
                <a:latin typeface="Courier New"/>
              </a:rPr>
              <a:t>=</a:t>
            </a:r>
            <a:r>
              <a:rPr b="0" lang="ru-RU" sz="1100" spc="-1" strike="noStrike">
                <a:solidFill>
                  <a:srgbClr val="ff0000"/>
                </a:solidFill>
                <a:uFill>
                  <a:solidFill>
                    <a:srgbClr val="ffffff"/>
                  </a:solidFill>
                </a:uFill>
                <a:latin typeface="Courier New"/>
              </a:rPr>
              <a:t>5555</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100" spc="-1" strike="noStrike">
                <a:solidFill>
                  <a:srgbClr val="000000"/>
                </a:solidFill>
                <a:uFill>
                  <a:solidFill>
                    <a:srgbClr val="ffffff"/>
                  </a:solidFill>
                </a:uFill>
                <a:latin typeface="Courier New"/>
              </a:rPr>
              <a:t>    </a:t>
            </a:r>
            <a:r>
              <a:rPr b="1" lang="ru-RU" sz="1100" spc="-1" strike="noStrike">
                <a:solidFill>
                  <a:srgbClr val="0000ff"/>
                </a:solidFill>
                <a:uFill>
                  <a:solidFill>
                    <a:srgbClr val="ffffff"/>
                  </a:solidFill>
                </a:uFill>
                <a:latin typeface="Courier New"/>
              </a:rPr>
              <a:t>try</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srv</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run</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100" spc="-1" strike="noStrike">
                <a:solidFill>
                  <a:srgbClr val="000000"/>
                </a:solidFill>
                <a:uFill>
                  <a:solidFill>
                    <a:srgbClr val="ffffff"/>
                  </a:solidFill>
                </a:uFill>
                <a:latin typeface="Courier New"/>
              </a:rPr>
              <a:t>    </a:t>
            </a:r>
            <a:r>
              <a:rPr b="1" lang="ru-RU" sz="1100" spc="-1" strike="noStrike">
                <a:solidFill>
                  <a:srgbClr val="0000ff"/>
                </a:solidFill>
                <a:uFill>
                  <a:solidFill>
                    <a:srgbClr val="ffffff"/>
                  </a:solidFill>
                </a:uFill>
                <a:latin typeface="Courier New"/>
              </a:rPr>
              <a:t>except</a:t>
            </a:r>
            <a:r>
              <a:rPr b="0" lang="ru-RU" sz="1100" spc="-1" strike="noStrike">
                <a:solidFill>
                  <a:srgbClr val="000000"/>
                </a:solidFill>
                <a:uFill>
                  <a:solidFill>
                    <a:srgbClr val="ffffff"/>
                  </a:solidFill>
                </a:uFill>
                <a:latin typeface="Courier New"/>
              </a:rPr>
              <a:t> KeyboardInterrupt</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100" spc="-1" strike="noStrike">
                <a:solidFill>
                  <a:srgbClr val="000000"/>
                </a:solidFill>
                <a:uFill>
                  <a:solidFill>
                    <a:srgbClr val="ffffff"/>
                  </a:solidFill>
                </a:uFill>
                <a:latin typeface="Courier New"/>
              </a:rPr>
              <a:t>        </a:t>
            </a:r>
            <a:r>
              <a:rPr b="0" lang="ru-RU" sz="1100" spc="-1" strike="noStrike">
                <a:solidFill>
                  <a:srgbClr val="000000"/>
                </a:solidFill>
                <a:uFill>
                  <a:solidFill>
                    <a:srgbClr val="ffffff"/>
                  </a:solidFill>
                </a:uFill>
                <a:latin typeface="Courier New"/>
              </a:rPr>
              <a:t>srv</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stop</a:t>
            </a:r>
            <a:r>
              <a:rPr b="1" lang="ru-RU" sz="1100" spc="-1" strike="noStrike">
                <a:solidFill>
                  <a:srgbClr val="000080"/>
                </a:solidFill>
                <a:uFill>
                  <a:solidFill>
                    <a:srgbClr val="ffffff"/>
                  </a:solidFill>
                </a:uFill>
                <a:latin typeface="Courier New"/>
              </a:rPr>
              <a:t>()</a:t>
            </a:r>
            <a:r>
              <a:rPr b="0" lang="ru-RU" sz="11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Picture 1" descr=""/>
          <p:cNvPicPr/>
          <p:nvPr/>
        </p:nvPicPr>
        <p:blipFill>
          <a:blip r:embed="rId1"/>
          <a:stretch/>
        </p:blipFill>
        <p:spPr>
          <a:xfrm>
            <a:off x="7956720" y="5732640"/>
            <a:ext cx="917280" cy="917280"/>
          </a:xfrm>
          <a:prstGeom prst="rect">
            <a:avLst/>
          </a:prstGeom>
          <a:ln>
            <a:noFill/>
          </a:ln>
        </p:spPr>
      </p:pic>
      <p:sp>
        <p:nvSpPr>
          <p:cNvPr id="101"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TCP клиент</a:t>
            </a:r>
            <a:endParaRPr b="0" lang="ru-RU" sz="2400" spc="-1" strike="noStrike">
              <a:solidFill>
                <a:srgbClr val="000000"/>
              </a:solidFill>
              <a:uFill>
                <a:solidFill>
                  <a:srgbClr val="ffffff"/>
                </a:solidFill>
              </a:uFill>
              <a:latin typeface="Verdana"/>
            </a:endParaRPr>
          </a:p>
        </p:txBody>
      </p:sp>
      <p:sp>
        <p:nvSpPr>
          <p:cNvPr id="102" name="CustomShape 2"/>
          <p:cNvSpPr/>
          <p:nvPr/>
        </p:nvSpPr>
        <p:spPr>
          <a:xfrm>
            <a:off x="395640" y="1845000"/>
            <a:ext cx="8352720" cy="410580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socket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random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class</a:t>
            </a:r>
            <a:r>
              <a:rPr b="0" lang="ru-RU" sz="1200" spc="-1" strike="noStrike">
                <a:solidFill>
                  <a:srgbClr val="000000"/>
                </a:solidFill>
                <a:uFill>
                  <a:solidFill>
                    <a:srgbClr val="ffffff"/>
                  </a:solidFill>
                </a:uFill>
                <a:latin typeface="Courier New"/>
              </a:rPr>
              <a:t> </a:t>
            </a:r>
            <a:r>
              <a:rPr b="1" lang="ru-RU" sz="1200" spc="-1" strike="noStrike">
                <a:solidFill>
                  <a:srgbClr val="000000"/>
                </a:solidFill>
                <a:uFill>
                  <a:solidFill>
                    <a:srgbClr val="ffffff"/>
                  </a:solidFill>
                </a:uFill>
                <a:latin typeface="Courier New"/>
              </a:rPr>
              <a:t>TcpClient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def</a:t>
            </a:r>
            <a:r>
              <a:rPr b="0" lang="ru-RU" sz="1200" spc="-1" strike="noStrike">
                <a:solidFill>
                  <a:srgbClr val="000000"/>
                </a:solidFill>
                <a:uFill>
                  <a:solidFill>
                    <a:srgbClr val="ffffff"/>
                  </a:solidFill>
                </a:uFill>
                <a:latin typeface="Courier New"/>
              </a:rPr>
              <a:t> </a:t>
            </a:r>
            <a:r>
              <a:rPr b="0" lang="ru-RU" sz="1200" spc="-1" strike="noStrike">
                <a:solidFill>
                  <a:srgbClr val="ff00ff"/>
                </a:solidFill>
                <a:uFill>
                  <a:solidFill>
                    <a:srgbClr val="ffffff"/>
                  </a:solidFill>
                </a:uFill>
                <a:latin typeface="Courier New"/>
              </a:rPr>
              <a:t>__init__</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host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port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name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host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host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port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port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name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name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_socket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None</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def</a:t>
            </a:r>
            <a:r>
              <a:rPr b="0" lang="ru-RU" sz="1200" spc="-1" strike="noStrike">
                <a:solidFill>
                  <a:srgbClr val="000000"/>
                </a:solidFill>
                <a:uFill>
                  <a:solidFill>
                    <a:srgbClr val="ffffff"/>
                  </a:solidFill>
                </a:uFill>
                <a:latin typeface="Courier New"/>
              </a:rPr>
              <a:t> </a:t>
            </a:r>
            <a:r>
              <a:rPr b="0" lang="ru-RU" sz="1200" spc="-1" strike="noStrike">
                <a:solidFill>
                  <a:srgbClr val="ff00ff"/>
                </a:solidFill>
                <a:uFill>
                  <a:solidFill>
                    <a:srgbClr val="ffffff"/>
                  </a:solidFill>
                </a:uFill>
                <a:latin typeface="Courier New"/>
              </a:rPr>
              <a:t>run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_socket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AF_INET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SOCK_STREAM</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connect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host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port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send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name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encode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data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recv</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1024</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'Received: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data</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decode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_socket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close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if</a:t>
            </a:r>
            <a:r>
              <a:rPr b="0" lang="ru-RU" sz="1200" spc="-1" strike="noStrike">
                <a:solidFill>
                  <a:srgbClr val="000000"/>
                </a:solidFill>
                <a:uFill>
                  <a:solidFill>
                    <a:srgbClr val="ffffff"/>
                  </a:solidFill>
                </a:uFill>
                <a:latin typeface="Courier New"/>
              </a:rPr>
              <a:t> __name__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'__main__'</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name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'Python client '</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str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random</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randint</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1</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1000</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myclient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TcpClient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host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'127.0.0.1'</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port</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5555</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name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name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myclient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run</a:t>
            </a:r>
            <a:r>
              <a:rPr b="1" lang="ru-RU" sz="12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Picture 1" descr=""/>
          <p:cNvPicPr/>
          <p:nvPr/>
        </p:nvPicPr>
        <p:blipFill>
          <a:blip r:embed="rId1"/>
          <a:stretch/>
        </p:blipFill>
        <p:spPr>
          <a:xfrm>
            <a:off x="7956720" y="5732640"/>
            <a:ext cx="917280" cy="917280"/>
          </a:xfrm>
          <a:prstGeom prst="rect">
            <a:avLst/>
          </a:prstGeom>
          <a:ln>
            <a:noFill/>
          </a:ln>
        </p:spPr>
      </p:pic>
      <p:sp>
        <p:nvSpPr>
          <p:cNvPr id="104"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HTTP</a:t>
            </a:r>
            <a:endParaRPr b="0" lang="ru-RU" sz="2400" spc="-1" strike="noStrike">
              <a:solidFill>
                <a:srgbClr val="000000"/>
              </a:solidFill>
              <a:uFill>
                <a:solidFill>
                  <a:srgbClr val="ffffff"/>
                </a:solidFill>
              </a:uFill>
              <a:latin typeface="Verdana"/>
            </a:endParaRPr>
          </a:p>
        </p:txBody>
      </p:sp>
      <p:sp>
        <p:nvSpPr>
          <p:cNvPr id="105" name="CustomShape 2"/>
          <p:cNvSpPr/>
          <p:nvPr/>
        </p:nvSpPr>
        <p:spPr>
          <a:xfrm>
            <a:off x="395640" y="1845000"/>
            <a:ext cx="8352720" cy="313956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Переходим к организации сетевого взаимодействия на прикладном уровне. Один из самых широко используемых протоколов этого уровня - HTTP -HyperText Transfer Protocol (протокол передачи гипертекста). HTTP используется как для получения информации с веб-сайтов, так и в качестве транспорта для других протоколов (SOAP, XML-RPC). Обмен сообщениями идет по схеме “запрос-ответ”в соответствии с уже знакомой нам технологией клиент-сервер. Для идентификации ресурсов HTTP использует глобальные URI (Uniform Resource Identifier). Браузеры, с помощью которых пользователи обращаются к сетевым ресурсам, содержат в себе реализации HTTP-клиентов.</a:t>
            </a:r>
            <a:endParaRPr b="0" lang="ru-RU"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Picture 1" descr=""/>
          <p:cNvPicPr/>
          <p:nvPr/>
        </p:nvPicPr>
        <p:blipFill>
          <a:blip r:embed="rId1"/>
          <a:stretch/>
        </p:blipFill>
        <p:spPr>
          <a:xfrm>
            <a:off x="7956720" y="5732640"/>
            <a:ext cx="917280" cy="917280"/>
          </a:xfrm>
          <a:prstGeom prst="rect">
            <a:avLst/>
          </a:prstGeom>
          <a:ln>
            <a:noFill/>
          </a:ln>
        </p:spPr>
      </p:pic>
      <p:sp>
        <p:nvSpPr>
          <p:cNvPr id="107"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HTTP-сообщение</a:t>
            </a:r>
            <a:endParaRPr b="0" lang="ru-RU" sz="2400" spc="-1" strike="noStrike">
              <a:solidFill>
                <a:srgbClr val="000000"/>
              </a:solidFill>
              <a:uFill>
                <a:solidFill>
                  <a:srgbClr val="ffffff"/>
                </a:solidFill>
              </a:uFill>
              <a:latin typeface="Verdana"/>
            </a:endParaRPr>
          </a:p>
        </p:txBody>
      </p:sp>
      <p:sp>
        <p:nvSpPr>
          <p:cNvPr id="108" name="CustomShape 2"/>
          <p:cNvSpPr/>
          <p:nvPr/>
        </p:nvSpPr>
        <p:spPr>
          <a:xfrm>
            <a:off x="395640" y="1845000"/>
            <a:ext cx="8352720" cy="43592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Каждое HTTP-сообщение состоит из трёх частей, которые передаются в указанном порядке:</a:t>
            </a:r>
            <a:endParaRPr b="0" lang="ru-RU" sz="1800" spc="-1" strike="noStrike">
              <a:solidFill>
                <a:srgbClr val="000000"/>
              </a:solidFill>
              <a:uFill>
                <a:solidFill>
                  <a:srgbClr val="ffffff"/>
                </a:solidFill>
              </a:uFill>
              <a:latin typeface="Arial"/>
            </a:endParaRPr>
          </a:p>
          <a:p>
            <a:pPr marL="343080" indent="-34272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стартовая строка (starting line) — определяет тип сообщения;</a:t>
            </a:r>
            <a:endParaRPr b="0" lang="ru-RU" sz="1800" spc="-1" strike="noStrike">
              <a:solidFill>
                <a:srgbClr val="000000"/>
              </a:solidFill>
              <a:uFill>
                <a:solidFill>
                  <a:srgbClr val="ffffff"/>
                </a:solidFill>
              </a:uFill>
              <a:latin typeface="Arial"/>
            </a:endParaRPr>
          </a:p>
          <a:p>
            <a:pPr marL="343080" indent="-34272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заголовки (headers) — характеризуют тело сообщения, параметры передачи и прочие сведения;</a:t>
            </a:r>
            <a:endParaRPr b="0" lang="ru-RU" sz="1800" spc="-1" strike="noStrike">
              <a:solidFill>
                <a:srgbClr val="000000"/>
              </a:solidFill>
              <a:uFill>
                <a:solidFill>
                  <a:srgbClr val="ffffff"/>
                </a:solidFill>
              </a:uFill>
              <a:latin typeface="Arial"/>
            </a:endParaRPr>
          </a:p>
          <a:p>
            <a:pPr marL="343080" indent="-342720" algn="just">
              <a:lnSpc>
                <a:spcPct val="100000"/>
              </a:lnSpc>
              <a:buClr>
                <a:srgbClr val="002060"/>
              </a:buClr>
              <a:buFont typeface="Symbol" charset="2"/>
              <a:buChar char=""/>
            </a:pPr>
            <a:r>
              <a:rPr b="0" lang="ru-RU" sz="2000" spc="-1" strike="noStrike">
                <a:solidFill>
                  <a:srgbClr val="002060"/>
                </a:solidFill>
                <a:uFill>
                  <a:solidFill>
                    <a:srgbClr val="ffffff"/>
                  </a:solidFill>
                </a:uFill>
                <a:latin typeface="Times New Roman"/>
              </a:rPr>
              <a:t>тело сообщения (message body) — непосредственно данные сообщения (обязательно должно отделяться от заголовков пустой строкой).</a:t>
            </a: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Пример запроса:</a:t>
            </a:r>
            <a:endParaRPr b="0" lang="ru-RU" sz="1800" spc="-1" strike="noStrike">
              <a:solidFill>
                <a:srgbClr val="000000"/>
              </a:solidFill>
              <a:uFill>
                <a:solidFill>
                  <a:srgbClr val="ffffff"/>
                </a:solidFill>
              </a:uFill>
              <a:latin typeface="Arial"/>
            </a:endParaRPr>
          </a:p>
          <a:p>
            <a:pPr algn="just">
              <a:lnSpc>
                <a:spcPct val="100000"/>
              </a:lnSpc>
            </a:pPr>
            <a:r>
              <a:rPr b="1" lang="ru-RU" sz="2000" spc="-1" strike="noStrike">
                <a:solidFill>
                  <a:srgbClr val="002060"/>
                </a:solidFill>
                <a:uFill>
                  <a:solidFill>
                    <a:srgbClr val="ffffff"/>
                  </a:solidFill>
                </a:uFill>
                <a:latin typeface="Times New Roman"/>
              </a:rPr>
              <a:t>GET /wiki/HTTP HTTP/1.0</a:t>
            </a:r>
            <a:endParaRPr b="0" lang="ru-RU" sz="1800" spc="-1" strike="noStrike">
              <a:solidFill>
                <a:srgbClr val="000000"/>
              </a:solidFill>
              <a:uFill>
                <a:solidFill>
                  <a:srgbClr val="ffffff"/>
                </a:solidFill>
              </a:uFill>
              <a:latin typeface="Arial"/>
            </a:endParaRPr>
          </a:p>
          <a:p>
            <a:pPr algn="just">
              <a:lnSpc>
                <a:spcPct val="100000"/>
              </a:lnSpc>
            </a:pPr>
            <a:r>
              <a:rPr b="1" lang="ru-RU" sz="2000" spc="-1" strike="noStrike">
                <a:solidFill>
                  <a:srgbClr val="002060"/>
                </a:solidFill>
                <a:uFill>
                  <a:solidFill>
                    <a:srgbClr val="ffffff"/>
                  </a:solidFill>
                </a:uFill>
                <a:latin typeface="Times New Roman"/>
              </a:rPr>
              <a:t>Host: ru.wikipedia.org</a:t>
            </a: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Пример ответа сервера:</a:t>
            </a:r>
            <a:endParaRPr b="0" lang="ru-RU" sz="1800" spc="-1" strike="noStrike">
              <a:solidFill>
                <a:srgbClr val="000000"/>
              </a:solidFill>
              <a:uFill>
                <a:solidFill>
                  <a:srgbClr val="ffffff"/>
                </a:solidFill>
              </a:uFill>
              <a:latin typeface="Arial"/>
            </a:endParaRPr>
          </a:p>
          <a:p>
            <a:pPr algn="just">
              <a:lnSpc>
                <a:spcPct val="100000"/>
              </a:lnSpc>
            </a:pPr>
            <a:r>
              <a:rPr b="1" lang="ru-RU" sz="2000" spc="-1" strike="noStrike">
                <a:solidFill>
                  <a:srgbClr val="002060"/>
                </a:solidFill>
                <a:uFill>
                  <a:solidFill>
                    <a:srgbClr val="ffffff"/>
                  </a:solidFill>
                </a:uFill>
                <a:latin typeface="Times New Roman"/>
              </a:rPr>
              <a:t>HTTP/1.0 200 OK</a:t>
            </a:r>
            <a:endParaRPr b="0" lang="ru-RU"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Picture 1" descr=""/>
          <p:cNvPicPr/>
          <p:nvPr/>
        </p:nvPicPr>
        <p:blipFill>
          <a:blip r:embed="rId1"/>
          <a:stretch/>
        </p:blipFill>
        <p:spPr>
          <a:xfrm>
            <a:off x="7956720" y="5732640"/>
            <a:ext cx="917280" cy="917280"/>
          </a:xfrm>
          <a:prstGeom prst="rect">
            <a:avLst/>
          </a:prstGeom>
          <a:ln>
            <a:noFill/>
          </a:ln>
        </p:spPr>
      </p:pic>
      <p:sp>
        <p:nvSpPr>
          <p:cNvPr id="110"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HTTP-сообщение</a:t>
            </a:r>
            <a:endParaRPr b="0" lang="ru-RU" sz="2400" spc="-1" strike="noStrike">
              <a:solidFill>
                <a:srgbClr val="000000"/>
              </a:solidFill>
              <a:uFill>
                <a:solidFill>
                  <a:srgbClr val="ffffff"/>
                </a:solidFill>
              </a:uFill>
              <a:latin typeface="Verdana"/>
            </a:endParaRPr>
          </a:p>
        </p:txBody>
      </p:sp>
      <p:sp>
        <p:nvSpPr>
          <p:cNvPr id="111" name="CustomShape 2"/>
          <p:cNvSpPr/>
          <p:nvPr/>
        </p:nvSpPr>
        <p:spPr>
          <a:xfrm>
            <a:off x="395640" y="1772640"/>
            <a:ext cx="8352720" cy="49690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Стартовая строка запроса клиента: </a:t>
            </a:r>
            <a:endParaRPr b="0" lang="ru-RU" sz="1800" spc="-1" strike="noStrike">
              <a:solidFill>
                <a:srgbClr val="000000"/>
              </a:solidFill>
              <a:uFill>
                <a:solidFill>
                  <a:srgbClr val="ffffff"/>
                </a:solidFill>
              </a:uFill>
              <a:latin typeface="Arial"/>
            </a:endParaRPr>
          </a:p>
          <a:p>
            <a:pPr algn="just">
              <a:lnSpc>
                <a:spcPct val="100000"/>
              </a:lnSpc>
            </a:pPr>
            <a:r>
              <a:rPr b="1" lang="ru-RU" sz="2000" spc="-1" strike="noStrike">
                <a:solidFill>
                  <a:srgbClr val="002060"/>
                </a:solidFill>
                <a:uFill>
                  <a:solidFill>
                    <a:srgbClr val="ffffff"/>
                  </a:solidFill>
                </a:uFill>
                <a:latin typeface="Times New Roman"/>
              </a:rPr>
              <a:t>Метод URI HTTP/Версия</a:t>
            </a: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a:p>
            <a:pPr algn="just">
              <a:lnSpc>
                <a:spcPct val="100000"/>
              </a:lnSpc>
            </a:pPr>
            <a:r>
              <a:rPr b="0" i="1" lang="ru-RU" sz="2000" spc="-1" strike="noStrike">
                <a:solidFill>
                  <a:srgbClr val="002060"/>
                </a:solidFill>
                <a:uFill>
                  <a:solidFill>
                    <a:srgbClr val="ffffff"/>
                  </a:solidFill>
                </a:uFill>
                <a:latin typeface="Times New Roman"/>
              </a:rPr>
              <a:t>Метод — тип запроса, одно слово заглавными буквами.</a:t>
            </a:r>
            <a:endParaRPr b="0" lang="ru-RU" sz="1800" spc="-1" strike="noStrike">
              <a:solidFill>
                <a:srgbClr val="000000"/>
              </a:solidFill>
              <a:uFill>
                <a:solidFill>
                  <a:srgbClr val="ffffff"/>
                </a:solidFill>
              </a:uFill>
              <a:latin typeface="Arial"/>
            </a:endParaRPr>
          </a:p>
          <a:p>
            <a:pPr algn="just">
              <a:lnSpc>
                <a:spcPct val="100000"/>
              </a:lnSpc>
            </a:pPr>
            <a:r>
              <a:rPr b="0" i="1" lang="ru-RU" sz="2000" spc="-1" strike="noStrike">
                <a:solidFill>
                  <a:srgbClr val="002060"/>
                </a:solidFill>
                <a:uFill>
                  <a:solidFill>
                    <a:srgbClr val="ffffff"/>
                  </a:solidFill>
                </a:uFill>
                <a:latin typeface="Times New Roman"/>
              </a:rPr>
              <a:t>URI определяет путь к запрашиваемому документу.</a:t>
            </a:r>
            <a:endParaRPr b="0" lang="ru-RU" sz="1800" spc="-1" strike="noStrike">
              <a:solidFill>
                <a:srgbClr val="000000"/>
              </a:solidFill>
              <a:uFill>
                <a:solidFill>
                  <a:srgbClr val="ffffff"/>
                </a:solidFill>
              </a:uFill>
              <a:latin typeface="Arial"/>
            </a:endParaRPr>
          </a:p>
          <a:p>
            <a:pPr algn="just">
              <a:lnSpc>
                <a:spcPct val="100000"/>
              </a:lnSpc>
            </a:pPr>
            <a:r>
              <a:rPr b="0" i="1" lang="ru-RU" sz="2000" spc="-1" strike="noStrike">
                <a:solidFill>
                  <a:srgbClr val="002060"/>
                </a:solidFill>
                <a:uFill>
                  <a:solidFill>
                    <a:srgbClr val="ffffff"/>
                  </a:solidFill>
                </a:uFill>
                <a:latin typeface="Times New Roman"/>
              </a:rPr>
              <a:t>Версия — пара разделённых точкой цифр. Например: 1.0.</a:t>
            </a: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Стартовая строка ответа сервера: </a:t>
            </a:r>
            <a:endParaRPr b="0" lang="ru-RU" sz="1800" spc="-1" strike="noStrike">
              <a:solidFill>
                <a:srgbClr val="000000"/>
              </a:solidFill>
              <a:uFill>
                <a:solidFill>
                  <a:srgbClr val="ffffff"/>
                </a:solidFill>
              </a:uFill>
              <a:latin typeface="Arial"/>
            </a:endParaRPr>
          </a:p>
          <a:p>
            <a:pPr algn="just">
              <a:lnSpc>
                <a:spcPct val="100000"/>
              </a:lnSpc>
            </a:pPr>
            <a:r>
              <a:rPr b="1" lang="ru-RU" sz="2000" spc="-1" strike="noStrike">
                <a:solidFill>
                  <a:srgbClr val="002060"/>
                </a:solidFill>
                <a:uFill>
                  <a:solidFill>
                    <a:srgbClr val="ffffff"/>
                  </a:solidFill>
                </a:uFill>
                <a:latin typeface="Times New Roman"/>
              </a:rPr>
              <a:t>HTTP/Версия КодСостояния Пояснение</a:t>
            </a: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a:p>
            <a:pPr algn="just">
              <a:lnSpc>
                <a:spcPct val="100000"/>
              </a:lnSpc>
            </a:pPr>
            <a:r>
              <a:rPr b="0" i="1" lang="ru-RU" sz="2000" spc="-1" strike="noStrike">
                <a:solidFill>
                  <a:srgbClr val="002060"/>
                </a:solidFill>
                <a:uFill>
                  <a:solidFill>
                    <a:srgbClr val="ffffff"/>
                  </a:solidFill>
                </a:uFill>
                <a:latin typeface="Times New Roman"/>
              </a:rPr>
              <a:t>Версия — пара разделённых точкой цифр, как в запросе;</a:t>
            </a:r>
            <a:endParaRPr b="0" lang="ru-RU" sz="1800" spc="-1" strike="noStrike">
              <a:solidFill>
                <a:srgbClr val="000000"/>
              </a:solidFill>
              <a:uFill>
                <a:solidFill>
                  <a:srgbClr val="ffffff"/>
                </a:solidFill>
              </a:uFill>
              <a:latin typeface="Arial"/>
            </a:endParaRPr>
          </a:p>
          <a:p>
            <a:pPr algn="just">
              <a:lnSpc>
                <a:spcPct val="100000"/>
              </a:lnSpc>
            </a:pPr>
            <a:r>
              <a:rPr b="0" i="1" lang="ru-RU" sz="2000" spc="-1" strike="noStrike">
                <a:solidFill>
                  <a:srgbClr val="002060"/>
                </a:solidFill>
                <a:uFill>
                  <a:solidFill>
                    <a:srgbClr val="ffffff"/>
                  </a:solidFill>
                </a:uFill>
                <a:latin typeface="Times New Roman"/>
              </a:rPr>
              <a:t>Код состояния — три цифры. По коду состояния определяется дальнейшее содержимое сообщения и поведение клиента;</a:t>
            </a:r>
            <a:endParaRPr b="0" lang="ru-RU" sz="1800" spc="-1" strike="noStrike">
              <a:solidFill>
                <a:srgbClr val="000000"/>
              </a:solidFill>
              <a:uFill>
                <a:solidFill>
                  <a:srgbClr val="ffffff"/>
                </a:solidFill>
              </a:uFill>
              <a:latin typeface="Arial"/>
            </a:endParaRPr>
          </a:p>
          <a:p>
            <a:pPr algn="just">
              <a:lnSpc>
                <a:spcPct val="100000"/>
              </a:lnSpc>
            </a:pPr>
            <a:r>
              <a:rPr b="0" i="1" lang="ru-RU" sz="2000" spc="-1" strike="noStrike">
                <a:solidFill>
                  <a:srgbClr val="002060"/>
                </a:solidFill>
                <a:uFill>
                  <a:solidFill>
                    <a:srgbClr val="ffffff"/>
                  </a:solidFill>
                </a:uFill>
                <a:latin typeface="Times New Roman"/>
              </a:rPr>
              <a:t>Пояснение — текстовое короткое пояснение к коду ответа для пользователя. Никак не влияет на сообщение и является необязательным.</a:t>
            </a:r>
            <a:endParaRPr b="0" lang="ru-RU"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Picture 1" descr=""/>
          <p:cNvPicPr/>
          <p:nvPr/>
        </p:nvPicPr>
        <p:blipFill>
          <a:blip r:embed="rId1"/>
          <a:stretch/>
        </p:blipFill>
        <p:spPr>
          <a:xfrm>
            <a:off x="7956720" y="5732640"/>
            <a:ext cx="917280" cy="917280"/>
          </a:xfrm>
          <a:prstGeom prst="rect">
            <a:avLst/>
          </a:prstGeom>
          <a:ln>
            <a:noFill/>
          </a:ln>
        </p:spPr>
      </p:pic>
      <p:sp>
        <p:nvSpPr>
          <p:cNvPr id="113"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HTTP-сервер средствами Python</a:t>
            </a:r>
            <a:endParaRPr b="0" lang="ru-RU" sz="2400" spc="-1" strike="noStrike">
              <a:solidFill>
                <a:srgbClr val="000000"/>
              </a:solidFill>
              <a:uFill>
                <a:solidFill>
                  <a:srgbClr val="ffffff"/>
                </a:solidFill>
              </a:uFill>
              <a:latin typeface="Verdana"/>
            </a:endParaRPr>
          </a:p>
        </p:txBody>
      </p:sp>
      <p:sp>
        <p:nvSpPr>
          <p:cNvPr id="114" name="CustomShape 2"/>
          <p:cNvSpPr/>
          <p:nvPr/>
        </p:nvSpPr>
        <p:spPr>
          <a:xfrm>
            <a:off x="395640" y="1845000"/>
            <a:ext cx="8352720" cy="466416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Простейший HTTP-сервер на своем хосте можно организовать, просто запустив на хосте соответствующий модуль Python и номер свободного порта.</a:t>
            </a: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Для Linux это будет SimpleHTTPServer:</a:t>
            </a: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a:p>
            <a:pPr algn="just">
              <a:lnSpc>
                <a:spcPct val="100000"/>
              </a:lnSpc>
            </a:pPr>
            <a:r>
              <a:rPr b="1" lang="ru-RU" sz="2000" spc="-1" strike="noStrike">
                <a:solidFill>
                  <a:srgbClr val="002060"/>
                </a:solidFill>
                <a:uFill>
                  <a:solidFill>
                    <a:srgbClr val="ffffff"/>
                  </a:solidFill>
                </a:uFill>
                <a:latin typeface="Times New Roman"/>
              </a:rPr>
              <a:t>python –m SimpleHTTPServer 8888</a:t>
            </a: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Для Windows – http.server:</a:t>
            </a: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a:p>
            <a:pPr algn="just">
              <a:lnSpc>
                <a:spcPct val="100000"/>
              </a:lnSpc>
            </a:pPr>
            <a:r>
              <a:rPr b="1" lang="ru-RU" sz="2000" spc="-1" strike="noStrike">
                <a:solidFill>
                  <a:srgbClr val="002060"/>
                </a:solidFill>
                <a:uFill>
                  <a:solidFill>
                    <a:srgbClr val="ffffff"/>
                  </a:solidFill>
                </a:uFill>
                <a:latin typeface="Times New Roman"/>
              </a:rPr>
              <a:t>python –m http.server 8888</a:t>
            </a: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После этого в браузере можно набрать </a:t>
            </a:r>
            <a:r>
              <a:rPr b="0" lang="ru-RU" sz="2000" spc="-1" strike="noStrike" u="sng">
                <a:solidFill>
                  <a:srgbClr val="0000e5"/>
                </a:solidFill>
                <a:uFill>
                  <a:solidFill>
                    <a:srgbClr val="ffffff"/>
                  </a:solidFill>
                </a:uFill>
                <a:latin typeface="Times New Roman"/>
                <a:hlinkClick r:id="rId2"/>
              </a:rPr>
              <a:t>http</a:t>
            </a:r>
            <a:r>
              <a:rPr b="0" lang="ru-RU" sz="2000" spc="-1" strike="noStrike" u="sng">
                <a:solidFill>
                  <a:srgbClr val="0000e5"/>
                </a:solidFill>
                <a:uFill>
                  <a:solidFill>
                    <a:srgbClr val="ffffff"/>
                  </a:solidFill>
                </a:uFill>
                <a:latin typeface="Times New Roman"/>
                <a:hlinkClick r:id="rId3"/>
              </a:rPr>
              <a:t>://127.0.0.1:8888</a:t>
            </a:r>
            <a:r>
              <a:rPr b="0" lang="ru-RU" sz="2000" spc="-1" strike="noStrike" u="sng">
                <a:solidFill>
                  <a:srgbClr val="0000e5"/>
                </a:solidFill>
                <a:uFill>
                  <a:solidFill>
                    <a:srgbClr val="ffffff"/>
                  </a:solidFill>
                </a:uFill>
                <a:latin typeface="Times New Roman"/>
                <a:hlinkClick r:id="rId4"/>
              </a:rPr>
              <a:t>/</a:t>
            </a:r>
            <a:r>
              <a:rPr b="0" lang="ru-RU" sz="2000" spc="-1" strike="noStrike">
                <a:solidFill>
                  <a:srgbClr val="002060"/>
                </a:solidFill>
                <a:uFill>
                  <a:solidFill>
                    <a:srgbClr val="ffffff"/>
                  </a:solidFill>
                </a:uFill>
                <a:latin typeface="Times New Roman"/>
              </a:rPr>
              <a:t> и изучать содержимое папки, в которой запущен сервер, непосредственно через браузер в формате гипертекста.</a:t>
            </a:r>
            <a:endParaRPr b="0" lang="ru-RU"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Picture 1" descr=""/>
          <p:cNvPicPr/>
          <p:nvPr/>
        </p:nvPicPr>
        <p:blipFill>
          <a:blip r:embed="rId1"/>
          <a:stretch/>
        </p:blipFill>
        <p:spPr>
          <a:xfrm>
            <a:off x="7956720" y="5732640"/>
            <a:ext cx="917280" cy="917280"/>
          </a:xfrm>
          <a:prstGeom prst="rect">
            <a:avLst/>
          </a:prstGeom>
          <a:ln>
            <a:noFill/>
          </a:ln>
        </p:spPr>
      </p:pic>
      <p:sp>
        <p:nvSpPr>
          <p:cNvPr id="116"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Свой HTTP-сервер</a:t>
            </a:r>
            <a:endParaRPr b="0" lang="ru-RU" sz="2400" spc="-1" strike="noStrike">
              <a:solidFill>
                <a:srgbClr val="000000"/>
              </a:solidFill>
              <a:uFill>
                <a:solidFill>
                  <a:srgbClr val="ffffff"/>
                </a:solidFill>
              </a:uFill>
              <a:latin typeface="Verdana"/>
            </a:endParaRPr>
          </a:p>
        </p:txBody>
      </p:sp>
      <p:sp>
        <p:nvSpPr>
          <p:cNvPr id="117" name="CustomShape 2"/>
          <p:cNvSpPr/>
          <p:nvPr/>
        </p:nvSpPr>
        <p:spPr>
          <a:xfrm>
            <a:off x="179640" y="1845000"/>
            <a:ext cx="8694360" cy="7002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Также можно написать свой HTTP-сервер, используя модуль BaseHTTPServer (Linux) или http.server (Windows).</a:t>
            </a:r>
            <a:endParaRPr b="0" lang="ru-RU" sz="1800" spc="-1" strike="noStrike">
              <a:solidFill>
                <a:srgbClr val="000000"/>
              </a:solidFill>
              <a:uFill>
                <a:solidFill>
                  <a:srgbClr val="ffffff"/>
                </a:solidFill>
              </a:uFill>
              <a:latin typeface="Arial"/>
            </a:endParaRPr>
          </a:p>
        </p:txBody>
      </p:sp>
      <p:sp>
        <p:nvSpPr>
          <p:cNvPr id="118" name="CustomShape 3"/>
          <p:cNvSpPr/>
          <p:nvPr/>
        </p:nvSpPr>
        <p:spPr>
          <a:xfrm>
            <a:off x="251640" y="2717640"/>
            <a:ext cx="8676360" cy="319320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from</a:t>
            </a:r>
            <a:r>
              <a:rPr b="0" lang="ru-RU" sz="1200" spc="-1" strike="noStrike">
                <a:solidFill>
                  <a:srgbClr val="000000"/>
                </a:solidFill>
                <a:uFill>
                  <a:solidFill>
                    <a:srgbClr val="ffffff"/>
                  </a:solidFill>
                </a:uFill>
                <a:latin typeface="Courier New"/>
              </a:rPr>
              <a:t> http</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server </a:t>
            </a: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BaseHTTPRequestHandler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HTTPServer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class</a:t>
            </a:r>
            <a:r>
              <a:rPr b="0" lang="ru-RU" sz="1200" spc="-1" strike="noStrike">
                <a:solidFill>
                  <a:srgbClr val="000000"/>
                </a:solidFill>
                <a:uFill>
                  <a:solidFill>
                    <a:srgbClr val="ffffff"/>
                  </a:solidFill>
                </a:uFill>
                <a:latin typeface="Courier New"/>
              </a:rPr>
              <a:t> </a:t>
            </a:r>
            <a:r>
              <a:rPr b="1" lang="ru-RU" sz="1200" spc="-1" strike="noStrike">
                <a:solidFill>
                  <a:srgbClr val="000000"/>
                </a:solidFill>
                <a:uFill>
                  <a:solidFill>
                    <a:srgbClr val="ffffff"/>
                  </a:solidFill>
                </a:uFill>
                <a:latin typeface="Courier New"/>
              </a:rPr>
              <a:t>MyHandler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BaseHTTPRequestHandler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обработчик GET запросов</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def</a:t>
            </a:r>
            <a:r>
              <a:rPr b="0" lang="ru-RU" sz="1200" spc="-1" strike="noStrike">
                <a:solidFill>
                  <a:srgbClr val="000000"/>
                </a:solidFill>
                <a:uFill>
                  <a:solidFill>
                    <a:srgbClr val="ffffff"/>
                  </a:solidFill>
                </a:uFill>
                <a:latin typeface="Courier New"/>
              </a:rPr>
              <a:t> </a:t>
            </a:r>
            <a:r>
              <a:rPr b="0" lang="ru-RU" sz="1200" spc="-1" strike="noStrike">
                <a:solidFill>
                  <a:srgbClr val="ff00ff"/>
                </a:solidFill>
                <a:uFill>
                  <a:solidFill>
                    <a:srgbClr val="ffffff"/>
                  </a:solidFill>
                </a:uFill>
                <a:latin typeface="Courier New"/>
              </a:rPr>
              <a:t>do_GET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send_response</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200</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OK</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send_header</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'Content-type'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'text/html'</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end_headers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собственно html сообщение</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wfile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write</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'Hello World!'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encode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if</a:t>
            </a:r>
            <a:r>
              <a:rPr b="0" lang="ru-RU" sz="1200" spc="-1" strike="noStrike">
                <a:solidFill>
                  <a:srgbClr val="000000"/>
                </a:solidFill>
                <a:uFill>
                  <a:solidFill>
                    <a:srgbClr val="ffffff"/>
                  </a:solidFill>
                </a:uFill>
                <a:latin typeface="Courier New"/>
              </a:rPr>
              <a:t> __name__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'__main__'</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port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8080</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server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HTTPServer</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'127.0.0.1'</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port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MyHandler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'Started HTTP server on port: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port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бесконечно ожидаем входящие http запросы</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server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serve_forever</a:t>
            </a:r>
            <a:r>
              <a:rPr b="1" lang="ru-RU" sz="12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
        <p:nvSpPr>
          <p:cNvPr id="119" name="CustomShape 4"/>
          <p:cNvSpPr/>
          <p:nvPr/>
        </p:nvSpPr>
        <p:spPr>
          <a:xfrm>
            <a:off x="233640" y="6033600"/>
            <a:ext cx="8694360" cy="7002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После запуска скрипта в браузере можно набрать </a:t>
            </a:r>
            <a:r>
              <a:rPr b="0" lang="ru-RU" sz="2000" spc="-1" strike="noStrike" u="sng">
                <a:solidFill>
                  <a:srgbClr val="0000e5"/>
                </a:solidFill>
                <a:uFill>
                  <a:solidFill>
                    <a:srgbClr val="ffffff"/>
                  </a:solidFill>
                </a:uFill>
                <a:latin typeface="Times New Roman"/>
                <a:hlinkClick r:id="rId2"/>
              </a:rPr>
              <a:t>http://</a:t>
            </a:r>
            <a:r>
              <a:rPr b="0" lang="ru-RU" sz="2000" spc="-1" strike="noStrike" u="sng">
                <a:solidFill>
                  <a:srgbClr val="0000e5"/>
                </a:solidFill>
                <a:uFill>
                  <a:solidFill>
                    <a:srgbClr val="ffffff"/>
                  </a:solidFill>
                </a:uFill>
                <a:latin typeface="Times New Roman"/>
                <a:hlinkClick r:id="rId3"/>
              </a:rPr>
              <a:t>127.0.0.1:8</a:t>
            </a:r>
            <a:r>
              <a:rPr b="0" lang="ru-RU" sz="2000" spc="-1" strike="noStrike" u="sng">
                <a:solidFill>
                  <a:srgbClr val="0000e5"/>
                </a:solidFill>
                <a:uFill>
                  <a:solidFill>
                    <a:srgbClr val="ffffff"/>
                  </a:solidFill>
                </a:uFill>
                <a:latin typeface="Times New Roman"/>
                <a:hlinkClick r:id="rId4"/>
              </a:rPr>
              <a:t>0</a:t>
            </a:r>
            <a:r>
              <a:rPr b="0" lang="ru-RU" sz="2000" spc="-1" strike="noStrike" u="sng">
                <a:solidFill>
                  <a:srgbClr val="0000e5"/>
                </a:solidFill>
                <a:uFill>
                  <a:solidFill>
                    <a:srgbClr val="ffffff"/>
                  </a:solidFill>
                </a:uFill>
                <a:latin typeface="Times New Roman"/>
                <a:hlinkClick r:id="rId5"/>
              </a:rPr>
              <a:t>8</a:t>
            </a:r>
            <a:r>
              <a:rPr b="0" lang="ru-RU" sz="2000" spc="-1" strike="noStrike" u="sng">
                <a:solidFill>
                  <a:srgbClr val="0000e5"/>
                </a:solidFill>
                <a:uFill>
                  <a:solidFill>
                    <a:srgbClr val="ffffff"/>
                  </a:solidFill>
                </a:uFill>
                <a:latin typeface="Times New Roman"/>
                <a:hlinkClick r:id="rId6"/>
              </a:rPr>
              <a:t>0</a:t>
            </a:r>
            <a:r>
              <a:rPr b="0" lang="ru-RU" sz="2000" spc="-1" strike="noStrike" u="sng">
                <a:solidFill>
                  <a:srgbClr val="0000e5"/>
                </a:solidFill>
                <a:uFill>
                  <a:solidFill>
                    <a:srgbClr val="ffffff"/>
                  </a:solidFill>
                </a:uFill>
                <a:latin typeface="Times New Roman"/>
                <a:hlinkClick r:id="rId7"/>
              </a:rPr>
              <a:t>/</a:t>
            </a:r>
            <a:r>
              <a:rPr b="0" lang="ru-RU" sz="2000" spc="-1" strike="noStrike">
                <a:solidFill>
                  <a:srgbClr val="002060"/>
                </a:solidFill>
                <a:uFill>
                  <a:solidFill>
                    <a:srgbClr val="ffffff"/>
                  </a:solidFill>
                </a:uFill>
                <a:latin typeface="Times New Roman"/>
              </a:rPr>
              <a:t> и увидеть тот самый ‘Hello World!’, отправляемый в do_GET.</a:t>
            </a:r>
            <a:endParaRPr b="0" lang="ru-RU"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Picture 1" descr=""/>
          <p:cNvPicPr/>
          <p:nvPr/>
        </p:nvPicPr>
        <p:blipFill>
          <a:blip r:embed="rId1"/>
          <a:stretch/>
        </p:blipFill>
        <p:spPr>
          <a:xfrm>
            <a:off x="7956720" y="5732640"/>
            <a:ext cx="917280" cy="917280"/>
          </a:xfrm>
          <a:prstGeom prst="rect">
            <a:avLst/>
          </a:prstGeom>
          <a:ln>
            <a:noFill/>
          </a:ln>
        </p:spPr>
      </p:pic>
      <p:sp>
        <p:nvSpPr>
          <p:cNvPr id="121"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urllib</a:t>
            </a:r>
            <a:endParaRPr b="0" lang="ru-RU" sz="2400" spc="-1" strike="noStrike">
              <a:solidFill>
                <a:srgbClr val="000000"/>
              </a:solidFill>
              <a:uFill>
                <a:solidFill>
                  <a:srgbClr val="ffffff"/>
                </a:solidFill>
              </a:uFill>
              <a:latin typeface="Verdana"/>
            </a:endParaRPr>
          </a:p>
        </p:txBody>
      </p:sp>
      <p:sp>
        <p:nvSpPr>
          <p:cNvPr id="122" name="CustomShape 2"/>
          <p:cNvSpPr/>
          <p:nvPr/>
        </p:nvSpPr>
        <p:spPr>
          <a:xfrm>
            <a:off x="323640" y="1845000"/>
            <a:ext cx="8424720" cy="7002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Для чтения веб-страниц в скрипте Python для последующей обработки, используется модуль urllib.</a:t>
            </a:r>
            <a:endParaRPr b="0" lang="ru-RU" sz="1800" spc="-1" strike="noStrike">
              <a:solidFill>
                <a:srgbClr val="000000"/>
              </a:solidFill>
              <a:uFill>
                <a:solidFill>
                  <a:srgbClr val="ffffff"/>
                </a:solidFill>
              </a:uFill>
              <a:latin typeface="Arial"/>
            </a:endParaRPr>
          </a:p>
        </p:txBody>
      </p:sp>
      <p:sp>
        <p:nvSpPr>
          <p:cNvPr id="123" name="CustomShape 3"/>
          <p:cNvSpPr/>
          <p:nvPr/>
        </p:nvSpPr>
        <p:spPr>
          <a:xfrm>
            <a:off x="323640" y="2757600"/>
            <a:ext cx="8424720" cy="1369080"/>
          </a:xfrm>
          <a:prstGeom prst="rect">
            <a:avLst/>
          </a:prstGeom>
          <a:noFill/>
          <a:ln>
            <a:noFill/>
          </a:ln>
        </p:spPr>
        <p:style>
          <a:lnRef idx="0"/>
          <a:fillRef idx="0"/>
          <a:effectRef idx="0"/>
          <a:fontRef idx="minor"/>
        </p:style>
        <p:txBody>
          <a:bodyPr lIns="90000" rIns="90000" tIns="45000" bIns="45000"/>
          <a:p>
            <a:pPr>
              <a:lnSpc>
                <a:spcPct val="100000"/>
              </a:lnSpc>
            </a:pPr>
            <a:r>
              <a:rPr b="1" lang="ru-RU" sz="1400" spc="-1" strike="noStrike">
                <a:solidFill>
                  <a:srgbClr val="0000ff"/>
                </a:solidFill>
                <a:uFill>
                  <a:solidFill>
                    <a:srgbClr val="ffffff"/>
                  </a:solidFill>
                </a:uFill>
                <a:latin typeface="Courier New"/>
              </a:rPr>
              <a:t>from</a:t>
            </a:r>
            <a:r>
              <a:rPr b="0" lang="ru-RU" sz="1400" spc="-1" strike="noStrike">
                <a:solidFill>
                  <a:srgbClr val="000000"/>
                </a:solidFill>
                <a:uFill>
                  <a:solidFill>
                    <a:srgbClr val="ffffff"/>
                  </a:solidFill>
                </a:uFill>
                <a:latin typeface="Courier New"/>
              </a:rPr>
              <a:t> urllib </a:t>
            </a:r>
            <a:r>
              <a:rPr b="1" lang="ru-RU" sz="1400" spc="-1" strike="noStrike">
                <a:solidFill>
                  <a:srgbClr val="0000ff"/>
                </a:solidFill>
                <a:uFill>
                  <a:solidFill>
                    <a:srgbClr val="ffffff"/>
                  </a:solidFill>
                </a:uFill>
                <a:latin typeface="Courier New"/>
              </a:rPr>
              <a:t>import</a:t>
            </a:r>
            <a:r>
              <a:rPr b="0" lang="ru-RU" sz="1400" spc="-1" strike="noStrike">
                <a:solidFill>
                  <a:srgbClr val="000000"/>
                </a:solidFill>
                <a:uFill>
                  <a:solidFill>
                    <a:srgbClr val="ffffff"/>
                  </a:solidFill>
                </a:uFill>
                <a:latin typeface="Courier New"/>
              </a:rPr>
              <a:t> request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req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request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Request</a:t>
            </a:r>
            <a:r>
              <a:rPr b="1" lang="ru-RU" sz="1400" spc="-1" strike="noStrike">
                <a:solidFill>
                  <a:srgbClr val="000080"/>
                </a:solidFill>
                <a:uFill>
                  <a:solidFill>
                    <a:srgbClr val="ffffff"/>
                  </a:solidFill>
                </a:uFill>
                <a:latin typeface="Courier New"/>
              </a:rPr>
              <a:t>(</a:t>
            </a:r>
            <a:r>
              <a:rPr b="0" lang="ru-RU" sz="1400" spc="-1" strike="noStrike">
                <a:solidFill>
                  <a:srgbClr val="808080"/>
                </a:solidFill>
                <a:uFill>
                  <a:solidFill>
                    <a:srgbClr val="ffffff"/>
                  </a:solidFill>
                </a:uFill>
                <a:latin typeface="Courier New"/>
              </a:rPr>
              <a:t>'</a:t>
            </a:r>
            <a:r>
              <a:rPr b="0" lang="ru-RU" sz="1400" spc="-1" strike="noStrike" u="sng">
                <a:solidFill>
                  <a:srgbClr val="808080"/>
                </a:solidFill>
                <a:uFill>
                  <a:solidFill>
                    <a:srgbClr val="ffffff"/>
                  </a:solidFill>
                </a:uFill>
                <a:latin typeface="Courier New"/>
              </a:rPr>
              <a:t>http://google.com</a:t>
            </a:r>
            <a:r>
              <a:rPr b="0" lang="ru-RU" sz="1400" spc="-1" strike="noStrike">
                <a:solidFill>
                  <a:srgbClr val="808080"/>
                </a:solidFill>
                <a:uFill>
                  <a:solidFill>
                    <a:srgbClr val="ffffff"/>
                  </a:solidFill>
                </a:uFill>
                <a:latin typeface="Courier New"/>
              </a:rPr>
              <a: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response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request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urlopen</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req</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400" spc="-1" strike="noStrike">
                <a:solidFill>
                  <a:srgbClr val="000000"/>
                </a:solidFill>
                <a:uFill>
                  <a:solidFill>
                    <a:srgbClr val="ffffff"/>
                  </a:solidFill>
                </a:uFill>
                <a:latin typeface="Courier New"/>
              </a:rPr>
              <a:t>web_page </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response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read</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400" spc="-1" strike="noStrike">
                <a:solidFill>
                  <a:srgbClr val="0000ff"/>
                </a:solidFill>
                <a:uFill>
                  <a:solidFill>
                    <a:srgbClr val="ffffff"/>
                  </a:solidFill>
                </a:uFill>
                <a:latin typeface="Courier New"/>
              </a:rPr>
              <a:t>print</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web_page</a:t>
            </a:r>
            <a:r>
              <a:rPr b="1" lang="ru-RU" sz="1400" spc="-1" strike="noStrike">
                <a:solidFill>
                  <a:srgbClr val="000080"/>
                </a:solidFill>
                <a:uFill>
                  <a:solidFill>
                    <a:srgbClr val="ffffff"/>
                  </a:solidFill>
                </a:uFill>
                <a:latin typeface="Courier New"/>
              </a:rPr>
              <a:t>)</a:t>
            </a:r>
            <a:r>
              <a:rPr b="0" lang="ru-RU" sz="14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 name="Picture 1" descr=""/>
          <p:cNvPicPr/>
          <p:nvPr/>
        </p:nvPicPr>
        <p:blipFill>
          <a:blip r:embed="rId1"/>
          <a:stretch/>
        </p:blipFill>
        <p:spPr>
          <a:xfrm>
            <a:off x="7956720" y="5732640"/>
            <a:ext cx="917280" cy="917280"/>
          </a:xfrm>
          <a:prstGeom prst="rect">
            <a:avLst/>
          </a:prstGeom>
          <a:ln>
            <a:noFill/>
          </a:ln>
        </p:spPr>
      </p:pic>
      <p:sp>
        <p:nvSpPr>
          <p:cNvPr id="50"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Разминка</a:t>
            </a:r>
            <a:endParaRPr b="0" lang="ru-RU" sz="2400" spc="-1" strike="noStrike">
              <a:solidFill>
                <a:srgbClr val="000000"/>
              </a:solidFill>
              <a:uFill>
                <a:solidFill>
                  <a:srgbClr val="ffffff"/>
                </a:solidFill>
              </a:uFill>
              <a:latin typeface="Verdana"/>
            </a:endParaRPr>
          </a:p>
        </p:txBody>
      </p:sp>
      <p:sp>
        <p:nvSpPr>
          <p:cNvPr id="51" name="CustomShape 2"/>
          <p:cNvSpPr/>
          <p:nvPr/>
        </p:nvSpPr>
        <p:spPr>
          <a:xfrm>
            <a:off x="395640" y="1845000"/>
            <a:ext cx="8352720" cy="22248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Написать приложение, которое </a:t>
            </a:r>
            <a:r>
              <a:rPr b="0" lang="ru-RU" sz="2000" spc="-1" strike="noStrike" u="sng">
                <a:solidFill>
                  <a:srgbClr val="002060"/>
                </a:solidFill>
                <a:uFill>
                  <a:solidFill>
                    <a:srgbClr val="ffffff"/>
                  </a:solidFill>
                </a:uFill>
                <a:latin typeface="Times New Roman"/>
              </a:rPr>
              <a:t>непрерывно</a:t>
            </a:r>
            <a:r>
              <a:rPr b="0" lang="ru-RU" sz="2000" spc="-1" strike="noStrike">
                <a:solidFill>
                  <a:srgbClr val="002060"/>
                </a:solidFill>
                <a:uFill>
                  <a:solidFill>
                    <a:srgbClr val="ffffff"/>
                  </a:solidFill>
                </a:uFill>
                <a:latin typeface="Times New Roman"/>
              </a:rPr>
              <a:t> выводит на экран введенный пользователем символ. Пользователь может задать новый символ, не останавливая вывод старого символа. При это программа должна мгновенно переключиться на вывод нового символа. Пока ни один символ не введен – программа ничего не выводит, как только введен символ ‘q’ – программа завершается.</a:t>
            </a:r>
            <a:endParaRPr b="0" lang="ru-RU" sz="1800" spc="-1" strike="noStrike">
              <a:solidFill>
                <a:srgbClr val="000000"/>
              </a:solidFill>
              <a:uFill>
                <a:solidFill>
                  <a:srgbClr val="ffffff"/>
                </a:solidFill>
              </a:uFill>
              <a:latin typeface="Arial"/>
            </a:endParaRPr>
          </a:p>
          <a:p>
            <a:pPr algn="just">
              <a:lnSpc>
                <a:spcPct val="100000"/>
              </a:lnSpc>
            </a:pPr>
            <a:endParaRPr b="0" lang="ru-RU"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Picture 1" descr=""/>
          <p:cNvPicPr/>
          <p:nvPr/>
        </p:nvPicPr>
        <p:blipFill>
          <a:blip r:embed="rId1"/>
          <a:stretch/>
        </p:blipFill>
        <p:spPr>
          <a:xfrm>
            <a:off x="7956720" y="5732640"/>
            <a:ext cx="917280" cy="917280"/>
          </a:xfrm>
          <a:prstGeom prst="rect">
            <a:avLst/>
          </a:prstGeom>
          <a:ln>
            <a:noFill/>
          </a:ln>
        </p:spPr>
      </p:pic>
      <p:sp>
        <p:nvSpPr>
          <p:cNvPr id="125"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xmlrpc</a:t>
            </a:r>
            <a:endParaRPr b="0" lang="ru-RU" sz="2400" spc="-1" strike="noStrike">
              <a:solidFill>
                <a:srgbClr val="000000"/>
              </a:solidFill>
              <a:uFill>
                <a:solidFill>
                  <a:srgbClr val="ffffff"/>
                </a:solidFill>
              </a:uFill>
              <a:latin typeface="Verdana"/>
            </a:endParaRPr>
          </a:p>
        </p:txBody>
      </p:sp>
      <p:sp>
        <p:nvSpPr>
          <p:cNvPr id="126" name="CustomShape 2"/>
          <p:cNvSpPr/>
          <p:nvPr/>
        </p:nvSpPr>
        <p:spPr>
          <a:xfrm>
            <a:off x="395640" y="1845000"/>
            <a:ext cx="8352720" cy="37494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XML-RPC – стандарт/протокол вызова удаленных процедур, использующий XML для кодирования своих сообщений и HTTP в качестве транспортного механизма.</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XML (Extensible Markup Language) – язык разметки соответствующих документов.</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RPC (Remote Procedure Call) – удаленный вызов процедур – класс технологий для запуска процедур на удаленных хостах. </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Модуль xmlrpc.server (в Python2 – xmlrpclib) содержит классы для создания собственного кроссплатформенного сервера, работающего по протоколу XML-RPC. </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Модуль xmlrpc.client (в Python2 – та же xmlrpclib) позволяет написать программу-клиент для взаимодействия с XML-RPC сервером.</a:t>
            </a:r>
            <a:endParaRPr b="0" lang="ru-RU"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Picture 1" descr=""/>
          <p:cNvPicPr/>
          <p:nvPr/>
        </p:nvPicPr>
        <p:blipFill>
          <a:blip r:embed="rId1"/>
          <a:stretch/>
        </p:blipFill>
        <p:spPr>
          <a:xfrm>
            <a:off x="7956720" y="5732640"/>
            <a:ext cx="917280" cy="917280"/>
          </a:xfrm>
          <a:prstGeom prst="rect">
            <a:avLst/>
          </a:prstGeom>
          <a:ln>
            <a:noFill/>
          </a:ln>
        </p:spPr>
      </p:pic>
      <p:sp>
        <p:nvSpPr>
          <p:cNvPr id="128"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xmlrpc.server</a:t>
            </a:r>
            <a:endParaRPr b="0" lang="ru-RU" sz="2400" spc="-1" strike="noStrike">
              <a:solidFill>
                <a:srgbClr val="000000"/>
              </a:solidFill>
              <a:uFill>
                <a:solidFill>
                  <a:srgbClr val="ffffff"/>
                </a:solidFill>
              </a:uFill>
              <a:latin typeface="Verdana"/>
            </a:endParaRPr>
          </a:p>
        </p:txBody>
      </p:sp>
      <p:sp>
        <p:nvSpPr>
          <p:cNvPr id="129" name="CustomShape 2"/>
          <p:cNvSpPr/>
          <p:nvPr/>
        </p:nvSpPr>
        <p:spPr>
          <a:xfrm>
            <a:off x="179640" y="1845000"/>
            <a:ext cx="8694360" cy="22248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Простой пример сервера, предоставляющего единственную функцию для удаленного вызова. Функция принимает число и возвращает True если оно четное и False в противном случае. Сначала создаем экземпляр SimpleXMLRPCServer и задаем адрес хоста и порт, который он будет прослушивать. Затем регистрируем функцию для удаленного вызова, чтоб сервер знал, как ее вызывать. И наконец, запускаем сервер в бесконечном цикле ожидания и обработки запросов.</a:t>
            </a:r>
            <a:endParaRPr b="0" lang="ru-RU" sz="1800" spc="-1" strike="noStrike">
              <a:solidFill>
                <a:srgbClr val="000000"/>
              </a:solidFill>
              <a:uFill>
                <a:solidFill>
                  <a:srgbClr val="ffffff"/>
                </a:solidFill>
              </a:uFill>
              <a:latin typeface="Arial"/>
            </a:endParaRPr>
          </a:p>
        </p:txBody>
      </p:sp>
      <p:sp>
        <p:nvSpPr>
          <p:cNvPr id="130" name="CustomShape 3"/>
          <p:cNvSpPr/>
          <p:nvPr/>
        </p:nvSpPr>
        <p:spPr>
          <a:xfrm>
            <a:off x="197280" y="4226400"/>
            <a:ext cx="8676360" cy="191556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from</a:t>
            </a:r>
            <a:r>
              <a:rPr b="0" lang="ru-RU" sz="1200" spc="-1" strike="noStrike">
                <a:solidFill>
                  <a:srgbClr val="000000"/>
                </a:solidFill>
                <a:uFill>
                  <a:solidFill>
                    <a:srgbClr val="ffffff"/>
                  </a:solidFill>
                </a:uFill>
                <a:latin typeface="Courier New"/>
              </a:rPr>
              <a:t> xmlrpc</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server </a:t>
            </a: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SimpleXMLRPCServer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def</a:t>
            </a:r>
            <a:r>
              <a:rPr b="0" lang="ru-RU" sz="1200" spc="-1" strike="noStrike">
                <a:solidFill>
                  <a:srgbClr val="000000"/>
                </a:solidFill>
                <a:uFill>
                  <a:solidFill>
                    <a:srgbClr val="ffffff"/>
                  </a:solidFill>
                </a:uFill>
                <a:latin typeface="Courier New"/>
              </a:rPr>
              <a:t> </a:t>
            </a:r>
            <a:r>
              <a:rPr b="0" lang="ru-RU" sz="1200" spc="-1" strike="noStrike">
                <a:solidFill>
                  <a:srgbClr val="ff00ff"/>
                </a:solidFill>
                <a:uFill>
                  <a:solidFill>
                    <a:srgbClr val="ffffff"/>
                  </a:solidFill>
                </a:uFill>
                <a:latin typeface="Courier New"/>
              </a:rPr>
              <a:t>is_even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return</a:t>
            </a:r>
            <a:r>
              <a:rPr b="0" lang="ru-RU" sz="1200" spc="-1" strike="noStrike">
                <a:solidFill>
                  <a:srgbClr val="000000"/>
                </a:solidFill>
                <a:uFill>
                  <a:solidFill>
                    <a:srgbClr val="ffffff"/>
                  </a:solidFill>
                </a:uFill>
                <a:latin typeface="Courier New"/>
              </a:rPr>
              <a:t> n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2</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0</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if</a:t>
            </a:r>
            <a:r>
              <a:rPr b="0" lang="ru-RU" sz="1200" spc="-1" strike="noStrike">
                <a:solidFill>
                  <a:srgbClr val="000000"/>
                </a:solidFill>
                <a:uFill>
                  <a:solidFill>
                    <a:srgbClr val="ffffff"/>
                  </a:solidFill>
                </a:uFill>
                <a:latin typeface="Courier New"/>
              </a:rPr>
              <a:t> __name__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'__main__'</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server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SimpleXMLRPCServer</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"localhost"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8000</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"Listening on port 8000..."</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server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register_function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is_even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"is_even"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server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serve_forever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Picture 1" descr=""/>
          <p:cNvPicPr/>
          <p:nvPr/>
        </p:nvPicPr>
        <p:blipFill>
          <a:blip r:embed="rId1"/>
          <a:stretch/>
        </p:blipFill>
        <p:spPr>
          <a:xfrm>
            <a:off x="7956720" y="5732640"/>
            <a:ext cx="917280" cy="917280"/>
          </a:xfrm>
          <a:prstGeom prst="rect">
            <a:avLst/>
          </a:prstGeom>
          <a:ln>
            <a:noFill/>
          </a:ln>
        </p:spPr>
      </p:pic>
      <p:sp>
        <p:nvSpPr>
          <p:cNvPr id="132"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xmlrpc.client</a:t>
            </a:r>
            <a:endParaRPr b="0" lang="ru-RU" sz="2400" spc="-1" strike="noStrike">
              <a:solidFill>
                <a:srgbClr val="000000"/>
              </a:solidFill>
              <a:uFill>
                <a:solidFill>
                  <a:srgbClr val="ffffff"/>
                </a:solidFill>
              </a:uFill>
              <a:latin typeface="Verdana"/>
            </a:endParaRPr>
          </a:p>
        </p:txBody>
      </p:sp>
      <p:sp>
        <p:nvSpPr>
          <p:cNvPr id="133" name="CustomShape 2"/>
          <p:cNvSpPr/>
          <p:nvPr/>
        </p:nvSpPr>
        <p:spPr>
          <a:xfrm>
            <a:off x="179640" y="1845000"/>
            <a:ext cx="8694360" cy="10051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Сервер будет доступен по URL http://localhost:8000 через объект класса ServerProxy модуля xmlrpc.client. К процедурам сервера можно обращаться как к методам этого объекта.</a:t>
            </a:r>
            <a:endParaRPr b="0" lang="ru-RU" sz="1800" spc="-1" strike="noStrike">
              <a:solidFill>
                <a:srgbClr val="000000"/>
              </a:solidFill>
              <a:uFill>
                <a:solidFill>
                  <a:srgbClr val="ffffff"/>
                </a:solidFill>
              </a:uFill>
              <a:latin typeface="Arial"/>
            </a:endParaRPr>
          </a:p>
        </p:txBody>
      </p:sp>
      <p:sp>
        <p:nvSpPr>
          <p:cNvPr id="134" name="CustomShape 3"/>
          <p:cNvSpPr/>
          <p:nvPr/>
        </p:nvSpPr>
        <p:spPr>
          <a:xfrm>
            <a:off x="179640" y="2925360"/>
            <a:ext cx="8676360" cy="100296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xmlrpc</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client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proxy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xmlrpc</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client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ServerProxy</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a:t>
            </a:r>
            <a:r>
              <a:rPr b="0" lang="ru-RU" sz="1200" spc="-1" strike="noStrike" u="sng">
                <a:solidFill>
                  <a:srgbClr val="808080"/>
                </a:solidFill>
                <a:uFill>
                  <a:solidFill>
                    <a:srgbClr val="ffffff"/>
                  </a:solidFill>
                </a:uFill>
                <a:latin typeface="Courier New"/>
              </a:rPr>
              <a:t>http://localhost:8000/</a:t>
            </a:r>
            <a:r>
              <a:rPr b="0" lang="ru-RU" sz="1200" spc="-1" strike="noStrike">
                <a:solidFill>
                  <a:srgbClr val="808080"/>
                </a:solidFill>
                <a:uFill>
                  <a:solidFill>
                    <a:srgbClr val="ffffff"/>
                  </a:solidFill>
                </a:uFill>
                <a:latin typeface="Courier New"/>
              </a:rPr>
              <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"3 is even: %s"</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str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proxy</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is_even</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3</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"100 is even: %s"</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str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proxy</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is_even</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100</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p:txBody>
      </p:sp>
      <p:sp>
        <p:nvSpPr>
          <p:cNvPr id="135" name="CustomShape 4"/>
          <p:cNvSpPr/>
          <p:nvPr/>
        </p:nvSpPr>
        <p:spPr>
          <a:xfrm>
            <a:off x="179640" y="4143960"/>
            <a:ext cx="8694360" cy="22248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Обращения к методам объекта proxy транслируется внутри xmplrpc.client в запросы к серверу на языке XML через HTTP-метод POST. Сервер выполняет парсинг XML-структуры и определяет, какая function должна быть вызвана, исходя из имени функции, указанной клиентом. Аргументы также извлекаются из XML-структуры и передаются в функцию. Возвращаемое значение функции так же транслируется в XML и передается обратно клиенту.</a:t>
            </a:r>
            <a:endParaRPr b="0" lang="ru-RU"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Picture 1" descr=""/>
          <p:cNvPicPr/>
          <p:nvPr/>
        </p:nvPicPr>
        <p:blipFill>
          <a:blip r:embed="rId1"/>
          <a:stretch/>
        </p:blipFill>
        <p:spPr>
          <a:xfrm>
            <a:off x="7956720" y="5732640"/>
            <a:ext cx="917280" cy="917280"/>
          </a:xfrm>
          <a:prstGeom prst="rect">
            <a:avLst/>
          </a:prstGeom>
          <a:ln>
            <a:noFill/>
          </a:ln>
        </p:spPr>
      </p:pic>
      <p:sp>
        <p:nvSpPr>
          <p:cNvPr id="137"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cherrypy</a:t>
            </a:r>
            <a:endParaRPr b="0" lang="ru-RU" sz="2400" spc="-1" strike="noStrike">
              <a:solidFill>
                <a:srgbClr val="000000"/>
              </a:solidFill>
              <a:uFill>
                <a:solidFill>
                  <a:srgbClr val="ffffff"/>
                </a:solidFill>
              </a:uFill>
              <a:latin typeface="Verdana"/>
            </a:endParaRPr>
          </a:p>
        </p:txBody>
      </p:sp>
      <p:sp>
        <p:nvSpPr>
          <p:cNvPr id="138" name="CustomShape 2"/>
          <p:cNvSpPr/>
          <p:nvPr/>
        </p:nvSpPr>
        <p:spPr>
          <a:xfrm>
            <a:off x="179640" y="1772640"/>
            <a:ext cx="8694360" cy="10051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Для создания собственного веб-сервера (не только для работы по HTTP, но и для запуска веб-приложений можно воспользоваться веб-фреймворком cherrypy, установив соответствующую библиотеку с помощью pip).</a:t>
            </a:r>
            <a:endParaRPr b="0" lang="ru-RU" sz="1800" spc="-1" strike="noStrike">
              <a:solidFill>
                <a:srgbClr val="000000"/>
              </a:solidFill>
              <a:uFill>
                <a:solidFill>
                  <a:srgbClr val="ffffff"/>
                </a:solidFill>
              </a:uFill>
              <a:latin typeface="Arial"/>
            </a:endParaRPr>
          </a:p>
        </p:txBody>
      </p:sp>
      <p:sp>
        <p:nvSpPr>
          <p:cNvPr id="139" name="CustomShape 3"/>
          <p:cNvSpPr/>
          <p:nvPr/>
        </p:nvSpPr>
        <p:spPr>
          <a:xfrm>
            <a:off x="207360" y="2853000"/>
            <a:ext cx="8676360" cy="191556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cherrypy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class</a:t>
            </a:r>
            <a:r>
              <a:rPr b="0" lang="ru-RU" sz="1200" spc="-1" strike="noStrike">
                <a:solidFill>
                  <a:srgbClr val="000000"/>
                </a:solidFill>
                <a:uFill>
                  <a:solidFill>
                    <a:srgbClr val="ffffff"/>
                  </a:solidFill>
                </a:uFill>
                <a:latin typeface="Courier New"/>
              </a:rPr>
              <a:t> </a:t>
            </a:r>
            <a:r>
              <a:rPr b="1" lang="ru-RU" sz="1200" spc="-1" strike="noStrike">
                <a:solidFill>
                  <a:srgbClr val="000000"/>
                </a:solidFill>
                <a:uFill>
                  <a:solidFill>
                    <a:srgbClr val="ffffff"/>
                  </a:solidFill>
                </a:uFill>
                <a:latin typeface="Courier New"/>
              </a:rPr>
              <a:t>HelloWorld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@cherrypy.expose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def</a:t>
            </a:r>
            <a:r>
              <a:rPr b="0" lang="ru-RU" sz="1200" spc="-1" strike="noStrike">
                <a:solidFill>
                  <a:srgbClr val="000000"/>
                </a:solidFill>
                <a:uFill>
                  <a:solidFill>
                    <a:srgbClr val="ffffff"/>
                  </a:solidFill>
                </a:uFill>
                <a:latin typeface="Courier New"/>
              </a:rPr>
              <a:t> </a:t>
            </a:r>
            <a:r>
              <a:rPr b="0" lang="ru-RU" sz="1200" spc="-1" strike="noStrike">
                <a:solidFill>
                  <a:srgbClr val="ff00ff"/>
                </a:solidFill>
                <a:uFill>
                  <a:solidFill>
                    <a:srgbClr val="ffffff"/>
                  </a:solidFill>
                </a:uFill>
                <a:latin typeface="Courier New"/>
              </a:rPr>
              <a:t>index</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self</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return</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'HelloWorld from cherrypy!'</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if</a:t>
            </a:r>
            <a:r>
              <a:rPr b="0" lang="ru-RU" sz="1200" spc="-1" strike="noStrike">
                <a:solidFill>
                  <a:srgbClr val="000000"/>
                </a:solidFill>
                <a:uFill>
                  <a:solidFill>
                    <a:srgbClr val="ffffff"/>
                  </a:solidFill>
                </a:uFill>
                <a:latin typeface="Courier New"/>
              </a:rPr>
              <a:t> __name__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'__main__'</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cherrypy</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config</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update</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'server.socket_port'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8099</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cherrypy</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quickstart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HelloWorld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p:txBody>
      </p:sp>
      <p:sp>
        <p:nvSpPr>
          <p:cNvPr id="140" name="CustomShape 4"/>
          <p:cNvSpPr/>
          <p:nvPr/>
        </p:nvSpPr>
        <p:spPr>
          <a:xfrm>
            <a:off x="207360" y="4869000"/>
            <a:ext cx="8694360" cy="19198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Cherrypy не занимается такими задачами, как обработка шаблонов для вывода данных, доступ к базе данных, авторизация пользователя. Как правило, этот фреймворк используется для организации доступа к разделяемым ресурсам по внутренней сети компании. </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Более сложным и функциональным фреймворком является Django, который будет рассмотрен отдельно.</a:t>
            </a:r>
            <a:endParaRPr b="0" lang="ru-RU"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Picture 1" descr=""/>
          <p:cNvPicPr/>
          <p:nvPr/>
        </p:nvPicPr>
        <p:blipFill>
          <a:blip r:embed="rId1"/>
          <a:stretch/>
        </p:blipFill>
        <p:spPr>
          <a:xfrm>
            <a:off x="7956720" y="5732640"/>
            <a:ext cx="917280" cy="917280"/>
          </a:xfrm>
          <a:prstGeom prst="rect">
            <a:avLst/>
          </a:prstGeom>
          <a:ln>
            <a:noFill/>
          </a:ln>
        </p:spPr>
      </p:pic>
      <p:sp>
        <p:nvSpPr>
          <p:cNvPr id="142"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smtplib</a:t>
            </a:r>
            <a:endParaRPr b="0" lang="ru-RU" sz="2400" spc="-1" strike="noStrike">
              <a:solidFill>
                <a:srgbClr val="000000"/>
              </a:solidFill>
              <a:uFill>
                <a:solidFill>
                  <a:srgbClr val="ffffff"/>
                </a:solidFill>
              </a:uFill>
              <a:latin typeface="Verdana"/>
            </a:endParaRPr>
          </a:p>
        </p:txBody>
      </p:sp>
      <p:sp>
        <p:nvSpPr>
          <p:cNvPr id="143" name="CustomShape 2"/>
          <p:cNvSpPr/>
          <p:nvPr/>
        </p:nvSpPr>
        <p:spPr>
          <a:xfrm>
            <a:off x="179640" y="1804680"/>
            <a:ext cx="8694360" cy="100512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Для отправки сообщений через сервер электронной почты по протоколу SMTP используется библиотека smtplib. Также при формировании сообщения полезна библиотека email.</a:t>
            </a:r>
            <a:endParaRPr b="0" lang="ru-RU" sz="1800" spc="-1" strike="noStrike">
              <a:solidFill>
                <a:srgbClr val="000000"/>
              </a:solidFill>
              <a:uFill>
                <a:solidFill>
                  <a:srgbClr val="ffffff"/>
                </a:solidFill>
              </a:uFill>
              <a:latin typeface="Arial"/>
            </a:endParaRPr>
          </a:p>
        </p:txBody>
      </p:sp>
      <p:sp>
        <p:nvSpPr>
          <p:cNvPr id="144" name="CustomShape 3"/>
          <p:cNvSpPr/>
          <p:nvPr/>
        </p:nvSpPr>
        <p:spPr>
          <a:xfrm>
            <a:off x="207360" y="2933640"/>
            <a:ext cx="8676360" cy="319320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def</a:t>
            </a:r>
            <a:r>
              <a:rPr b="0" lang="ru-RU" sz="1200" spc="-1" strike="noStrike">
                <a:solidFill>
                  <a:srgbClr val="000000"/>
                </a:solidFill>
                <a:uFill>
                  <a:solidFill>
                    <a:srgbClr val="ffffff"/>
                  </a:solidFill>
                </a:uFill>
                <a:latin typeface="Courier New"/>
              </a:rPr>
              <a:t> </a:t>
            </a:r>
            <a:r>
              <a:rPr b="0" lang="ru-RU" sz="1200" spc="-1" strike="noStrike">
                <a:solidFill>
                  <a:srgbClr val="ff00ff"/>
                </a:solidFill>
                <a:uFill>
                  <a:solidFill>
                    <a:srgbClr val="ffffff"/>
                  </a:solidFill>
                </a:uFill>
                <a:latin typeface="Courier New"/>
              </a:rPr>
              <a:t>main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sender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'orlov@gmail.com'</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targets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'orlov@mera.ru'</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msg_text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'Hello!'</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msg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MIMEText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msg_text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msg</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'Subject'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'Simple subject'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msg</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'From'</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sender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msg</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'To'</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join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targets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server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SMTP_SSL</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'smtp.gmail.com'</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465</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server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login</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'username'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'password'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server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sendmail</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sender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targets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msg</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as_string</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server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quit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if</a:t>
            </a:r>
            <a:r>
              <a:rPr b="0" lang="ru-RU" sz="1200" spc="-1" strike="noStrike">
                <a:solidFill>
                  <a:srgbClr val="000000"/>
                </a:solidFill>
                <a:uFill>
                  <a:solidFill>
                    <a:srgbClr val="ffffff"/>
                  </a:solidFill>
                </a:uFill>
                <a:latin typeface="Courier New"/>
              </a:rPr>
              <a:t> __name__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'__main__'</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main</a:t>
            </a:r>
            <a:r>
              <a:rPr b="1" lang="ru-RU" sz="12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Picture 1" descr=""/>
          <p:cNvPicPr/>
          <p:nvPr/>
        </p:nvPicPr>
        <p:blipFill>
          <a:blip r:embed="rId1"/>
          <a:stretch/>
        </p:blipFill>
        <p:spPr>
          <a:xfrm>
            <a:off x="7956720" y="5732640"/>
            <a:ext cx="917280" cy="917280"/>
          </a:xfrm>
          <a:prstGeom prst="rect">
            <a:avLst/>
          </a:prstGeom>
          <a:ln>
            <a:noFill/>
          </a:ln>
        </p:spPr>
      </p:pic>
      <p:sp>
        <p:nvSpPr>
          <p:cNvPr id="146" name="TextShape 1"/>
          <p:cNvSpPr txBox="1"/>
          <p:nvPr/>
        </p:nvSpPr>
        <p:spPr>
          <a:xfrm>
            <a:off x="1691640" y="1052640"/>
            <a:ext cx="5832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Практика</a:t>
            </a:r>
            <a:endParaRPr b="0" lang="ru-RU" sz="2400" spc="-1" strike="noStrike">
              <a:solidFill>
                <a:srgbClr val="000000"/>
              </a:solidFill>
              <a:uFill>
                <a:solidFill>
                  <a:srgbClr val="ffffff"/>
                </a:solidFill>
              </a:uFill>
              <a:latin typeface="Verdana"/>
            </a:endParaRPr>
          </a:p>
        </p:txBody>
      </p:sp>
      <p:sp>
        <p:nvSpPr>
          <p:cNvPr id="147" name="CustomShape 2"/>
          <p:cNvSpPr/>
          <p:nvPr/>
        </p:nvSpPr>
        <p:spPr>
          <a:xfrm>
            <a:off x="261720" y="1804680"/>
            <a:ext cx="8520120" cy="3850920"/>
          </a:xfrm>
          <a:prstGeom prst="rect">
            <a:avLst/>
          </a:prstGeom>
          <a:noFill/>
          <a:ln>
            <a:noFill/>
          </a:ln>
        </p:spPr>
        <p:style>
          <a:lnRef idx="0"/>
          <a:fillRef idx="0"/>
          <a:effectRef idx="0"/>
          <a:fontRef idx="minor"/>
        </p:style>
        <p:txBody>
          <a:bodyPr lIns="90000" rIns="90000" tIns="45000" bIns="45000"/>
          <a:p>
            <a:pPr marL="457200" indent="-456840" algn="just">
              <a:lnSpc>
                <a:spcPct val="100000"/>
              </a:lnSpc>
              <a:buClr>
                <a:srgbClr val="002060"/>
              </a:buClr>
              <a:buFont typeface="Arial"/>
              <a:buAutoNum type="arabicPeriod"/>
            </a:pPr>
            <a:r>
              <a:rPr b="0" lang="ru-RU" sz="2000" spc="-1" strike="noStrike">
                <a:solidFill>
                  <a:srgbClr val="002060"/>
                </a:solidFill>
                <a:uFill>
                  <a:solidFill>
                    <a:srgbClr val="ffffff"/>
                  </a:solidFill>
                </a:uFill>
                <a:latin typeface="Times New Roman"/>
              </a:rPr>
              <a:t>Написать клиентское и серверное приложения. Клиент отправляет на сервер список зашифрованных слов, сервер дешифрует слова по словарю и возвращает клиенту список расшифрованных слов. Клиент должен вывести полученный список.</a:t>
            </a:r>
            <a:endParaRPr b="0" lang="ru-RU" sz="1800" spc="-1" strike="noStrike">
              <a:solidFill>
                <a:srgbClr val="000000"/>
              </a:solidFill>
              <a:uFill>
                <a:solidFill>
                  <a:srgbClr val="ffffff"/>
                </a:solidFill>
              </a:uFill>
              <a:latin typeface="Arial"/>
            </a:endParaRPr>
          </a:p>
          <a:p>
            <a:pPr marL="457200" indent="-456840" algn="just">
              <a:lnSpc>
                <a:spcPct val="100000"/>
              </a:lnSpc>
              <a:buClr>
                <a:srgbClr val="002060"/>
              </a:buClr>
              <a:buFont typeface="Arial"/>
              <a:buAutoNum type="arabicPeriod"/>
            </a:pPr>
            <a:r>
              <a:rPr b="0" lang="ru-RU" sz="2000" spc="-1" strike="noStrike">
                <a:solidFill>
                  <a:srgbClr val="002060"/>
                </a:solidFill>
                <a:uFill>
                  <a:solidFill>
                    <a:srgbClr val="ffffff"/>
                  </a:solidFill>
                </a:uFill>
                <a:latin typeface="Times New Roman"/>
              </a:rPr>
              <a:t>* Написать клиентское и серверное приложения. Клиент при установке соединения отправляет на сервер информацию о пользователе (имя, возраст), хранимую в атрибутах объекта класса User. Сервер должен выводить информацию о подключенных пользователях. Клиентское приложение должно быть запущено несколько раз с различными пользователями.</a:t>
            </a:r>
            <a:endParaRPr b="0" lang="ru-RU" sz="1800" spc="-1" strike="noStrike">
              <a:solidFill>
                <a:srgbClr val="000000"/>
              </a:solidFill>
              <a:uFill>
                <a:solidFill>
                  <a:srgbClr val="ffffff"/>
                </a:solidFill>
              </a:uFill>
              <a:latin typeface="Arial"/>
            </a:endParaRPr>
          </a:p>
          <a:p>
            <a:pPr marL="457200" indent="-456840" algn="just">
              <a:lnSpc>
                <a:spcPct val="100000"/>
              </a:lnSpc>
              <a:buClr>
                <a:srgbClr val="002060"/>
              </a:buClr>
              <a:buFont typeface="Arial"/>
              <a:buAutoNum type="arabicPeriod"/>
            </a:pPr>
            <a:r>
              <a:rPr b="0" lang="ru-RU" sz="2000" spc="-1" strike="noStrike">
                <a:solidFill>
                  <a:srgbClr val="002060"/>
                </a:solidFill>
                <a:uFill>
                  <a:solidFill>
                    <a:srgbClr val="ffffff"/>
                  </a:solidFill>
                </a:uFill>
                <a:latin typeface="Times New Roman"/>
              </a:rPr>
              <a:t>* Используя модуль urllib, соберите все ссылки на заданной веб-странице (</a:t>
            </a:r>
            <a:r>
              <a:rPr b="0" lang="ru-RU" sz="2000" spc="-1" strike="noStrike" u="sng">
                <a:solidFill>
                  <a:srgbClr val="0000e5"/>
                </a:solidFill>
                <a:uFill>
                  <a:solidFill>
                    <a:srgbClr val="ffffff"/>
                  </a:solidFill>
                </a:uFill>
                <a:latin typeface="Times New Roman"/>
                <a:hlinkClick r:id="rId2"/>
              </a:rPr>
              <a:t>http://google.com</a:t>
            </a:r>
            <a:r>
              <a:rPr b="0" lang="ru-RU" sz="2000" spc="-1" strike="noStrike">
                <a:solidFill>
                  <a:srgbClr val="002060"/>
                </a:solidFill>
                <a:uFill>
                  <a:solidFill>
                    <a:srgbClr val="ffffff"/>
                  </a:solidFill>
                </a:uFill>
                <a:latin typeface="Times New Roman"/>
              </a:rPr>
              <a:t>) и проверьте их работоспособность.   </a:t>
            </a:r>
            <a:endParaRPr b="0" lang="ru-RU"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Picture 1" descr=""/>
          <p:cNvPicPr/>
          <p:nvPr/>
        </p:nvPicPr>
        <p:blipFill>
          <a:blip r:embed="rId1"/>
          <a:stretch/>
        </p:blipFill>
        <p:spPr>
          <a:xfrm>
            <a:off x="7956720" y="5732640"/>
            <a:ext cx="917280" cy="917280"/>
          </a:xfrm>
          <a:prstGeom prst="rect">
            <a:avLst/>
          </a:prstGeom>
          <a:ln>
            <a:noFill/>
          </a:ln>
        </p:spPr>
      </p:pic>
      <p:sp>
        <p:nvSpPr>
          <p:cNvPr id="53"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Сокеты</a:t>
            </a:r>
            <a:endParaRPr b="0" lang="ru-RU" sz="2400" spc="-1" strike="noStrike">
              <a:solidFill>
                <a:srgbClr val="000000"/>
              </a:solidFill>
              <a:uFill>
                <a:solidFill>
                  <a:srgbClr val="ffffff"/>
                </a:solidFill>
              </a:uFill>
              <a:latin typeface="Verdana"/>
            </a:endParaRPr>
          </a:p>
        </p:txBody>
      </p:sp>
      <p:sp>
        <p:nvSpPr>
          <p:cNvPr id="54" name="CustomShape 2"/>
          <p:cNvSpPr/>
          <p:nvPr/>
        </p:nvSpPr>
        <p:spPr>
          <a:xfrm>
            <a:off x="395640" y="1845000"/>
            <a:ext cx="8352720" cy="37494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Стандартный модуль socket обеспечивает доступ к интерфейсу сокетов BSD (Berkeley Software Distribution). Сокеты BSD (или сокеты Беркли) – это интерфейс программирования приложений (API), представляющий собой библиотеку для разработки приложений на языке C с поддержкой межпроцессного взаимодействия (IPC), часто применяемый в компьютерных сетях. Модуль socket можно использовать на современных Unix, Windows и MacOS платформах. Он позволяет создавать клиентские и серверные приложения на низком уровне (сетевом уровне модели ISO/OSI), используя возможности операционной системы, для протоколов с установкой и без установки соединения.</a:t>
            </a:r>
            <a:endParaRPr b="0" lang="ru-RU" sz="1800" spc="-1" strike="noStrike">
              <a:solidFill>
                <a:srgbClr val="000000"/>
              </a:solidFill>
              <a:uFill>
                <a:solidFill>
                  <a:srgbClr val="ffffff"/>
                </a:solidFill>
              </a:uFill>
              <a:latin typeface="Arial"/>
            </a:endParaRPr>
          </a:p>
          <a:p>
            <a:pPr algn="just">
              <a:lnSpc>
                <a:spcPct val="100000"/>
              </a:lnSpc>
            </a:pPr>
            <a:r>
              <a:rPr b="0" lang="ru-RU" sz="2000" spc="-1" strike="noStrike">
                <a:solidFill>
                  <a:srgbClr val="002060"/>
                </a:solidFill>
                <a:uFill>
                  <a:solidFill>
                    <a:srgbClr val="ffffff"/>
                  </a:solidFill>
                </a:uFill>
                <a:latin typeface="Times New Roman"/>
              </a:rPr>
              <a:t>Также Python предоставляет библиотеки для работы с прикладными сетевыми протоколами: FTP, HTTP и т.д.</a:t>
            </a:r>
            <a:endParaRPr b="0" lang="ru-RU"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5" name="Picture 1" descr=""/>
          <p:cNvPicPr/>
          <p:nvPr/>
        </p:nvPicPr>
        <p:blipFill>
          <a:blip r:embed="rId1"/>
          <a:stretch/>
        </p:blipFill>
        <p:spPr>
          <a:xfrm>
            <a:off x="7956720" y="5732640"/>
            <a:ext cx="917280" cy="917280"/>
          </a:xfrm>
          <a:prstGeom prst="rect">
            <a:avLst/>
          </a:prstGeom>
          <a:ln>
            <a:noFill/>
          </a:ln>
        </p:spPr>
      </p:pic>
      <p:sp>
        <p:nvSpPr>
          <p:cNvPr id="56"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Мето</a:t>
            </a:r>
            <a:r>
              <a:rPr b="1" lang="ru-RU" sz="2400" spc="-1" strike="noStrike">
                <a:solidFill>
                  <a:srgbClr val="002060"/>
                </a:solidFill>
                <a:uFill>
                  <a:solidFill>
                    <a:srgbClr val="ffffff"/>
                  </a:solidFill>
                </a:uFill>
                <a:latin typeface="Times New Roman"/>
              </a:rPr>
              <a:t>ды </a:t>
            </a:r>
            <a:r>
              <a:rPr b="1" lang="ru-RU" sz="2400" spc="-1" strike="noStrike">
                <a:solidFill>
                  <a:srgbClr val="002060"/>
                </a:solidFill>
                <a:uFill>
                  <a:solidFill>
                    <a:srgbClr val="ffffff"/>
                  </a:solidFill>
                </a:uFill>
                <a:latin typeface="Times New Roman"/>
              </a:rPr>
              <a:t>сокет</a:t>
            </a:r>
            <a:r>
              <a:rPr b="1" lang="ru-RU" sz="2400" spc="-1" strike="noStrike">
                <a:solidFill>
                  <a:srgbClr val="002060"/>
                </a:solidFill>
                <a:uFill>
                  <a:solidFill>
                    <a:srgbClr val="ffffff"/>
                  </a:solidFill>
                </a:uFill>
                <a:latin typeface="Times New Roman"/>
              </a:rPr>
              <a:t>ов</a:t>
            </a:r>
            <a:endParaRPr b="0" lang="ru-RU" sz="2400" spc="-1" strike="noStrike">
              <a:solidFill>
                <a:srgbClr val="000000"/>
              </a:solidFill>
              <a:uFill>
                <a:solidFill>
                  <a:srgbClr val="ffffff"/>
                </a:solidFill>
              </a:uFill>
              <a:latin typeface="Verdana"/>
            </a:endParaRPr>
          </a:p>
        </p:txBody>
      </p:sp>
      <p:sp>
        <p:nvSpPr>
          <p:cNvPr id="57" name="CustomShape 2"/>
          <p:cNvSpPr/>
          <p:nvPr/>
        </p:nvSpPr>
        <p:spPr>
          <a:xfrm>
            <a:off x="395640" y="1700640"/>
            <a:ext cx="8352720" cy="3646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1800" spc="-1" strike="noStrike">
                <a:solidFill>
                  <a:srgbClr val="002060"/>
                </a:solidFill>
                <a:uFill>
                  <a:solidFill>
                    <a:srgbClr val="ffffff"/>
                  </a:solidFill>
                </a:uFill>
                <a:latin typeface="Times New Roman"/>
              </a:rPr>
              <a:t>Методы серверного сокета:</a:t>
            </a:r>
            <a:endParaRPr b="0" lang="ru-RU" sz="1800" spc="-1" strike="noStrike">
              <a:solidFill>
                <a:srgbClr val="000000"/>
              </a:solidFill>
              <a:uFill>
                <a:solidFill>
                  <a:srgbClr val="ffffff"/>
                </a:solidFill>
              </a:uFill>
              <a:latin typeface="Arial"/>
            </a:endParaRPr>
          </a:p>
        </p:txBody>
      </p:sp>
      <p:graphicFrame>
        <p:nvGraphicFramePr>
          <p:cNvPr id="58" name="Table 3"/>
          <p:cNvGraphicFramePr/>
          <p:nvPr/>
        </p:nvGraphicFramePr>
        <p:xfrm>
          <a:off x="395640" y="2061000"/>
          <a:ext cx="8613000" cy="1132920"/>
        </p:xfrm>
        <a:graphic>
          <a:graphicData uri="http://schemas.openxmlformats.org/drawingml/2006/table">
            <a:tbl>
              <a:tblPr/>
              <a:tblGrid>
                <a:gridCol w="2154240"/>
                <a:gridCol w="6458760"/>
              </a:tblGrid>
              <a:tr h="277920">
                <a:tc>
                  <a:txBody>
                    <a:bodyPr lIns="47520" rIns="47520" tIns="47520" bIns="47520"/>
                    <a:p>
                      <a:pPr>
                        <a:lnSpc>
                          <a:spcPct val="100000"/>
                        </a:lnSpc>
                      </a:pPr>
                      <a:r>
                        <a:rPr b="1" lang="ru-RU" sz="1200" spc="-1" strike="noStrike">
                          <a:solidFill>
                            <a:srgbClr val="002060"/>
                          </a:solidFill>
                          <a:uFill>
                            <a:solidFill>
                              <a:srgbClr val="ffffff"/>
                            </a:solidFill>
                          </a:uFill>
                          <a:latin typeface="Times New Roman"/>
                          <a:ea typeface="Calibri"/>
                        </a:rPr>
                        <a:t>Метод</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d9d9d9"/>
                    </a:solidFill>
                  </a:tcPr>
                </a:tc>
                <a:tc>
                  <a:txBody>
                    <a:bodyPr lIns="47520" rIns="47520" tIns="47520" bIns="47520"/>
                    <a:p>
                      <a:pPr>
                        <a:lnSpc>
                          <a:spcPct val="100000"/>
                        </a:lnSpc>
                      </a:pPr>
                      <a:r>
                        <a:rPr b="1" lang="ru-RU" sz="1200" spc="-1" strike="noStrike">
                          <a:solidFill>
                            <a:srgbClr val="002060"/>
                          </a:solidFill>
                          <a:uFill>
                            <a:solidFill>
                              <a:srgbClr val="ffffff"/>
                            </a:solidFill>
                          </a:uFill>
                          <a:latin typeface="Times New Roman"/>
                          <a:ea typeface="Calibri"/>
                        </a:rPr>
                        <a:t>Описание</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d9d9d9"/>
                    </a:solidFill>
                  </a:tcPr>
                </a:tc>
              </a:tr>
              <a:tr h="277920">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socket.bind((host, port))</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Привязывает адрес (имя хоста, номер порта) к сокету.</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r>
              <a:tr h="277920">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socket.listen()</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Устанавливает и запускает прослушивание TCP.</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r>
              <a:tr h="299160">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socket.accept()</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Пассивно принимает TCP-подключение клиента, блокирующе ожидает новые подключения.</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r>
            </a:tbl>
          </a:graphicData>
        </a:graphic>
      </p:graphicFrame>
      <p:sp>
        <p:nvSpPr>
          <p:cNvPr id="59" name="CustomShape 4"/>
          <p:cNvSpPr/>
          <p:nvPr/>
        </p:nvSpPr>
        <p:spPr>
          <a:xfrm>
            <a:off x="395640" y="3357000"/>
            <a:ext cx="8352720" cy="3646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1800" spc="-1" strike="noStrike">
                <a:solidFill>
                  <a:srgbClr val="002060"/>
                </a:solidFill>
                <a:uFill>
                  <a:solidFill>
                    <a:srgbClr val="ffffff"/>
                  </a:solidFill>
                </a:uFill>
                <a:latin typeface="Times New Roman"/>
              </a:rPr>
              <a:t>Методы клиентского сокета:</a:t>
            </a:r>
            <a:endParaRPr b="0" lang="ru-RU" sz="1800" spc="-1" strike="noStrike">
              <a:solidFill>
                <a:srgbClr val="000000"/>
              </a:solidFill>
              <a:uFill>
                <a:solidFill>
                  <a:srgbClr val="ffffff"/>
                </a:solidFill>
              </a:uFill>
              <a:latin typeface="Arial"/>
            </a:endParaRPr>
          </a:p>
        </p:txBody>
      </p:sp>
      <p:graphicFrame>
        <p:nvGraphicFramePr>
          <p:cNvPr id="60" name="Table 5"/>
          <p:cNvGraphicFramePr/>
          <p:nvPr/>
        </p:nvGraphicFramePr>
        <p:xfrm>
          <a:off x="415080" y="3717000"/>
          <a:ext cx="8642520" cy="475920"/>
        </p:xfrm>
        <a:graphic>
          <a:graphicData uri="http://schemas.openxmlformats.org/drawingml/2006/table">
            <a:tbl>
              <a:tblPr/>
              <a:tblGrid>
                <a:gridCol w="2139480"/>
                <a:gridCol w="6503400"/>
              </a:tblGrid>
              <a:tr h="277920">
                <a:tc>
                  <a:txBody>
                    <a:bodyPr lIns="47520" rIns="47520" tIns="47520" bIns="47520"/>
                    <a:p>
                      <a:pPr>
                        <a:lnSpc>
                          <a:spcPct val="100000"/>
                        </a:lnSpc>
                      </a:pPr>
                      <a:r>
                        <a:rPr b="1" lang="ru-RU" sz="1200" spc="-1" strike="noStrike">
                          <a:solidFill>
                            <a:srgbClr val="002060"/>
                          </a:solidFill>
                          <a:uFill>
                            <a:solidFill>
                              <a:srgbClr val="ffffff"/>
                            </a:solidFill>
                          </a:uFill>
                          <a:latin typeface="Times New Roman"/>
                          <a:ea typeface="Calibri"/>
                        </a:rPr>
                        <a:t>Метод</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d9d9d9"/>
                    </a:solidFill>
                  </a:tcPr>
                </a:tc>
                <a:tc>
                  <a:txBody>
                    <a:bodyPr lIns="47520" rIns="47520" tIns="47520" bIns="47520"/>
                    <a:p>
                      <a:pPr>
                        <a:lnSpc>
                          <a:spcPct val="100000"/>
                        </a:lnSpc>
                      </a:pPr>
                      <a:r>
                        <a:rPr b="1" lang="ru-RU" sz="1200" spc="-1" strike="noStrike">
                          <a:solidFill>
                            <a:srgbClr val="002060"/>
                          </a:solidFill>
                          <a:uFill>
                            <a:solidFill>
                              <a:srgbClr val="ffffff"/>
                            </a:solidFill>
                          </a:uFill>
                          <a:latin typeface="Times New Roman"/>
                          <a:ea typeface="Calibri"/>
                        </a:rPr>
                        <a:t>Описание</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d9d9d9"/>
                    </a:solidFill>
                  </a:tcPr>
                </a:tc>
              </a:tr>
              <a:tr h="277920">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socket.connect((host, port))</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Активно инициирует подключение к TCP серверу.</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r>
            </a:tbl>
          </a:graphicData>
        </a:graphic>
      </p:graphicFrame>
      <p:sp>
        <p:nvSpPr>
          <p:cNvPr id="61" name="CustomShape 6"/>
          <p:cNvSpPr/>
          <p:nvPr/>
        </p:nvSpPr>
        <p:spPr>
          <a:xfrm>
            <a:off x="388440" y="4437000"/>
            <a:ext cx="8352720" cy="3646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1800" spc="-1" strike="noStrike">
                <a:solidFill>
                  <a:srgbClr val="002060"/>
                </a:solidFill>
                <a:uFill>
                  <a:solidFill>
                    <a:srgbClr val="ffffff"/>
                  </a:solidFill>
                </a:uFill>
                <a:latin typeface="Times New Roman"/>
              </a:rPr>
              <a:t>Общие методы сокетов:</a:t>
            </a:r>
            <a:endParaRPr b="0" lang="ru-RU" sz="1800" spc="-1" strike="noStrike">
              <a:solidFill>
                <a:srgbClr val="000000"/>
              </a:solidFill>
              <a:uFill>
                <a:solidFill>
                  <a:srgbClr val="ffffff"/>
                </a:solidFill>
              </a:uFill>
              <a:latin typeface="Arial"/>
            </a:endParaRPr>
          </a:p>
        </p:txBody>
      </p:sp>
      <p:graphicFrame>
        <p:nvGraphicFramePr>
          <p:cNvPr id="62" name="Table 7"/>
          <p:cNvGraphicFramePr/>
          <p:nvPr/>
        </p:nvGraphicFramePr>
        <p:xfrm>
          <a:off x="437760" y="4797000"/>
          <a:ext cx="8634240" cy="1666440"/>
        </p:xfrm>
        <a:graphic>
          <a:graphicData uri="http://schemas.openxmlformats.org/drawingml/2006/table">
            <a:tbl>
              <a:tblPr/>
              <a:tblGrid>
                <a:gridCol w="2162160"/>
                <a:gridCol w="6472080"/>
              </a:tblGrid>
              <a:tr h="277920">
                <a:tc>
                  <a:txBody>
                    <a:bodyPr lIns="47520" rIns="47520" tIns="47520" bIns="47520"/>
                    <a:p>
                      <a:pPr>
                        <a:lnSpc>
                          <a:spcPct val="100000"/>
                        </a:lnSpc>
                      </a:pPr>
                      <a:r>
                        <a:rPr b="1" lang="ru-RU" sz="1200" spc="-1" strike="noStrike">
                          <a:solidFill>
                            <a:srgbClr val="002060"/>
                          </a:solidFill>
                          <a:uFill>
                            <a:solidFill>
                              <a:srgbClr val="ffffff"/>
                            </a:solidFill>
                          </a:uFill>
                          <a:latin typeface="Times New Roman"/>
                          <a:ea typeface="Calibri"/>
                        </a:rPr>
                        <a:t>Метод</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d9d9d9"/>
                    </a:solidFill>
                  </a:tcPr>
                </a:tc>
                <a:tc>
                  <a:txBody>
                    <a:bodyPr lIns="47520" rIns="47520" tIns="47520" bIns="47520"/>
                    <a:p>
                      <a:pPr>
                        <a:lnSpc>
                          <a:spcPct val="100000"/>
                        </a:lnSpc>
                      </a:pPr>
                      <a:r>
                        <a:rPr b="1" lang="ru-RU" sz="1200" spc="-1" strike="noStrike">
                          <a:solidFill>
                            <a:srgbClr val="002060"/>
                          </a:solidFill>
                          <a:uFill>
                            <a:solidFill>
                              <a:srgbClr val="ffffff"/>
                            </a:solidFill>
                          </a:uFill>
                          <a:latin typeface="Times New Roman"/>
                          <a:ea typeface="Calibri"/>
                        </a:rPr>
                        <a:t>Описание</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d9d9d9"/>
                    </a:solidFill>
                  </a:tcPr>
                </a:tc>
              </a:tr>
              <a:tr h="277920">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socket.recv()</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Получает TCP сообщение</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r>
              <a:tr h="277920">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socket.send()</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Отправляет TCP сообщение</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r>
              <a:tr h="277920">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socket.recvfrom()</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Получает UDP сообщение</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r>
              <a:tr h="277920">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socket.sendto()</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Отправляет UDP сообщение</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r>
              <a:tr h="277920">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socket.close()</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Закрывает сокет</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r>
              <a:tr h="277920">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socket.gethostname()</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c>
                  <a:txBody>
                    <a:bodyPr lIns="47520" rIns="47520" tIns="47520" bIns="47520"/>
                    <a:p>
                      <a:pPr>
                        <a:lnSpc>
                          <a:spcPct val="100000"/>
                        </a:lnSpc>
                      </a:pPr>
                      <a:r>
                        <a:rPr b="0" lang="ru-RU" sz="1200" spc="-1" strike="noStrike">
                          <a:solidFill>
                            <a:srgbClr val="002060"/>
                          </a:solidFill>
                          <a:uFill>
                            <a:solidFill>
                              <a:srgbClr val="ffffff"/>
                            </a:solidFill>
                          </a:uFill>
                          <a:latin typeface="Times New Roman"/>
                          <a:ea typeface="Calibri"/>
                        </a:rPr>
                        <a:t>Возвращает имя хоста.</a:t>
                      </a:r>
                      <a:endParaRPr b="0" lang="ru-RU" sz="1800" spc="-1" strike="noStrike">
                        <a:solidFill>
                          <a:srgbClr val="000000"/>
                        </a:solidFill>
                        <a:uFill>
                          <a:solidFill>
                            <a:srgbClr val="ffffff"/>
                          </a:solidFill>
                        </a:uFill>
                        <a:latin typeface="Arial"/>
                      </a:endParaRPr>
                    </a:p>
                  </a:txBody>
                  <a:tcPr marL="47520" marR="47520">
                    <a:lnL w="18720">
                      <a:solidFill>
                        <a:srgbClr val="cccccc"/>
                      </a:solidFill>
                    </a:lnL>
                    <a:lnR w="18720">
                      <a:solidFill>
                        <a:srgbClr val="cccccc"/>
                      </a:solidFill>
                    </a:lnR>
                    <a:lnT w="18720">
                      <a:solidFill>
                        <a:srgbClr val="cccccc"/>
                      </a:solidFill>
                    </a:lnT>
                    <a:lnB w="18720">
                      <a:solidFill>
                        <a:srgbClr val="cccccc"/>
                      </a:solidFill>
                    </a:lnB>
                    <a:solidFill>
                      <a:srgbClr val="e7f5ef"/>
                    </a:solidFill>
                  </a:tcPr>
                </a:tc>
              </a:tr>
            </a:tbl>
          </a:graphicData>
        </a:graphic>
      </p:graphicFrame>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3" name="Picture 1" descr=""/>
          <p:cNvPicPr/>
          <p:nvPr/>
        </p:nvPicPr>
        <p:blipFill>
          <a:blip r:embed="rId1"/>
          <a:stretch/>
        </p:blipFill>
        <p:spPr>
          <a:xfrm>
            <a:off x="7956720" y="5732640"/>
            <a:ext cx="917280" cy="917280"/>
          </a:xfrm>
          <a:prstGeom prst="rect">
            <a:avLst/>
          </a:prstGeom>
          <a:ln>
            <a:noFill/>
          </a:ln>
        </p:spPr>
      </p:pic>
      <p:sp>
        <p:nvSpPr>
          <p:cNvPr id="64"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Пример TCP сервера</a:t>
            </a:r>
            <a:endParaRPr b="0" lang="ru-RU" sz="2400" spc="-1" strike="noStrike">
              <a:solidFill>
                <a:srgbClr val="000000"/>
              </a:solidFill>
              <a:uFill>
                <a:solidFill>
                  <a:srgbClr val="ffffff"/>
                </a:solidFill>
              </a:uFill>
              <a:latin typeface="Verdana"/>
            </a:endParaRPr>
          </a:p>
        </p:txBody>
      </p:sp>
      <p:sp>
        <p:nvSpPr>
          <p:cNvPr id="65" name="CustomShape 2"/>
          <p:cNvSpPr/>
          <p:nvPr/>
        </p:nvSpPr>
        <p:spPr>
          <a:xfrm>
            <a:off x="395640" y="1602720"/>
            <a:ext cx="8352720" cy="17362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1800" spc="-1" strike="noStrike">
                <a:solidFill>
                  <a:srgbClr val="002060"/>
                </a:solidFill>
                <a:uFill>
                  <a:solidFill>
                    <a:srgbClr val="ffffff"/>
                  </a:solidFill>
                </a:uFill>
                <a:latin typeface="Times New Roman"/>
              </a:rPr>
              <a:t>Для написания TCP сервера мы используем функцию socket из модуля socket, которая создает и возвращает сокет-объект (или просто сокет).  Вызывая методы этого объекта, мы настраиваем этот сокет как серверный: с помощью bind((hostname, port)) занимаем порт на указанном хосте под наш сервис, вызывая accept, ожидаем подключения клиентов на указанном ранее порту и получаем connection object для доступа к очередному подключению.</a:t>
            </a:r>
            <a:endParaRPr b="0" lang="ru-RU" sz="1800" spc="-1" strike="noStrike">
              <a:solidFill>
                <a:srgbClr val="000000"/>
              </a:solidFill>
              <a:uFill>
                <a:solidFill>
                  <a:srgbClr val="ffffff"/>
                </a:solidFill>
              </a:uFill>
              <a:latin typeface="Arial"/>
            </a:endParaRPr>
          </a:p>
        </p:txBody>
      </p:sp>
      <p:sp>
        <p:nvSpPr>
          <p:cNvPr id="66" name="CustomShape 3"/>
          <p:cNvSpPr/>
          <p:nvPr/>
        </p:nvSpPr>
        <p:spPr>
          <a:xfrm>
            <a:off x="395640" y="3396960"/>
            <a:ext cx="8352720" cy="337572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socket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1-й параметр - семейство адресов, с которыми будет работать сокет</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AF_INET соответствует адресам IPv4</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2-й параметр - протокол транспортного уровня</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SOCK_STREAM соотвествует протоколу TCP</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s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AF_INET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SOCK_STREAM</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host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'127.0.0.1'</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'127.0.0.1' соответствует хосту, на котором запускается скрипт</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port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12345</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bind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host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port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listen</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5</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Открываем порт на сервере (не более 5 клиентов одновременно)</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while</a:t>
            </a:r>
            <a:r>
              <a:rPr b="0"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True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conn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addr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accept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'Server got connection from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addr</a:t>
            </a:r>
            <a:r>
              <a:rPr b="1" lang="ru-RU" sz="12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Преобразуем строку в набор байтов (ascii в utf-8) и отправляем</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conn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send</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'Thank you for the connection'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encode</a:t>
            </a:r>
            <a:r>
              <a:rPr b="1" lang="ru-RU" sz="12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conn</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close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s.close()</a:t>
            </a:r>
            <a:endParaRPr b="0" lang="ru-RU"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7" name="Picture 1" descr=""/>
          <p:cNvPicPr/>
          <p:nvPr/>
        </p:nvPicPr>
        <p:blipFill>
          <a:blip r:embed="rId1"/>
          <a:stretch/>
        </p:blipFill>
        <p:spPr>
          <a:xfrm>
            <a:off x="7956720" y="5732640"/>
            <a:ext cx="917280" cy="917280"/>
          </a:xfrm>
          <a:prstGeom prst="rect">
            <a:avLst/>
          </a:prstGeom>
          <a:ln>
            <a:noFill/>
          </a:ln>
        </p:spPr>
      </p:pic>
      <p:sp>
        <p:nvSpPr>
          <p:cNvPr id="68"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Пример TCP клиента</a:t>
            </a:r>
            <a:endParaRPr b="0" lang="ru-RU" sz="2400" spc="-1" strike="noStrike">
              <a:solidFill>
                <a:srgbClr val="000000"/>
              </a:solidFill>
              <a:uFill>
                <a:solidFill>
                  <a:srgbClr val="ffffff"/>
                </a:solidFill>
              </a:uFill>
              <a:latin typeface="Verdana"/>
            </a:endParaRPr>
          </a:p>
        </p:txBody>
      </p:sp>
      <p:sp>
        <p:nvSpPr>
          <p:cNvPr id="69" name="CustomShape 2"/>
          <p:cNvSpPr/>
          <p:nvPr/>
        </p:nvSpPr>
        <p:spPr>
          <a:xfrm>
            <a:off x="395640" y="1890720"/>
            <a:ext cx="8352720" cy="17362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1800" spc="-1" strike="noStrike">
                <a:solidFill>
                  <a:srgbClr val="002060"/>
                </a:solidFill>
                <a:uFill>
                  <a:solidFill>
                    <a:srgbClr val="ffffff"/>
                  </a:solidFill>
                </a:uFill>
                <a:latin typeface="Times New Roman"/>
              </a:rPr>
              <a:t>Клиентское приложение должно подключаться на заданный порт 12345 заданного хоста. Здесь используется тот же самый модуль socket и аналогичный сокет-объект. Метод socket.connect((hostname, port)) этого объекта открывает TCP подключение к хосту и порту. Как только подключение установится, из него можно читать, как из любого объекта ввода/вывода. После работы с сокетом его нужно закрыть так же, как это делается для файла.</a:t>
            </a:r>
            <a:endParaRPr b="0" lang="ru-RU" sz="1800" spc="-1" strike="noStrike">
              <a:solidFill>
                <a:srgbClr val="000000"/>
              </a:solidFill>
              <a:uFill>
                <a:solidFill>
                  <a:srgbClr val="ffffff"/>
                </a:solidFill>
              </a:uFill>
              <a:latin typeface="Arial"/>
            </a:endParaRPr>
          </a:p>
        </p:txBody>
      </p:sp>
      <p:sp>
        <p:nvSpPr>
          <p:cNvPr id="70" name="CustomShape 3"/>
          <p:cNvSpPr/>
          <p:nvPr/>
        </p:nvSpPr>
        <p:spPr>
          <a:xfrm>
            <a:off x="395640" y="3861000"/>
            <a:ext cx="8352720" cy="209808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socket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s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AF_INET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SOCK_STREAM</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host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'127.0.0.1'</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port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12345</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connect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host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port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подключаемся к серверу</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d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recv</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1024</a:t>
            </a:r>
            <a:r>
              <a:rPr b="1" lang="ru-RU" sz="1200" spc="-1" strike="noStrike">
                <a:solidFill>
                  <a:srgbClr val="00008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получаем данные от сервера (1024 байта - размер буфера для данных)</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преобразуем данные из байтового представления в строковое и выводим</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(преобразование из utf-8 в ascii)</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d.decode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close</a:t>
            </a:r>
            <a:r>
              <a:rPr b="1" lang="ru-RU" sz="12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1" name="Picture 1" descr=""/>
          <p:cNvPicPr/>
          <p:nvPr/>
        </p:nvPicPr>
        <p:blipFill>
          <a:blip r:embed="rId1"/>
          <a:stretch/>
        </p:blipFill>
        <p:spPr>
          <a:xfrm>
            <a:off x="7956720" y="5732640"/>
            <a:ext cx="917280" cy="917280"/>
          </a:xfrm>
          <a:prstGeom prst="rect">
            <a:avLst/>
          </a:prstGeom>
          <a:ln>
            <a:noFill/>
          </a:ln>
        </p:spPr>
      </p:pic>
      <p:sp>
        <p:nvSpPr>
          <p:cNvPr id="72" name="TextShape 1"/>
          <p:cNvSpPr txBox="1"/>
          <p:nvPr/>
        </p:nvSpPr>
        <p:spPr>
          <a:xfrm>
            <a:off x="1763640" y="1078920"/>
            <a:ext cx="597636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Клиент-серверное взаимодействие (TCP)</a:t>
            </a:r>
            <a:endParaRPr b="0" lang="ru-RU" sz="2400" spc="-1" strike="noStrike">
              <a:solidFill>
                <a:srgbClr val="000000"/>
              </a:solidFill>
              <a:uFill>
                <a:solidFill>
                  <a:srgbClr val="ffffff"/>
                </a:solidFill>
              </a:uFill>
              <a:latin typeface="Verdana"/>
            </a:endParaRPr>
          </a:p>
        </p:txBody>
      </p:sp>
      <p:sp>
        <p:nvSpPr>
          <p:cNvPr id="73" name="CustomShape 2"/>
          <p:cNvSpPr/>
          <p:nvPr/>
        </p:nvSpPr>
        <p:spPr>
          <a:xfrm>
            <a:off x="323640" y="1845000"/>
            <a:ext cx="8352720" cy="70020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Запускаем последовательно скрипт сервера tcp_server.py, скрипт клиента tcp_client.py и смотрим результаты.</a:t>
            </a:r>
            <a:endParaRPr b="0" lang="ru-RU" sz="1800" spc="-1" strike="noStrike">
              <a:solidFill>
                <a:srgbClr val="000000"/>
              </a:solidFill>
              <a:uFill>
                <a:solidFill>
                  <a:srgbClr val="ffffff"/>
                </a:solidFill>
              </a:uFill>
              <a:latin typeface="Arial"/>
            </a:endParaRPr>
          </a:p>
        </p:txBody>
      </p:sp>
      <p:sp>
        <p:nvSpPr>
          <p:cNvPr id="74" name="CustomShape 3"/>
          <p:cNvSpPr/>
          <p:nvPr/>
        </p:nvSpPr>
        <p:spPr>
          <a:xfrm>
            <a:off x="357480" y="2637000"/>
            <a:ext cx="8352720" cy="3952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Вывод сервера:</a:t>
            </a:r>
            <a:endParaRPr b="0" lang="ru-RU" sz="1800" spc="-1" strike="noStrike">
              <a:solidFill>
                <a:srgbClr val="000000"/>
              </a:solidFill>
              <a:uFill>
                <a:solidFill>
                  <a:srgbClr val="ffffff"/>
                </a:solidFill>
              </a:uFill>
              <a:latin typeface="Arial"/>
            </a:endParaRPr>
          </a:p>
        </p:txBody>
      </p:sp>
      <p:sp>
        <p:nvSpPr>
          <p:cNvPr id="75" name="CustomShape 4"/>
          <p:cNvSpPr/>
          <p:nvPr/>
        </p:nvSpPr>
        <p:spPr>
          <a:xfrm>
            <a:off x="359640" y="3121200"/>
            <a:ext cx="831636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Server got connection from ('127.0.0.1', 50701)</a:t>
            </a:r>
            <a:endParaRPr b="0" lang="ru-RU" sz="1800" spc="-1" strike="noStrike">
              <a:solidFill>
                <a:srgbClr val="000000"/>
              </a:solidFill>
              <a:uFill>
                <a:solidFill>
                  <a:srgbClr val="ffffff"/>
                </a:solidFill>
              </a:uFill>
              <a:latin typeface="Arial"/>
            </a:endParaRPr>
          </a:p>
        </p:txBody>
      </p:sp>
      <p:sp>
        <p:nvSpPr>
          <p:cNvPr id="76" name="CustomShape 5"/>
          <p:cNvSpPr/>
          <p:nvPr/>
        </p:nvSpPr>
        <p:spPr>
          <a:xfrm>
            <a:off x="383040" y="3533040"/>
            <a:ext cx="8352720" cy="39528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2000" spc="-1" strike="noStrike">
                <a:solidFill>
                  <a:srgbClr val="002060"/>
                </a:solidFill>
                <a:uFill>
                  <a:solidFill>
                    <a:srgbClr val="ffffff"/>
                  </a:solidFill>
                </a:uFill>
                <a:latin typeface="Times New Roman"/>
              </a:rPr>
              <a:t>Вывод клиента:</a:t>
            </a:r>
            <a:endParaRPr b="0" lang="ru-RU" sz="1800" spc="-1" strike="noStrike">
              <a:solidFill>
                <a:srgbClr val="000000"/>
              </a:solidFill>
              <a:uFill>
                <a:solidFill>
                  <a:srgbClr val="ffffff"/>
                </a:solidFill>
              </a:uFill>
              <a:latin typeface="Arial"/>
            </a:endParaRPr>
          </a:p>
        </p:txBody>
      </p:sp>
      <p:sp>
        <p:nvSpPr>
          <p:cNvPr id="77" name="CustomShape 6"/>
          <p:cNvSpPr/>
          <p:nvPr/>
        </p:nvSpPr>
        <p:spPr>
          <a:xfrm>
            <a:off x="387720" y="3985200"/>
            <a:ext cx="8288280" cy="303480"/>
          </a:xfrm>
          <a:prstGeom prst="rect">
            <a:avLst/>
          </a:prstGeom>
          <a:noFill/>
          <a:ln>
            <a:solidFill>
              <a:srgbClr val="000000"/>
            </a:solidFill>
          </a:ln>
        </p:spPr>
        <p:style>
          <a:lnRef idx="0"/>
          <a:fillRef idx="0"/>
          <a:effectRef idx="0"/>
          <a:fontRef idx="minor"/>
        </p:style>
        <p:txBody>
          <a:bodyPr lIns="90000" rIns="90000" tIns="45000" bIns="45000"/>
          <a:p>
            <a:pPr>
              <a:lnSpc>
                <a:spcPct val="100000"/>
              </a:lnSpc>
            </a:pPr>
            <a:r>
              <a:rPr b="0" lang="ru-RU" sz="1400" spc="-1" strike="noStrike">
                <a:solidFill>
                  <a:srgbClr val="000000"/>
                </a:solidFill>
                <a:uFill>
                  <a:solidFill>
                    <a:srgbClr val="ffffff"/>
                  </a:solidFill>
                </a:uFill>
                <a:latin typeface="Courier New"/>
              </a:rPr>
              <a:t>Thank you for the connection</a:t>
            </a:r>
            <a:endParaRPr b="0" lang="ru-RU"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Picture 1" descr=""/>
          <p:cNvPicPr/>
          <p:nvPr/>
        </p:nvPicPr>
        <p:blipFill>
          <a:blip r:embed="rId1"/>
          <a:stretch/>
        </p:blipFill>
        <p:spPr>
          <a:xfrm>
            <a:off x="7956720" y="5732640"/>
            <a:ext cx="917280" cy="917280"/>
          </a:xfrm>
          <a:prstGeom prst="rect">
            <a:avLst/>
          </a:prstGeom>
          <a:ln>
            <a:noFill/>
          </a:ln>
        </p:spPr>
      </p:pic>
      <p:sp>
        <p:nvSpPr>
          <p:cNvPr id="79"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Пример UDP сервера</a:t>
            </a:r>
            <a:endParaRPr b="0" lang="ru-RU" sz="2400" spc="-1" strike="noStrike">
              <a:solidFill>
                <a:srgbClr val="000000"/>
              </a:solidFill>
              <a:uFill>
                <a:solidFill>
                  <a:srgbClr val="ffffff"/>
                </a:solidFill>
              </a:uFill>
              <a:latin typeface="Verdana"/>
            </a:endParaRPr>
          </a:p>
        </p:txBody>
      </p:sp>
      <p:sp>
        <p:nvSpPr>
          <p:cNvPr id="80" name="CustomShape 2"/>
          <p:cNvSpPr/>
          <p:nvPr/>
        </p:nvSpPr>
        <p:spPr>
          <a:xfrm>
            <a:off x="381600" y="1772640"/>
            <a:ext cx="8352720" cy="118764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1800" spc="-1" strike="noStrike">
                <a:solidFill>
                  <a:srgbClr val="002060"/>
                </a:solidFill>
                <a:uFill>
                  <a:solidFill>
                    <a:srgbClr val="ffffff"/>
                  </a:solidFill>
                </a:uFill>
                <a:latin typeface="Times New Roman"/>
              </a:rPr>
              <a:t>Поскольку UDP работает без установки соединения, отличие сервера от клиента заключается только в необходимости занять определенный порт на хосте с помощью bind((hostname, port)), на который будут приходить сообщения от клиентов.</a:t>
            </a:r>
            <a:endParaRPr b="0" lang="ru-RU" sz="1800" spc="-1" strike="noStrike">
              <a:solidFill>
                <a:srgbClr val="000000"/>
              </a:solidFill>
              <a:uFill>
                <a:solidFill>
                  <a:srgbClr val="ffffff"/>
                </a:solidFill>
              </a:uFill>
              <a:latin typeface="Arial"/>
            </a:endParaRPr>
          </a:p>
        </p:txBody>
      </p:sp>
      <p:sp>
        <p:nvSpPr>
          <p:cNvPr id="81" name="CustomShape 3"/>
          <p:cNvSpPr/>
          <p:nvPr/>
        </p:nvSpPr>
        <p:spPr>
          <a:xfrm>
            <a:off x="381600" y="3061440"/>
            <a:ext cx="8352720" cy="246312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socket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AF_INET соответствует адресам IPv4</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SOCK_DGRAM соответствует протоколу UDP</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s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AF_INET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SOCK_DGRAM</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host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'127.0.0.1'</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port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12345</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bind</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host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port</a:t>
            </a:r>
            <a:r>
              <a:rPr b="1" lang="ru-RU" sz="12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while</a:t>
            </a:r>
            <a:r>
              <a:rPr b="0"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True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data</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addr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recvfrom</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1024</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008000"/>
                </a:solidFill>
                <a:uFill>
                  <a:solidFill>
                    <a:srgbClr val="ffffff"/>
                  </a:solidFill>
                </a:uFill>
                <a:latin typeface="Courier New"/>
              </a:rPr>
              <a:t># размер буфера для данных – 1024 байта</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00"/>
                </a:solidFill>
                <a:uFill>
                  <a:solidFill>
                    <a:srgbClr val="ffffff"/>
                  </a:solidFill>
                </a:uFill>
                <a:latin typeface="Courier New"/>
              </a:rPr>
              <a:t>    </a:t>
            </a: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'Server got data from client: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format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data</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decode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    </a:t>
            </a:r>
            <a:r>
              <a:rPr b="0" lang="ru-RU" sz="1200" spc="-1" strike="noStrike">
                <a:solidFill>
                  <a:srgbClr val="000000"/>
                </a:solidFill>
                <a:uFill>
                  <a:solidFill>
                    <a:srgbClr val="ffffff"/>
                  </a:solidFill>
                </a:uFill>
                <a:latin typeface="Courier New"/>
              </a:rPr>
              <a:t>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sendto</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'Thank you for the data'</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encode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addr</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s.close()</a:t>
            </a:r>
            <a:endParaRPr b="0" lang="ru-RU"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2" name="Picture 1" descr=""/>
          <p:cNvPicPr/>
          <p:nvPr/>
        </p:nvPicPr>
        <p:blipFill>
          <a:blip r:embed="rId1"/>
          <a:stretch/>
        </p:blipFill>
        <p:spPr>
          <a:xfrm>
            <a:off x="7956720" y="5732640"/>
            <a:ext cx="917280" cy="917280"/>
          </a:xfrm>
          <a:prstGeom prst="rect">
            <a:avLst/>
          </a:prstGeom>
          <a:ln>
            <a:noFill/>
          </a:ln>
        </p:spPr>
      </p:pic>
      <p:sp>
        <p:nvSpPr>
          <p:cNvPr id="83" name="TextShape 1"/>
          <p:cNvSpPr txBox="1"/>
          <p:nvPr/>
        </p:nvSpPr>
        <p:spPr>
          <a:xfrm>
            <a:off x="1691640" y="1052640"/>
            <a:ext cx="5409720" cy="496080"/>
          </a:xfrm>
          <a:prstGeom prst="rect">
            <a:avLst/>
          </a:prstGeom>
          <a:noFill/>
          <a:ln>
            <a:noFill/>
          </a:ln>
        </p:spPr>
        <p:txBody>
          <a:bodyPr anchor="ctr"/>
          <a:p>
            <a:pPr algn="ctr">
              <a:lnSpc>
                <a:spcPct val="100000"/>
              </a:lnSpc>
            </a:pPr>
            <a:r>
              <a:rPr b="1" lang="ru-RU" sz="2400" spc="-1" strike="noStrike">
                <a:solidFill>
                  <a:srgbClr val="002060"/>
                </a:solidFill>
                <a:uFill>
                  <a:solidFill>
                    <a:srgbClr val="ffffff"/>
                  </a:solidFill>
                </a:uFill>
                <a:latin typeface="Times New Roman"/>
              </a:rPr>
              <a:t>Пример UDP клиента</a:t>
            </a:r>
            <a:endParaRPr b="0" lang="ru-RU" sz="2400" spc="-1" strike="noStrike">
              <a:solidFill>
                <a:srgbClr val="000000"/>
              </a:solidFill>
              <a:uFill>
                <a:solidFill>
                  <a:srgbClr val="ffffff"/>
                </a:solidFill>
              </a:uFill>
              <a:latin typeface="Verdana"/>
            </a:endParaRPr>
          </a:p>
        </p:txBody>
      </p:sp>
      <p:sp>
        <p:nvSpPr>
          <p:cNvPr id="84" name="CustomShape 2"/>
          <p:cNvSpPr/>
          <p:nvPr/>
        </p:nvSpPr>
        <p:spPr>
          <a:xfrm>
            <a:off x="395640" y="1890720"/>
            <a:ext cx="8352720" cy="1461960"/>
          </a:xfrm>
          <a:prstGeom prst="rect">
            <a:avLst/>
          </a:prstGeom>
          <a:noFill/>
          <a:ln>
            <a:noFill/>
          </a:ln>
        </p:spPr>
        <p:style>
          <a:lnRef idx="0"/>
          <a:fillRef idx="0"/>
          <a:effectRef idx="0"/>
          <a:fontRef idx="minor"/>
        </p:style>
        <p:txBody>
          <a:bodyPr lIns="90000" rIns="90000" tIns="45000" bIns="45000"/>
          <a:p>
            <a:pPr algn="just">
              <a:lnSpc>
                <a:spcPct val="100000"/>
              </a:lnSpc>
            </a:pPr>
            <a:r>
              <a:rPr b="0" lang="ru-RU" sz="1800" spc="-1" strike="noStrike">
                <a:solidFill>
                  <a:srgbClr val="002060"/>
                </a:solidFill>
                <a:uFill>
                  <a:solidFill>
                    <a:srgbClr val="ffffff"/>
                  </a:solidFill>
                </a:uFill>
                <a:latin typeface="Times New Roman"/>
              </a:rPr>
              <a:t>Клиентское приложение отправляет и получает данные, зная адрес хоста и порт, на котором ожидает данных сервер. Соединение в данном случае не устанавливается: если отправленные данные не дойдут до сервера, клиент об этом не узнает. То же самое и с ответом сервера: если он не дойдет до клиента, сервер не будет об этом знать.</a:t>
            </a:r>
            <a:endParaRPr b="0" lang="ru-RU" sz="1800" spc="-1" strike="noStrike">
              <a:solidFill>
                <a:srgbClr val="000000"/>
              </a:solidFill>
              <a:uFill>
                <a:solidFill>
                  <a:srgbClr val="ffffff"/>
                </a:solidFill>
              </a:uFill>
              <a:latin typeface="Arial"/>
            </a:endParaRPr>
          </a:p>
        </p:txBody>
      </p:sp>
      <p:sp>
        <p:nvSpPr>
          <p:cNvPr id="85" name="CustomShape 3"/>
          <p:cNvSpPr/>
          <p:nvPr/>
        </p:nvSpPr>
        <p:spPr>
          <a:xfrm>
            <a:off x="395640" y="3501000"/>
            <a:ext cx="8352720" cy="2098080"/>
          </a:xfrm>
          <a:prstGeom prst="rect">
            <a:avLst/>
          </a:prstGeom>
          <a:noFill/>
          <a:ln>
            <a:noFill/>
          </a:ln>
        </p:spPr>
        <p:style>
          <a:lnRef idx="0"/>
          <a:fillRef idx="0"/>
          <a:effectRef idx="0"/>
          <a:fontRef idx="minor"/>
        </p:style>
        <p:txBody>
          <a:bodyPr lIns="90000" rIns="90000" tIns="45000" bIns="45000"/>
          <a:p>
            <a:pPr>
              <a:lnSpc>
                <a:spcPct val="100000"/>
              </a:lnSpc>
            </a:pPr>
            <a:r>
              <a:rPr b="1" lang="ru-RU" sz="1200" spc="-1" strike="noStrike">
                <a:solidFill>
                  <a:srgbClr val="0000ff"/>
                </a:solidFill>
                <a:uFill>
                  <a:solidFill>
                    <a:srgbClr val="ffffff"/>
                  </a:solidFill>
                </a:uFill>
                <a:latin typeface="Courier New"/>
              </a:rPr>
              <a:t>import</a:t>
            </a:r>
            <a:r>
              <a:rPr b="0" lang="ru-RU" sz="1200" spc="-1" strike="noStrike">
                <a:solidFill>
                  <a:srgbClr val="000000"/>
                </a:solidFill>
                <a:uFill>
                  <a:solidFill>
                    <a:srgbClr val="ffffff"/>
                  </a:solidFill>
                </a:uFill>
                <a:latin typeface="Courier New"/>
              </a:rPr>
              <a:t> socket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s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AF_INET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socket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SOCK_DGRAM</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host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808080"/>
                </a:solidFill>
                <a:uFill>
                  <a:solidFill>
                    <a:srgbClr val="ffffff"/>
                  </a:solidFill>
                </a:uFill>
                <a:latin typeface="Courier New"/>
              </a:rPr>
              <a:t>'127.0.0.1'</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port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0" lang="ru-RU" sz="1200" spc="-1" strike="noStrike">
                <a:solidFill>
                  <a:srgbClr val="ff0000"/>
                </a:solidFill>
                <a:uFill>
                  <a:solidFill>
                    <a:srgbClr val="ffffff"/>
                  </a:solidFill>
                </a:uFill>
                <a:latin typeface="Courier New"/>
              </a:rPr>
              <a:t>12345</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отправляем сообщение серверу без установки соединения</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sendto</a:t>
            </a:r>
            <a:r>
              <a:rPr b="1" lang="ru-RU" sz="1200" spc="-1" strike="noStrike">
                <a:solidFill>
                  <a:srgbClr val="000080"/>
                </a:solidFill>
                <a:uFill>
                  <a:solidFill>
                    <a:srgbClr val="ffffff"/>
                  </a:solidFill>
                </a:uFill>
                <a:latin typeface="Courier New"/>
              </a:rPr>
              <a:t>(</a:t>
            </a:r>
            <a:r>
              <a:rPr b="0" lang="ru-RU" sz="1200" spc="-1" strike="noStrike">
                <a:solidFill>
                  <a:srgbClr val="808080"/>
                </a:solidFill>
                <a:uFill>
                  <a:solidFill>
                    <a:srgbClr val="ffffff"/>
                  </a:solidFill>
                </a:uFill>
                <a:latin typeface="Courier New"/>
              </a:rPr>
              <a:t>'client data'</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encode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host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port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8000"/>
                </a:solidFill>
                <a:uFill>
                  <a:solidFill>
                    <a:srgbClr val="ffffff"/>
                  </a:solidFill>
                </a:uFill>
                <a:latin typeface="Courier New"/>
              </a:rPr>
              <a:t># получаем ответ от сервера</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data</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addr </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recvfrom</a:t>
            </a:r>
            <a:r>
              <a:rPr b="1" lang="ru-RU" sz="1200" spc="-1" strike="noStrike">
                <a:solidFill>
                  <a:srgbClr val="000080"/>
                </a:solidFill>
                <a:uFill>
                  <a:solidFill>
                    <a:srgbClr val="ffffff"/>
                  </a:solidFill>
                </a:uFill>
                <a:latin typeface="Courier New"/>
              </a:rPr>
              <a:t>(</a:t>
            </a:r>
            <a:r>
              <a:rPr b="0" lang="ru-RU" sz="1200" spc="-1" strike="noStrike">
                <a:solidFill>
                  <a:srgbClr val="ff0000"/>
                </a:solidFill>
                <a:uFill>
                  <a:solidFill>
                    <a:srgbClr val="ffffff"/>
                  </a:solidFill>
                </a:uFill>
                <a:latin typeface="Courier New"/>
              </a:rPr>
              <a:t>1024</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1" lang="ru-RU" sz="1200" spc="-1" strike="noStrike">
                <a:solidFill>
                  <a:srgbClr val="0000ff"/>
                </a:solidFill>
                <a:uFill>
                  <a:solidFill>
                    <a:srgbClr val="ffffff"/>
                  </a:solidFill>
                </a:uFill>
                <a:latin typeface="Courier New"/>
              </a:rPr>
              <a:t>print</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data</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decode</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 </a:t>
            </a:r>
            <a:endParaRPr b="0" lang="ru-RU" sz="1800" spc="-1" strike="noStrike">
              <a:solidFill>
                <a:srgbClr val="000000"/>
              </a:solidFill>
              <a:uFill>
                <a:solidFill>
                  <a:srgbClr val="ffffff"/>
                </a:solidFill>
              </a:uFill>
              <a:latin typeface="Arial"/>
            </a:endParaRPr>
          </a:p>
          <a:p>
            <a:pPr>
              <a:lnSpc>
                <a:spcPct val="100000"/>
              </a:lnSpc>
            </a:pPr>
            <a:r>
              <a:rPr b="0" lang="ru-RU" sz="1200" spc="-1" strike="noStrike">
                <a:solidFill>
                  <a:srgbClr val="000000"/>
                </a:solidFill>
                <a:uFill>
                  <a:solidFill>
                    <a:srgbClr val="ffffff"/>
                  </a:solidFill>
                </a:uFill>
                <a:latin typeface="Courier New"/>
              </a:rPr>
              <a:t>s</a:t>
            </a:r>
            <a:r>
              <a:rPr b="1" lang="ru-RU" sz="1200" spc="-1" strike="noStrike">
                <a:solidFill>
                  <a:srgbClr val="000080"/>
                </a:solidFill>
                <a:uFill>
                  <a:solidFill>
                    <a:srgbClr val="ffffff"/>
                  </a:solidFill>
                </a:uFill>
                <a:latin typeface="Courier New"/>
              </a:rPr>
              <a:t>.</a:t>
            </a:r>
            <a:r>
              <a:rPr b="0" lang="ru-RU" sz="1200" spc="-1" strike="noStrike">
                <a:solidFill>
                  <a:srgbClr val="000000"/>
                </a:solidFill>
                <a:uFill>
                  <a:solidFill>
                    <a:srgbClr val="ffffff"/>
                  </a:solidFill>
                </a:uFill>
                <a:latin typeface="Courier New"/>
              </a:rPr>
              <a:t>close</a:t>
            </a:r>
            <a:r>
              <a:rPr b="1" lang="ru-RU" sz="1200" spc="-1" strike="noStrike">
                <a:solidFill>
                  <a:srgbClr val="000080"/>
                </a:solidFill>
                <a:uFill>
                  <a:solidFill>
                    <a:srgbClr val="ffffff"/>
                  </a:solidFill>
                </a:uFill>
                <a:latin typeface="Courier New"/>
              </a:rPr>
              <a:t>()</a:t>
            </a:r>
            <a:endParaRPr b="0" lang="ru-RU"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14738</TotalTime>
  <Application>LibreOffice/5.1.6.2$Linux_X86_64 LibreOffice_project/10m0$Build-2</Application>
  <Words>2568</Words>
  <Paragraphs>327</Paragraphs>
  <Company>Mera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2009-01-14T03:06:54Z</dcterms:created>
  <dc:creator>orlov</dc:creator>
  <dc:description/>
  <dc:language>ru-RU</dc:language>
  <cp:lastModifiedBy/>
  <dcterms:modified xsi:type="dcterms:W3CDTF">2019-03-14T21:02:49Z</dcterms:modified>
  <cp:revision>663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Mera</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25</vt:i4>
  </property>
</Properties>
</file>