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84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8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AB7946-C799-48B2-AED3-7E6693588167}" v="2" dt="2022-04-26T12:14:34.4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77B0308-3D79-4656-82D5-4EE93A62EAC7}" type="datetimeFigureOut">
              <a:rPr lang="en-IN" smtClean="0"/>
              <a:t>17-06-2022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5828AB-B6BA-4DD8-B57B-F61640213ABC}" type="slidenum">
              <a:rPr lang="en-IN" smtClean="0"/>
              <a:t>‹#›</a:t>
            </a:fld>
            <a:endParaRPr lang="en-IN"/>
          </a:p>
        </p:txBody>
      </p:sp>
    </p:spTree>
    <p:extLst>
      <p:ext uri="{BB962C8B-B14F-4D97-AF65-F5344CB8AC3E}">
        <p14:creationId xmlns:p14="http://schemas.microsoft.com/office/powerpoint/2010/main" val="3696706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7B0308-3D79-4656-82D5-4EE93A62EAC7}" type="datetimeFigureOut">
              <a:rPr lang="en-IN" smtClean="0"/>
              <a:t>17-06-2022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5828AB-B6BA-4DD8-B57B-F61640213ABC}" type="slidenum">
              <a:rPr lang="en-IN" smtClean="0"/>
              <a:t>‹#›</a:t>
            </a:fld>
            <a:endParaRPr lang="en-IN"/>
          </a:p>
        </p:txBody>
      </p:sp>
    </p:spTree>
    <p:extLst>
      <p:ext uri="{BB962C8B-B14F-4D97-AF65-F5344CB8AC3E}">
        <p14:creationId xmlns:p14="http://schemas.microsoft.com/office/powerpoint/2010/main" val="776481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7B0308-3D79-4656-82D5-4EE93A62EAC7}" type="datetimeFigureOut">
              <a:rPr lang="en-IN" smtClean="0"/>
              <a:t>17-06-2022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5828AB-B6BA-4DD8-B57B-F61640213ABC}" type="slidenum">
              <a:rPr lang="en-IN" smtClean="0"/>
              <a:t>‹#›</a:t>
            </a:fld>
            <a:endParaRPr lang="en-IN"/>
          </a:p>
        </p:txBody>
      </p:sp>
    </p:spTree>
    <p:extLst>
      <p:ext uri="{BB962C8B-B14F-4D97-AF65-F5344CB8AC3E}">
        <p14:creationId xmlns:p14="http://schemas.microsoft.com/office/powerpoint/2010/main" val="278410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7B0308-3D79-4656-82D5-4EE93A62EAC7}" type="datetimeFigureOut">
              <a:rPr lang="en-IN" smtClean="0"/>
              <a:t>17-06-2022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5828AB-B6BA-4DD8-B57B-F61640213ABC}"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458222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7B0308-3D79-4656-82D5-4EE93A62EAC7}" type="datetimeFigureOut">
              <a:rPr lang="en-IN" smtClean="0"/>
              <a:t>17-06-2022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5828AB-B6BA-4DD8-B57B-F61640213ABC}" type="slidenum">
              <a:rPr lang="en-IN" smtClean="0"/>
              <a:t>‹#›</a:t>
            </a:fld>
            <a:endParaRPr lang="en-IN"/>
          </a:p>
        </p:txBody>
      </p:sp>
    </p:spTree>
    <p:extLst>
      <p:ext uri="{BB962C8B-B14F-4D97-AF65-F5344CB8AC3E}">
        <p14:creationId xmlns:p14="http://schemas.microsoft.com/office/powerpoint/2010/main" val="12115251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77B0308-3D79-4656-82D5-4EE93A62EAC7}" type="datetimeFigureOut">
              <a:rPr lang="en-IN" smtClean="0"/>
              <a:t>17-06-2022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15828AB-B6BA-4DD8-B57B-F61640213ABC}" type="slidenum">
              <a:rPr lang="en-IN" smtClean="0"/>
              <a:t>‹#›</a:t>
            </a:fld>
            <a:endParaRPr lang="en-IN"/>
          </a:p>
        </p:txBody>
      </p:sp>
    </p:spTree>
    <p:extLst>
      <p:ext uri="{BB962C8B-B14F-4D97-AF65-F5344CB8AC3E}">
        <p14:creationId xmlns:p14="http://schemas.microsoft.com/office/powerpoint/2010/main" val="20398841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77B0308-3D79-4656-82D5-4EE93A62EAC7}" type="datetimeFigureOut">
              <a:rPr lang="en-IN" smtClean="0"/>
              <a:t>17-06-2022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15828AB-B6BA-4DD8-B57B-F61640213ABC}" type="slidenum">
              <a:rPr lang="en-IN" smtClean="0"/>
              <a:t>‹#›</a:t>
            </a:fld>
            <a:endParaRPr lang="en-IN"/>
          </a:p>
        </p:txBody>
      </p:sp>
    </p:spTree>
    <p:extLst>
      <p:ext uri="{BB962C8B-B14F-4D97-AF65-F5344CB8AC3E}">
        <p14:creationId xmlns:p14="http://schemas.microsoft.com/office/powerpoint/2010/main" val="4972846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7B0308-3D79-4656-82D5-4EE93A62EAC7}" type="datetimeFigureOut">
              <a:rPr lang="en-IN" smtClean="0"/>
              <a:t>17-06-2022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5828AB-B6BA-4DD8-B57B-F61640213ABC}" type="slidenum">
              <a:rPr lang="en-IN" smtClean="0"/>
              <a:t>‹#›</a:t>
            </a:fld>
            <a:endParaRPr lang="en-IN"/>
          </a:p>
        </p:txBody>
      </p:sp>
    </p:spTree>
    <p:extLst>
      <p:ext uri="{BB962C8B-B14F-4D97-AF65-F5344CB8AC3E}">
        <p14:creationId xmlns:p14="http://schemas.microsoft.com/office/powerpoint/2010/main" val="17222188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7B0308-3D79-4656-82D5-4EE93A62EAC7}" type="datetimeFigureOut">
              <a:rPr lang="en-IN" smtClean="0"/>
              <a:t>17-06-2022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5828AB-B6BA-4DD8-B57B-F61640213ABC}" type="slidenum">
              <a:rPr lang="en-IN" smtClean="0"/>
              <a:t>‹#›</a:t>
            </a:fld>
            <a:endParaRPr lang="en-IN"/>
          </a:p>
        </p:txBody>
      </p:sp>
    </p:spTree>
    <p:extLst>
      <p:ext uri="{BB962C8B-B14F-4D97-AF65-F5344CB8AC3E}">
        <p14:creationId xmlns:p14="http://schemas.microsoft.com/office/powerpoint/2010/main" val="573091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7B0308-3D79-4656-82D5-4EE93A62EAC7}" type="datetimeFigureOut">
              <a:rPr lang="en-IN" smtClean="0"/>
              <a:t>17-06-2022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5828AB-B6BA-4DD8-B57B-F61640213ABC}" type="slidenum">
              <a:rPr lang="en-IN" smtClean="0"/>
              <a:t>‹#›</a:t>
            </a:fld>
            <a:endParaRPr lang="en-IN"/>
          </a:p>
        </p:txBody>
      </p:sp>
    </p:spTree>
    <p:extLst>
      <p:ext uri="{BB962C8B-B14F-4D97-AF65-F5344CB8AC3E}">
        <p14:creationId xmlns:p14="http://schemas.microsoft.com/office/powerpoint/2010/main" val="165994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7B0308-3D79-4656-82D5-4EE93A62EAC7}" type="datetimeFigureOut">
              <a:rPr lang="en-IN" smtClean="0"/>
              <a:t>17-06-2022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5828AB-B6BA-4DD8-B57B-F61640213ABC}" type="slidenum">
              <a:rPr lang="en-IN" smtClean="0"/>
              <a:t>‹#›</a:t>
            </a:fld>
            <a:endParaRPr lang="en-IN"/>
          </a:p>
        </p:txBody>
      </p:sp>
    </p:spTree>
    <p:extLst>
      <p:ext uri="{BB962C8B-B14F-4D97-AF65-F5344CB8AC3E}">
        <p14:creationId xmlns:p14="http://schemas.microsoft.com/office/powerpoint/2010/main" val="94447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7B0308-3D79-4656-82D5-4EE93A62EAC7}" type="datetimeFigureOut">
              <a:rPr lang="en-IN" smtClean="0"/>
              <a:t>17-06-2022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5828AB-B6BA-4DD8-B57B-F61640213ABC}" type="slidenum">
              <a:rPr lang="en-IN" smtClean="0"/>
              <a:t>‹#›</a:t>
            </a:fld>
            <a:endParaRPr lang="en-IN"/>
          </a:p>
        </p:txBody>
      </p:sp>
    </p:spTree>
    <p:extLst>
      <p:ext uri="{BB962C8B-B14F-4D97-AF65-F5344CB8AC3E}">
        <p14:creationId xmlns:p14="http://schemas.microsoft.com/office/powerpoint/2010/main" val="1228366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7B0308-3D79-4656-82D5-4EE93A62EAC7}" type="datetimeFigureOut">
              <a:rPr lang="en-IN" smtClean="0"/>
              <a:t>17-06-2022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15828AB-B6BA-4DD8-B57B-F61640213ABC}" type="slidenum">
              <a:rPr lang="en-IN" smtClean="0"/>
              <a:t>‹#›</a:t>
            </a:fld>
            <a:endParaRPr lang="en-IN"/>
          </a:p>
        </p:txBody>
      </p:sp>
    </p:spTree>
    <p:extLst>
      <p:ext uri="{BB962C8B-B14F-4D97-AF65-F5344CB8AC3E}">
        <p14:creationId xmlns:p14="http://schemas.microsoft.com/office/powerpoint/2010/main" val="446537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B0308-3D79-4656-82D5-4EE93A62EAC7}" type="datetimeFigureOut">
              <a:rPr lang="en-IN" smtClean="0"/>
              <a:t>17-06-2022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15828AB-B6BA-4DD8-B57B-F61640213ABC}" type="slidenum">
              <a:rPr lang="en-IN" smtClean="0"/>
              <a:t>‹#›</a:t>
            </a:fld>
            <a:endParaRPr lang="en-IN"/>
          </a:p>
        </p:txBody>
      </p:sp>
    </p:spTree>
    <p:extLst>
      <p:ext uri="{BB962C8B-B14F-4D97-AF65-F5344CB8AC3E}">
        <p14:creationId xmlns:p14="http://schemas.microsoft.com/office/powerpoint/2010/main" val="2434110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7B0308-3D79-4656-82D5-4EE93A62EAC7}" type="datetimeFigureOut">
              <a:rPr lang="en-IN" smtClean="0"/>
              <a:t>17-06-2022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15828AB-B6BA-4DD8-B57B-F61640213ABC}" type="slidenum">
              <a:rPr lang="en-IN" smtClean="0"/>
              <a:t>‹#›</a:t>
            </a:fld>
            <a:endParaRPr lang="en-IN"/>
          </a:p>
        </p:txBody>
      </p:sp>
    </p:spTree>
    <p:extLst>
      <p:ext uri="{BB962C8B-B14F-4D97-AF65-F5344CB8AC3E}">
        <p14:creationId xmlns:p14="http://schemas.microsoft.com/office/powerpoint/2010/main" val="3611639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7B0308-3D79-4656-82D5-4EE93A62EAC7}" type="datetimeFigureOut">
              <a:rPr lang="en-IN" smtClean="0"/>
              <a:t>17-06-2022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5828AB-B6BA-4DD8-B57B-F61640213ABC}" type="slidenum">
              <a:rPr lang="en-IN" smtClean="0"/>
              <a:t>‹#›</a:t>
            </a:fld>
            <a:endParaRPr lang="en-IN"/>
          </a:p>
        </p:txBody>
      </p:sp>
    </p:spTree>
    <p:extLst>
      <p:ext uri="{BB962C8B-B14F-4D97-AF65-F5344CB8AC3E}">
        <p14:creationId xmlns:p14="http://schemas.microsoft.com/office/powerpoint/2010/main" val="1552635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7B0308-3D79-4656-82D5-4EE93A62EAC7}" type="datetimeFigureOut">
              <a:rPr lang="en-IN" smtClean="0"/>
              <a:t>17-06-2022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5828AB-B6BA-4DD8-B57B-F61640213ABC}" type="slidenum">
              <a:rPr lang="en-IN" smtClean="0"/>
              <a:t>‹#›</a:t>
            </a:fld>
            <a:endParaRPr lang="en-IN"/>
          </a:p>
        </p:txBody>
      </p:sp>
    </p:spTree>
    <p:extLst>
      <p:ext uri="{BB962C8B-B14F-4D97-AF65-F5344CB8AC3E}">
        <p14:creationId xmlns:p14="http://schemas.microsoft.com/office/powerpoint/2010/main" val="3028392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77B0308-3D79-4656-82D5-4EE93A62EAC7}" type="datetimeFigureOut">
              <a:rPr lang="en-IN" smtClean="0"/>
              <a:t>17-06-2022</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15828AB-B6BA-4DD8-B57B-F61640213ABC}" type="slidenum">
              <a:rPr lang="en-IN" smtClean="0"/>
              <a:t>‹#›</a:t>
            </a:fld>
            <a:endParaRPr lang="en-IN"/>
          </a:p>
        </p:txBody>
      </p:sp>
    </p:spTree>
    <p:extLst>
      <p:ext uri="{BB962C8B-B14F-4D97-AF65-F5344CB8AC3E}">
        <p14:creationId xmlns:p14="http://schemas.microsoft.com/office/powerpoint/2010/main" val="1308208279"/>
      </p:ext>
    </p:extLst>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 id="2147483855" r:id="rId15"/>
    <p:sldLayoutId id="2147483856" r:id="rId16"/>
    <p:sldLayoutId id="214748385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91BCE-F3CB-44D8-A899-30D2614794BA}"/>
              </a:ext>
            </a:extLst>
          </p:cNvPr>
          <p:cNvSpPr>
            <a:spLocks noGrp="1"/>
          </p:cNvSpPr>
          <p:nvPr>
            <p:ph type="ctrTitle"/>
          </p:nvPr>
        </p:nvSpPr>
        <p:spPr>
          <a:xfrm>
            <a:off x="685714" y="153007"/>
            <a:ext cx="10572000" cy="2971051"/>
          </a:xfrm>
        </p:spPr>
        <p:txBody>
          <a:bodyPr>
            <a:normAutofit/>
          </a:bodyPr>
          <a:lstStyle/>
          <a:p>
            <a:r>
              <a:rPr lang="en-IN" dirty="0">
                <a:latin typeface="Times New Roman" panose="02020603050405020304" pitchFamily="18" charset="0"/>
                <a:cs typeface="Times New Roman" panose="02020603050405020304" pitchFamily="18" charset="0"/>
              </a:rPr>
              <a:t>Capstone Project</a:t>
            </a:r>
            <a:br>
              <a:rPr lang="en-IN"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1B4A745-F33D-4164-A497-7E327E8E34B1}"/>
              </a:ext>
            </a:extLst>
          </p:cNvPr>
          <p:cNvSpPr>
            <a:spLocks noGrp="1"/>
          </p:cNvSpPr>
          <p:nvPr>
            <p:ph type="subTitle" idx="1"/>
          </p:nvPr>
        </p:nvSpPr>
        <p:spPr>
          <a:xfrm>
            <a:off x="1399714" y="2090420"/>
            <a:ext cx="9144000" cy="2677160"/>
          </a:xfrm>
        </p:spPr>
        <p:txBody>
          <a:bodyPr>
            <a:noAutofit/>
          </a:bodyPr>
          <a:lstStyle/>
          <a:p>
            <a:r>
              <a:rPr lang="en-IN" sz="2000" b="1"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Analysing and Predicting the Earning Potential of Adults</a:t>
            </a: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                    Name : </a:t>
            </a:r>
            <a:r>
              <a:rPr lang="en-IN" dirty="0">
                <a:latin typeface="Times New Roman" panose="02020603050405020304" pitchFamily="18" charset="0"/>
                <a:cs typeface="Times New Roman" panose="02020603050405020304" pitchFamily="18" charset="0"/>
              </a:rPr>
              <a:t>Nand nandan sharma (0788539)</a:t>
            </a:r>
          </a:p>
          <a:p>
            <a:r>
              <a:rPr lang="en-IN" sz="1800"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Shubham </a:t>
            </a:r>
            <a:r>
              <a:rPr lang="en-IN" dirty="0" err="1">
                <a:latin typeface="Times New Roman" panose="02020603050405020304" pitchFamily="18" charset="0"/>
                <a:cs typeface="Times New Roman" panose="02020603050405020304" pitchFamily="18" charset="0"/>
              </a:rPr>
              <a:t>chopra</a:t>
            </a:r>
            <a:r>
              <a:rPr lang="en-IN" dirty="0">
                <a:latin typeface="Times New Roman" panose="02020603050405020304" pitchFamily="18" charset="0"/>
                <a:cs typeface="Times New Roman" panose="02020603050405020304" pitchFamily="18" charset="0"/>
              </a:rPr>
              <a:t> (0782220)</a:t>
            </a:r>
            <a:endParaRPr lang="en-IN" sz="1800"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Institution Name : </a:t>
            </a:r>
            <a:r>
              <a:rPr lang="en-IN" sz="1800" dirty="0" err="1">
                <a:latin typeface="Times New Roman" panose="02020603050405020304" pitchFamily="18" charset="0"/>
                <a:cs typeface="Times New Roman" panose="02020603050405020304" pitchFamily="18" charset="0"/>
              </a:rPr>
              <a:t>St.Clair</a:t>
            </a:r>
            <a:r>
              <a:rPr lang="en-IN" sz="1800" dirty="0">
                <a:latin typeface="Times New Roman" panose="02020603050405020304" pitchFamily="18" charset="0"/>
                <a:cs typeface="Times New Roman" panose="02020603050405020304" pitchFamily="18" charset="0"/>
              </a:rPr>
              <a:t> College</a:t>
            </a:r>
          </a:p>
          <a:p>
            <a:r>
              <a:rPr lang="en-IN"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Submitted to : Ms. Savita Sherawat</a:t>
            </a: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38536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567A5-B5BC-4F47-9853-12D334D830DC}"/>
              </a:ext>
            </a:extLst>
          </p:cNvPr>
          <p:cNvSpPr>
            <a:spLocks noGrp="1"/>
          </p:cNvSpPr>
          <p:nvPr>
            <p:ph type="title"/>
          </p:nvPr>
        </p:nvSpPr>
        <p:spPr>
          <a:xfrm>
            <a:off x="839788" y="457200"/>
            <a:ext cx="10512424" cy="1270000"/>
          </a:xfrm>
        </p:spPr>
        <p:txBody>
          <a:bodyPr>
            <a:normAutofit/>
          </a:bodyPr>
          <a:lstStyle/>
          <a:p>
            <a:r>
              <a:rPr lang="en-IN" dirty="0">
                <a:latin typeface="Times New Roman" panose="02020603050405020304" pitchFamily="18" charset="0"/>
                <a:cs typeface="Times New Roman" panose="02020603050405020304" pitchFamily="18" charset="0"/>
              </a:rPr>
              <a:t>Population based upon their education level</a:t>
            </a:r>
            <a:br>
              <a:rPr lang="en-IN"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dirty="0"/>
          </a:p>
        </p:txBody>
      </p:sp>
      <p:pic>
        <p:nvPicPr>
          <p:cNvPr id="6" name="Content Placeholder 5">
            <a:extLst>
              <a:ext uri="{FF2B5EF4-FFF2-40B4-BE49-F238E27FC236}">
                <a16:creationId xmlns:a16="http://schemas.microsoft.com/office/drawing/2014/main" id="{1A9B999C-876D-44BB-8815-105D210ABE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14835" y="1601677"/>
            <a:ext cx="7108508" cy="3995101"/>
          </a:xfrm>
        </p:spPr>
      </p:pic>
      <p:sp>
        <p:nvSpPr>
          <p:cNvPr id="4" name="Text Placeholder 3">
            <a:extLst>
              <a:ext uri="{FF2B5EF4-FFF2-40B4-BE49-F238E27FC236}">
                <a16:creationId xmlns:a16="http://schemas.microsoft.com/office/drawing/2014/main" id="{FBDEC401-8F24-4672-B1D5-1995F2738DE6}"/>
              </a:ext>
            </a:extLst>
          </p:cNvPr>
          <p:cNvSpPr>
            <a:spLocks noGrp="1"/>
          </p:cNvSpPr>
          <p:nvPr>
            <p:ph type="body" sz="half" idx="2"/>
          </p:nvPr>
        </p:nvSpPr>
        <p:spPr>
          <a:xfrm>
            <a:off x="839789" y="1521778"/>
            <a:ext cx="3061652" cy="4347210"/>
          </a:xfrm>
        </p:spPr>
        <p:txBody>
          <a:bodyPr/>
          <a:lstStyle/>
          <a:p>
            <a:r>
              <a:rPr lang="en-IN" sz="2400" dirty="0">
                <a:latin typeface="Times New Roman" panose="02020603050405020304" pitchFamily="18" charset="0"/>
                <a:cs typeface="Times New Roman" panose="02020603050405020304" pitchFamily="18" charset="0"/>
              </a:rPr>
              <a:t>The </a:t>
            </a:r>
            <a:r>
              <a:rPr lang="en-IN" sz="2400" dirty="0" err="1">
                <a:latin typeface="Times New Roman" panose="02020603050405020304" pitchFamily="18" charset="0"/>
                <a:cs typeface="Times New Roman" panose="02020603050405020304" pitchFamily="18" charset="0"/>
              </a:rPr>
              <a:t>bargraph</a:t>
            </a:r>
            <a:r>
              <a:rPr lang="en-IN" sz="2400" dirty="0">
                <a:latin typeface="Times New Roman" panose="02020603050405020304" pitchFamily="18" charset="0"/>
                <a:cs typeface="Times New Roman" panose="02020603050405020304" pitchFamily="18" charset="0"/>
              </a:rPr>
              <a:t> illustrates that the majority participants in the dataset are High School Graduates, followed by some college, then Bachelors degree holders.</a:t>
            </a:r>
          </a:p>
          <a:p>
            <a:endParaRPr lang="en-IN" dirty="0"/>
          </a:p>
        </p:txBody>
      </p:sp>
    </p:spTree>
    <p:extLst>
      <p:ext uri="{BB962C8B-B14F-4D97-AF65-F5344CB8AC3E}">
        <p14:creationId xmlns:p14="http://schemas.microsoft.com/office/powerpoint/2010/main" val="2485733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D7879-F7B5-4ADB-9A27-FBFA0C9DAE0C}"/>
              </a:ext>
            </a:extLst>
          </p:cNvPr>
          <p:cNvSpPr>
            <a:spLocks noGrp="1"/>
          </p:cNvSpPr>
          <p:nvPr>
            <p:ph type="title"/>
          </p:nvPr>
        </p:nvSpPr>
        <p:spPr>
          <a:xfrm>
            <a:off x="1091952" y="457200"/>
            <a:ext cx="10260259" cy="1148080"/>
          </a:xfrm>
        </p:spPr>
        <p:txBody>
          <a:bodyPr/>
          <a:lstStyle/>
          <a:p>
            <a:r>
              <a:rPr lang="en-IN" b="1" dirty="0">
                <a:latin typeface="Times New Roman" panose="02020603050405020304" pitchFamily="18" charset="0"/>
                <a:cs typeface="Times New Roman" panose="02020603050405020304" pitchFamily="18" charset="0"/>
              </a:rPr>
              <a:t>Distribution of the target variable</a:t>
            </a:r>
            <a:br>
              <a:rPr lang="en-IN"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dirty="0"/>
          </a:p>
        </p:txBody>
      </p:sp>
      <p:pic>
        <p:nvPicPr>
          <p:cNvPr id="6" name="Content Placeholder 5">
            <a:extLst>
              <a:ext uri="{FF2B5EF4-FFF2-40B4-BE49-F238E27FC236}">
                <a16:creationId xmlns:a16="http://schemas.microsoft.com/office/drawing/2014/main" id="{48B9154C-CFA7-422C-9BBE-DADEC90E3E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66522" y="1781033"/>
            <a:ext cx="5486400" cy="3657600"/>
          </a:xfrm>
        </p:spPr>
      </p:pic>
      <p:sp>
        <p:nvSpPr>
          <p:cNvPr id="4" name="Text Placeholder 3">
            <a:extLst>
              <a:ext uri="{FF2B5EF4-FFF2-40B4-BE49-F238E27FC236}">
                <a16:creationId xmlns:a16="http://schemas.microsoft.com/office/drawing/2014/main" id="{8310BE36-F324-4F7C-B8C0-042E620409CD}"/>
              </a:ext>
            </a:extLst>
          </p:cNvPr>
          <p:cNvSpPr>
            <a:spLocks noGrp="1"/>
          </p:cNvSpPr>
          <p:nvPr>
            <p:ph type="body" sz="half" idx="2"/>
          </p:nvPr>
        </p:nvSpPr>
        <p:spPr>
          <a:xfrm>
            <a:off x="839788" y="1605280"/>
            <a:ext cx="3932237" cy="4263708"/>
          </a:xfrm>
        </p:spPr>
        <p:txBody>
          <a:bodyPr/>
          <a:lstStyle/>
          <a:p>
            <a:pPr algn="just"/>
            <a:r>
              <a:rPr lang="en-IN" sz="2400" dirty="0">
                <a:latin typeface="Times New Roman" panose="02020603050405020304" pitchFamily="18" charset="0"/>
                <a:cs typeface="Times New Roman" panose="02020603050405020304" pitchFamily="18" charset="0"/>
              </a:rPr>
              <a:t>The pie shows that 24.1% individuals have &gt;50k income whereas 75.9% corresponds to &lt;=50k income.</a:t>
            </a:r>
          </a:p>
          <a:p>
            <a:endParaRPr lang="en-IN" dirty="0"/>
          </a:p>
        </p:txBody>
      </p:sp>
    </p:spTree>
    <p:extLst>
      <p:ext uri="{BB962C8B-B14F-4D97-AF65-F5344CB8AC3E}">
        <p14:creationId xmlns:p14="http://schemas.microsoft.com/office/powerpoint/2010/main" val="2929367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8B2EC-D710-428C-BFA5-DCB849A5788C}"/>
              </a:ext>
            </a:extLst>
          </p:cNvPr>
          <p:cNvSpPr>
            <a:spLocks noGrp="1"/>
          </p:cNvSpPr>
          <p:nvPr>
            <p:ph type="title"/>
          </p:nvPr>
        </p:nvSpPr>
        <p:spPr>
          <a:xfrm>
            <a:off x="839788" y="457200"/>
            <a:ext cx="9023303" cy="1600200"/>
          </a:xfrm>
        </p:spPr>
        <p:txBody>
          <a:bodyPr/>
          <a:lstStyle/>
          <a:p>
            <a:r>
              <a:rPr lang="en-IN" b="1"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Variance of the variables:</a:t>
            </a:r>
            <a:br>
              <a:rPr lang="en-IN" sz="24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sz="2400" dirty="0"/>
          </a:p>
        </p:txBody>
      </p:sp>
      <p:graphicFrame>
        <p:nvGraphicFramePr>
          <p:cNvPr id="5" name="Content Placeholder 4">
            <a:extLst>
              <a:ext uri="{FF2B5EF4-FFF2-40B4-BE49-F238E27FC236}">
                <a16:creationId xmlns:a16="http://schemas.microsoft.com/office/drawing/2014/main" id="{A9AD1C9E-BAAE-488E-B020-119014060DFB}"/>
              </a:ext>
            </a:extLst>
          </p:cNvPr>
          <p:cNvGraphicFramePr>
            <a:graphicFrameLocks noGrp="1"/>
          </p:cNvGraphicFramePr>
          <p:nvPr>
            <p:ph idx="1"/>
            <p:extLst>
              <p:ext uri="{D42A27DB-BD31-4B8C-83A1-F6EECF244321}">
                <p14:modId xmlns:p14="http://schemas.microsoft.com/office/powerpoint/2010/main" val="72249468"/>
              </p:ext>
            </p:extLst>
          </p:nvPr>
        </p:nvGraphicFramePr>
        <p:xfrm>
          <a:off x="5770880" y="1929622"/>
          <a:ext cx="5140960" cy="3962370"/>
        </p:xfrm>
        <a:graphic>
          <a:graphicData uri="http://schemas.openxmlformats.org/drawingml/2006/table">
            <a:tbl>
              <a:tblPr firstRow="1" firstCol="1" bandRow="1">
                <a:tableStyleId>{5C22544A-7EE6-4342-B048-85BDC9FD1C3A}</a:tableStyleId>
              </a:tblPr>
              <a:tblGrid>
                <a:gridCol w="2380582">
                  <a:extLst>
                    <a:ext uri="{9D8B030D-6E8A-4147-A177-3AD203B41FA5}">
                      <a16:colId xmlns:a16="http://schemas.microsoft.com/office/drawing/2014/main" val="3478455274"/>
                    </a:ext>
                  </a:extLst>
                </a:gridCol>
                <a:gridCol w="2760378">
                  <a:extLst>
                    <a:ext uri="{9D8B030D-6E8A-4147-A177-3AD203B41FA5}">
                      <a16:colId xmlns:a16="http://schemas.microsoft.com/office/drawing/2014/main" val="3120171993"/>
                    </a:ext>
                  </a:extLst>
                </a:gridCol>
              </a:tblGrid>
              <a:tr h="260032">
                <a:tc>
                  <a:txBody>
                    <a:bodyPr/>
                    <a:lstStyle/>
                    <a:p>
                      <a:r>
                        <a:rPr lang="en-US" sz="1100">
                          <a:effectLst/>
                        </a:rPr>
                        <a:t>Attributes</a:t>
                      </a:r>
                      <a:endParaRPr lang="en-IN" sz="1000">
                        <a:effectLst/>
                        <a:latin typeface="Arial" panose="020B0604020202020204" pitchFamily="34" charset="0"/>
                        <a:ea typeface="Times New Roman" panose="02020603050405020304" pitchFamily="18" charset="0"/>
                        <a:cs typeface="Times New Roman" panose="02020603050405020304" pitchFamily="18" charset="0"/>
                      </a:endParaRPr>
                    </a:p>
                  </a:txBody>
                  <a:tcPr marL="48259" marR="48259" marT="48259" marB="48259" anchor="ctr"/>
                </a:tc>
                <a:tc>
                  <a:txBody>
                    <a:bodyPr/>
                    <a:lstStyle/>
                    <a:p>
                      <a:r>
                        <a:rPr lang="en-US" sz="1100">
                          <a:effectLst/>
                        </a:rPr>
                        <a:t>Description</a:t>
                      </a:r>
                      <a:endParaRPr lang="en-IN" sz="1000">
                        <a:effectLst/>
                        <a:latin typeface="Arial" panose="020B0604020202020204" pitchFamily="34" charset="0"/>
                        <a:ea typeface="Times New Roman" panose="02020603050405020304" pitchFamily="18" charset="0"/>
                        <a:cs typeface="Times New Roman" panose="02020603050405020304" pitchFamily="18" charset="0"/>
                      </a:endParaRPr>
                    </a:p>
                  </a:txBody>
                  <a:tcPr marL="48259" marR="48259" marT="48259" marB="48259" anchor="ctr"/>
                </a:tc>
                <a:extLst>
                  <a:ext uri="{0D108BD9-81ED-4DB2-BD59-A6C34878D82A}">
                    <a16:rowId xmlns:a16="http://schemas.microsoft.com/office/drawing/2014/main" val="2017396901"/>
                  </a:ext>
                </a:extLst>
              </a:tr>
              <a:tr h="260032">
                <a:tc>
                  <a:txBody>
                    <a:bodyPr/>
                    <a:lstStyle/>
                    <a:p>
                      <a:r>
                        <a:rPr lang="en-US" sz="1100">
                          <a:effectLst/>
                        </a:rPr>
                        <a:t>age </a:t>
                      </a:r>
                      <a:endParaRPr lang="en-IN" sz="1000">
                        <a:effectLst/>
                        <a:latin typeface="Arial" panose="020B0604020202020204" pitchFamily="34" charset="0"/>
                        <a:ea typeface="Times New Roman" panose="02020603050405020304" pitchFamily="18" charset="0"/>
                        <a:cs typeface="Times New Roman" panose="02020603050405020304" pitchFamily="18" charset="0"/>
                      </a:endParaRPr>
                    </a:p>
                  </a:txBody>
                  <a:tcPr marL="48259" marR="48259" marT="48259" marB="48259" anchor="ctr"/>
                </a:tc>
                <a:tc>
                  <a:txBody>
                    <a:bodyPr/>
                    <a:lstStyle/>
                    <a:p>
                      <a:r>
                        <a:rPr lang="en-US" sz="1100">
                          <a:effectLst/>
                        </a:rPr>
                        <a:t>1.45E+02</a:t>
                      </a:r>
                      <a:endParaRPr lang="en-IN" sz="1000">
                        <a:effectLst/>
                        <a:latin typeface="Arial" panose="020B0604020202020204" pitchFamily="34" charset="0"/>
                        <a:ea typeface="Times New Roman" panose="02020603050405020304" pitchFamily="18" charset="0"/>
                        <a:cs typeface="Times New Roman" panose="02020603050405020304" pitchFamily="18" charset="0"/>
                      </a:endParaRPr>
                    </a:p>
                  </a:txBody>
                  <a:tcPr marL="48259" marR="48259" marT="48259" marB="48259" anchor="ctr"/>
                </a:tc>
                <a:extLst>
                  <a:ext uri="{0D108BD9-81ED-4DB2-BD59-A6C34878D82A}">
                    <a16:rowId xmlns:a16="http://schemas.microsoft.com/office/drawing/2014/main" val="2444566491"/>
                  </a:ext>
                </a:extLst>
              </a:tr>
              <a:tr h="260032">
                <a:tc>
                  <a:txBody>
                    <a:bodyPr/>
                    <a:lstStyle/>
                    <a:p>
                      <a:r>
                        <a:rPr lang="en-US" sz="1100">
                          <a:effectLst/>
                        </a:rPr>
                        <a:t> </a:t>
                      </a:r>
                      <a:endParaRPr lang="en-IN" sz="1000">
                        <a:effectLst/>
                        <a:latin typeface="Arial" panose="020B0604020202020204" pitchFamily="34" charset="0"/>
                        <a:ea typeface="Times New Roman" panose="02020603050405020304" pitchFamily="18" charset="0"/>
                        <a:cs typeface="Times New Roman" panose="02020603050405020304" pitchFamily="18" charset="0"/>
                      </a:endParaRPr>
                    </a:p>
                  </a:txBody>
                  <a:tcPr marL="48259" marR="48259" marT="48259" marB="48259" anchor="ctr"/>
                </a:tc>
                <a:tc>
                  <a:txBody>
                    <a:bodyPr/>
                    <a:lstStyle/>
                    <a:p>
                      <a:r>
                        <a:rPr lang="en-US" sz="1100">
                          <a:effectLst/>
                        </a:rPr>
                        <a:t> </a:t>
                      </a:r>
                      <a:endParaRPr lang="en-IN" sz="1000">
                        <a:effectLst/>
                        <a:latin typeface="Arial" panose="020B0604020202020204" pitchFamily="34" charset="0"/>
                        <a:ea typeface="Times New Roman" panose="02020603050405020304" pitchFamily="18" charset="0"/>
                        <a:cs typeface="Times New Roman" panose="02020603050405020304" pitchFamily="18" charset="0"/>
                      </a:endParaRPr>
                    </a:p>
                  </a:txBody>
                  <a:tcPr marL="48259" marR="48259" marT="48259" marB="48259" anchor="ctr"/>
                </a:tc>
                <a:extLst>
                  <a:ext uri="{0D108BD9-81ED-4DB2-BD59-A6C34878D82A}">
                    <a16:rowId xmlns:a16="http://schemas.microsoft.com/office/drawing/2014/main" val="207685255"/>
                  </a:ext>
                </a:extLst>
              </a:tr>
              <a:tr h="260032">
                <a:tc>
                  <a:txBody>
                    <a:bodyPr/>
                    <a:lstStyle/>
                    <a:p>
                      <a:r>
                        <a:rPr lang="en-US" sz="1100">
                          <a:effectLst/>
                        </a:rPr>
                        <a:t>fnlwgt</a:t>
                      </a:r>
                      <a:endParaRPr lang="en-IN" sz="1000">
                        <a:effectLst/>
                        <a:latin typeface="Arial" panose="020B0604020202020204" pitchFamily="34" charset="0"/>
                        <a:ea typeface="Times New Roman" panose="02020603050405020304" pitchFamily="18" charset="0"/>
                        <a:cs typeface="Times New Roman" panose="02020603050405020304" pitchFamily="18" charset="0"/>
                      </a:endParaRPr>
                    </a:p>
                  </a:txBody>
                  <a:tcPr marL="48259" marR="48259" marT="48259" marB="48259" anchor="ctr"/>
                </a:tc>
                <a:tc>
                  <a:txBody>
                    <a:bodyPr/>
                    <a:lstStyle/>
                    <a:p>
                      <a:r>
                        <a:rPr lang="en-US" sz="1100">
                          <a:effectLst/>
                        </a:rPr>
                        <a:t>7.58E+09</a:t>
                      </a:r>
                      <a:endParaRPr lang="en-IN" sz="1000">
                        <a:effectLst/>
                        <a:latin typeface="Arial" panose="020B0604020202020204" pitchFamily="34" charset="0"/>
                        <a:ea typeface="Times New Roman" panose="02020603050405020304" pitchFamily="18" charset="0"/>
                        <a:cs typeface="Times New Roman" panose="02020603050405020304" pitchFamily="18" charset="0"/>
                      </a:endParaRPr>
                    </a:p>
                  </a:txBody>
                  <a:tcPr marL="48259" marR="48259" marT="48259" marB="48259" anchor="ctr"/>
                </a:tc>
                <a:extLst>
                  <a:ext uri="{0D108BD9-81ED-4DB2-BD59-A6C34878D82A}">
                    <a16:rowId xmlns:a16="http://schemas.microsoft.com/office/drawing/2014/main" val="2512972434"/>
                  </a:ext>
                </a:extLst>
              </a:tr>
              <a:tr h="260032">
                <a:tc>
                  <a:txBody>
                    <a:bodyPr/>
                    <a:lstStyle/>
                    <a:p>
                      <a:r>
                        <a:rPr lang="en-US" sz="1100">
                          <a:effectLst/>
                        </a:rPr>
                        <a:t> </a:t>
                      </a:r>
                      <a:endParaRPr lang="en-IN" sz="1000">
                        <a:effectLst/>
                        <a:latin typeface="Arial" panose="020B0604020202020204" pitchFamily="34" charset="0"/>
                        <a:ea typeface="Times New Roman" panose="02020603050405020304" pitchFamily="18" charset="0"/>
                        <a:cs typeface="Times New Roman" panose="02020603050405020304" pitchFamily="18" charset="0"/>
                      </a:endParaRPr>
                    </a:p>
                  </a:txBody>
                  <a:tcPr marL="48259" marR="48259" marT="48259" marB="48259" anchor="ctr"/>
                </a:tc>
                <a:tc>
                  <a:txBody>
                    <a:bodyPr/>
                    <a:lstStyle/>
                    <a:p>
                      <a:r>
                        <a:rPr lang="en-US" sz="1100">
                          <a:effectLst/>
                        </a:rPr>
                        <a:t> </a:t>
                      </a:r>
                      <a:endParaRPr lang="en-IN" sz="1000">
                        <a:effectLst/>
                        <a:latin typeface="Arial" panose="020B0604020202020204" pitchFamily="34" charset="0"/>
                        <a:ea typeface="Times New Roman" panose="02020603050405020304" pitchFamily="18" charset="0"/>
                        <a:cs typeface="Times New Roman" panose="02020603050405020304" pitchFamily="18" charset="0"/>
                      </a:endParaRPr>
                    </a:p>
                  </a:txBody>
                  <a:tcPr marL="48259" marR="48259" marT="48259" marB="48259" anchor="ctr"/>
                </a:tc>
                <a:extLst>
                  <a:ext uri="{0D108BD9-81ED-4DB2-BD59-A6C34878D82A}">
                    <a16:rowId xmlns:a16="http://schemas.microsoft.com/office/drawing/2014/main" val="3511100250"/>
                  </a:ext>
                </a:extLst>
              </a:tr>
              <a:tr h="260032">
                <a:tc>
                  <a:txBody>
                    <a:bodyPr/>
                    <a:lstStyle/>
                    <a:p>
                      <a:r>
                        <a:rPr lang="en-US" sz="1100" dirty="0" err="1">
                          <a:effectLst/>
                        </a:rPr>
                        <a:t>EducationNum</a:t>
                      </a:r>
                      <a:endParaRPr lang="en-IN"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8259" marR="48259" marT="48259" marB="48259" anchor="ctr"/>
                </a:tc>
                <a:tc>
                  <a:txBody>
                    <a:bodyPr/>
                    <a:lstStyle/>
                    <a:p>
                      <a:r>
                        <a:rPr lang="en-US" sz="1100">
                          <a:effectLst/>
                        </a:rPr>
                        <a:t>5.00E+00</a:t>
                      </a:r>
                      <a:endParaRPr lang="en-IN" sz="1000">
                        <a:effectLst/>
                        <a:latin typeface="Arial" panose="020B0604020202020204" pitchFamily="34" charset="0"/>
                        <a:ea typeface="Times New Roman" panose="02020603050405020304" pitchFamily="18" charset="0"/>
                        <a:cs typeface="Times New Roman" panose="02020603050405020304" pitchFamily="18" charset="0"/>
                      </a:endParaRPr>
                    </a:p>
                  </a:txBody>
                  <a:tcPr marL="48259" marR="48259" marT="48259" marB="48259" anchor="ctr"/>
                </a:tc>
                <a:extLst>
                  <a:ext uri="{0D108BD9-81ED-4DB2-BD59-A6C34878D82A}">
                    <a16:rowId xmlns:a16="http://schemas.microsoft.com/office/drawing/2014/main" val="657736681"/>
                  </a:ext>
                </a:extLst>
              </a:tr>
              <a:tr h="260032">
                <a:tc>
                  <a:txBody>
                    <a:bodyPr/>
                    <a:lstStyle/>
                    <a:p>
                      <a:r>
                        <a:rPr lang="en-US" sz="1100">
                          <a:effectLst/>
                        </a:rPr>
                        <a:t> </a:t>
                      </a:r>
                      <a:endParaRPr lang="en-IN" sz="1000">
                        <a:effectLst/>
                        <a:latin typeface="Arial" panose="020B0604020202020204" pitchFamily="34" charset="0"/>
                        <a:ea typeface="Times New Roman" panose="02020603050405020304" pitchFamily="18" charset="0"/>
                        <a:cs typeface="Times New Roman" panose="02020603050405020304" pitchFamily="18" charset="0"/>
                      </a:endParaRPr>
                    </a:p>
                  </a:txBody>
                  <a:tcPr marL="48259" marR="48259" marT="48259" marB="48259" anchor="ctr"/>
                </a:tc>
                <a:tc>
                  <a:txBody>
                    <a:bodyPr/>
                    <a:lstStyle/>
                    <a:p>
                      <a:r>
                        <a:rPr lang="en-US" sz="1100">
                          <a:effectLst/>
                        </a:rPr>
                        <a:t> </a:t>
                      </a:r>
                      <a:endParaRPr lang="en-IN" sz="1000">
                        <a:effectLst/>
                        <a:latin typeface="Arial" panose="020B0604020202020204" pitchFamily="34" charset="0"/>
                        <a:ea typeface="Times New Roman" panose="02020603050405020304" pitchFamily="18" charset="0"/>
                        <a:cs typeface="Times New Roman" panose="02020603050405020304" pitchFamily="18" charset="0"/>
                      </a:endParaRPr>
                    </a:p>
                  </a:txBody>
                  <a:tcPr marL="48259" marR="48259" marT="48259" marB="48259" anchor="ctr"/>
                </a:tc>
                <a:extLst>
                  <a:ext uri="{0D108BD9-81ED-4DB2-BD59-A6C34878D82A}">
                    <a16:rowId xmlns:a16="http://schemas.microsoft.com/office/drawing/2014/main" val="2712904146"/>
                  </a:ext>
                </a:extLst>
              </a:tr>
              <a:tr h="260032">
                <a:tc>
                  <a:txBody>
                    <a:bodyPr/>
                    <a:lstStyle/>
                    <a:p>
                      <a:r>
                        <a:rPr lang="en-US" sz="1100">
                          <a:effectLst/>
                        </a:rPr>
                        <a:t>CapitalGain</a:t>
                      </a:r>
                      <a:endParaRPr lang="en-IN" sz="1000">
                        <a:effectLst/>
                        <a:latin typeface="Arial" panose="020B0604020202020204" pitchFamily="34" charset="0"/>
                        <a:ea typeface="Times New Roman" panose="02020603050405020304" pitchFamily="18" charset="0"/>
                        <a:cs typeface="Times New Roman" panose="02020603050405020304" pitchFamily="18" charset="0"/>
                      </a:endParaRPr>
                    </a:p>
                  </a:txBody>
                  <a:tcPr marL="48259" marR="48259" marT="48259" marB="48259" anchor="ctr"/>
                </a:tc>
                <a:tc>
                  <a:txBody>
                    <a:bodyPr/>
                    <a:lstStyle/>
                    <a:p>
                      <a:r>
                        <a:rPr lang="en-US" sz="1100">
                          <a:effectLst/>
                        </a:rPr>
                        <a:t>0.00E+00</a:t>
                      </a:r>
                      <a:endParaRPr lang="en-IN" sz="1000">
                        <a:effectLst/>
                        <a:latin typeface="Arial" panose="020B0604020202020204" pitchFamily="34" charset="0"/>
                        <a:ea typeface="Times New Roman" panose="02020603050405020304" pitchFamily="18" charset="0"/>
                        <a:cs typeface="Times New Roman" panose="02020603050405020304" pitchFamily="18" charset="0"/>
                      </a:endParaRPr>
                    </a:p>
                  </a:txBody>
                  <a:tcPr marL="48259" marR="48259" marT="48259" marB="48259" anchor="ctr"/>
                </a:tc>
                <a:extLst>
                  <a:ext uri="{0D108BD9-81ED-4DB2-BD59-A6C34878D82A}">
                    <a16:rowId xmlns:a16="http://schemas.microsoft.com/office/drawing/2014/main" val="2347026920"/>
                  </a:ext>
                </a:extLst>
              </a:tr>
              <a:tr h="260032">
                <a:tc>
                  <a:txBody>
                    <a:bodyPr/>
                    <a:lstStyle/>
                    <a:p>
                      <a:r>
                        <a:rPr lang="en-US" sz="1100">
                          <a:effectLst/>
                        </a:rPr>
                        <a:t> </a:t>
                      </a:r>
                      <a:endParaRPr lang="en-IN" sz="1000">
                        <a:effectLst/>
                        <a:latin typeface="Arial" panose="020B0604020202020204" pitchFamily="34" charset="0"/>
                        <a:ea typeface="Times New Roman" panose="02020603050405020304" pitchFamily="18" charset="0"/>
                        <a:cs typeface="Times New Roman" panose="02020603050405020304" pitchFamily="18" charset="0"/>
                      </a:endParaRPr>
                    </a:p>
                  </a:txBody>
                  <a:tcPr marL="48259" marR="48259" marT="48259" marB="48259" anchor="ctr"/>
                </a:tc>
                <a:tc>
                  <a:txBody>
                    <a:bodyPr/>
                    <a:lstStyle/>
                    <a:p>
                      <a:r>
                        <a:rPr lang="en-US" sz="1100">
                          <a:effectLst/>
                        </a:rPr>
                        <a:t> </a:t>
                      </a:r>
                      <a:endParaRPr lang="en-IN" sz="1000">
                        <a:effectLst/>
                        <a:latin typeface="Arial" panose="020B0604020202020204" pitchFamily="34" charset="0"/>
                        <a:ea typeface="Times New Roman" panose="02020603050405020304" pitchFamily="18" charset="0"/>
                        <a:cs typeface="Times New Roman" panose="02020603050405020304" pitchFamily="18" charset="0"/>
                      </a:endParaRPr>
                    </a:p>
                  </a:txBody>
                  <a:tcPr marL="48259" marR="48259" marT="48259" marB="48259" anchor="ctr"/>
                </a:tc>
                <a:extLst>
                  <a:ext uri="{0D108BD9-81ED-4DB2-BD59-A6C34878D82A}">
                    <a16:rowId xmlns:a16="http://schemas.microsoft.com/office/drawing/2014/main" val="3081234564"/>
                  </a:ext>
                </a:extLst>
              </a:tr>
              <a:tr h="260032">
                <a:tc>
                  <a:txBody>
                    <a:bodyPr/>
                    <a:lstStyle/>
                    <a:p>
                      <a:r>
                        <a:rPr lang="en-CA" sz="1000">
                          <a:effectLst/>
                        </a:rPr>
                        <a:t>CapitalLoss</a:t>
                      </a:r>
                      <a:endParaRPr lang="en-IN" sz="1000">
                        <a:effectLst/>
                        <a:latin typeface="Arial" panose="020B0604020202020204" pitchFamily="34" charset="0"/>
                        <a:ea typeface="Times New Roman" panose="02020603050405020304" pitchFamily="18" charset="0"/>
                        <a:cs typeface="Times New Roman" panose="02020603050405020304" pitchFamily="18" charset="0"/>
                      </a:endParaRPr>
                    </a:p>
                  </a:txBody>
                  <a:tcPr marL="48259" marR="48259" marT="48259" marB="48259" anchor="ctr"/>
                </a:tc>
                <a:tc>
                  <a:txBody>
                    <a:bodyPr/>
                    <a:lstStyle/>
                    <a:p>
                      <a:r>
                        <a:rPr lang="en-US" sz="1100">
                          <a:effectLst/>
                        </a:rPr>
                        <a:t>0.00E+00</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48259" marR="48259" marT="48259" marB="48259" anchor="ctr"/>
                </a:tc>
                <a:extLst>
                  <a:ext uri="{0D108BD9-81ED-4DB2-BD59-A6C34878D82A}">
                    <a16:rowId xmlns:a16="http://schemas.microsoft.com/office/drawing/2014/main" val="4004984958"/>
                  </a:ext>
                </a:extLst>
              </a:tr>
              <a:tr h="260032">
                <a:tc>
                  <a:txBody>
                    <a:bodyPr/>
                    <a:lstStyle/>
                    <a:p>
                      <a:r>
                        <a:rPr lang="en-US" sz="1100">
                          <a:effectLst/>
                        </a:rPr>
                        <a:t> </a:t>
                      </a:r>
                      <a:endParaRPr lang="en-IN" sz="1000">
                        <a:effectLst/>
                        <a:latin typeface="Arial" panose="020B0604020202020204" pitchFamily="34" charset="0"/>
                        <a:ea typeface="Times New Roman" panose="02020603050405020304" pitchFamily="18" charset="0"/>
                        <a:cs typeface="Times New Roman" panose="02020603050405020304" pitchFamily="18" charset="0"/>
                      </a:endParaRPr>
                    </a:p>
                  </a:txBody>
                  <a:tcPr marL="48259" marR="48259" marT="48259" marB="48259" anchor="ctr"/>
                </a:tc>
                <a:tc>
                  <a:txBody>
                    <a:bodyPr/>
                    <a:lstStyle/>
                    <a:p>
                      <a:r>
                        <a:rPr lang="en-US" sz="1100">
                          <a:effectLst/>
                        </a:rPr>
                        <a:t> </a:t>
                      </a:r>
                      <a:endParaRPr lang="en-IN" sz="1000">
                        <a:effectLst/>
                        <a:latin typeface="Arial" panose="020B0604020202020204" pitchFamily="34" charset="0"/>
                        <a:ea typeface="Times New Roman" panose="02020603050405020304" pitchFamily="18" charset="0"/>
                        <a:cs typeface="Times New Roman" panose="02020603050405020304" pitchFamily="18" charset="0"/>
                      </a:endParaRPr>
                    </a:p>
                  </a:txBody>
                  <a:tcPr marL="48259" marR="48259" marT="48259" marB="48259" anchor="ctr"/>
                </a:tc>
                <a:extLst>
                  <a:ext uri="{0D108BD9-81ED-4DB2-BD59-A6C34878D82A}">
                    <a16:rowId xmlns:a16="http://schemas.microsoft.com/office/drawing/2014/main" val="156900210"/>
                  </a:ext>
                </a:extLst>
              </a:tr>
              <a:tr h="260032">
                <a:tc>
                  <a:txBody>
                    <a:bodyPr/>
                    <a:lstStyle/>
                    <a:p>
                      <a:r>
                        <a:rPr lang="en-US" sz="1100">
                          <a:effectLst/>
                        </a:rPr>
                        <a:t>HoursPerWeek</a:t>
                      </a:r>
                      <a:endParaRPr lang="en-IN" sz="1000">
                        <a:effectLst/>
                        <a:latin typeface="Arial" panose="020B0604020202020204" pitchFamily="34" charset="0"/>
                        <a:ea typeface="Times New Roman" panose="02020603050405020304" pitchFamily="18" charset="0"/>
                        <a:cs typeface="Times New Roman" panose="02020603050405020304" pitchFamily="18" charset="0"/>
                      </a:endParaRPr>
                    </a:p>
                  </a:txBody>
                  <a:tcPr marL="48259" marR="48259" marT="48259" marB="48259" anchor="ctr"/>
                </a:tc>
                <a:tc>
                  <a:txBody>
                    <a:bodyPr/>
                    <a:lstStyle/>
                    <a:p>
                      <a:r>
                        <a:rPr lang="en-US" sz="1100">
                          <a:effectLst/>
                        </a:rPr>
                        <a:t>1.60E+01</a:t>
                      </a:r>
                      <a:endParaRPr lang="en-IN" sz="1000">
                        <a:effectLst/>
                        <a:latin typeface="Arial" panose="020B0604020202020204" pitchFamily="34" charset="0"/>
                        <a:ea typeface="Times New Roman" panose="02020603050405020304" pitchFamily="18" charset="0"/>
                        <a:cs typeface="Times New Roman" panose="02020603050405020304" pitchFamily="18" charset="0"/>
                      </a:endParaRPr>
                    </a:p>
                  </a:txBody>
                  <a:tcPr marL="48259" marR="48259" marT="48259" marB="48259" anchor="ctr"/>
                </a:tc>
                <a:extLst>
                  <a:ext uri="{0D108BD9-81ED-4DB2-BD59-A6C34878D82A}">
                    <a16:rowId xmlns:a16="http://schemas.microsoft.com/office/drawing/2014/main" val="3437282151"/>
                  </a:ext>
                </a:extLst>
              </a:tr>
              <a:tr h="260032">
                <a:tc>
                  <a:txBody>
                    <a:bodyPr/>
                    <a:lstStyle/>
                    <a:p>
                      <a:r>
                        <a:rPr lang="en-US" sz="1100">
                          <a:effectLst/>
                        </a:rPr>
                        <a:t> </a:t>
                      </a:r>
                      <a:endParaRPr lang="en-IN" sz="1000">
                        <a:effectLst/>
                        <a:latin typeface="Arial" panose="020B0604020202020204" pitchFamily="34" charset="0"/>
                        <a:ea typeface="Times New Roman" panose="02020603050405020304" pitchFamily="18" charset="0"/>
                        <a:cs typeface="Times New Roman" panose="02020603050405020304" pitchFamily="18" charset="0"/>
                      </a:endParaRPr>
                    </a:p>
                  </a:txBody>
                  <a:tcPr marL="48259" marR="48259" marT="48259" marB="48259" anchor="ctr"/>
                </a:tc>
                <a:tc>
                  <a:txBody>
                    <a:bodyPr/>
                    <a:lstStyle/>
                    <a:p>
                      <a:r>
                        <a:rPr lang="en-US" sz="1100">
                          <a:effectLst/>
                        </a:rPr>
                        <a:t> </a:t>
                      </a:r>
                      <a:endParaRPr lang="en-IN" sz="1000">
                        <a:effectLst/>
                        <a:latin typeface="Arial" panose="020B0604020202020204" pitchFamily="34" charset="0"/>
                        <a:ea typeface="Times New Roman" panose="02020603050405020304" pitchFamily="18" charset="0"/>
                        <a:cs typeface="Times New Roman" panose="02020603050405020304" pitchFamily="18" charset="0"/>
                      </a:endParaRPr>
                    </a:p>
                  </a:txBody>
                  <a:tcPr marL="48259" marR="48259" marT="48259" marB="48259" anchor="ctr"/>
                </a:tc>
                <a:extLst>
                  <a:ext uri="{0D108BD9-81ED-4DB2-BD59-A6C34878D82A}">
                    <a16:rowId xmlns:a16="http://schemas.microsoft.com/office/drawing/2014/main" val="1457202607"/>
                  </a:ext>
                </a:extLst>
              </a:tr>
              <a:tr h="260032">
                <a:tc>
                  <a:txBody>
                    <a:bodyPr/>
                    <a:lstStyle/>
                    <a:p>
                      <a:r>
                        <a:rPr lang="en-US" sz="1100">
                          <a:effectLst/>
                        </a:rPr>
                        <a:t>income</a:t>
                      </a:r>
                      <a:endParaRPr lang="en-IN" sz="1000">
                        <a:effectLst/>
                        <a:latin typeface="Arial" panose="020B0604020202020204" pitchFamily="34" charset="0"/>
                        <a:ea typeface="Times New Roman" panose="02020603050405020304" pitchFamily="18" charset="0"/>
                        <a:cs typeface="Times New Roman" panose="02020603050405020304" pitchFamily="18" charset="0"/>
                      </a:endParaRPr>
                    </a:p>
                  </a:txBody>
                  <a:tcPr marL="48259" marR="48259" marT="48259" marB="48259" anchor="ctr"/>
                </a:tc>
                <a:tc>
                  <a:txBody>
                    <a:bodyPr/>
                    <a:lstStyle/>
                    <a:p>
                      <a:r>
                        <a:rPr lang="en-US" sz="1100">
                          <a:effectLst/>
                        </a:rPr>
                        <a:t>0.00E+00</a:t>
                      </a:r>
                      <a:endParaRPr lang="en-IN" sz="1000">
                        <a:effectLst/>
                        <a:latin typeface="Arial" panose="020B0604020202020204" pitchFamily="34" charset="0"/>
                        <a:ea typeface="Times New Roman" panose="02020603050405020304" pitchFamily="18" charset="0"/>
                        <a:cs typeface="Times New Roman" panose="02020603050405020304" pitchFamily="18" charset="0"/>
                      </a:endParaRPr>
                    </a:p>
                  </a:txBody>
                  <a:tcPr marL="48259" marR="48259" marT="48259" marB="48259" anchor="ctr"/>
                </a:tc>
                <a:extLst>
                  <a:ext uri="{0D108BD9-81ED-4DB2-BD59-A6C34878D82A}">
                    <a16:rowId xmlns:a16="http://schemas.microsoft.com/office/drawing/2014/main" val="2789526551"/>
                  </a:ext>
                </a:extLst>
              </a:tr>
              <a:tr h="260032">
                <a:tc>
                  <a:txBody>
                    <a:bodyPr/>
                    <a:lstStyle/>
                    <a:p>
                      <a:r>
                        <a:rPr lang="en-US" sz="1100">
                          <a:effectLst/>
                        </a:rPr>
                        <a:t> </a:t>
                      </a:r>
                      <a:endParaRPr lang="en-IN" sz="1000">
                        <a:effectLst/>
                        <a:latin typeface="Arial" panose="020B0604020202020204" pitchFamily="34" charset="0"/>
                        <a:ea typeface="Times New Roman" panose="02020603050405020304" pitchFamily="18" charset="0"/>
                        <a:cs typeface="Times New Roman" panose="02020603050405020304" pitchFamily="18" charset="0"/>
                      </a:endParaRPr>
                    </a:p>
                  </a:txBody>
                  <a:tcPr marL="48259" marR="48259" marT="48259" marB="48259" anchor="ctr"/>
                </a:tc>
                <a:tc>
                  <a:txBody>
                    <a:bodyPr/>
                    <a:lstStyle/>
                    <a:p>
                      <a:r>
                        <a:rPr lang="en-US" sz="1100" dirty="0">
                          <a:effectLst/>
                        </a:rPr>
                        <a:t> </a:t>
                      </a:r>
                      <a:endParaRPr lang="en-IN"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8259" marR="48259" marT="48259" marB="48259" anchor="ctr"/>
                </a:tc>
                <a:extLst>
                  <a:ext uri="{0D108BD9-81ED-4DB2-BD59-A6C34878D82A}">
                    <a16:rowId xmlns:a16="http://schemas.microsoft.com/office/drawing/2014/main" val="2132672394"/>
                  </a:ext>
                </a:extLst>
              </a:tr>
            </a:tbl>
          </a:graphicData>
        </a:graphic>
      </p:graphicFrame>
      <p:sp>
        <p:nvSpPr>
          <p:cNvPr id="4" name="Text Placeholder 3">
            <a:extLst>
              <a:ext uri="{FF2B5EF4-FFF2-40B4-BE49-F238E27FC236}">
                <a16:creationId xmlns:a16="http://schemas.microsoft.com/office/drawing/2014/main" id="{DDD31191-B2E3-45CB-BECC-9A56BEC46871}"/>
              </a:ext>
            </a:extLst>
          </p:cNvPr>
          <p:cNvSpPr>
            <a:spLocks noGrp="1"/>
          </p:cNvSpPr>
          <p:nvPr>
            <p:ph type="body" sz="half" idx="2"/>
          </p:nvPr>
        </p:nvSpPr>
        <p:spPr/>
        <p:txBody>
          <a:bodyPr>
            <a:normAutofit fontScale="85000" lnSpcReduction="10000"/>
          </a:bodyPr>
          <a:lstStyle/>
          <a:p>
            <a:r>
              <a:rPr lang="en-IN" sz="2800" dirty="0">
                <a:latin typeface="Times New Roman" panose="02020603050405020304" pitchFamily="18" charset="0"/>
                <a:cs typeface="Times New Roman" panose="02020603050405020304" pitchFamily="18" charset="0"/>
              </a:rPr>
              <a:t>I remove the attributes Capital Gain and Capital Loss from the data set that have almost zero variance because they don't provide any information about the dataset.</a:t>
            </a:r>
          </a:p>
          <a:p>
            <a:endParaRPr lang="en-IN" dirty="0"/>
          </a:p>
        </p:txBody>
      </p:sp>
    </p:spTree>
    <p:extLst>
      <p:ext uri="{BB962C8B-B14F-4D97-AF65-F5344CB8AC3E}">
        <p14:creationId xmlns:p14="http://schemas.microsoft.com/office/powerpoint/2010/main" val="1408446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69142-D30D-473F-AC67-5A38D156D8F9}"/>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Correlation</a:t>
            </a:r>
          </a:p>
        </p:txBody>
      </p:sp>
      <p:sp>
        <p:nvSpPr>
          <p:cNvPr id="3" name="Content Placeholder 2">
            <a:extLst>
              <a:ext uri="{FF2B5EF4-FFF2-40B4-BE49-F238E27FC236}">
                <a16:creationId xmlns:a16="http://schemas.microsoft.com/office/drawing/2014/main" id="{3AED6F89-9BB0-4925-83CD-51B028ADD72C}"/>
              </a:ext>
            </a:extLst>
          </p:cNvPr>
          <p:cNvSpPr>
            <a:spLocks noGrp="1"/>
          </p:cNvSpPr>
          <p:nvPr>
            <p:ph idx="1"/>
          </p:nvPr>
        </p:nvSpPr>
        <p:spPr>
          <a:xfrm>
            <a:off x="838200" y="1825625"/>
            <a:ext cx="5044440" cy="4311015"/>
          </a:xfrm>
        </p:spPr>
        <p:txBody>
          <a:bodyPr>
            <a:normAutofit fontScale="85000" lnSpcReduction="10000"/>
          </a:bodyPr>
          <a:lstStyle/>
          <a:p>
            <a:pPr marL="0" indent="0" algn="just">
              <a:buNone/>
            </a:pPr>
            <a:endParaRPr lang="en-IN"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r>
              <a:rPr lang="en-IN" sz="3200" dirty="0">
                <a:effectLst/>
                <a:latin typeface="Times New Roman" panose="02020603050405020304" pitchFamily="18" charset="0"/>
                <a:ea typeface="Calibri" panose="020F0502020204030204" pitchFamily="34" charset="0"/>
                <a:cs typeface="Times New Roman" panose="02020603050405020304" pitchFamily="18" charset="0"/>
              </a:rPr>
              <a:t>The correlation graphs explain how one variable influences the other by depicting the link between two variables in two different ways. The value might be anywhere between -1 and 1. None of the variables have a substantial relationship.</a:t>
            </a:r>
          </a:p>
          <a:p>
            <a:endParaRPr lang="en-IN" dirty="0"/>
          </a:p>
        </p:txBody>
      </p:sp>
      <p:pic>
        <p:nvPicPr>
          <p:cNvPr id="4" name="Picture 3" descr="Chart, treemap chart&#10;&#10;Description automatically generated">
            <a:extLst>
              <a:ext uri="{FF2B5EF4-FFF2-40B4-BE49-F238E27FC236}">
                <a16:creationId xmlns:a16="http://schemas.microsoft.com/office/drawing/2014/main" id="{57B8D09C-327B-4834-96B0-DF351BA6ABA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94377" y="2032986"/>
            <a:ext cx="5140068" cy="3748054"/>
          </a:xfrm>
          <a:prstGeom prst="rect">
            <a:avLst/>
          </a:prstGeom>
          <a:noFill/>
          <a:ln>
            <a:noFill/>
          </a:ln>
        </p:spPr>
      </p:pic>
    </p:spTree>
    <p:extLst>
      <p:ext uri="{BB962C8B-B14F-4D97-AF65-F5344CB8AC3E}">
        <p14:creationId xmlns:p14="http://schemas.microsoft.com/office/powerpoint/2010/main" val="1156744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B0DAE-D27A-40B5-8D9A-59DCEA820572}"/>
              </a:ext>
            </a:extLst>
          </p:cNvPr>
          <p:cNvSpPr>
            <a:spLocks noGrp="1"/>
          </p:cNvSpPr>
          <p:nvPr>
            <p:ph type="title"/>
          </p:nvPr>
        </p:nvSpPr>
        <p:spPr/>
        <p:txBody>
          <a:bodyPr>
            <a:normAutofit/>
          </a:bodyPr>
          <a:lstStyle/>
          <a:p>
            <a:r>
              <a:rPr lang="en-IN" sz="2800" b="1" dirty="0">
                <a:effectLst/>
                <a:latin typeface="Times New Roman" panose="02020603050405020304" pitchFamily="18" charset="0"/>
                <a:ea typeface="Calibri" panose="020F0502020204030204" pitchFamily="34" charset="0"/>
              </a:rPr>
              <a:t>Correlation between target variable and the other Attribute</a:t>
            </a:r>
            <a:endParaRPr lang="en-IN" sz="6000" dirty="0"/>
          </a:p>
        </p:txBody>
      </p:sp>
      <p:graphicFrame>
        <p:nvGraphicFramePr>
          <p:cNvPr id="4" name="Content Placeholder 3">
            <a:extLst>
              <a:ext uri="{FF2B5EF4-FFF2-40B4-BE49-F238E27FC236}">
                <a16:creationId xmlns:a16="http://schemas.microsoft.com/office/drawing/2014/main" id="{9DD323CA-67E7-4567-AB2F-77618F33CCFB}"/>
              </a:ext>
            </a:extLst>
          </p:cNvPr>
          <p:cNvGraphicFramePr>
            <a:graphicFrameLocks noGrp="1"/>
          </p:cNvGraphicFramePr>
          <p:nvPr>
            <p:ph idx="1"/>
            <p:extLst>
              <p:ext uri="{D42A27DB-BD31-4B8C-83A1-F6EECF244321}">
                <p14:modId xmlns:p14="http://schemas.microsoft.com/office/powerpoint/2010/main" val="3968997328"/>
              </p:ext>
            </p:extLst>
          </p:nvPr>
        </p:nvGraphicFramePr>
        <p:xfrm>
          <a:off x="1747520" y="1849120"/>
          <a:ext cx="7680960" cy="4216400"/>
        </p:xfrm>
        <a:graphic>
          <a:graphicData uri="http://schemas.openxmlformats.org/drawingml/2006/table">
            <a:tbl>
              <a:tblPr firstRow="1" firstCol="1" bandRow="1">
                <a:tableStyleId>{5C22544A-7EE6-4342-B048-85BDC9FD1C3A}</a:tableStyleId>
              </a:tblPr>
              <a:tblGrid>
                <a:gridCol w="3980986">
                  <a:extLst>
                    <a:ext uri="{9D8B030D-6E8A-4147-A177-3AD203B41FA5}">
                      <a16:colId xmlns:a16="http://schemas.microsoft.com/office/drawing/2014/main" val="1711441762"/>
                    </a:ext>
                  </a:extLst>
                </a:gridCol>
                <a:gridCol w="3699974">
                  <a:extLst>
                    <a:ext uri="{9D8B030D-6E8A-4147-A177-3AD203B41FA5}">
                      <a16:colId xmlns:a16="http://schemas.microsoft.com/office/drawing/2014/main" val="1880688731"/>
                    </a:ext>
                  </a:extLst>
                </a:gridCol>
              </a:tblGrid>
              <a:tr h="1044853">
                <a:tc>
                  <a:txBody>
                    <a:bodyPr/>
                    <a:lstStyle/>
                    <a:p>
                      <a:pPr algn="l">
                        <a:lnSpc>
                          <a:spcPct val="200000"/>
                        </a:lnSpc>
                      </a:pPr>
                      <a:r>
                        <a:rPr lang="en-US" sz="1200">
                          <a:effectLst/>
                        </a:rPr>
                        <a:t>Attribute Names</a:t>
                      </a:r>
                      <a:endParaRPr lang="en-IN" sz="1100">
                        <a:effectLst/>
                        <a:latin typeface="Arial" panose="020B0604020202020204" pitchFamily="34" charset="0"/>
                        <a:ea typeface="Times New Roman" panose="02020603050405020304" pitchFamily="18" charset="0"/>
                        <a:cs typeface="Times New Roman" panose="02020603050405020304" pitchFamily="18" charset="0"/>
                      </a:endParaRPr>
                    </a:p>
                  </a:txBody>
                  <a:tcPr marL="53975" marR="53975" marT="53975" marB="53975" anchor="b"/>
                </a:tc>
                <a:tc>
                  <a:txBody>
                    <a:bodyPr/>
                    <a:lstStyle/>
                    <a:p>
                      <a:pPr algn="l">
                        <a:lnSpc>
                          <a:spcPct val="200000"/>
                        </a:lnSpc>
                      </a:pPr>
                      <a:r>
                        <a:rPr lang="en-US" sz="1200">
                          <a:effectLst/>
                        </a:rPr>
                        <a:t>income</a:t>
                      </a:r>
                      <a:endParaRPr lang="en-IN" sz="1100">
                        <a:effectLst/>
                        <a:latin typeface="Arial" panose="020B0604020202020204" pitchFamily="34" charset="0"/>
                        <a:ea typeface="Times New Roman" panose="02020603050405020304" pitchFamily="18" charset="0"/>
                        <a:cs typeface="Times New Roman" panose="02020603050405020304" pitchFamily="18" charset="0"/>
                      </a:endParaRPr>
                    </a:p>
                  </a:txBody>
                  <a:tcPr marL="53975" marR="53975" marT="53975" marB="53975" anchor="b"/>
                </a:tc>
                <a:extLst>
                  <a:ext uri="{0D108BD9-81ED-4DB2-BD59-A6C34878D82A}">
                    <a16:rowId xmlns:a16="http://schemas.microsoft.com/office/drawing/2014/main" val="720364758"/>
                  </a:ext>
                </a:extLst>
              </a:tr>
              <a:tr h="613505">
                <a:tc>
                  <a:txBody>
                    <a:bodyPr/>
                    <a:lstStyle/>
                    <a:p>
                      <a:pPr algn="l">
                        <a:lnSpc>
                          <a:spcPct val="200000"/>
                        </a:lnSpc>
                      </a:pPr>
                      <a:r>
                        <a:rPr lang="en-US" sz="1200">
                          <a:effectLst/>
                        </a:rPr>
                        <a:t>income</a:t>
                      </a:r>
                      <a:endParaRPr lang="en-IN" sz="1100">
                        <a:effectLst/>
                        <a:latin typeface="Arial" panose="020B0604020202020204" pitchFamily="34" charset="0"/>
                        <a:ea typeface="Times New Roman" panose="02020603050405020304" pitchFamily="18" charset="0"/>
                        <a:cs typeface="Times New Roman" panose="02020603050405020304" pitchFamily="18" charset="0"/>
                      </a:endParaRPr>
                    </a:p>
                  </a:txBody>
                  <a:tcPr marL="53975" marR="53975" marT="53975" marB="53975" anchor="b"/>
                </a:tc>
                <a:tc>
                  <a:txBody>
                    <a:bodyPr/>
                    <a:lstStyle/>
                    <a:p>
                      <a:pPr algn="l">
                        <a:lnSpc>
                          <a:spcPct val="200000"/>
                        </a:lnSpc>
                      </a:pPr>
                      <a:r>
                        <a:rPr lang="en-US" sz="1200">
                          <a:effectLst/>
                        </a:rPr>
                        <a:t>1</a:t>
                      </a:r>
                      <a:endParaRPr lang="en-IN" sz="1100">
                        <a:effectLst/>
                        <a:latin typeface="Arial" panose="020B0604020202020204" pitchFamily="34" charset="0"/>
                        <a:ea typeface="Times New Roman" panose="02020603050405020304" pitchFamily="18" charset="0"/>
                        <a:cs typeface="Times New Roman" panose="02020603050405020304" pitchFamily="18" charset="0"/>
                      </a:endParaRPr>
                    </a:p>
                  </a:txBody>
                  <a:tcPr marL="53975" marR="53975" marT="53975" marB="53975" anchor="b"/>
                </a:tc>
                <a:extLst>
                  <a:ext uri="{0D108BD9-81ED-4DB2-BD59-A6C34878D82A}">
                    <a16:rowId xmlns:a16="http://schemas.microsoft.com/office/drawing/2014/main" val="1235640525"/>
                  </a:ext>
                </a:extLst>
              </a:tr>
              <a:tr h="613505">
                <a:tc>
                  <a:txBody>
                    <a:bodyPr/>
                    <a:lstStyle/>
                    <a:p>
                      <a:pPr algn="l">
                        <a:lnSpc>
                          <a:spcPct val="200000"/>
                        </a:lnSpc>
                      </a:pPr>
                      <a:r>
                        <a:rPr lang="en-US" sz="1200">
                          <a:effectLst/>
                        </a:rPr>
                        <a:t>EducationNum</a:t>
                      </a:r>
                      <a:endParaRPr lang="en-IN" sz="1100">
                        <a:effectLst/>
                        <a:latin typeface="Arial" panose="020B0604020202020204" pitchFamily="34" charset="0"/>
                        <a:ea typeface="Times New Roman" panose="02020603050405020304" pitchFamily="18" charset="0"/>
                        <a:cs typeface="Times New Roman" panose="02020603050405020304" pitchFamily="18" charset="0"/>
                      </a:endParaRPr>
                    </a:p>
                  </a:txBody>
                  <a:tcPr marL="53975" marR="53975" marT="53975" marB="53975" anchor="b"/>
                </a:tc>
                <a:tc>
                  <a:txBody>
                    <a:bodyPr/>
                    <a:lstStyle/>
                    <a:p>
                      <a:pPr algn="l">
                        <a:lnSpc>
                          <a:spcPct val="200000"/>
                        </a:lnSpc>
                      </a:pPr>
                      <a:r>
                        <a:rPr lang="en-US" sz="1200">
                          <a:effectLst/>
                        </a:rPr>
                        <a:t>0.295074</a:t>
                      </a:r>
                      <a:endParaRPr lang="en-IN" sz="1100">
                        <a:effectLst/>
                        <a:latin typeface="Arial" panose="020B0604020202020204" pitchFamily="34" charset="0"/>
                        <a:ea typeface="Times New Roman" panose="02020603050405020304" pitchFamily="18" charset="0"/>
                        <a:cs typeface="Times New Roman" panose="02020603050405020304" pitchFamily="18" charset="0"/>
                      </a:endParaRPr>
                    </a:p>
                  </a:txBody>
                  <a:tcPr marL="53975" marR="53975" marT="53975" marB="53975" anchor="b"/>
                </a:tc>
                <a:extLst>
                  <a:ext uri="{0D108BD9-81ED-4DB2-BD59-A6C34878D82A}">
                    <a16:rowId xmlns:a16="http://schemas.microsoft.com/office/drawing/2014/main" val="1781523060"/>
                  </a:ext>
                </a:extLst>
              </a:tr>
              <a:tr h="648179">
                <a:tc>
                  <a:txBody>
                    <a:bodyPr/>
                    <a:lstStyle/>
                    <a:p>
                      <a:pPr algn="l">
                        <a:lnSpc>
                          <a:spcPct val="200000"/>
                        </a:lnSpc>
                      </a:pPr>
                      <a:r>
                        <a:rPr lang="en-US" sz="1200">
                          <a:effectLst/>
                        </a:rPr>
                        <a:t>age</a:t>
                      </a:r>
                      <a:endParaRPr lang="en-IN" sz="1100">
                        <a:effectLst/>
                        <a:latin typeface="Arial" panose="020B0604020202020204" pitchFamily="34" charset="0"/>
                        <a:ea typeface="Times New Roman" panose="02020603050405020304" pitchFamily="18" charset="0"/>
                        <a:cs typeface="Times New Roman" panose="02020603050405020304" pitchFamily="18" charset="0"/>
                      </a:endParaRPr>
                    </a:p>
                  </a:txBody>
                  <a:tcPr marL="53975" marR="53975" marT="53975" marB="53975" anchor="b"/>
                </a:tc>
                <a:tc>
                  <a:txBody>
                    <a:bodyPr/>
                    <a:lstStyle/>
                    <a:p>
                      <a:pPr algn="l">
                        <a:lnSpc>
                          <a:spcPct val="200000"/>
                        </a:lnSpc>
                      </a:pPr>
                      <a:r>
                        <a:rPr lang="en-US" sz="1200">
                          <a:effectLst/>
                        </a:rPr>
                        <a:t>0.245649</a:t>
                      </a:r>
                      <a:endParaRPr lang="en-IN" sz="1100">
                        <a:effectLst/>
                        <a:latin typeface="Arial" panose="020B0604020202020204" pitchFamily="34" charset="0"/>
                        <a:ea typeface="Times New Roman" panose="02020603050405020304" pitchFamily="18" charset="0"/>
                        <a:cs typeface="Times New Roman" panose="02020603050405020304" pitchFamily="18" charset="0"/>
                      </a:endParaRPr>
                    </a:p>
                  </a:txBody>
                  <a:tcPr marL="53975" marR="53975" marT="53975" marB="53975" anchor="b"/>
                </a:tc>
                <a:extLst>
                  <a:ext uri="{0D108BD9-81ED-4DB2-BD59-A6C34878D82A}">
                    <a16:rowId xmlns:a16="http://schemas.microsoft.com/office/drawing/2014/main" val="3407749952"/>
                  </a:ext>
                </a:extLst>
              </a:tr>
              <a:tr h="648179">
                <a:tc>
                  <a:txBody>
                    <a:bodyPr/>
                    <a:lstStyle/>
                    <a:p>
                      <a:pPr algn="l">
                        <a:lnSpc>
                          <a:spcPct val="200000"/>
                        </a:lnSpc>
                      </a:pPr>
                      <a:r>
                        <a:rPr lang="en-US" sz="1200">
                          <a:effectLst/>
                        </a:rPr>
                        <a:t>HoursPerWeek</a:t>
                      </a:r>
                      <a:endParaRPr lang="en-IN" sz="1100">
                        <a:effectLst/>
                        <a:latin typeface="Arial" panose="020B0604020202020204" pitchFamily="34" charset="0"/>
                        <a:ea typeface="Times New Roman" panose="02020603050405020304" pitchFamily="18" charset="0"/>
                        <a:cs typeface="Times New Roman" panose="02020603050405020304" pitchFamily="18" charset="0"/>
                      </a:endParaRPr>
                    </a:p>
                  </a:txBody>
                  <a:tcPr marL="53975" marR="53975" marT="53975" marB="53975" anchor="b"/>
                </a:tc>
                <a:tc>
                  <a:txBody>
                    <a:bodyPr/>
                    <a:lstStyle/>
                    <a:p>
                      <a:pPr algn="l">
                        <a:lnSpc>
                          <a:spcPct val="200000"/>
                        </a:lnSpc>
                      </a:pPr>
                      <a:r>
                        <a:rPr lang="en-US" sz="1200">
                          <a:effectLst/>
                        </a:rPr>
                        <a:t>0.172764</a:t>
                      </a:r>
                      <a:endParaRPr lang="en-IN" sz="1100">
                        <a:effectLst/>
                        <a:latin typeface="Arial" panose="020B0604020202020204" pitchFamily="34" charset="0"/>
                        <a:ea typeface="Times New Roman" panose="02020603050405020304" pitchFamily="18" charset="0"/>
                        <a:cs typeface="Times New Roman" panose="02020603050405020304" pitchFamily="18" charset="0"/>
                      </a:endParaRPr>
                    </a:p>
                  </a:txBody>
                  <a:tcPr marL="53975" marR="53975" marT="53975" marB="53975" anchor="b"/>
                </a:tc>
                <a:extLst>
                  <a:ext uri="{0D108BD9-81ED-4DB2-BD59-A6C34878D82A}">
                    <a16:rowId xmlns:a16="http://schemas.microsoft.com/office/drawing/2014/main" val="2957790880"/>
                  </a:ext>
                </a:extLst>
              </a:tr>
              <a:tr h="648179">
                <a:tc>
                  <a:txBody>
                    <a:bodyPr/>
                    <a:lstStyle/>
                    <a:p>
                      <a:pPr algn="l">
                        <a:lnSpc>
                          <a:spcPct val="200000"/>
                        </a:lnSpc>
                      </a:pPr>
                      <a:r>
                        <a:rPr lang="en-US" sz="1200">
                          <a:effectLst/>
                        </a:rPr>
                        <a:t>fnlwgt</a:t>
                      </a:r>
                      <a:endParaRPr lang="en-IN" sz="1100">
                        <a:effectLst/>
                        <a:latin typeface="Arial" panose="020B0604020202020204" pitchFamily="34" charset="0"/>
                        <a:ea typeface="Times New Roman" panose="02020603050405020304" pitchFamily="18" charset="0"/>
                        <a:cs typeface="Times New Roman" panose="02020603050405020304" pitchFamily="18" charset="0"/>
                      </a:endParaRPr>
                    </a:p>
                  </a:txBody>
                  <a:tcPr marL="53975" marR="53975" marT="53975" marB="53975" anchor="b"/>
                </a:tc>
                <a:tc>
                  <a:txBody>
                    <a:bodyPr/>
                    <a:lstStyle/>
                    <a:p>
                      <a:pPr algn="l">
                        <a:lnSpc>
                          <a:spcPct val="200000"/>
                        </a:lnSpc>
                      </a:pPr>
                      <a:r>
                        <a:rPr lang="en-US" sz="1200" dirty="0">
                          <a:effectLst/>
                        </a:rPr>
                        <a:t>0.000373</a:t>
                      </a:r>
                      <a:endParaRPr lang="en-IN"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3975" marR="53975" marT="53975" marB="53975" anchor="b"/>
                </a:tc>
                <a:extLst>
                  <a:ext uri="{0D108BD9-81ED-4DB2-BD59-A6C34878D82A}">
                    <a16:rowId xmlns:a16="http://schemas.microsoft.com/office/drawing/2014/main" val="3446853775"/>
                  </a:ext>
                </a:extLst>
              </a:tr>
            </a:tbl>
          </a:graphicData>
        </a:graphic>
      </p:graphicFrame>
    </p:spTree>
    <p:extLst>
      <p:ext uri="{BB962C8B-B14F-4D97-AF65-F5344CB8AC3E}">
        <p14:creationId xmlns:p14="http://schemas.microsoft.com/office/powerpoint/2010/main" val="8550106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25B87-DCD6-4D40-A4D8-C876C04151CD}"/>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Normalize the data sets: </a:t>
            </a:r>
            <a:br>
              <a:rPr lang="en-IN"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B5ACC18B-E70C-401B-A55D-FB4832929334}"/>
              </a:ext>
            </a:extLst>
          </p:cNvPr>
          <p:cNvSpPr>
            <a:spLocks noGrp="1"/>
          </p:cNvSpPr>
          <p:nvPr>
            <p:ph idx="1"/>
          </p:nvPr>
        </p:nvSpPr>
        <p:spPr>
          <a:xfrm>
            <a:off x="818712" y="2521257"/>
            <a:ext cx="10554574" cy="4012707"/>
          </a:xfrm>
        </p:spPr>
        <p:txBody>
          <a:bodyPr>
            <a:normAutofit/>
          </a:bodyPr>
          <a:lstStyle/>
          <a:p>
            <a:r>
              <a:rPr lang="en-IN" sz="2000" dirty="0">
                <a:effectLst/>
                <a:latin typeface="Times New Roman" panose="02020603050405020304" pitchFamily="18" charset="0"/>
                <a:ea typeface="Calibri" panose="020F0502020204030204" pitchFamily="34" charset="0"/>
              </a:rPr>
              <a:t>Rescaling real-valued numeric attributes into a 0 to 1 range is referred to as normalisation.</a:t>
            </a:r>
            <a:endParaRPr lang="en-IN" sz="2000" dirty="0">
              <a:latin typeface="Times New Roman" panose="02020603050405020304" pitchFamily="18" charset="0"/>
            </a:endParaRPr>
          </a:p>
          <a:p>
            <a:r>
              <a:rPr lang="en-IN" sz="2000" dirty="0">
                <a:effectLst/>
                <a:latin typeface="Times New Roman" panose="02020603050405020304" pitchFamily="18" charset="0"/>
                <a:ea typeface="Calibri" panose="020F0502020204030204" pitchFamily="34" charset="0"/>
                <a:cs typeface="Times New Roman" panose="02020603050405020304" pitchFamily="18" charset="0"/>
              </a:rPr>
              <a:t>Normalization is the process of changing data into a normal form, which entails using a mathematical approach to achieve the balance in the data. It is the process of converting several types of data into a comparable scale.</a:t>
            </a:r>
            <a:br>
              <a:rPr lang="en-IN" sz="2000" dirty="0">
                <a:effectLst/>
                <a:latin typeface="Times New Roman" panose="02020603050405020304" pitchFamily="18" charset="0"/>
                <a:ea typeface="Calibri" panose="020F0502020204030204" pitchFamily="34" charset="0"/>
                <a:cs typeface="Times New Roman" panose="02020603050405020304" pitchFamily="18" charset="0"/>
              </a:rPr>
            </a:b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y = (y -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min_value</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max_value</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min_value</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p>
            <a:pPr marL="0" indent="0">
              <a:buNone/>
            </a:pPr>
            <a:r>
              <a:rPr lang="en-IN" dirty="0">
                <a:latin typeface="Times New Roman" panose="02020603050405020304" pitchFamily="18" charset="0"/>
                <a:cs typeface="Times New Roman" panose="02020603050405020304" pitchFamily="18" charset="0"/>
              </a:rPr>
              <a:t> Min-Max Scaling:</a:t>
            </a:r>
          </a:p>
          <a:p>
            <a:pPr marL="0" indent="0">
              <a:buNone/>
            </a:pPr>
            <a:r>
              <a:rPr lang="en-IN" sz="2000" dirty="0">
                <a:latin typeface="Times New Roman" panose="02020603050405020304" pitchFamily="18" charset="0"/>
                <a:cs typeface="Times New Roman" panose="02020603050405020304" pitchFamily="18" charset="0"/>
              </a:rPr>
              <a:t>Scale each feature to a specific range to transform it. This estimator scales and translates each feature independently so that it falls inside the training set's given range, such as zero to one.</a:t>
            </a:r>
          </a:p>
          <a:p>
            <a:pPr marL="0" indent="0">
              <a:buNone/>
            </a:pP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9267531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F9441-F706-4BEC-B405-338A6ACA50B0}"/>
              </a:ext>
            </a:extLst>
          </p:cNvPr>
          <p:cNvSpPr>
            <a:spLocks noGrp="1"/>
          </p:cNvSpPr>
          <p:nvPr>
            <p:ph type="title"/>
          </p:nvPr>
        </p:nvSpPr>
        <p:spPr>
          <a:xfrm>
            <a:off x="1041400" y="1787525"/>
            <a:ext cx="10515600" cy="2591435"/>
          </a:xfrm>
        </p:spPr>
        <p:txBody>
          <a:bodyPr>
            <a:normAutofit/>
          </a:bodyPr>
          <a:lstStyle/>
          <a:p>
            <a:pPr algn="ctr"/>
            <a:r>
              <a:rPr lang="en-IN" sz="4800" dirty="0">
                <a:latin typeface="Times New Roman" panose="02020603050405020304" pitchFamily="18" charset="0"/>
                <a:cs typeface="Times New Roman" panose="02020603050405020304" pitchFamily="18" charset="0"/>
              </a:rPr>
              <a:t>Experimental Design</a:t>
            </a:r>
          </a:p>
        </p:txBody>
      </p:sp>
    </p:spTree>
    <p:extLst>
      <p:ext uri="{BB962C8B-B14F-4D97-AF65-F5344CB8AC3E}">
        <p14:creationId xmlns:p14="http://schemas.microsoft.com/office/powerpoint/2010/main" val="24104346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B685F-C482-4FD7-8C68-C2D6C90892BF}"/>
              </a:ext>
            </a:extLst>
          </p:cNvPr>
          <p:cNvSpPr>
            <a:spLocks noGrp="1"/>
          </p:cNvSpPr>
          <p:nvPr>
            <p:ph type="title"/>
          </p:nvPr>
        </p:nvSpPr>
        <p:spPr/>
        <p:txBody>
          <a:bodyPr>
            <a:normAutofit/>
          </a:bodyPr>
          <a:lstStyle/>
          <a:p>
            <a:r>
              <a:rPr lang="en-IN" sz="3200" b="1" dirty="0">
                <a:effectLst/>
                <a:latin typeface="Times New Roman" panose="02020603050405020304" pitchFamily="18" charset="0"/>
                <a:ea typeface="Calibri" panose="020F0502020204030204" pitchFamily="34" charset="0"/>
              </a:rPr>
              <a:t>Train and Test Split Approach:</a:t>
            </a:r>
            <a:endParaRPr lang="en-IN" sz="6600" dirty="0"/>
          </a:p>
        </p:txBody>
      </p:sp>
      <p:sp>
        <p:nvSpPr>
          <p:cNvPr id="3" name="Content Placeholder 2">
            <a:extLst>
              <a:ext uri="{FF2B5EF4-FFF2-40B4-BE49-F238E27FC236}">
                <a16:creationId xmlns:a16="http://schemas.microsoft.com/office/drawing/2014/main" id="{40667853-D0E4-44F2-AACD-F97364146C1C}"/>
              </a:ext>
            </a:extLst>
          </p:cNvPr>
          <p:cNvSpPr>
            <a:spLocks noGrp="1"/>
          </p:cNvSpPr>
          <p:nvPr>
            <p:ph idx="1"/>
          </p:nvPr>
        </p:nvSpPr>
        <p:spPr/>
        <p:txBody>
          <a:bodyPr/>
          <a:lstStyle/>
          <a:p>
            <a:pPr algn="just"/>
            <a:r>
              <a:rPr lang="en-IN" dirty="0">
                <a:latin typeface="Times New Roman" panose="02020603050405020304" pitchFamily="18" charset="0"/>
                <a:cs typeface="Times New Roman" panose="02020603050405020304" pitchFamily="18" charset="0"/>
              </a:rPr>
              <a:t>In this strategy, the whole informational collection is divided into training and test sets. I separated the data into two sections (training and test sets). The Training set contains 70% of the records in the informational collection, though the Test set contains 30% of the data.</a:t>
            </a:r>
          </a:p>
          <a:p>
            <a:endParaRPr lang="en-IN" dirty="0"/>
          </a:p>
        </p:txBody>
      </p:sp>
    </p:spTree>
    <p:extLst>
      <p:ext uri="{BB962C8B-B14F-4D97-AF65-F5344CB8AC3E}">
        <p14:creationId xmlns:p14="http://schemas.microsoft.com/office/powerpoint/2010/main" val="36170558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2395B-3595-475C-A0BC-FCF488DDA859}"/>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Treatment for imbalance:</a:t>
            </a:r>
            <a:br>
              <a:rPr lang="en-IN"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47FD3F49-5222-4409-B254-34F44E7F395C}"/>
              </a:ext>
            </a:extLst>
          </p:cNvPr>
          <p:cNvSpPr>
            <a:spLocks noGrp="1"/>
          </p:cNvSpPr>
          <p:nvPr>
            <p:ph idx="1"/>
          </p:nvPr>
        </p:nvSpPr>
        <p:spPr/>
        <p:txBody>
          <a:bodyPr>
            <a:normAutofit fontScale="85000" lnSpcReduction="10000"/>
          </a:bodyPr>
          <a:lstStyle/>
          <a:p>
            <a:pPr marL="0" indent="0">
              <a:lnSpc>
                <a:spcPct val="107000"/>
              </a:lnSpc>
              <a:spcBef>
                <a:spcPts val="200"/>
              </a:spcBef>
              <a:buNone/>
            </a:pPr>
            <a:r>
              <a:rPr lang="en-IN" b="1" dirty="0">
                <a:latin typeface="Times New Roman" panose="02020603050405020304" pitchFamily="18" charset="0"/>
                <a:cs typeface="Times New Roman" panose="02020603050405020304" pitchFamily="18" charset="0"/>
              </a:rPr>
              <a:t>SMOTE (synthetic minority oversampling technique)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200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SMOTE (Synthetic Minority Oversampling Strategy) is a statistical technique for evenly increasing the number of cases in your dataset. The component generates new instances based on existing minority situations you provide as input.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200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It's one of the most popular oversampling methods for dealing with the imbalance problem. Its purpose is to achieve a more evenly distributed distribution of classes by randomly replicating minority class cases.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9013076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93692-CBC1-4104-9BE3-1284ED63F2A3}"/>
              </a:ext>
            </a:extLst>
          </p:cNvPr>
          <p:cNvSpPr>
            <a:spLocks noGrp="1"/>
          </p:cNvSpPr>
          <p:nvPr>
            <p:ph type="title"/>
          </p:nvPr>
        </p:nvSpPr>
        <p:spPr/>
        <p:txBody>
          <a:bodyPr/>
          <a:lstStyle/>
          <a:p>
            <a:r>
              <a:rPr lang="en-CA" dirty="0"/>
              <a:t>The end</a:t>
            </a:r>
          </a:p>
        </p:txBody>
      </p:sp>
      <p:sp>
        <p:nvSpPr>
          <p:cNvPr id="4" name="Text Placeholder 3">
            <a:extLst>
              <a:ext uri="{FF2B5EF4-FFF2-40B4-BE49-F238E27FC236}">
                <a16:creationId xmlns:a16="http://schemas.microsoft.com/office/drawing/2014/main" id="{477F798D-92B1-440D-865E-71F2186A38A5}"/>
              </a:ext>
            </a:extLst>
          </p:cNvPr>
          <p:cNvSpPr>
            <a:spLocks noGrp="1"/>
          </p:cNvSpPr>
          <p:nvPr>
            <p:ph type="body" sz="half" idx="2"/>
          </p:nvPr>
        </p:nvSpPr>
        <p:spPr>
          <a:xfrm>
            <a:off x="1073151" y="2260738"/>
            <a:ext cx="9761104" cy="3600311"/>
          </a:xfrm>
        </p:spPr>
        <p:txBody>
          <a:bodyPr>
            <a:normAutofit/>
          </a:bodyPr>
          <a:lstStyle/>
          <a:p>
            <a:r>
              <a:rPr lang="en-CA" sz="5400" dirty="0"/>
              <a:t>                 Thank you</a:t>
            </a:r>
          </a:p>
        </p:txBody>
      </p:sp>
    </p:spTree>
    <p:extLst>
      <p:ext uri="{BB962C8B-B14F-4D97-AF65-F5344CB8AC3E}">
        <p14:creationId xmlns:p14="http://schemas.microsoft.com/office/powerpoint/2010/main" val="1000568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EB5E-22EB-432C-A687-6A201EFBA05C}"/>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DB81BDB6-E67E-4907-8280-E820BE9BDCED}"/>
              </a:ext>
            </a:extLst>
          </p:cNvPr>
          <p:cNvSpPr>
            <a:spLocks noGrp="1"/>
          </p:cNvSpPr>
          <p:nvPr>
            <p:ph idx="1"/>
          </p:nvPr>
        </p:nvSpPr>
        <p:spPr>
          <a:xfrm>
            <a:off x="852255" y="2157275"/>
            <a:ext cx="10521031" cy="3701524"/>
          </a:xfrm>
        </p:spPr>
        <p:txBody>
          <a:bodyPr>
            <a:normAutofit fontScale="85000" lnSpcReduction="10000"/>
          </a:bodyPr>
          <a:lstStyle/>
          <a:p>
            <a:pPr marL="0" indent="0" algn="just">
              <a:buNone/>
            </a:pP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Income plays a significant role in determining a person's level of living and financial standing in society. It is crucial in deciding the nation's growth or "A huge income is the best prescription for happiness I ever heard of," Jane Austen reportedly said. It is crucial in deciding the nation's growth. Our goal is to find relevant insights that may be used to make better decisions. Figures for 32561 separate records and 15 attributes for 42 countries are included in the data collection</a:t>
            </a:r>
            <a:r>
              <a:rPr lang="en-IN"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a:effectLst/>
                <a:latin typeface="Times New Roman" panose="02020603050405020304" pitchFamily="18" charset="0"/>
                <a:ea typeface="Calibri" panose="020F0502020204030204" pitchFamily="34" charset="0"/>
              </a:rPr>
              <a:t>The weights on the CPS files (Current Population Survey) are based on independent estimates of the civilian non-institutional population in the United States. The Census Bureau's Population Division prepares them for us on a monthly basis</a:t>
            </a:r>
            <a:r>
              <a:rPr lang="en-IN" sz="1800" dirty="0">
                <a:effectLst/>
                <a:latin typeface="Times New Roman" panose="02020603050405020304" pitchFamily="18" charset="0"/>
                <a:ea typeface="Calibri" panose="020F0502020204030204" pitchFamily="34" charset="0"/>
              </a:rPr>
              <a: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The income level is the binomial label in the data set, and it predicts whether a person makes more than $50,000 per year based on a given set of attributes.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3481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2CBFE-3713-4C1C-81B0-1361863A6502}"/>
              </a:ext>
            </a:extLst>
          </p:cNvPr>
          <p:cNvSpPr>
            <a:spLocks noGrp="1"/>
          </p:cNvSpPr>
          <p:nvPr>
            <p:ph type="title"/>
          </p:nvPr>
        </p:nvSpPr>
        <p:spPr/>
        <p:txBody>
          <a:bodyPr/>
          <a:lstStyle/>
          <a:p>
            <a:r>
              <a:rPr lang="en-IN" dirty="0"/>
              <a:t>Research Questions</a:t>
            </a:r>
          </a:p>
        </p:txBody>
      </p:sp>
      <p:sp>
        <p:nvSpPr>
          <p:cNvPr id="3" name="Content Placeholder 2">
            <a:extLst>
              <a:ext uri="{FF2B5EF4-FFF2-40B4-BE49-F238E27FC236}">
                <a16:creationId xmlns:a16="http://schemas.microsoft.com/office/drawing/2014/main" id="{E949B424-5CA7-4162-91B0-030701BA57FD}"/>
              </a:ext>
            </a:extLst>
          </p:cNvPr>
          <p:cNvSpPr>
            <a:spLocks noGrp="1"/>
          </p:cNvSpPr>
          <p:nvPr>
            <p:ph idx="1"/>
          </p:nvPr>
        </p:nvSpPr>
        <p:spPr/>
        <p:txBody>
          <a:bodyPr/>
          <a:lstStyle/>
          <a:p>
            <a:r>
              <a:rPr lang="en-IN" dirty="0">
                <a:effectLst/>
                <a:latin typeface="Times New Roman" panose="02020603050405020304" pitchFamily="18" charset="0"/>
                <a:ea typeface="Calibri" panose="020F0502020204030204" pitchFamily="34" charset="0"/>
                <a:cs typeface="Times New Roman" panose="02020603050405020304" pitchFamily="18" charset="0"/>
              </a:rPr>
              <a:t>Predict adult(s) education who are most likely to earn more than 50k$ income?</a:t>
            </a:r>
          </a:p>
          <a:p>
            <a:r>
              <a:rPr lang="en-IN" dirty="0">
                <a:effectLst/>
                <a:latin typeface="Times New Roman" panose="02020603050405020304" pitchFamily="18" charset="0"/>
                <a:ea typeface="Calibri" panose="020F0502020204030204" pitchFamily="34" charset="0"/>
                <a:cs typeface="Times New Roman" panose="02020603050405020304" pitchFamily="18" charset="0"/>
              </a:rPr>
              <a:t>Visualize the median age of people who earn more than 50k$ income and less than 50k$?</a:t>
            </a:r>
          </a:p>
          <a:p>
            <a:r>
              <a:rPr lang="en-IN" dirty="0">
                <a:effectLst/>
                <a:latin typeface="Times New Roman" panose="02020603050405020304" pitchFamily="18" charset="0"/>
                <a:ea typeface="Calibri" panose="020F0502020204030204" pitchFamily="34" charset="0"/>
                <a:cs typeface="Times New Roman" panose="02020603050405020304" pitchFamily="18" charset="0"/>
              </a:rPr>
              <a:t>Which gender is likely to have maximum count to earn more than 50k$?</a:t>
            </a:r>
          </a:p>
          <a:p>
            <a:r>
              <a:rPr lang="en-IN" dirty="0">
                <a:effectLst/>
                <a:latin typeface="Times New Roman" panose="02020603050405020304" pitchFamily="18" charset="0"/>
                <a:ea typeface="Calibri" panose="020F0502020204030204" pitchFamily="34" charset="0"/>
                <a:cs typeface="Times New Roman" panose="02020603050405020304" pitchFamily="18" charset="0"/>
              </a:rPr>
              <a:t>Build different classification models to validate our findings. The model includes logistic regression, Naïve Bayes classifier, KNN, Random Forest classifier.</a:t>
            </a:r>
          </a:p>
          <a:p>
            <a:endParaRPr lang="en-IN" dirty="0"/>
          </a:p>
        </p:txBody>
      </p:sp>
    </p:spTree>
    <p:extLst>
      <p:ext uri="{BB962C8B-B14F-4D97-AF65-F5344CB8AC3E}">
        <p14:creationId xmlns:p14="http://schemas.microsoft.com/office/powerpoint/2010/main" val="1951408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519BB-A6CC-4E42-B5E5-2AE7C59BD083}"/>
              </a:ext>
            </a:extLst>
          </p:cNvPr>
          <p:cNvSpPr>
            <a:spLocks noGrp="1"/>
          </p:cNvSpPr>
          <p:nvPr>
            <p:ph type="title"/>
          </p:nvPr>
        </p:nvSpPr>
        <p:spPr>
          <a:xfrm>
            <a:off x="838200" y="365125"/>
            <a:ext cx="10515600" cy="3665337"/>
          </a:xfrm>
        </p:spPr>
        <p:txBody>
          <a:bodyPr>
            <a:normAutofit/>
          </a:bodyPr>
          <a:lstStyle/>
          <a:p>
            <a:pPr algn="ctr"/>
            <a:r>
              <a:rPr lang="en-IN" dirty="0">
                <a:latin typeface="Times New Roman" panose="02020603050405020304" pitchFamily="18" charset="0"/>
                <a:cs typeface="Times New Roman" panose="02020603050405020304" pitchFamily="18" charset="0"/>
              </a:rPr>
              <a:t>Data Preprocessing</a:t>
            </a:r>
          </a:p>
        </p:txBody>
      </p:sp>
    </p:spTree>
    <p:extLst>
      <p:ext uri="{BB962C8B-B14F-4D97-AF65-F5344CB8AC3E}">
        <p14:creationId xmlns:p14="http://schemas.microsoft.com/office/powerpoint/2010/main" val="1474430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EE0A4-849B-4FBB-981C-8112DA0B4D39}"/>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2500" b="1" kern="1200">
                <a:solidFill>
                  <a:schemeClr val="tx1"/>
                </a:solidFill>
                <a:latin typeface="+mj-lt"/>
                <a:ea typeface="+mj-ea"/>
                <a:cs typeface="+mj-cs"/>
              </a:rPr>
              <a:t>Data Preprocessing</a:t>
            </a:r>
            <a:br>
              <a:rPr lang="en-US" sz="2500" b="1" kern="1200">
                <a:solidFill>
                  <a:schemeClr val="tx1"/>
                </a:solidFill>
                <a:latin typeface="+mj-lt"/>
                <a:ea typeface="+mj-ea"/>
                <a:cs typeface="+mj-cs"/>
              </a:rPr>
            </a:br>
            <a:br>
              <a:rPr lang="en-US" sz="2500" b="1" kern="1200">
                <a:solidFill>
                  <a:schemeClr val="tx1"/>
                </a:solidFill>
                <a:latin typeface="+mj-lt"/>
                <a:ea typeface="+mj-ea"/>
                <a:cs typeface="+mj-cs"/>
              </a:rPr>
            </a:br>
            <a:endParaRPr lang="en-US" sz="2500" b="1" kern="1200">
              <a:solidFill>
                <a:schemeClr val="tx1"/>
              </a:solidFill>
              <a:latin typeface="+mj-lt"/>
              <a:ea typeface="+mj-ea"/>
              <a:cs typeface="+mj-cs"/>
            </a:endParaRPr>
          </a:p>
        </p:txBody>
      </p:sp>
      <p:sp>
        <p:nvSpPr>
          <p:cNvPr id="4" name="Text Placeholder 3">
            <a:extLst>
              <a:ext uri="{FF2B5EF4-FFF2-40B4-BE49-F238E27FC236}">
                <a16:creationId xmlns:a16="http://schemas.microsoft.com/office/drawing/2014/main" id="{95E8810B-FF0B-46DC-89FC-3D5C0BC6D77A}"/>
              </a:ext>
            </a:extLst>
          </p:cNvPr>
          <p:cNvSpPr>
            <a:spLocks noGrp="1"/>
          </p:cNvSpPr>
          <p:nvPr>
            <p:ph type="body" sz="half" idx="2"/>
          </p:nvPr>
        </p:nvSpPr>
        <p:spPr>
          <a:xfrm>
            <a:off x="643469" y="972865"/>
            <a:ext cx="4008384" cy="5204098"/>
          </a:xfrm>
        </p:spPr>
        <p:txBody>
          <a:bodyPr vert="horz" lIns="91440" tIns="45720" rIns="91440" bIns="45720" rtlCol="0">
            <a:normAutofit fontScale="92500" lnSpcReduction="20000"/>
          </a:bodyPr>
          <a:lstStyle/>
          <a:p>
            <a:pPr marL="285750" indent="-228600">
              <a:buFont typeface="Arial" panose="020B0604020202020204" pitchFamily="34" charset="0"/>
              <a:buChar char="•"/>
            </a:pPr>
            <a:r>
              <a:rPr lang="en-US" sz="1800" dirty="0"/>
              <a:t>Detailed Data Dictionary</a:t>
            </a:r>
          </a:p>
          <a:p>
            <a:pPr marL="285750" indent="-228600">
              <a:buFont typeface="Arial" panose="020B0604020202020204" pitchFamily="34" charset="0"/>
              <a:buChar char="•"/>
            </a:pPr>
            <a:r>
              <a:rPr lang="en-US" sz="1800" dirty="0"/>
              <a:t>Cleaning the data</a:t>
            </a:r>
          </a:p>
          <a:p>
            <a:pPr marL="285750" indent="-228600">
              <a:buFont typeface="Arial" panose="020B0604020202020204" pitchFamily="34" charset="0"/>
              <a:buChar char="•"/>
            </a:pPr>
            <a:r>
              <a:rPr lang="en-US" sz="1800" dirty="0"/>
              <a:t>Missing Values</a:t>
            </a:r>
          </a:p>
          <a:p>
            <a:pPr marL="285750" indent="-228600">
              <a:buFont typeface="Arial" panose="020B0604020202020204" pitchFamily="34" charset="0"/>
              <a:buChar char="•"/>
            </a:pPr>
            <a:r>
              <a:rPr lang="en-US" sz="1800" dirty="0">
                <a:effectLst/>
              </a:rPr>
              <a:t>The dataset contains a number of missing values for categorical categories, such as work class, occupation, and native country, which have been addressed via algorithmic transformations. For each attribute, the missing values are handled in a flexible manner by providing a default marker called ‘?’ and designating a unique category for avoiding information loss. The dataset contains special character ‘?’ which we handled by replacing it with NA’s.</a:t>
            </a:r>
            <a:endParaRPr lang="en-US" sz="1800" dirty="0"/>
          </a:p>
        </p:txBody>
      </p:sp>
      <p:graphicFrame>
        <p:nvGraphicFramePr>
          <p:cNvPr id="8" name="Table 7">
            <a:extLst>
              <a:ext uri="{FF2B5EF4-FFF2-40B4-BE49-F238E27FC236}">
                <a16:creationId xmlns:a16="http://schemas.microsoft.com/office/drawing/2014/main" id="{44BC1FB2-4194-4F9C-8C13-76D3138195FC}"/>
              </a:ext>
            </a:extLst>
          </p:cNvPr>
          <p:cNvGraphicFramePr>
            <a:graphicFrameLocks noGrp="1"/>
          </p:cNvGraphicFramePr>
          <p:nvPr>
            <p:extLst>
              <p:ext uri="{D42A27DB-BD31-4B8C-83A1-F6EECF244321}">
                <p14:modId xmlns:p14="http://schemas.microsoft.com/office/powerpoint/2010/main" val="2111715710"/>
              </p:ext>
            </p:extLst>
          </p:nvPr>
        </p:nvGraphicFramePr>
        <p:xfrm>
          <a:off x="5295320" y="2159254"/>
          <a:ext cx="6253211" cy="4212445"/>
        </p:xfrm>
        <a:graphic>
          <a:graphicData uri="http://schemas.openxmlformats.org/drawingml/2006/table">
            <a:tbl>
              <a:tblPr firstRow="1" firstCol="1" bandRow="1">
                <a:tableStyleId>{6E25E649-3F16-4E02-A733-19D2CDBF48F0}</a:tableStyleId>
              </a:tblPr>
              <a:tblGrid>
                <a:gridCol w="2988189">
                  <a:extLst>
                    <a:ext uri="{9D8B030D-6E8A-4147-A177-3AD203B41FA5}">
                      <a16:colId xmlns:a16="http://schemas.microsoft.com/office/drawing/2014/main" val="3824783821"/>
                    </a:ext>
                  </a:extLst>
                </a:gridCol>
                <a:gridCol w="3265022">
                  <a:extLst>
                    <a:ext uri="{9D8B030D-6E8A-4147-A177-3AD203B41FA5}">
                      <a16:colId xmlns:a16="http://schemas.microsoft.com/office/drawing/2014/main" val="2746927961"/>
                    </a:ext>
                  </a:extLst>
                </a:gridCol>
              </a:tblGrid>
              <a:tr h="801171">
                <a:tc>
                  <a:txBody>
                    <a:bodyPr/>
                    <a:lstStyle/>
                    <a:p>
                      <a:pPr algn="l" fontAlgn="b">
                        <a:lnSpc>
                          <a:spcPct val="200000"/>
                        </a:lnSpc>
                        <a:spcBef>
                          <a:spcPts val="0"/>
                        </a:spcBef>
                        <a:spcAft>
                          <a:spcPts val="0"/>
                        </a:spcAft>
                      </a:pPr>
                      <a:r>
                        <a:rPr lang="en-US" sz="2200" b="1" u="none" strike="noStrike" dirty="0" err="1">
                          <a:solidFill>
                            <a:srgbClr val="FFFFFF"/>
                          </a:solidFill>
                          <a:effectLst/>
                        </a:rPr>
                        <a:t>workclass</a:t>
                      </a:r>
                      <a:endParaRPr lang="en-US" sz="3300" b="0" i="0" u="none" strike="noStrike" dirty="0">
                        <a:effectLst/>
                        <a:latin typeface="Arial" panose="020B0604020202020204" pitchFamily="34" charset="0"/>
                      </a:endParaRPr>
                    </a:p>
                  </a:txBody>
                  <a:tcPr marL="99011" marR="99011" marT="99011" marB="99011" anchor="b"/>
                </a:tc>
                <a:tc>
                  <a:txBody>
                    <a:bodyPr/>
                    <a:lstStyle/>
                    <a:p>
                      <a:pPr algn="l" fontAlgn="b">
                        <a:lnSpc>
                          <a:spcPct val="200000"/>
                        </a:lnSpc>
                        <a:spcBef>
                          <a:spcPts val="0"/>
                        </a:spcBef>
                        <a:spcAft>
                          <a:spcPts val="0"/>
                        </a:spcAft>
                      </a:pPr>
                      <a:r>
                        <a:rPr lang="en-US" sz="2200" b="1" u="none" strike="noStrike">
                          <a:solidFill>
                            <a:srgbClr val="FFFFFF"/>
                          </a:solidFill>
                          <a:effectLst/>
                        </a:rPr>
                        <a:t>Count of Missing values</a:t>
                      </a:r>
                      <a:endParaRPr lang="en-US" sz="3300" b="0" i="0" u="none" strike="noStrike">
                        <a:effectLst/>
                        <a:latin typeface="Arial" panose="020B0604020202020204" pitchFamily="34" charset="0"/>
                      </a:endParaRPr>
                    </a:p>
                  </a:txBody>
                  <a:tcPr marL="99011" marR="99011" marT="99011" marB="99011" anchor="b"/>
                </a:tc>
                <a:extLst>
                  <a:ext uri="{0D108BD9-81ED-4DB2-BD59-A6C34878D82A}">
                    <a16:rowId xmlns:a16="http://schemas.microsoft.com/office/drawing/2014/main" val="3556311141"/>
                  </a:ext>
                </a:extLst>
              </a:tr>
              <a:tr h="936059">
                <a:tc>
                  <a:txBody>
                    <a:bodyPr/>
                    <a:lstStyle/>
                    <a:p>
                      <a:pPr algn="l" fontAlgn="ctr">
                        <a:lnSpc>
                          <a:spcPct val="200000"/>
                        </a:lnSpc>
                        <a:spcBef>
                          <a:spcPts val="0"/>
                        </a:spcBef>
                        <a:spcAft>
                          <a:spcPts val="0"/>
                        </a:spcAft>
                      </a:pPr>
                      <a:r>
                        <a:rPr lang="en-US" sz="2200" b="1" u="none" strike="noStrike">
                          <a:solidFill>
                            <a:srgbClr val="FFFFFF"/>
                          </a:solidFill>
                          <a:effectLst/>
                        </a:rPr>
                        <a:t>occupation  </a:t>
                      </a:r>
                      <a:endParaRPr lang="en-US" sz="3300" b="0" i="0" u="none" strike="noStrike">
                        <a:effectLst/>
                        <a:latin typeface="Arial" panose="020B0604020202020204" pitchFamily="34" charset="0"/>
                      </a:endParaRPr>
                    </a:p>
                  </a:txBody>
                  <a:tcPr marL="99011" marR="99011" marT="99011" marB="99011" anchor="ctr"/>
                </a:tc>
                <a:tc>
                  <a:txBody>
                    <a:bodyPr/>
                    <a:lstStyle/>
                    <a:p>
                      <a:pPr algn="l" fontAlgn="ctr">
                        <a:lnSpc>
                          <a:spcPct val="200000"/>
                        </a:lnSpc>
                        <a:spcBef>
                          <a:spcPts val="0"/>
                        </a:spcBef>
                        <a:spcAft>
                          <a:spcPts val="0"/>
                        </a:spcAft>
                      </a:pPr>
                      <a:r>
                        <a:rPr lang="en-US" sz="2200" b="0" u="none" strike="noStrike">
                          <a:solidFill>
                            <a:srgbClr val="000000"/>
                          </a:solidFill>
                          <a:effectLst/>
                        </a:rPr>
                        <a:t>1843</a:t>
                      </a:r>
                      <a:endParaRPr lang="en-US" sz="3300" b="0" i="0" u="none" strike="noStrike">
                        <a:effectLst/>
                        <a:latin typeface="Arial" panose="020B0604020202020204" pitchFamily="34" charset="0"/>
                      </a:endParaRPr>
                    </a:p>
                  </a:txBody>
                  <a:tcPr marL="99011" marR="99011" marT="99011" marB="99011" anchor="ctr"/>
                </a:tc>
                <a:extLst>
                  <a:ext uri="{0D108BD9-81ED-4DB2-BD59-A6C34878D82A}">
                    <a16:rowId xmlns:a16="http://schemas.microsoft.com/office/drawing/2014/main" val="3162808434"/>
                  </a:ext>
                </a:extLst>
              </a:tr>
              <a:tr h="936059">
                <a:tc>
                  <a:txBody>
                    <a:bodyPr/>
                    <a:lstStyle/>
                    <a:p>
                      <a:pPr algn="l" fontAlgn="ctr">
                        <a:lnSpc>
                          <a:spcPct val="200000"/>
                        </a:lnSpc>
                        <a:spcBef>
                          <a:spcPts val="0"/>
                        </a:spcBef>
                        <a:spcAft>
                          <a:spcPts val="0"/>
                        </a:spcAft>
                      </a:pPr>
                      <a:r>
                        <a:rPr lang="en-US" sz="2200" b="1" u="none" strike="noStrike">
                          <a:solidFill>
                            <a:srgbClr val="FFFFFF"/>
                          </a:solidFill>
                          <a:effectLst/>
                        </a:rPr>
                        <a:t>workclass</a:t>
                      </a:r>
                      <a:endParaRPr lang="en-US" sz="3300" b="0" i="0" u="none" strike="noStrike">
                        <a:effectLst/>
                        <a:latin typeface="Arial" panose="020B0604020202020204" pitchFamily="34" charset="0"/>
                      </a:endParaRPr>
                    </a:p>
                  </a:txBody>
                  <a:tcPr marL="99011" marR="99011" marT="99011" marB="99011" anchor="ctr"/>
                </a:tc>
                <a:tc>
                  <a:txBody>
                    <a:bodyPr/>
                    <a:lstStyle/>
                    <a:p>
                      <a:pPr algn="l" fontAlgn="ctr">
                        <a:lnSpc>
                          <a:spcPct val="200000"/>
                        </a:lnSpc>
                        <a:spcBef>
                          <a:spcPts val="0"/>
                        </a:spcBef>
                        <a:spcAft>
                          <a:spcPts val="0"/>
                        </a:spcAft>
                      </a:pPr>
                      <a:r>
                        <a:rPr lang="en-US" sz="2200" b="0" u="none" strike="noStrike">
                          <a:solidFill>
                            <a:srgbClr val="000000"/>
                          </a:solidFill>
                          <a:effectLst/>
                        </a:rPr>
                        <a:t>1836</a:t>
                      </a:r>
                      <a:endParaRPr lang="en-US" sz="3300" b="0" i="0" u="none" strike="noStrike">
                        <a:effectLst/>
                        <a:latin typeface="Arial" panose="020B0604020202020204" pitchFamily="34" charset="0"/>
                      </a:endParaRPr>
                    </a:p>
                  </a:txBody>
                  <a:tcPr marL="99011" marR="99011" marT="99011" marB="99011" anchor="ctr"/>
                </a:tc>
                <a:extLst>
                  <a:ext uri="{0D108BD9-81ED-4DB2-BD59-A6C34878D82A}">
                    <a16:rowId xmlns:a16="http://schemas.microsoft.com/office/drawing/2014/main" val="1357264907"/>
                  </a:ext>
                </a:extLst>
              </a:tr>
              <a:tr h="936059">
                <a:tc>
                  <a:txBody>
                    <a:bodyPr/>
                    <a:lstStyle/>
                    <a:p>
                      <a:pPr algn="l" fontAlgn="ctr">
                        <a:lnSpc>
                          <a:spcPct val="200000"/>
                        </a:lnSpc>
                        <a:spcBef>
                          <a:spcPts val="0"/>
                        </a:spcBef>
                        <a:spcAft>
                          <a:spcPts val="0"/>
                        </a:spcAft>
                      </a:pPr>
                      <a:r>
                        <a:rPr lang="en-US" sz="2200" b="1" u="none" strike="noStrike">
                          <a:solidFill>
                            <a:srgbClr val="FFFFFF"/>
                          </a:solidFill>
                          <a:effectLst/>
                        </a:rPr>
                        <a:t>Country</a:t>
                      </a:r>
                      <a:endParaRPr lang="en-US" sz="3300" b="0" i="0" u="none" strike="noStrike">
                        <a:effectLst/>
                        <a:latin typeface="Arial" panose="020B0604020202020204" pitchFamily="34" charset="0"/>
                      </a:endParaRPr>
                    </a:p>
                  </a:txBody>
                  <a:tcPr marL="99011" marR="99011" marT="99011" marB="99011" anchor="ctr"/>
                </a:tc>
                <a:tc>
                  <a:txBody>
                    <a:bodyPr/>
                    <a:lstStyle/>
                    <a:p>
                      <a:pPr algn="l" fontAlgn="ctr">
                        <a:lnSpc>
                          <a:spcPct val="200000"/>
                        </a:lnSpc>
                        <a:spcBef>
                          <a:spcPts val="0"/>
                        </a:spcBef>
                        <a:spcAft>
                          <a:spcPts val="0"/>
                        </a:spcAft>
                      </a:pPr>
                      <a:r>
                        <a:rPr lang="en-US" sz="2200" b="0" u="none" strike="noStrike" dirty="0">
                          <a:solidFill>
                            <a:srgbClr val="000000"/>
                          </a:solidFill>
                          <a:effectLst/>
                        </a:rPr>
                        <a:t>582</a:t>
                      </a:r>
                      <a:endParaRPr lang="en-US" sz="3300" b="0" i="0" u="none" strike="noStrike" dirty="0">
                        <a:effectLst/>
                        <a:latin typeface="Arial" panose="020B0604020202020204" pitchFamily="34" charset="0"/>
                      </a:endParaRPr>
                    </a:p>
                  </a:txBody>
                  <a:tcPr marL="99011" marR="99011" marT="99011" marB="99011" anchor="ctr"/>
                </a:tc>
                <a:extLst>
                  <a:ext uri="{0D108BD9-81ED-4DB2-BD59-A6C34878D82A}">
                    <a16:rowId xmlns:a16="http://schemas.microsoft.com/office/drawing/2014/main" val="4230109502"/>
                  </a:ext>
                </a:extLst>
              </a:tr>
            </a:tbl>
          </a:graphicData>
        </a:graphic>
      </p:graphicFrame>
    </p:spTree>
    <p:extLst>
      <p:ext uri="{BB962C8B-B14F-4D97-AF65-F5344CB8AC3E}">
        <p14:creationId xmlns:p14="http://schemas.microsoft.com/office/powerpoint/2010/main" val="2605310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433BD-580D-4144-9A5A-6DF79DBF4203}"/>
              </a:ext>
            </a:extLst>
          </p:cNvPr>
          <p:cNvSpPr>
            <a:spLocks noGrp="1"/>
          </p:cNvSpPr>
          <p:nvPr>
            <p:ph type="title"/>
          </p:nvPr>
        </p:nvSpPr>
        <p:spPr>
          <a:xfrm>
            <a:off x="838200" y="365125"/>
            <a:ext cx="10515600" cy="3390129"/>
          </a:xfrm>
        </p:spPr>
        <p:txBody>
          <a:bodyPr>
            <a:normAutofit/>
          </a:bodyPr>
          <a:lstStyle/>
          <a:p>
            <a:pPr algn="ctr"/>
            <a:r>
              <a:rPr lang="en-IN" sz="3600" b="1" dirty="0">
                <a:effectLst/>
                <a:latin typeface="Times New Roman" panose="02020603050405020304" pitchFamily="18" charset="0"/>
                <a:ea typeface="Calibri" panose="020F0502020204030204" pitchFamily="34" charset="0"/>
              </a:rPr>
              <a:t>  Exploratory Data Analysis(EDA)</a:t>
            </a:r>
            <a:endParaRPr lang="en-IN" sz="7200" dirty="0"/>
          </a:p>
        </p:txBody>
      </p:sp>
    </p:spTree>
    <p:extLst>
      <p:ext uri="{BB962C8B-B14F-4D97-AF65-F5344CB8AC3E}">
        <p14:creationId xmlns:p14="http://schemas.microsoft.com/office/powerpoint/2010/main" val="3430705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FD816-E4BC-4C03-B5DD-5C7B3ED36ACE}"/>
              </a:ext>
            </a:extLst>
          </p:cNvPr>
          <p:cNvSpPr>
            <a:spLocks noGrp="1"/>
          </p:cNvSpPr>
          <p:nvPr>
            <p:ph type="title"/>
          </p:nvPr>
        </p:nvSpPr>
        <p:spPr>
          <a:xfrm>
            <a:off x="839788" y="457200"/>
            <a:ext cx="10356532" cy="1300480"/>
          </a:xfrm>
        </p:spPr>
        <p:txBody>
          <a:bodyPr>
            <a:normAutofit/>
          </a:bodyPr>
          <a:lstStyle/>
          <a:p>
            <a:r>
              <a:rPr lang="en-IN" sz="2700" b="1" dirty="0">
                <a:latin typeface="Times New Roman" panose="02020603050405020304" pitchFamily="18" charset="0"/>
                <a:cs typeface="Times New Roman" panose="02020603050405020304" pitchFamily="18" charset="0"/>
              </a:rPr>
              <a:t>Predict adult(s) education who are most likely to earn more than 50k$ income?</a:t>
            </a:r>
            <a:br>
              <a:rPr lang="en-IN" sz="3200" b="1" dirty="0">
                <a:latin typeface="Times New Roman" panose="02020603050405020304" pitchFamily="18" charset="0"/>
                <a:cs typeface="Times New Roman" panose="02020603050405020304" pitchFamily="18" charset="0"/>
              </a:rPr>
            </a:br>
            <a:endParaRPr lang="en-IN" dirty="0"/>
          </a:p>
        </p:txBody>
      </p:sp>
      <p:pic>
        <p:nvPicPr>
          <p:cNvPr id="10" name="Picture Placeholder 9">
            <a:extLst>
              <a:ext uri="{FF2B5EF4-FFF2-40B4-BE49-F238E27FC236}">
                <a16:creationId xmlns:a16="http://schemas.microsoft.com/office/drawing/2014/main" id="{6752EE72-81D1-4758-BEA5-87B105506370}"/>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1297" r="21297"/>
          <a:stretch>
            <a:fillRect/>
          </a:stretch>
        </p:blipFill>
        <p:spPr>
          <a:xfrm>
            <a:off x="7588577" y="1517762"/>
            <a:ext cx="3255356" cy="4883038"/>
          </a:xfrm>
        </p:spPr>
      </p:pic>
      <p:sp>
        <p:nvSpPr>
          <p:cNvPr id="4" name="Text Placeholder 3">
            <a:extLst>
              <a:ext uri="{FF2B5EF4-FFF2-40B4-BE49-F238E27FC236}">
                <a16:creationId xmlns:a16="http://schemas.microsoft.com/office/drawing/2014/main" id="{F1BD1C52-60D6-4600-9FDF-688B2F7642BA}"/>
              </a:ext>
            </a:extLst>
          </p:cNvPr>
          <p:cNvSpPr>
            <a:spLocks noGrp="1"/>
          </p:cNvSpPr>
          <p:nvPr>
            <p:ph type="body" sz="half" idx="2"/>
          </p:nvPr>
        </p:nvSpPr>
        <p:spPr>
          <a:xfrm>
            <a:off x="839788" y="1473200"/>
            <a:ext cx="4343400" cy="4395788"/>
          </a:xfrm>
        </p:spPr>
        <p:txBody>
          <a:bodyPr>
            <a:normAutofit/>
          </a:bodyPr>
          <a:lstStyle/>
          <a:p>
            <a:pPr algn="just"/>
            <a:r>
              <a:rPr lang="en-US" sz="3200" dirty="0">
                <a:latin typeface="Times New Roman" panose="02020603050405020304" pitchFamily="18" charset="0"/>
                <a:cs typeface="Times New Roman" panose="02020603050405020304" pitchFamily="18" charset="0"/>
              </a:rPr>
              <a:t>Adults with a Prof-school and Doctorate educational background will have a greater salary, and it is likely that they will earn more over $50,000.</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1234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F45AC-2E6C-46B9-A0DB-4AD22ED72F22}"/>
              </a:ext>
            </a:extLst>
          </p:cNvPr>
          <p:cNvSpPr>
            <a:spLocks noGrp="1"/>
          </p:cNvSpPr>
          <p:nvPr>
            <p:ph type="title"/>
          </p:nvPr>
        </p:nvSpPr>
        <p:spPr>
          <a:xfrm>
            <a:off x="839788" y="457200"/>
            <a:ext cx="10512424" cy="1362722"/>
          </a:xfrm>
        </p:spPr>
        <p:txBody>
          <a:bodyPr>
            <a:noAutofit/>
          </a:bodyPr>
          <a:lstStyle/>
          <a:p>
            <a:r>
              <a:rPr lang="en-IN" sz="2800" b="1" dirty="0">
                <a:latin typeface="Times New Roman" panose="02020603050405020304" pitchFamily="18" charset="0"/>
                <a:cs typeface="Times New Roman" panose="02020603050405020304" pitchFamily="18" charset="0"/>
              </a:rPr>
              <a:t>Visualize the median age of people who earn more than 50k $ income and less than 50k $?</a:t>
            </a:r>
            <a:br>
              <a:rPr lang="en-IN" sz="2800" b="1"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28D069C4-8252-4E84-BAB9-D832C2AF13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39569" y="1819922"/>
            <a:ext cx="5485714" cy="3657143"/>
          </a:xfrm>
        </p:spPr>
      </p:pic>
      <p:sp>
        <p:nvSpPr>
          <p:cNvPr id="4" name="Text Placeholder 3">
            <a:extLst>
              <a:ext uri="{FF2B5EF4-FFF2-40B4-BE49-F238E27FC236}">
                <a16:creationId xmlns:a16="http://schemas.microsoft.com/office/drawing/2014/main" id="{2176B6B0-4A51-4F55-8D00-44C22ECD56F8}"/>
              </a:ext>
            </a:extLst>
          </p:cNvPr>
          <p:cNvSpPr>
            <a:spLocks noGrp="1"/>
          </p:cNvSpPr>
          <p:nvPr>
            <p:ph type="body" sz="half" idx="2"/>
          </p:nvPr>
        </p:nvSpPr>
        <p:spPr>
          <a:xfrm>
            <a:off x="839788" y="2239396"/>
            <a:ext cx="4433252" cy="2891403"/>
          </a:xfrm>
        </p:spPr>
        <p:txBody>
          <a:bodyPr>
            <a:normAutofit fontScale="92500" lnSpcReduction="10000"/>
          </a:bodyPr>
          <a:lstStyle/>
          <a:p>
            <a:pPr algn="just"/>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As can be seen, persons earning less than $50,000 have a median age of around 34 years, while those earning more than $50,000 have a median age of around 45 years.</a:t>
            </a:r>
          </a:p>
          <a:p>
            <a:endParaRPr lang="en-IN" dirty="0"/>
          </a:p>
        </p:txBody>
      </p:sp>
    </p:spTree>
    <p:extLst>
      <p:ext uri="{BB962C8B-B14F-4D97-AF65-F5344CB8AC3E}">
        <p14:creationId xmlns:p14="http://schemas.microsoft.com/office/powerpoint/2010/main" val="2222363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8E23A-539E-4C76-BB25-FF4FB894CC96}"/>
              </a:ext>
            </a:extLst>
          </p:cNvPr>
          <p:cNvSpPr>
            <a:spLocks noGrp="1"/>
          </p:cNvSpPr>
          <p:nvPr>
            <p:ph type="title"/>
          </p:nvPr>
        </p:nvSpPr>
        <p:spPr>
          <a:xfrm>
            <a:off x="839788" y="365760"/>
            <a:ext cx="10512424" cy="1513840"/>
          </a:xfrm>
        </p:spPr>
        <p:txBody>
          <a:bodyPr>
            <a:normAutofit/>
          </a:bodyPr>
          <a:lstStyle/>
          <a:p>
            <a:r>
              <a:rPr lang="en-IN" sz="3100" dirty="0">
                <a:latin typeface="Times New Roman" panose="02020603050405020304" pitchFamily="18" charset="0"/>
                <a:cs typeface="Times New Roman" panose="02020603050405020304" pitchFamily="18" charset="0"/>
              </a:rPr>
              <a:t>Which gender is likely to have maximum count to earn more than 50k$?</a:t>
            </a:r>
            <a:br>
              <a:rPr lang="en-IN"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dirty="0"/>
          </a:p>
        </p:txBody>
      </p:sp>
      <p:pic>
        <p:nvPicPr>
          <p:cNvPr id="6" name="Content Placeholder 5">
            <a:extLst>
              <a:ext uri="{FF2B5EF4-FFF2-40B4-BE49-F238E27FC236}">
                <a16:creationId xmlns:a16="http://schemas.microsoft.com/office/drawing/2014/main" id="{36936F65-3397-4C87-A8DD-1D74F7CE40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69727" y="1879600"/>
            <a:ext cx="4825397" cy="3707936"/>
          </a:xfrm>
        </p:spPr>
      </p:pic>
      <p:sp>
        <p:nvSpPr>
          <p:cNvPr id="4" name="Text Placeholder 3">
            <a:extLst>
              <a:ext uri="{FF2B5EF4-FFF2-40B4-BE49-F238E27FC236}">
                <a16:creationId xmlns:a16="http://schemas.microsoft.com/office/drawing/2014/main" id="{8FE12703-46EB-49D4-93F9-782C9D0DD42B}"/>
              </a:ext>
            </a:extLst>
          </p:cNvPr>
          <p:cNvSpPr>
            <a:spLocks noGrp="1"/>
          </p:cNvSpPr>
          <p:nvPr>
            <p:ph type="body" sz="half" idx="2"/>
          </p:nvPr>
        </p:nvSpPr>
        <p:spPr>
          <a:xfrm>
            <a:off x="839788" y="1623378"/>
            <a:ext cx="3932237" cy="3212782"/>
          </a:xfrm>
        </p:spPr>
        <p:txBody>
          <a:bodyPr>
            <a:normAutofit fontScale="77500" lnSpcReduction="20000"/>
          </a:bodyPr>
          <a:lstStyle/>
          <a:p>
            <a:pPr algn="just"/>
            <a:endParaRPr lang="en-IN" sz="2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sz="2800" i="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sz="3200" i="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IN" sz="3200" i="0" dirty="0">
                <a:effectLst/>
                <a:latin typeface="Times New Roman" panose="02020603050405020304" pitchFamily="18" charset="0"/>
                <a:ea typeface="Calibri" panose="020F0502020204030204" pitchFamily="34" charset="0"/>
                <a:cs typeface="Times New Roman" panose="02020603050405020304" pitchFamily="18" charset="0"/>
              </a:rPr>
              <a:t>The gender bar chart shows that men are more likely to have a greater salary than women.</a:t>
            </a:r>
          </a:p>
          <a:p>
            <a:pPr algn="just"/>
            <a:endParaRPr lang="en-IN" sz="3200" i="1" dirty="0">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513849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3450</TotalTime>
  <Words>1005</Words>
  <Application>Microsoft Office PowerPoint</Application>
  <PresentationFormat>Widescreen</PresentationFormat>
  <Paragraphs>108</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Bookman Old Style</vt:lpstr>
      <vt:lpstr>Calibri</vt:lpstr>
      <vt:lpstr>Calibri Light</vt:lpstr>
      <vt:lpstr>Rockwell</vt:lpstr>
      <vt:lpstr>Times New Roman</vt:lpstr>
      <vt:lpstr>Damask</vt:lpstr>
      <vt:lpstr>Capstone Project  </vt:lpstr>
      <vt:lpstr>Abstract</vt:lpstr>
      <vt:lpstr>Research Questions</vt:lpstr>
      <vt:lpstr>Data Preprocessing</vt:lpstr>
      <vt:lpstr>Data Preprocessing  </vt:lpstr>
      <vt:lpstr>  Exploratory Data Analysis(EDA)</vt:lpstr>
      <vt:lpstr>Predict adult(s) education who are most likely to earn more than 50k$ income? </vt:lpstr>
      <vt:lpstr>Visualize the median age of people who earn more than 50k $ income and less than 50k $? </vt:lpstr>
      <vt:lpstr>Which gender is likely to have maximum count to earn more than 50k$? </vt:lpstr>
      <vt:lpstr>Population based upon their education level </vt:lpstr>
      <vt:lpstr>Distribution of the target variable </vt:lpstr>
      <vt:lpstr>     Variance of the variables: </vt:lpstr>
      <vt:lpstr>Correlation</vt:lpstr>
      <vt:lpstr>Correlation between target variable and the other Attribute</vt:lpstr>
      <vt:lpstr>Normalize the data sets:  </vt:lpstr>
      <vt:lpstr>Experimental Design</vt:lpstr>
      <vt:lpstr>Train and Test Split Approach:</vt:lpstr>
      <vt:lpstr>Treatment for imbalance: </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Gurkirat Kaur</dc:creator>
  <cp:lastModifiedBy>Nand Nandan Sharma</cp:lastModifiedBy>
  <cp:revision>8</cp:revision>
  <dcterms:created xsi:type="dcterms:W3CDTF">2022-04-18T12:45:11Z</dcterms:created>
  <dcterms:modified xsi:type="dcterms:W3CDTF">2022-06-17T17:17:18Z</dcterms:modified>
</cp:coreProperties>
</file>