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image" Target="../media/image-2-14.png"/><Relationship Id="rId15" Type="http://schemas.openxmlformats.org/officeDocument/2006/relationships/image" Target="../media/image-2-15.png"/><Relationship Id="rId16" Type="http://schemas.openxmlformats.org/officeDocument/2006/relationships/image" Target="../media/image-2-16.png"/><Relationship Id="rId17" Type="http://schemas.openxmlformats.org/officeDocument/2006/relationships/image" Target="../media/image-2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22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142875"/>
            <a:ext cx="88582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STAR: Sales Trading Analytics and Risk – Objective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357313" y="600075"/>
            <a:ext cx="64293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Structured Product Group (SPG) is transforming its technology platforms through Domain-driven microservices to power Low Latency and High-Performance Pricing and Risk capabilities. 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228600" y="1128713"/>
            <a:ext cx="27812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D640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 we started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28600" y="1471613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28600" y="1471613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8" name="Text 5"/>
          <p:cNvSpPr/>
          <p:nvPr/>
        </p:nvSpPr>
        <p:spPr>
          <a:xfrm>
            <a:off x="228600" y="1471613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Monolithic legacy platforms 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228600" y="1828800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228600" y="1828800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11" name="Text 8"/>
          <p:cNvSpPr/>
          <p:nvPr/>
        </p:nvSpPr>
        <p:spPr>
          <a:xfrm>
            <a:off x="228600" y="1828800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Business decisions driven by spreadsheets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28600" y="2185988"/>
            <a:ext cx="2781291" cy="45720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228600" y="2185988"/>
            <a:ext cx="21431" cy="45720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14" name="Text 11"/>
          <p:cNvSpPr/>
          <p:nvPr/>
        </p:nvSpPr>
        <p:spPr>
          <a:xfrm>
            <a:off x="228600" y="2185988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Unified risk insights across products (clunky platforms) 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228600" y="2714625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6" name="Shape 13"/>
          <p:cNvSpPr/>
          <p:nvPr/>
        </p:nvSpPr>
        <p:spPr>
          <a:xfrm>
            <a:off x="228600" y="2714625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17" name="Text 14"/>
          <p:cNvSpPr/>
          <p:nvPr/>
        </p:nvSpPr>
        <p:spPr>
          <a:xfrm>
            <a:off x="228600" y="2714625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Not scalable in dynamic markets 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228600" y="3071813"/>
            <a:ext cx="2781291" cy="45720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228600" y="3071813"/>
            <a:ext cx="21431" cy="45720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20" name="Text 17"/>
          <p:cNvSpPr/>
          <p:nvPr/>
        </p:nvSpPr>
        <p:spPr>
          <a:xfrm>
            <a:off x="228600" y="3071813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Vendor applications with high maintenance (BBG TOMS, ION) 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228600" y="3600450"/>
            <a:ext cx="2781291" cy="285750"/>
          </a:xfrm>
          <a:prstGeom prst="rect">
            <a:avLst/>
          </a:prstGeom>
          <a:solidFill>
            <a:srgbClr val="D64045">
              <a:alpha val="1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228600" y="3600450"/>
            <a:ext cx="21431" cy="285750"/>
          </a:xfrm>
          <a:prstGeom prst="rect">
            <a:avLst/>
          </a:prstGeom>
          <a:solidFill>
            <a:srgbClr val="D64045"/>
          </a:solidFill>
          <a:ln/>
        </p:spPr>
      </p:sp>
      <p:sp>
        <p:nvSpPr>
          <p:cNvPr id="23" name="Text 20"/>
          <p:cNvSpPr/>
          <p:nvPr/>
        </p:nvSpPr>
        <p:spPr>
          <a:xfrm>
            <a:off x="228600" y="3600450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Lack of controls and high operational risk 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3181341" y="1128713"/>
            <a:ext cx="27812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438D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 it's going</a:t>
            </a:r>
            <a:endParaRPr lang="en-US" sz="1238" dirty="0"/>
          </a:p>
        </p:txBody>
      </p:sp>
      <p:sp>
        <p:nvSpPr>
          <p:cNvPr id="25" name="Shape 22"/>
          <p:cNvSpPr/>
          <p:nvPr/>
        </p:nvSpPr>
        <p:spPr>
          <a:xfrm>
            <a:off x="3181341" y="1471613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26" name="Shape 23"/>
          <p:cNvSpPr/>
          <p:nvPr/>
        </p:nvSpPr>
        <p:spPr>
          <a:xfrm>
            <a:off x="3181341" y="1471613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27" name="Text 24"/>
          <p:cNvSpPr/>
          <p:nvPr/>
        </p:nvSpPr>
        <p:spPr>
          <a:xfrm>
            <a:off x="3181341" y="1471613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Distributed microservices platforms 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3181341" y="1828800"/>
            <a:ext cx="2781291" cy="45720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29" name="Shape 26"/>
          <p:cNvSpPr/>
          <p:nvPr/>
        </p:nvSpPr>
        <p:spPr>
          <a:xfrm>
            <a:off x="3181341" y="1828800"/>
            <a:ext cx="21431" cy="45720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0" name="Text 27"/>
          <p:cNvSpPr/>
          <p:nvPr/>
        </p:nvSpPr>
        <p:spPr>
          <a:xfrm>
            <a:off x="3181341" y="1828800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Business decisions powered by automated workflows </a:t>
            </a:r>
            <a:endParaRPr lang="en-US" sz="837" dirty="0"/>
          </a:p>
        </p:txBody>
      </p:sp>
      <p:sp>
        <p:nvSpPr>
          <p:cNvPr id="31" name="Shape 28"/>
          <p:cNvSpPr/>
          <p:nvPr/>
        </p:nvSpPr>
        <p:spPr>
          <a:xfrm>
            <a:off x="3181341" y="2357438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32" name="Shape 29"/>
          <p:cNvSpPr/>
          <p:nvPr/>
        </p:nvSpPr>
        <p:spPr>
          <a:xfrm>
            <a:off x="3181341" y="2357438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3" name="Text 30"/>
          <p:cNvSpPr/>
          <p:nvPr/>
        </p:nvSpPr>
        <p:spPr>
          <a:xfrm>
            <a:off x="3181341" y="2357438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Consolidated risk insights across products </a:t>
            </a:r>
            <a:endParaRPr lang="en-US" sz="837" dirty="0"/>
          </a:p>
        </p:txBody>
      </p:sp>
      <p:sp>
        <p:nvSpPr>
          <p:cNvPr id="34" name="Shape 31"/>
          <p:cNvSpPr/>
          <p:nvPr/>
        </p:nvSpPr>
        <p:spPr>
          <a:xfrm>
            <a:off x="3181341" y="2714625"/>
            <a:ext cx="2781291" cy="45720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35" name="Shape 32"/>
          <p:cNvSpPr/>
          <p:nvPr/>
        </p:nvSpPr>
        <p:spPr>
          <a:xfrm>
            <a:off x="3181341" y="2714625"/>
            <a:ext cx="21431" cy="45720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6" name="Text 33"/>
          <p:cNvSpPr/>
          <p:nvPr/>
        </p:nvSpPr>
        <p:spPr>
          <a:xfrm>
            <a:off x="3181341" y="2714625"/>
            <a:ext cx="2781291" cy="4572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Highly scalable and performance in volatile markets </a:t>
            </a:r>
            <a:endParaRPr lang="en-US" sz="837" dirty="0"/>
          </a:p>
        </p:txBody>
      </p:sp>
      <p:sp>
        <p:nvSpPr>
          <p:cNvPr id="37" name="Shape 34"/>
          <p:cNvSpPr/>
          <p:nvPr/>
        </p:nvSpPr>
        <p:spPr>
          <a:xfrm>
            <a:off x="3181341" y="3243263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38" name="Shape 35"/>
          <p:cNvSpPr/>
          <p:nvPr/>
        </p:nvSpPr>
        <p:spPr>
          <a:xfrm>
            <a:off x="3181341" y="3243263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39" name="Text 36"/>
          <p:cNvSpPr/>
          <p:nvPr/>
        </p:nvSpPr>
        <p:spPr>
          <a:xfrm>
            <a:off x="3181341" y="3243263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Reduced vendor and infrastructure costs 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3181341" y="3600450"/>
            <a:ext cx="2781291" cy="285750"/>
          </a:xfrm>
          <a:prstGeom prst="rect">
            <a:avLst/>
          </a:prstGeom>
          <a:solidFill>
            <a:srgbClr val="438D5E">
              <a:alpha val="10000"/>
            </a:srgbClr>
          </a:solidFill>
          <a:ln/>
        </p:spPr>
      </p:sp>
      <p:sp>
        <p:nvSpPr>
          <p:cNvPr id="41" name="Shape 38"/>
          <p:cNvSpPr/>
          <p:nvPr/>
        </p:nvSpPr>
        <p:spPr>
          <a:xfrm>
            <a:off x="3181341" y="3600450"/>
            <a:ext cx="21431" cy="285750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42" name="Text 39"/>
          <p:cNvSpPr/>
          <p:nvPr/>
        </p:nvSpPr>
        <p:spPr>
          <a:xfrm>
            <a:off x="3181341" y="3600450"/>
            <a:ext cx="2781291" cy="28575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Increased Operational Efficiency 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6134081" y="1128713"/>
            <a:ext cx="27812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</a:t>
            </a:r>
            <a:endParaRPr lang="en-US" sz="1238" dirty="0"/>
          </a:p>
        </p:txBody>
      </p:sp>
      <p:sp>
        <p:nvSpPr>
          <p:cNvPr id="44" name="Shape 41"/>
          <p:cNvSpPr/>
          <p:nvPr/>
        </p:nvSpPr>
        <p:spPr>
          <a:xfrm>
            <a:off x="6134081" y="1471613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4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88" y="1521619"/>
            <a:ext cx="114300" cy="114300"/>
          </a:xfrm>
          <a:prstGeom prst="rect">
            <a:avLst/>
          </a:prstGeom>
        </p:spPr>
      </p:pic>
      <p:sp>
        <p:nvSpPr>
          <p:cNvPr id="46" name="Text 42"/>
          <p:cNvSpPr/>
          <p:nvPr/>
        </p:nvSpPr>
        <p:spPr>
          <a:xfrm>
            <a:off x="6419831" y="1493044"/>
            <a:ext cx="11768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Time to Market</a:t>
            </a:r>
            <a:endParaRPr lang="en-US" sz="837" dirty="0"/>
          </a:p>
        </p:txBody>
      </p:sp>
      <p:sp>
        <p:nvSpPr>
          <p:cNvPr id="47" name="Shape 43"/>
          <p:cNvSpPr/>
          <p:nvPr/>
        </p:nvSpPr>
        <p:spPr>
          <a:xfrm>
            <a:off x="6134081" y="1771650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4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88" y="1821656"/>
            <a:ext cx="114300" cy="114300"/>
          </a:xfrm>
          <a:prstGeom prst="rect">
            <a:avLst/>
          </a:prstGeom>
        </p:spPr>
      </p:pic>
      <p:sp>
        <p:nvSpPr>
          <p:cNvPr id="49" name="Text 44"/>
          <p:cNvSpPr/>
          <p:nvPr/>
        </p:nvSpPr>
        <p:spPr>
          <a:xfrm>
            <a:off x="6419831" y="1793081"/>
            <a:ext cx="14847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Client experience</a:t>
            </a:r>
            <a:endParaRPr lang="en-US" sz="837" dirty="0"/>
          </a:p>
        </p:txBody>
      </p:sp>
      <p:sp>
        <p:nvSpPr>
          <p:cNvPr id="50" name="Shape 45"/>
          <p:cNvSpPr/>
          <p:nvPr/>
        </p:nvSpPr>
        <p:spPr>
          <a:xfrm>
            <a:off x="6134081" y="2071688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5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088" y="2121694"/>
            <a:ext cx="114300" cy="114300"/>
          </a:xfrm>
          <a:prstGeom prst="rect">
            <a:avLst/>
          </a:prstGeom>
        </p:spPr>
      </p:pic>
      <p:sp>
        <p:nvSpPr>
          <p:cNvPr id="52" name="Text 46"/>
          <p:cNvSpPr/>
          <p:nvPr/>
        </p:nvSpPr>
        <p:spPr>
          <a:xfrm>
            <a:off x="6419831" y="2093119"/>
            <a:ext cx="93957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Newer Tech Stack</a:t>
            </a:r>
            <a:endParaRPr lang="en-US" sz="837" dirty="0"/>
          </a:p>
        </p:txBody>
      </p:sp>
      <p:sp>
        <p:nvSpPr>
          <p:cNvPr id="53" name="Shape 47"/>
          <p:cNvSpPr/>
          <p:nvPr/>
        </p:nvSpPr>
        <p:spPr>
          <a:xfrm>
            <a:off x="6134081" y="2371725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5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519" y="2421731"/>
            <a:ext cx="71438" cy="114300"/>
          </a:xfrm>
          <a:prstGeom prst="rect">
            <a:avLst/>
          </a:prstGeom>
        </p:spPr>
      </p:pic>
      <p:sp>
        <p:nvSpPr>
          <p:cNvPr id="55" name="Text 48"/>
          <p:cNvSpPr/>
          <p:nvPr/>
        </p:nvSpPr>
        <p:spPr>
          <a:xfrm>
            <a:off x="6419831" y="2393156"/>
            <a:ext cx="7219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Effective</a:t>
            </a:r>
            <a:endParaRPr lang="en-US" sz="837" dirty="0"/>
          </a:p>
        </p:txBody>
      </p:sp>
      <p:sp>
        <p:nvSpPr>
          <p:cNvPr id="56" name="Shape 49"/>
          <p:cNvSpPr/>
          <p:nvPr/>
        </p:nvSpPr>
        <p:spPr>
          <a:xfrm>
            <a:off x="6134081" y="2671763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5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088" y="2721769"/>
            <a:ext cx="114300" cy="114300"/>
          </a:xfrm>
          <a:prstGeom prst="rect">
            <a:avLst/>
          </a:prstGeom>
        </p:spPr>
      </p:pic>
      <p:sp>
        <p:nvSpPr>
          <p:cNvPr id="58" name="Text 50"/>
          <p:cNvSpPr/>
          <p:nvPr/>
        </p:nvSpPr>
        <p:spPr>
          <a:xfrm>
            <a:off x="6419831" y="2693194"/>
            <a:ext cx="144613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Resource Usage</a:t>
            </a:r>
            <a:endParaRPr lang="en-US" sz="837" dirty="0"/>
          </a:p>
        </p:txBody>
      </p:sp>
      <p:sp>
        <p:nvSpPr>
          <p:cNvPr id="59" name="Shape 51"/>
          <p:cNvSpPr/>
          <p:nvPr/>
        </p:nvSpPr>
        <p:spPr>
          <a:xfrm>
            <a:off x="6134081" y="2971800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6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088" y="3021806"/>
            <a:ext cx="114300" cy="114300"/>
          </a:xfrm>
          <a:prstGeom prst="rect">
            <a:avLst/>
          </a:prstGeom>
        </p:spPr>
      </p:pic>
      <p:sp>
        <p:nvSpPr>
          <p:cNvPr id="61" name="Text 52"/>
          <p:cNvSpPr/>
          <p:nvPr/>
        </p:nvSpPr>
        <p:spPr>
          <a:xfrm>
            <a:off x="6419831" y="2993231"/>
            <a:ext cx="8348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Agility</a:t>
            </a:r>
            <a:endParaRPr lang="en-US" sz="837" dirty="0"/>
          </a:p>
        </p:txBody>
      </p:sp>
      <p:sp>
        <p:nvSpPr>
          <p:cNvPr id="62" name="Shape 53"/>
          <p:cNvSpPr/>
          <p:nvPr/>
        </p:nvSpPr>
        <p:spPr>
          <a:xfrm>
            <a:off x="6134081" y="3271838"/>
            <a:ext cx="214313" cy="214313"/>
          </a:xfrm>
          <a:prstGeom prst="ellipse">
            <a:avLst/>
          </a:prstGeom>
          <a:solidFill>
            <a:srgbClr val="0063B2">
              <a:alpha val="10000"/>
            </a:srgbClr>
          </a:solidFill>
          <a:ln/>
        </p:spPr>
      </p:sp>
      <p:pic>
        <p:nvPicPr>
          <p:cNvPr id="6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088" y="3321844"/>
            <a:ext cx="114300" cy="114300"/>
          </a:xfrm>
          <a:prstGeom prst="rect">
            <a:avLst/>
          </a:prstGeom>
        </p:spPr>
      </p:pic>
      <p:sp>
        <p:nvSpPr>
          <p:cNvPr id="64" name="Text 54"/>
          <p:cNvSpPr/>
          <p:nvPr/>
        </p:nvSpPr>
        <p:spPr>
          <a:xfrm>
            <a:off x="6419831" y="3293269"/>
            <a:ext cx="17681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Easier maintenance and Updates</a:t>
            </a:r>
            <a:endParaRPr lang="en-US" sz="837" dirty="0"/>
          </a:p>
        </p:txBody>
      </p:sp>
      <p:sp>
        <p:nvSpPr>
          <p:cNvPr id="65" name="Shape 55"/>
          <p:cNvSpPr/>
          <p:nvPr/>
        </p:nvSpPr>
        <p:spPr>
          <a:xfrm>
            <a:off x="1714500" y="4100513"/>
            <a:ext cx="5715000" cy="8429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6" name="Text 56"/>
          <p:cNvSpPr/>
          <p:nvPr/>
        </p:nvSpPr>
        <p:spPr>
          <a:xfrm>
            <a:off x="1821656" y="4207669"/>
            <a:ext cx="231881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BBG TOMS Footprint reduction (June 2026):</a:t>
            </a:r>
            <a:endParaRPr lang="en-US" sz="837" dirty="0"/>
          </a:p>
        </p:txBody>
      </p:sp>
      <p:sp>
        <p:nvSpPr>
          <p:cNvPr id="67" name="Text 57"/>
          <p:cNvSpPr/>
          <p:nvPr/>
        </p:nvSpPr>
        <p:spPr>
          <a:xfrm>
            <a:off x="6702707" y="4207669"/>
            <a:ext cx="6196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$1.9 MM/yr</a:t>
            </a:r>
            <a:endParaRPr lang="en-US" sz="837" dirty="0"/>
          </a:p>
        </p:txBody>
      </p:sp>
      <p:sp>
        <p:nvSpPr>
          <p:cNvPr id="68" name="Text 58"/>
          <p:cNvSpPr/>
          <p:nvPr/>
        </p:nvSpPr>
        <p:spPr>
          <a:xfrm>
            <a:off x="1821656" y="4436269"/>
            <a:ext cx="19476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ION decommission saves (Jan 2027):</a:t>
            </a:r>
            <a:endParaRPr lang="en-US" sz="837" dirty="0"/>
          </a:p>
        </p:txBody>
      </p:sp>
      <p:sp>
        <p:nvSpPr>
          <p:cNvPr id="69" name="Text 59"/>
          <p:cNvSpPr/>
          <p:nvPr/>
        </p:nvSpPr>
        <p:spPr>
          <a:xfrm>
            <a:off x="6799287" y="4436269"/>
            <a:ext cx="523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 MM/yr</a:t>
            </a:r>
            <a:endParaRPr lang="en-US" sz="837" dirty="0"/>
          </a:p>
        </p:txBody>
      </p:sp>
      <p:sp>
        <p:nvSpPr>
          <p:cNvPr id="70" name="Text 60"/>
          <p:cNvSpPr/>
          <p:nvPr/>
        </p:nvSpPr>
        <p:spPr>
          <a:xfrm>
            <a:off x="1821656" y="4664869"/>
            <a:ext cx="24020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Legacy platforms decommission (June 2026):</a:t>
            </a:r>
            <a:endParaRPr lang="en-US" sz="837" dirty="0"/>
          </a:p>
        </p:txBody>
      </p:sp>
      <p:sp>
        <p:nvSpPr>
          <p:cNvPr id="71" name="Text 61"/>
          <p:cNvSpPr/>
          <p:nvPr/>
        </p:nvSpPr>
        <p:spPr>
          <a:xfrm>
            <a:off x="6844215" y="4664869"/>
            <a:ext cx="4781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$900k/yr</a:t>
            </a:r>
            <a:endParaRPr lang="en-US" sz="837" dirty="0"/>
          </a:p>
        </p:txBody>
      </p:sp>
      <p:sp>
        <p:nvSpPr>
          <p:cNvPr id="72" name="Shape 62"/>
          <p:cNvSpPr/>
          <p:nvPr/>
        </p:nvSpPr>
        <p:spPr>
          <a:xfrm>
            <a:off x="142875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3" name="Text 63"/>
          <p:cNvSpPr/>
          <p:nvPr/>
        </p:nvSpPr>
        <p:spPr>
          <a:xfrm>
            <a:off x="142875" y="5057775"/>
            <a:ext cx="2143125" cy="564356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Spread Sales &amp; Trading Businesses </a:t>
            </a:r>
            <a:endParaRPr lang="en-US" sz="732" dirty="0"/>
          </a:p>
        </p:txBody>
      </p:sp>
      <p:sp>
        <p:nvSpPr>
          <p:cNvPr id="74" name="Shape 64"/>
          <p:cNvSpPr/>
          <p:nvPr/>
        </p:nvSpPr>
        <p:spPr>
          <a:xfrm>
            <a:off x="2357438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5" name="Text 65"/>
          <p:cNvSpPr/>
          <p:nvPr/>
        </p:nvSpPr>
        <p:spPr>
          <a:xfrm>
            <a:off x="2959522" y="5122069"/>
            <a:ext cx="93892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Structured Products</a:t>
            </a:r>
            <a:endParaRPr lang="en-US" sz="732" dirty="0"/>
          </a:p>
        </p:txBody>
      </p:sp>
      <p:sp>
        <p:nvSpPr>
          <p:cNvPr id="76" name="Text 66"/>
          <p:cNvSpPr/>
          <p:nvPr/>
        </p:nvSpPr>
        <p:spPr>
          <a:xfrm>
            <a:off x="2605934" y="5272088"/>
            <a:ext cx="164613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(Mortgage Backed Securities, Asset </a:t>
            </a:r>
            <a:endParaRPr lang="en-US" sz="732" dirty="0"/>
          </a:p>
        </p:txBody>
      </p:sp>
      <p:sp>
        <p:nvSpPr>
          <p:cNvPr id="77" name="Text 67"/>
          <p:cNvSpPr/>
          <p:nvPr/>
        </p:nvSpPr>
        <p:spPr>
          <a:xfrm>
            <a:off x="3003472" y="5422106"/>
            <a:ext cx="8510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Backed Financing) </a:t>
            </a:r>
            <a:endParaRPr lang="en-US" sz="732" dirty="0"/>
          </a:p>
        </p:txBody>
      </p:sp>
      <p:sp>
        <p:nvSpPr>
          <p:cNvPr id="78" name="Shape 68"/>
          <p:cNvSpPr/>
          <p:nvPr/>
        </p:nvSpPr>
        <p:spPr>
          <a:xfrm>
            <a:off x="4572000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9" name="Text 69"/>
          <p:cNvSpPr/>
          <p:nvPr/>
        </p:nvSpPr>
        <p:spPr>
          <a:xfrm>
            <a:off x="5502390" y="5122069"/>
            <a:ext cx="2823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Credit</a:t>
            </a:r>
            <a:endParaRPr lang="en-US" sz="732" dirty="0"/>
          </a:p>
        </p:txBody>
      </p:sp>
      <p:sp>
        <p:nvSpPr>
          <p:cNvPr id="80" name="Text 70"/>
          <p:cNvSpPr/>
          <p:nvPr/>
        </p:nvSpPr>
        <p:spPr>
          <a:xfrm>
            <a:off x="4701369" y="5272088"/>
            <a:ext cx="18843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(Corporate Bonds, Credit Default Swaps, </a:t>
            </a:r>
            <a:endParaRPr lang="en-US" sz="732" dirty="0"/>
          </a:p>
        </p:txBody>
      </p:sp>
      <p:sp>
        <p:nvSpPr>
          <p:cNvPr id="81" name="Text 71"/>
          <p:cNvSpPr/>
          <p:nvPr/>
        </p:nvSpPr>
        <p:spPr>
          <a:xfrm>
            <a:off x="5238685" y="5422106"/>
            <a:ext cx="8097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 Loans) </a:t>
            </a:r>
            <a:endParaRPr lang="en-US" sz="732" dirty="0"/>
          </a:p>
        </p:txBody>
      </p:sp>
      <p:sp>
        <p:nvSpPr>
          <p:cNvPr id="82" name="Shape 72"/>
          <p:cNvSpPr/>
          <p:nvPr/>
        </p:nvSpPr>
        <p:spPr>
          <a:xfrm>
            <a:off x="6786563" y="5057775"/>
            <a:ext cx="2143125" cy="5643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3" name="Text 73"/>
          <p:cNvSpPr/>
          <p:nvPr/>
        </p:nvSpPr>
        <p:spPr>
          <a:xfrm>
            <a:off x="7629441" y="5122069"/>
            <a:ext cx="4573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Municipal</a:t>
            </a:r>
            <a:endParaRPr lang="en-US" sz="732" dirty="0"/>
          </a:p>
        </p:txBody>
      </p:sp>
      <p:sp>
        <p:nvSpPr>
          <p:cNvPr id="84" name="Text 74"/>
          <p:cNvSpPr/>
          <p:nvPr/>
        </p:nvSpPr>
        <p:spPr>
          <a:xfrm>
            <a:off x="7438067" y="5272088"/>
            <a:ext cx="8401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(Municipal Bonds) </a:t>
            </a:r>
            <a:endParaRPr lang="en-US" sz="732" dirty="0"/>
          </a:p>
        </p:txBody>
      </p:sp>
      <p:sp>
        <p:nvSpPr>
          <p:cNvPr id="85" name="Text 75"/>
          <p:cNvSpPr/>
          <p:nvPr/>
        </p:nvSpPr>
        <p:spPr>
          <a:xfrm>
            <a:off x="2529055" y="5740003"/>
            <a:ext cx="20484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SPG desk went live with STAR in Q1, 2025.</a:t>
            </a:r>
            <a:endParaRPr lang="en-US" sz="732" dirty="0"/>
          </a:p>
        </p:txBody>
      </p:sp>
      <p:sp>
        <p:nvSpPr>
          <p:cNvPr id="86" name="Text 76"/>
          <p:cNvSpPr/>
          <p:nvPr/>
        </p:nvSpPr>
        <p:spPr>
          <a:xfrm>
            <a:off x="4577525" y="5740003"/>
            <a:ext cx="16172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Credit &amp; Muni desks will be live in </a:t>
            </a:r>
            <a:endParaRPr lang="en-US" sz="732" dirty="0"/>
          </a:p>
        </p:txBody>
      </p:sp>
      <p:sp>
        <p:nvSpPr>
          <p:cNvPr id="87" name="Text 77"/>
          <p:cNvSpPr/>
          <p:nvPr/>
        </p:nvSpPr>
        <p:spPr>
          <a:xfrm>
            <a:off x="6194747" y="5740003"/>
            <a:ext cx="4201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Q3, 2025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8" y="71438"/>
            <a:ext cx="900112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STAR: High Level Architecture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71438" y="528638"/>
            <a:ext cx="9001125" cy="650974"/>
          </a:xfrm>
          <a:prstGeom prst="rect">
            <a:avLst/>
          </a:prstGeom>
          <a:solidFill>
            <a:srgbClr val="F8FAFC"/>
          </a:solidFill>
          <a:ln w="198">
            <a:solidFill>
              <a:srgbClr val="0063B2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623292"/>
            <a:ext cx="100013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7175" y="610791"/>
            <a:ext cx="10143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UI</a:t>
            </a:r>
            <a:endParaRPr lang="en-US" sz="68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1" y="630436"/>
            <a:ext cx="100013" cy="1000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4348" y="610791"/>
            <a:ext cx="37493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OpenFin</a:t>
            </a:r>
            <a:endParaRPr lang="en-US" sz="680" dirty="0"/>
          </a:p>
        </p:txBody>
      </p:sp>
      <p:sp>
        <p:nvSpPr>
          <p:cNvPr id="9" name="Shape 4"/>
          <p:cNvSpPr/>
          <p:nvPr/>
        </p:nvSpPr>
        <p:spPr>
          <a:xfrm>
            <a:off x="7847409" y="585788"/>
            <a:ext cx="1168003" cy="189309"/>
          </a:xfrm>
          <a:prstGeom prst="rect">
            <a:avLst/>
          </a:prstGeom>
          <a:solidFill>
            <a:srgbClr val="D1D5DB"/>
          </a:solidFill>
          <a:ln w="99">
            <a:solidFill>
              <a:srgbClr val="9CA3A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7847409" y="585788"/>
            <a:ext cx="1168003" cy="189309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Secure Web Socket Rest API </a:t>
            </a:r>
            <a:endParaRPr lang="en-US" sz="575" dirty="0"/>
          </a:p>
        </p:txBody>
      </p:sp>
      <p:sp>
        <p:nvSpPr>
          <p:cNvPr id="11" name="Shape 6"/>
          <p:cNvSpPr/>
          <p:nvPr/>
        </p:nvSpPr>
        <p:spPr>
          <a:xfrm>
            <a:off x="128588" y="803672"/>
            <a:ext cx="1743075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28588" y="803672"/>
            <a:ext cx="1743075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Position View</a:t>
            </a:r>
            <a:endParaRPr lang="en-US" sz="680" dirty="0"/>
          </a:p>
        </p:txBody>
      </p:sp>
      <p:sp>
        <p:nvSpPr>
          <p:cNvPr id="13" name="Shape 8"/>
          <p:cNvSpPr/>
          <p:nvPr/>
        </p:nvSpPr>
        <p:spPr>
          <a:xfrm>
            <a:off x="1903084" y="803672"/>
            <a:ext cx="1745921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903084" y="803672"/>
            <a:ext cx="1745921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Trade View</a:t>
            </a:r>
            <a:endParaRPr lang="en-US" sz="680" dirty="0"/>
          </a:p>
        </p:txBody>
      </p:sp>
      <p:sp>
        <p:nvSpPr>
          <p:cNvPr id="15" name="Shape 10"/>
          <p:cNvSpPr/>
          <p:nvPr/>
        </p:nvSpPr>
        <p:spPr>
          <a:xfrm>
            <a:off x="3683329" y="803672"/>
            <a:ext cx="1748796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3683329" y="803672"/>
            <a:ext cx="1748796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 View</a:t>
            </a:r>
            <a:endParaRPr lang="en-US" sz="680" dirty="0"/>
          </a:p>
        </p:txBody>
      </p:sp>
      <p:sp>
        <p:nvSpPr>
          <p:cNvPr id="17" name="Shape 12"/>
          <p:cNvSpPr/>
          <p:nvPr/>
        </p:nvSpPr>
        <p:spPr>
          <a:xfrm>
            <a:off x="5469238" y="803672"/>
            <a:ext cx="1751642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5469238" y="803672"/>
            <a:ext cx="1751642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View</a:t>
            </a:r>
            <a:endParaRPr lang="en-US" sz="680" dirty="0"/>
          </a:p>
        </p:txBody>
      </p:sp>
      <p:sp>
        <p:nvSpPr>
          <p:cNvPr id="19" name="Shape 14"/>
          <p:cNvSpPr/>
          <p:nvPr/>
        </p:nvSpPr>
        <p:spPr>
          <a:xfrm>
            <a:off x="7260952" y="803672"/>
            <a:ext cx="1754516" cy="239316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7260952" y="803672"/>
            <a:ext cx="1754516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PnL View</a:t>
            </a:r>
            <a:endParaRPr lang="en-US" sz="680" dirty="0"/>
          </a:p>
        </p:txBody>
      </p:sp>
      <p:sp>
        <p:nvSpPr>
          <p:cNvPr id="21" name="Shape 16"/>
          <p:cNvSpPr/>
          <p:nvPr/>
        </p:nvSpPr>
        <p:spPr>
          <a:xfrm>
            <a:off x="71438" y="1193899"/>
            <a:ext cx="9001125" cy="847427"/>
          </a:xfrm>
          <a:prstGeom prst="rect">
            <a:avLst/>
          </a:prstGeom>
          <a:solidFill>
            <a:srgbClr val="F0F9FF"/>
          </a:solidFill>
          <a:ln w="198">
            <a:solidFill>
              <a:srgbClr val="438D5E"/>
            </a:solidFill>
            <a:prstDash val="solid"/>
          </a:ln>
        </p:spPr>
      </p:sp>
      <p:sp>
        <p:nvSpPr>
          <p:cNvPr id="22" name="Text 17"/>
          <p:cNvSpPr/>
          <p:nvPr/>
        </p:nvSpPr>
        <p:spPr>
          <a:xfrm>
            <a:off x="128588" y="1258193"/>
            <a:ext cx="88868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438D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View Services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128588" y="1451074"/>
            <a:ext cx="1731634" cy="239316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24" name="Text 19"/>
          <p:cNvSpPr/>
          <p:nvPr/>
        </p:nvSpPr>
        <p:spPr>
          <a:xfrm>
            <a:off x="128588" y="1451074"/>
            <a:ext cx="1731634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Trade</a:t>
            </a:r>
            <a:endParaRPr lang="en-US" sz="680" dirty="0"/>
          </a:p>
        </p:txBody>
      </p:sp>
      <p:sp>
        <p:nvSpPr>
          <p:cNvPr id="25" name="Shape 20"/>
          <p:cNvSpPr/>
          <p:nvPr/>
        </p:nvSpPr>
        <p:spPr>
          <a:xfrm>
            <a:off x="1905958" y="1451074"/>
            <a:ext cx="1734508" cy="239316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1905958" y="1451074"/>
            <a:ext cx="1734508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Position</a:t>
            </a:r>
            <a:endParaRPr lang="en-US" sz="680" dirty="0"/>
          </a:p>
        </p:txBody>
      </p:sp>
      <p:sp>
        <p:nvSpPr>
          <p:cNvPr id="27" name="Shape 22"/>
          <p:cNvSpPr/>
          <p:nvPr/>
        </p:nvSpPr>
        <p:spPr>
          <a:xfrm>
            <a:off x="3689021" y="1451074"/>
            <a:ext cx="1737354" cy="239316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28" name="Text 23"/>
          <p:cNvSpPr/>
          <p:nvPr/>
        </p:nvSpPr>
        <p:spPr>
          <a:xfrm>
            <a:off x="3689021" y="1451074"/>
            <a:ext cx="1737354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</a:t>
            </a:r>
            <a:endParaRPr lang="en-US" sz="680" dirty="0"/>
          </a:p>
        </p:txBody>
      </p:sp>
      <p:sp>
        <p:nvSpPr>
          <p:cNvPr id="29" name="Shape 24"/>
          <p:cNvSpPr/>
          <p:nvPr/>
        </p:nvSpPr>
        <p:spPr>
          <a:xfrm>
            <a:off x="5477861" y="1451074"/>
            <a:ext cx="1740229" cy="239316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30" name="Text 25"/>
          <p:cNvSpPr/>
          <p:nvPr/>
        </p:nvSpPr>
        <p:spPr>
          <a:xfrm>
            <a:off x="5477861" y="1451074"/>
            <a:ext cx="1740229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</a:t>
            </a:r>
            <a:endParaRPr lang="en-US" sz="680" dirty="0"/>
          </a:p>
        </p:txBody>
      </p:sp>
      <p:sp>
        <p:nvSpPr>
          <p:cNvPr id="31" name="Shape 26"/>
          <p:cNvSpPr/>
          <p:nvPr/>
        </p:nvSpPr>
        <p:spPr>
          <a:xfrm>
            <a:off x="7272338" y="1451074"/>
            <a:ext cx="1743075" cy="239316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32" name="Text 27"/>
          <p:cNvSpPr/>
          <p:nvPr/>
        </p:nvSpPr>
        <p:spPr>
          <a:xfrm>
            <a:off x="7272338" y="1451074"/>
            <a:ext cx="1743075" cy="239316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P&amp;L</a:t>
            </a:r>
            <a:endParaRPr lang="en-US" sz="680" dirty="0"/>
          </a:p>
        </p:txBody>
      </p:sp>
      <p:sp>
        <p:nvSpPr>
          <p:cNvPr id="33" name="Shape 28"/>
          <p:cNvSpPr/>
          <p:nvPr/>
        </p:nvSpPr>
        <p:spPr>
          <a:xfrm>
            <a:off x="4084606" y="1711821"/>
            <a:ext cx="974759" cy="189309"/>
          </a:xfrm>
          <a:prstGeom prst="rect">
            <a:avLst/>
          </a:prstGeom>
          <a:solidFill>
            <a:srgbClr val="D1D5DB"/>
          </a:solidFill>
          <a:ln w="99">
            <a:solidFill>
              <a:srgbClr val="9CA3AF"/>
            </a:solidFill>
            <a:prstDash val="solid"/>
          </a:ln>
        </p:spPr>
      </p:sp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00" y="1770757"/>
            <a:ext cx="58936" cy="78581"/>
          </a:xfrm>
          <a:prstGeom prst="rect">
            <a:avLst/>
          </a:prstGeom>
        </p:spPr>
      </p:pic>
      <p:sp>
        <p:nvSpPr>
          <p:cNvPr id="35" name="Text 29"/>
          <p:cNvSpPr/>
          <p:nvPr/>
        </p:nvSpPr>
        <p:spPr>
          <a:xfrm>
            <a:off x="4207836" y="1754684"/>
            <a:ext cx="78723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Kafka Event Listener </a:t>
            </a:r>
            <a:endParaRPr lang="en-US" sz="575" dirty="0"/>
          </a:p>
        </p:txBody>
      </p:sp>
      <p:sp>
        <p:nvSpPr>
          <p:cNvPr id="36" name="Shape 30"/>
          <p:cNvSpPr/>
          <p:nvPr/>
        </p:nvSpPr>
        <p:spPr>
          <a:xfrm>
            <a:off x="71438" y="2073473"/>
            <a:ext cx="1285875" cy="2741414"/>
          </a:xfrm>
          <a:prstGeom prst="rect">
            <a:avLst/>
          </a:prstGeom>
          <a:solidFill>
            <a:srgbClr val="FEFCE8"/>
          </a:solidFill>
          <a:ln w="198">
            <a:solidFill>
              <a:srgbClr val="FFB347"/>
            </a:solidFill>
            <a:prstDash val="solid"/>
          </a:ln>
        </p:spPr>
      </p:sp>
      <p:sp>
        <p:nvSpPr>
          <p:cNvPr id="37" name="Text 31"/>
          <p:cNvSpPr/>
          <p:nvPr/>
        </p:nvSpPr>
        <p:spPr>
          <a:xfrm>
            <a:off x="128588" y="2130623"/>
            <a:ext cx="11715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B3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Kafka Cluster</a:t>
            </a:r>
            <a:endParaRPr lang="en-US" sz="732" dirty="0"/>
          </a:p>
        </p:txBody>
      </p:sp>
      <p:sp>
        <p:nvSpPr>
          <p:cNvPr id="38" name="Text 32"/>
          <p:cNvSpPr/>
          <p:nvPr/>
        </p:nvSpPr>
        <p:spPr>
          <a:xfrm>
            <a:off x="128588" y="2323505"/>
            <a:ext cx="11715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Topics</a:t>
            </a:r>
            <a:endParaRPr lang="en-US" sz="628" dirty="0"/>
          </a:p>
        </p:txBody>
      </p:sp>
      <p:sp>
        <p:nvSpPr>
          <p:cNvPr id="39" name="Shape 33"/>
          <p:cNvSpPr/>
          <p:nvPr/>
        </p:nvSpPr>
        <p:spPr>
          <a:xfrm>
            <a:off x="128588" y="2494955"/>
            <a:ext cx="1171575" cy="214313"/>
          </a:xfrm>
          <a:prstGeom prst="rect">
            <a:avLst/>
          </a:prstGeom>
          <a:solidFill>
            <a:srgbClr val="FBBF24"/>
          </a:solidFill>
          <a:ln w="99">
            <a:solidFill>
              <a:srgbClr val="F59E0B"/>
            </a:solidFill>
            <a:prstDash val="solid"/>
          </a:ln>
        </p:spPr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26" y="2550319"/>
            <a:ext cx="85725" cy="85725"/>
          </a:xfrm>
          <a:prstGeom prst="rect">
            <a:avLst/>
          </a:prstGeom>
        </p:spPr>
      </p:pic>
      <p:sp>
        <p:nvSpPr>
          <p:cNvPr id="41" name="Text 34"/>
          <p:cNvSpPr/>
          <p:nvPr/>
        </p:nvSpPr>
        <p:spPr>
          <a:xfrm>
            <a:off x="580151" y="2536031"/>
            <a:ext cx="35414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Position </a:t>
            </a:r>
            <a:endParaRPr lang="en-US" sz="628" dirty="0"/>
          </a:p>
        </p:txBody>
      </p:sp>
      <p:sp>
        <p:nvSpPr>
          <p:cNvPr id="42" name="Shape 35"/>
          <p:cNvSpPr/>
          <p:nvPr/>
        </p:nvSpPr>
        <p:spPr>
          <a:xfrm>
            <a:off x="128588" y="2716411"/>
            <a:ext cx="1171575" cy="214313"/>
          </a:xfrm>
          <a:prstGeom prst="rect">
            <a:avLst/>
          </a:prstGeom>
          <a:solidFill>
            <a:srgbClr val="A855F7"/>
          </a:solidFill>
          <a:ln w="99">
            <a:solidFill>
              <a:srgbClr val="7C3AED"/>
            </a:solidFill>
            <a:prstDash val="solid"/>
          </a:ln>
        </p:spPr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63" y="2771775"/>
            <a:ext cx="85725" cy="85725"/>
          </a:xfrm>
          <a:prstGeom prst="rect">
            <a:avLst/>
          </a:prstGeom>
        </p:spPr>
      </p:pic>
      <p:sp>
        <p:nvSpPr>
          <p:cNvPr id="44" name="Text 36"/>
          <p:cNvSpPr/>
          <p:nvPr/>
        </p:nvSpPr>
        <p:spPr>
          <a:xfrm>
            <a:off x="610288" y="2757488"/>
            <a:ext cx="29387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581C8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Trades </a:t>
            </a:r>
            <a:endParaRPr lang="en-US" sz="628" dirty="0"/>
          </a:p>
        </p:txBody>
      </p:sp>
      <p:sp>
        <p:nvSpPr>
          <p:cNvPr id="45" name="Shape 37"/>
          <p:cNvSpPr/>
          <p:nvPr/>
        </p:nvSpPr>
        <p:spPr>
          <a:xfrm>
            <a:off x="128588" y="2937867"/>
            <a:ext cx="1171575" cy="214313"/>
          </a:xfrm>
          <a:prstGeom prst="rect">
            <a:avLst/>
          </a:prstGeom>
          <a:solidFill>
            <a:srgbClr val="9CA3AF"/>
          </a:solidFill>
          <a:ln w="99">
            <a:solidFill>
              <a:srgbClr val="6B7280"/>
            </a:solidFill>
            <a:prstDash val="solid"/>
          </a:ln>
        </p:spPr>
      </p:sp>
      <p:pic>
        <p:nvPicPr>
          <p:cNvPr id="4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75" y="2993231"/>
            <a:ext cx="75009" cy="85725"/>
          </a:xfrm>
          <a:prstGeom prst="rect">
            <a:avLst/>
          </a:prstGeom>
        </p:spPr>
      </p:pic>
      <p:sp>
        <p:nvSpPr>
          <p:cNvPr id="47" name="Text 38"/>
          <p:cNvSpPr/>
          <p:nvPr/>
        </p:nvSpPr>
        <p:spPr>
          <a:xfrm>
            <a:off x="565584" y="2978944"/>
            <a:ext cx="37256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Ref Data </a:t>
            </a:r>
            <a:endParaRPr lang="en-US" sz="628" dirty="0"/>
          </a:p>
        </p:txBody>
      </p:sp>
      <p:sp>
        <p:nvSpPr>
          <p:cNvPr id="48" name="Shape 39"/>
          <p:cNvSpPr/>
          <p:nvPr/>
        </p:nvSpPr>
        <p:spPr>
          <a:xfrm>
            <a:off x="128588" y="3159323"/>
            <a:ext cx="1171575" cy="214313"/>
          </a:xfrm>
          <a:prstGeom prst="rect">
            <a:avLst/>
          </a:prstGeom>
          <a:solidFill>
            <a:srgbClr val="9CA3AF"/>
          </a:solidFill>
          <a:ln w="99">
            <a:solidFill>
              <a:srgbClr val="6B7280"/>
            </a:solidFill>
            <a:prstDash val="solid"/>
          </a:ln>
        </p:spPr>
      </p:sp>
      <p:pic>
        <p:nvPicPr>
          <p:cNvPr id="4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101" y="3214688"/>
            <a:ext cx="85725" cy="85725"/>
          </a:xfrm>
          <a:prstGeom prst="rect">
            <a:avLst/>
          </a:prstGeom>
        </p:spPr>
      </p:pic>
      <p:sp>
        <p:nvSpPr>
          <p:cNvPr id="50" name="Text 40"/>
          <p:cNvSpPr/>
          <p:nvPr/>
        </p:nvSpPr>
        <p:spPr>
          <a:xfrm>
            <a:off x="490826" y="3200400"/>
            <a:ext cx="53279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Market Data </a:t>
            </a:r>
            <a:endParaRPr lang="en-US" sz="628" dirty="0"/>
          </a:p>
        </p:txBody>
      </p:sp>
      <p:sp>
        <p:nvSpPr>
          <p:cNvPr id="51" name="Shape 41"/>
          <p:cNvSpPr/>
          <p:nvPr/>
        </p:nvSpPr>
        <p:spPr>
          <a:xfrm>
            <a:off x="289824" y="3430786"/>
            <a:ext cx="849102" cy="200025"/>
          </a:xfrm>
          <a:prstGeom prst="rect">
            <a:avLst/>
          </a:prstGeom>
          <a:solidFill>
            <a:srgbClr val="FFB347">
              <a:alpha val="20000"/>
            </a:srgbClr>
          </a:solidFill>
          <a:ln w="99">
            <a:solidFill>
              <a:srgbClr val="FFB347"/>
            </a:solidFill>
            <a:prstDash val="solid"/>
          </a:ln>
        </p:spPr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830" y="3479006"/>
            <a:ext cx="107156" cy="85725"/>
          </a:xfrm>
          <a:prstGeom prst="rect">
            <a:avLst/>
          </a:prstGeom>
        </p:spPr>
      </p:pic>
      <p:sp>
        <p:nvSpPr>
          <p:cNvPr id="53" name="Text 42"/>
          <p:cNvSpPr/>
          <p:nvPr/>
        </p:nvSpPr>
        <p:spPr>
          <a:xfrm>
            <a:off x="446987" y="3464719"/>
            <a:ext cx="64193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Stream Process </a:t>
            </a:r>
            <a:endParaRPr lang="en-US" sz="628" dirty="0"/>
          </a:p>
        </p:txBody>
      </p:sp>
      <p:sp>
        <p:nvSpPr>
          <p:cNvPr id="54" name="Shape 43"/>
          <p:cNvSpPr/>
          <p:nvPr/>
        </p:nvSpPr>
        <p:spPr>
          <a:xfrm>
            <a:off x="1414463" y="2073473"/>
            <a:ext cx="6315075" cy="1342132"/>
          </a:xfrm>
          <a:prstGeom prst="rect">
            <a:avLst/>
          </a:prstGeom>
          <a:solidFill>
            <a:srgbClr val="F0F9FF"/>
          </a:solidFill>
          <a:ln w="198">
            <a:solidFill>
              <a:srgbClr val="0063B2"/>
            </a:solidFill>
            <a:prstDash val="solid"/>
          </a:ln>
        </p:spPr>
      </p:sp>
      <p:sp>
        <p:nvSpPr>
          <p:cNvPr id="55" name="Text 44"/>
          <p:cNvSpPr/>
          <p:nvPr/>
        </p:nvSpPr>
        <p:spPr>
          <a:xfrm>
            <a:off x="1471613" y="2130623"/>
            <a:ext cx="62007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Services</a:t>
            </a:r>
            <a:endParaRPr lang="en-US" sz="732" dirty="0"/>
          </a:p>
        </p:txBody>
      </p:sp>
      <p:sp>
        <p:nvSpPr>
          <p:cNvPr id="56" name="Text 45"/>
          <p:cNvSpPr/>
          <p:nvPr/>
        </p:nvSpPr>
        <p:spPr>
          <a:xfrm>
            <a:off x="1471613" y="2323505"/>
            <a:ext cx="62007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KAFKA Producer</a:t>
            </a:r>
            <a:endParaRPr lang="en-US" sz="628" dirty="0"/>
          </a:p>
        </p:txBody>
      </p:sp>
      <p:sp>
        <p:nvSpPr>
          <p:cNvPr id="57" name="Shape 46"/>
          <p:cNvSpPr/>
          <p:nvPr/>
        </p:nvSpPr>
        <p:spPr>
          <a:xfrm>
            <a:off x="1485900" y="2480667"/>
            <a:ext cx="2019281" cy="200025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58" name="Text 47"/>
          <p:cNvSpPr/>
          <p:nvPr/>
        </p:nvSpPr>
        <p:spPr>
          <a:xfrm>
            <a:off x="1485900" y="2480667"/>
            <a:ext cx="2019281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Assumptions</a:t>
            </a:r>
            <a:endParaRPr lang="en-US" sz="628" dirty="0"/>
          </a:p>
        </p:txBody>
      </p:sp>
      <p:sp>
        <p:nvSpPr>
          <p:cNvPr id="59" name="Shape 48"/>
          <p:cNvSpPr/>
          <p:nvPr/>
        </p:nvSpPr>
        <p:spPr>
          <a:xfrm>
            <a:off x="3562331" y="2480667"/>
            <a:ext cx="2019309" cy="200025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0" name="Text 49"/>
          <p:cNvSpPr/>
          <p:nvPr/>
        </p:nvSpPr>
        <p:spPr>
          <a:xfrm>
            <a:off x="3562331" y="2480667"/>
            <a:ext cx="2019309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</a:t>
            </a:r>
            <a:endParaRPr lang="en-US" sz="628" dirty="0"/>
          </a:p>
        </p:txBody>
      </p:sp>
      <p:sp>
        <p:nvSpPr>
          <p:cNvPr id="61" name="Shape 50"/>
          <p:cNvSpPr/>
          <p:nvPr/>
        </p:nvSpPr>
        <p:spPr>
          <a:xfrm>
            <a:off x="5638791" y="2480667"/>
            <a:ext cx="2019281" cy="200025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2" name="Text 51"/>
          <p:cNvSpPr/>
          <p:nvPr/>
        </p:nvSpPr>
        <p:spPr>
          <a:xfrm>
            <a:off x="5638791" y="2480667"/>
            <a:ext cx="2019281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</a:t>
            </a:r>
            <a:endParaRPr lang="en-US" sz="628" dirty="0"/>
          </a:p>
        </p:txBody>
      </p:sp>
      <p:sp>
        <p:nvSpPr>
          <p:cNvPr id="63" name="Shape 52"/>
          <p:cNvSpPr/>
          <p:nvPr/>
        </p:nvSpPr>
        <p:spPr>
          <a:xfrm>
            <a:off x="1485900" y="2723555"/>
            <a:ext cx="2019281" cy="200025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4" name="Text 53"/>
          <p:cNvSpPr/>
          <p:nvPr/>
        </p:nvSpPr>
        <p:spPr>
          <a:xfrm>
            <a:off x="1485900" y="2723555"/>
            <a:ext cx="2019281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PnL</a:t>
            </a:r>
            <a:endParaRPr lang="en-US" sz="628" dirty="0"/>
          </a:p>
        </p:txBody>
      </p:sp>
      <p:sp>
        <p:nvSpPr>
          <p:cNvPr id="65" name="Shape 54"/>
          <p:cNvSpPr/>
          <p:nvPr/>
        </p:nvSpPr>
        <p:spPr>
          <a:xfrm>
            <a:off x="3562331" y="2723555"/>
            <a:ext cx="2019309" cy="200025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6" name="Text 55"/>
          <p:cNvSpPr/>
          <p:nvPr/>
        </p:nvSpPr>
        <p:spPr>
          <a:xfrm>
            <a:off x="3562331" y="2723555"/>
            <a:ext cx="2019309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BWIC</a:t>
            </a:r>
            <a:endParaRPr lang="en-US" sz="628" dirty="0"/>
          </a:p>
        </p:txBody>
      </p:sp>
      <p:sp>
        <p:nvSpPr>
          <p:cNvPr id="67" name="Shape 56"/>
          <p:cNvSpPr/>
          <p:nvPr/>
        </p:nvSpPr>
        <p:spPr>
          <a:xfrm>
            <a:off x="5638791" y="2723555"/>
            <a:ext cx="2019281" cy="200025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sp>
        <p:nvSpPr>
          <p:cNvPr id="68" name="Text 57"/>
          <p:cNvSpPr/>
          <p:nvPr/>
        </p:nvSpPr>
        <p:spPr>
          <a:xfrm>
            <a:off x="5638791" y="2723555"/>
            <a:ext cx="2019281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Offering</a:t>
            </a:r>
            <a:endParaRPr lang="en-US" sz="628" dirty="0"/>
          </a:p>
        </p:txBody>
      </p:sp>
      <p:sp>
        <p:nvSpPr>
          <p:cNvPr id="69" name="Shape 58"/>
          <p:cNvSpPr/>
          <p:nvPr/>
        </p:nvSpPr>
        <p:spPr>
          <a:xfrm>
            <a:off x="1414463" y="3472755"/>
            <a:ext cx="6315075" cy="1342132"/>
          </a:xfrm>
          <a:prstGeom prst="rect">
            <a:avLst/>
          </a:prstGeom>
          <a:solidFill>
            <a:srgbClr val="F0FDF4"/>
          </a:solidFill>
          <a:ln w="198">
            <a:solidFill>
              <a:srgbClr val="438D5E"/>
            </a:solidFill>
            <a:prstDash val="solid"/>
          </a:ln>
        </p:spPr>
      </p:sp>
      <p:sp>
        <p:nvSpPr>
          <p:cNvPr id="70" name="Text 59"/>
          <p:cNvSpPr/>
          <p:nvPr/>
        </p:nvSpPr>
        <p:spPr>
          <a:xfrm>
            <a:off x="1471613" y="3529905"/>
            <a:ext cx="62007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438D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Services / Adapters</a:t>
            </a:r>
            <a:endParaRPr lang="en-US" sz="732" dirty="0"/>
          </a:p>
        </p:txBody>
      </p:sp>
      <p:sp>
        <p:nvSpPr>
          <p:cNvPr id="71" name="Shape 60"/>
          <p:cNvSpPr/>
          <p:nvPr/>
        </p:nvSpPr>
        <p:spPr>
          <a:xfrm>
            <a:off x="2076934" y="3737074"/>
            <a:ext cx="424830" cy="200025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72" name="Text 61"/>
          <p:cNvSpPr/>
          <p:nvPr/>
        </p:nvSpPr>
        <p:spPr>
          <a:xfrm>
            <a:off x="2076934" y="3737074"/>
            <a:ext cx="424830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Position</a:t>
            </a:r>
            <a:endParaRPr lang="en-US" sz="628" dirty="0"/>
          </a:p>
        </p:txBody>
      </p:sp>
      <p:sp>
        <p:nvSpPr>
          <p:cNvPr id="73" name="Shape 62"/>
          <p:cNvSpPr/>
          <p:nvPr/>
        </p:nvSpPr>
        <p:spPr>
          <a:xfrm>
            <a:off x="3140404" y="3737074"/>
            <a:ext cx="326268" cy="200025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74" name="Text 63"/>
          <p:cNvSpPr/>
          <p:nvPr/>
        </p:nvSpPr>
        <p:spPr>
          <a:xfrm>
            <a:off x="3140404" y="3737074"/>
            <a:ext cx="326268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Trade</a:t>
            </a:r>
            <a:endParaRPr lang="en-US" sz="628" dirty="0"/>
          </a:p>
        </p:txBody>
      </p:sp>
      <p:sp>
        <p:nvSpPr>
          <p:cNvPr id="75" name="Shape 64"/>
          <p:cNvSpPr/>
          <p:nvPr/>
        </p:nvSpPr>
        <p:spPr>
          <a:xfrm>
            <a:off x="4110140" y="3737074"/>
            <a:ext cx="598345" cy="200025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76" name="Text 65"/>
          <p:cNvSpPr/>
          <p:nvPr/>
        </p:nvSpPr>
        <p:spPr>
          <a:xfrm>
            <a:off x="4110140" y="3737074"/>
            <a:ext cx="598345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Data</a:t>
            </a:r>
            <a:endParaRPr lang="en-US" sz="628" dirty="0"/>
          </a:p>
        </p:txBody>
      </p:sp>
      <p:sp>
        <p:nvSpPr>
          <p:cNvPr id="77" name="Shape 66"/>
          <p:cNvSpPr/>
          <p:nvPr/>
        </p:nvSpPr>
        <p:spPr>
          <a:xfrm>
            <a:off x="5356640" y="3737074"/>
            <a:ext cx="443192" cy="200025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78" name="Text 67"/>
          <p:cNvSpPr/>
          <p:nvPr/>
        </p:nvSpPr>
        <p:spPr>
          <a:xfrm>
            <a:off x="5356640" y="3737074"/>
            <a:ext cx="443192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 Data</a:t>
            </a:r>
            <a:endParaRPr lang="en-US" sz="628" dirty="0"/>
          </a:p>
        </p:txBody>
      </p:sp>
      <p:sp>
        <p:nvSpPr>
          <p:cNvPr id="79" name="Shape 68"/>
          <p:cNvSpPr/>
          <p:nvPr/>
        </p:nvSpPr>
        <p:spPr>
          <a:xfrm>
            <a:off x="6452732" y="3737074"/>
            <a:ext cx="604679" cy="200025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sp>
        <p:nvSpPr>
          <p:cNvPr id="80" name="Text 69"/>
          <p:cNvSpPr/>
          <p:nvPr/>
        </p:nvSpPr>
        <p:spPr>
          <a:xfrm>
            <a:off x="6452732" y="3737074"/>
            <a:ext cx="604679" cy="200025"/>
          </a:xfrm>
          <a:prstGeom prst="rect">
            <a:avLst/>
          </a:prstGeom>
          <a:noFill/>
          <a:ln/>
        </p:spPr>
        <p:txBody>
          <a:bodyPr wrap="square" lIns="51054" tIns="34036" rIns="51054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Price Checks</a:t>
            </a:r>
            <a:endParaRPr lang="en-US" sz="628" dirty="0"/>
          </a:p>
        </p:txBody>
      </p:sp>
      <p:sp>
        <p:nvSpPr>
          <p:cNvPr id="81" name="Text 70"/>
          <p:cNvSpPr/>
          <p:nvPr/>
        </p:nvSpPr>
        <p:spPr>
          <a:xfrm>
            <a:off x="1471613" y="3994249"/>
            <a:ext cx="620077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D6404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Upstream Systems</a:t>
            </a:r>
            <a:endParaRPr lang="en-US" sz="628" dirty="0"/>
          </a:p>
        </p:txBody>
      </p:sp>
      <p:sp>
        <p:nvSpPr>
          <p:cNvPr id="82" name="Shape 71"/>
          <p:cNvSpPr/>
          <p:nvPr/>
        </p:nvSpPr>
        <p:spPr>
          <a:xfrm>
            <a:off x="1471613" y="4137124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83" name="Text 72"/>
          <p:cNvSpPr/>
          <p:nvPr/>
        </p:nvSpPr>
        <p:spPr>
          <a:xfrm>
            <a:off x="1471613" y="4137124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EPX</a:t>
            </a:r>
            <a:endParaRPr lang="en-US" sz="523" dirty="0"/>
          </a:p>
        </p:txBody>
      </p:sp>
      <p:sp>
        <p:nvSpPr>
          <p:cNvPr id="84" name="Shape 73"/>
          <p:cNvSpPr/>
          <p:nvPr/>
        </p:nvSpPr>
        <p:spPr>
          <a:xfrm>
            <a:off x="2714625" y="4137124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85" name="Text 74"/>
          <p:cNvSpPr/>
          <p:nvPr/>
        </p:nvSpPr>
        <p:spPr>
          <a:xfrm>
            <a:off x="2714625" y="4137124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GSF</a:t>
            </a:r>
            <a:endParaRPr lang="en-US" sz="523" dirty="0"/>
          </a:p>
        </p:txBody>
      </p:sp>
      <p:sp>
        <p:nvSpPr>
          <p:cNvPr id="86" name="Shape 75"/>
          <p:cNvSpPr/>
          <p:nvPr/>
        </p:nvSpPr>
        <p:spPr>
          <a:xfrm>
            <a:off x="3957638" y="4137124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87" name="Text 76"/>
          <p:cNvSpPr/>
          <p:nvPr/>
        </p:nvSpPr>
        <p:spPr>
          <a:xfrm>
            <a:off x="3957638" y="4137124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Catalyst</a:t>
            </a:r>
            <a:endParaRPr lang="en-US" sz="523" dirty="0"/>
          </a:p>
        </p:txBody>
      </p:sp>
      <p:sp>
        <p:nvSpPr>
          <p:cNvPr id="88" name="Shape 77"/>
          <p:cNvSpPr/>
          <p:nvPr/>
        </p:nvSpPr>
        <p:spPr>
          <a:xfrm>
            <a:off x="5200650" y="4137124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89" name="Text 78"/>
          <p:cNvSpPr/>
          <p:nvPr/>
        </p:nvSpPr>
        <p:spPr>
          <a:xfrm>
            <a:off x="5200650" y="4137124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TDS</a:t>
            </a:r>
            <a:endParaRPr lang="en-US" sz="523" dirty="0"/>
          </a:p>
        </p:txBody>
      </p:sp>
      <p:sp>
        <p:nvSpPr>
          <p:cNvPr id="90" name="Shape 79"/>
          <p:cNvSpPr/>
          <p:nvPr/>
        </p:nvSpPr>
        <p:spPr>
          <a:xfrm>
            <a:off x="6443663" y="4137124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91" name="Text 80"/>
          <p:cNvSpPr/>
          <p:nvPr/>
        </p:nvSpPr>
        <p:spPr>
          <a:xfrm>
            <a:off x="6443663" y="4137124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Calypso</a:t>
            </a:r>
            <a:endParaRPr lang="en-US" sz="523" dirty="0"/>
          </a:p>
        </p:txBody>
      </p:sp>
      <p:sp>
        <p:nvSpPr>
          <p:cNvPr id="92" name="Shape 81"/>
          <p:cNvSpPr/>
          <p:nvPr/>
        </p:nvSpPr>
        <p:spPr>
          <a:xfrm>
            <a:off x="1471613" y="4301430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93" name="Text 82"/>
          <p:cNvSpPr/>
          <p:nvPr/>
        </p:nvSpPr>
        <p:spPr>
          <a:xfrm>
            <a:off x="1471613" y="4301430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BBG</a:t>
            </a:r>
            <a:endParaRPr lang="en-US" sz="523" dirty="0"/>
          </a:p>
        </p:txBody>
      </p:sp>
      <p:sp>
        <p:nvSpPr>
          <p:cNvPr id="94" name="Shape 83"/>
          <p:cNvSpPr/>
          <p:nvPr/>
        </p:nvSpPr>
        <p:spPr>
          <a:xfrm>
            <a:off x="2714625" y="4301430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95" name="Text 84"/>
          <p:cNvSpPr/>
          <p:nvPr/>
        </p:nvSpPr>
        <p:spPr>
          <a:xfrm>
            <a:off x="2714625" y="4301430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RDI</a:t>
            </a:r>
            <a:endParaRPr lang="en-US" sz="523" dirty="0"/>
          </a:p>
        </p:txBody>
      </p:sp>
      <p:sp>
        <p:nvSpPr>
          <p:cNvPr id="96" name="Shape 85"/>
          <p:cNvSpPr/>
          <p:nvPr/>
        </p:nvSpPr>
        <p:spPr>
          <a:xfrm>
            <a:off x="3957638" y="4301430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97" name="Text 86"/>
          <p:cNvSpPr/>
          <p:nvPr/>
        </p:nvSpPr>
        <p:spPr>
          <a:xfrm>
            <a:off x="3957638" y="4301430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EMSS</a:t>
            </a:r>
            <a:endParaRPr lang="en-US" sz="523" dirty="0"/>
          </a:p>
        </p:txBody>
      </p:sp>
      <p:sp>
        <p:nvSpPr>
          <p:cNvPr id="98" name="Shape 87"/>
          <p:cNvSpPr/>
          <p:nvPr/>
        </p:nvSpPr>
        <p:spPr>
          <a:xfrm>
            <a:off x="5200650" y="4301430"/>
            <a:ext cx="1228725" cy="164306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sp>
        <p:nvSpPr>
          <p:cNvPr id="99" name="Text 88"/>
          <p:cNvSpPr/>
          <p:nvPr/>
        </p:nvSpPr>
        <p:spPr>
          <a:xfrm>
            <a:off x="5200650" y="4301430"/>
            <a:ext cx="1228725" cy="164306"/>
          </a:xfrm>
          <a:prstGeom prst="rect">
            <a:avLst/>
          </a:prstGeom>
          <a:noFill/>
          <a:ln/>
        </p:spPr>
        <p:txBody>
          <a:bodyPr wrap="square" lIns="34036" tIns="25527" rIns="34036" bIns="25527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Intex</a:t>
            </a:r>
            <a:endParaRPr lang="en-US" sz="523" dirty="0"/>
          </a:p>
        </p:txBody>
      </p:sp>
      <p:sp>
        <p:nvSpPr>
          <p:cNvPr id="100" name="Shape 89"/>
          <p:cNvSpPr/>
          <p:nvPr/>
        </p:nvSpPr>
        <p:spPr>
          <a:xfrm>
            <a:off x="7786688" y="2073473"/>
            <a:ext cx="1285875" cy="1342132"/>
          </a:xfrm>
          <a:prstGeom prst="rect">
            <a:avLst/>
          </a:prstGeom>
          <a:solidFill>
            <a:srgbClr val="F0F9FF"/>
          </a:solidFill>
          <a:ln w="198">
            <a:solidFill>
              <a:srgbClr val="0063B2"/>
            </a:solidFill>
            <a:prstDash val="solid"/>
          </a:ln>
        </p:spPr>
      </p:sp>
      <p:sp>
        <p:nvSpPr>
          <p:cNvPr id="101" name="Text 90"/>
          <p:cNvSpPr/>
          <p:nvPr/>
        </p:nvSpPr>
        <p:spPr>
          <a:xfrm>
            <a:off x="7843838" y="2144911"/>
            <a:ext cx="11715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63B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Caching Layer</a:t>
            </a:r>
            <a:endParaRPr lang="en-US" sz="732" dirty="0"/>
          </a:p>
        </p:txBody>
      </p:sp>
      <p:sp>
        <p:nvSpPr>
          <p:cNvPr id="102" name="Shape 91"/>
          <p:cNvSpPr/>
          <p:nvPr/>
        </p:nvSpPr>
        <p:spPr>
          <a:xfrm>
            <a:off x="7843838" y="2337792"/>
            <a:ext cx="1171575" cy="214313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pic>
        <p:nvPicPr>
          <p:cNvPr id="10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9364" y="2400300"/>
            <a:ext cx="75009" cy="85725"/>
          </a:xfrm>
          <a:prstGeom prst="rect">
            <a:avLst/>
          </a:prstGeom>
        </p:spPr>
      </p:pic>
      <p:sp>
        <p:nvSpPr>
          <p:cNvPr id="104" name="Text 92"/>
          <p:cNvSpPr/>
          <p:nvPr/>
        </p:nvSpPr>
        <p:spPr>
          <a:xfrm>
            <a:off x="8204374" y="2386013"/>
            <a:ext cx="52551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Ignite Cache </a:t>
            </a:r>
            <a:endParaRPr lang="en-US" sz="628" dirty="0"/>
          </a:p>
        </p:txBody>
      </p:sp>
      <p:sp>
        <p:nvSpPr>
          <p:cNvPr id="105" name="Shape 93"/>
          <p:cNvSpPr/>
          <p:nvPr/>
        </p:nvSpPr>
        <p:spPr>
          <a:xfrm>
            <a:off x="7843838" y="2566392"/>
            <a:ext cx="1171575" cy="214313"/>
          </a:xfrm>
          <a:prstGeom prst="rect">
            <a:avLst/>
          </a:prstGeom>
          <a:solidFill>
            <a:srgbClr val="0063B2">
              <a:alpha val="10000"/>
            </a:srgbClr>
          </a:solidFill>
          <a:ln w="99">
            <a:solidFill>
              <a:srgbClr val="0063B2">
                <a:alpha val="30000"/>
              </a:srgbClr>
            </a:solidFill>
            <a:prstDash val="solid"/>
          </a:ln>
        </p:spPr>
      </p:sp>
      <p:pic>
        <p:nvPicPr>
          <p:cNvPr id="10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5856" y="2628900"/>
            <a:ext cx="85725" cy="85725"/>
          </a:xfrm>
          <a:prstGeom prst="rect">
            <a:avLst/>
          </a:prstGeom>
        </p:spPr>
      </p:pic>
      <p:sp>
        <p:nvSpPr>
          <p:cNvPr id="107" name="Text 94"/>
          <p:cNvSpPr/>
          <p:nvPr/>
        </p:nvSpPr>
        <p:spPr>
          <a:xfrm>
            <a:off x="8231581" y="2614613"/>
            <a:ext cx="48178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Web Server </a:t>
            </a:r>
            <a:endParaRPr lang="en-US" sz="628" dirty="0"/>
          </a:p>
        </p:txBody>
      </p:sp>
      <p:sp>
        <p:nvSpPr>
          <p:cNvPr id="108" name="Shape 95"/>
          <p:cNvSpPr/>
          <p:nvPr/>
        </p:nvSpPr>
        <p:spPr>
          <a:xfrm>
            <a:off x="7843838" y="2794992"/>
            <a:ext cx="1171575" cy="214313"/>
          </a:xfrm>
          <a:prstGeom prst="rect">
            <a:avLst/>
          </a:prstGeom>
          <a:solidFill>
            <a:srgbClr val="D64045">
              <a:alpha val="10000"/>
            </a:srgbClr>
          </a:solidFill>
          <a:ln w="99">
            <a:solidFill>
              <a:srgbClr val="D64045">
                <a:alpha val="30000"/>
              </a:srgbClr>
            </a:solidFill>
            <a:prstDash val="solid"/>
          </a:ln>
        </p:spPr>
      </p:sp>
      <p:pic>
        <p:nvPicPr>
          <p:cNvPr id="10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7941" y="2857500"/>
            <a:ext cx="96441" cy="85725"/>
          </a:xfrm>
          <a:prstGeom prst="rect">
            <a:avLst/>
          </a:prstGeom>
        </p:spPr>
      </p:pic>
      <p:sp>
        <p:nvSpPr>
          <p:cNvPr id="110" name="Text 96"/>
          <p:cNvSpPr/>
          <p:nvPr/>
        </p:nvSpPr>
        <p:spPr>
          <a:xfrm>
            <a:off x="8224382" y="2843213"/>
            <a:ext cx="50689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Redis Cache </a:t>
            </a:r>
            <a:endParaRPr lang="en-US" sz="628" dirty="0"/>
          </a:p>
        </p:txBody>
      </p:sp>
      <p:sp>
        <p:nvSpPr>
          <p:cNvPr id="111" name="Shape 97"/>
          <p:cNvSpPr/>
          <p:nvPr/>
        </p:nvSpPr>
        <p:spPr>
          <a:xfrm>
            <a:off x="7843838" y="3023592"/>
            <a:ext cx="1171575" cy="214313"/>
          </a:xfrm>
          <a:prstGeom prst="rect">
            <a:avLst/>
          </a:prstGeom>
          <a:solidFill>
            <a:srgbClr val="438D5E">
              <a:alpha val="10000"/>
            </a:srgbClr>
          </a:solidFill>
          <a:ln w="99">
            <a:solidFill>
              <a:srgbClr val="438D5E">
                <a:alpha val="30000"/>
              </a:srgbClr>
            </a:solidFill>
            <a:prstDash val="solid"/>
          </a:ln>
        </p:spPr>
      </p:sp>
      <p:pic>
        <p:nvPicPr>
          <p:cNvPr id="11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1706" y="3086100"/>
            <a:ext cx="85725" cy="85725"/>
          </a:xfrm>
          <a:prstGeom prst="rect">
            <a:avLst/>
          </a:prstGeom>
        </p:spPr>
      </p:pic>
      <p:sp>
        <p:nvSpPr>
          <p:cNvPr id="113" name="Text 98"/>
          <p:cNvSpPr/>
          <p:nvPr/>
        </p:nvSpPr>
        <p:spPr>
          <a:xfrm>
            <a:off x="8247431" y="3071813"/>
            <a:ext cx="45008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Mongo DB </a:t>
            </a:r>
            <a:endParaRPr lang="en-US" sz="628" dirty="0"/>
          </a:p>
        </p:txBody>
      </p:sp>
      <p:sp>
        <p:nvSpPr>
          <p:cNvPr id="114" name="Shape 99"/>
          <p:cNvSpPr/>
          <p:nvPr/>
        </p:nvSpPr>
        <p:spPr>
          <a:xfrm>
            <a:off x="7786688" y="3451324"/>
            <a:ext cx="1285875" cy="1363563"/>
          </a:xfrm>
          <a:prstGeom prst="rect">
            <a:avLst/>
          </a:prstGeom>
          <a:solidFill>
            <a:srgbClr val="FEFCE8"/>
          </a:solidFill>
          <a:ln w="198">
            <a:solidFill>
              <a:srgbClr val="FFB347"/>
            </a:solidFill>
            <a:prstDash val="solid"/>
          </a:ln>
        </p:spPr>
      </p:sp>
      <p:sp>
        <p:nvSpPr>
          <p:cNvPr id="115" name="Text 100"/>
          <p:cNvSpPr/>
          <p:nvPr/>
        </p:nvSpPr>
        <p:spPr>
          <a:xfrm>
            <a:off x="7843838" y="3529905"/>
            <a:ext cx="11715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B3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Pricing Engines</a:t>
            </a:r>
            <a:endParaRPr lang="en-US" sz="732" dirty="0"/>
          </a:p>
        </p:txBody>
      </p:sp>
      <p:sp>
        <p:nvSpPr>
          <p:cNvPr id="116" name="Shape 101"/>
          <p:cNvSpPr/>
          <p:nvPr/>
        </p:nvSpPr>
        <p:spPr>
          <a:xfrm>
            <a:off x="7843838" y="3722787"/>
            <a:ext cx="1171575" cy="214313"/>
          </a:xfrm>
          <a:prstGeom prst="rect">
            <a:avLst/>
          </a:prstGeom>
          <a:solidFill>
            <a:srgbClr val="FFB347">
              <a:alpha val="10000"/>
            </a:srgbClr>
          </a:solidFill>
          <a:ln w="99">
            <a:solidFill>
              <a:srgbClr val="FFB347">
                <a:alpha val="30000"/>
              </a:srgbClr>
            </a:solidFill>
            <a:prstDash val="solid"/>
          </a:ln>
        </p:spPr>
      </p:sp>
      <p:pic>
        <p:nvPicPr>
          <p:cNvPr id="117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1952" y="3788866"/>
            <a:ext cx="64294" cy="85725"/>
          </a:xfrm>
          <a:prstGeom prst="rect">
            <a:avLst/>
          </a:prstGeom>
        </p:spPr>
      </p:pic>
      <p:sp>
        <p:nvSpPr>
          <p:cNvPr id="118" name="Text 102"/>
          <p:cNvSpPr/>
          <p:nvPr/>
        </p:nvSpPr>
        <p:spPr>
          <a:xfrm>
            <a:off x="8316246" y="3774579"/>
            <a:ext cx="2910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Vasara </a:t>
            </a:r>
            <a:endParaRPr lang="en-US" sz="628" dirty="0"/>
          </a:p>
        </p:txBody>
      </p:sp>
      <p:sp>
        <p:nvSpPr>
          <p:cNvPr id="119" name="Shape 103"/>
          <p:cNvSpPr/>
          <p:nvPr/>
        </p:nvSpPr>
        <p:spPr>
          <a:xfrm>
            <a:off x="7843838" y="3954959"/>
            <a:ext cx="1171575" cy="214313"/>
          </a:xfrm>
          <a:prstGeom prst="rect">
            <a:avLst/>
          </a:prstGeom>
          <a:solidFill>
            <a:srgbClr val="FFB347">
              <a:alpha val="10000"/>
            </a:srgbClr>
          </a:solidFill>
          <a:ln w="99">
            <a:solidFill>
              <a:srgbClr val="FFB347">
                <a:alpha val="30000"/>
              </a:srgbClr>
            </a:solidFill>
            <a:prstDash val="solid"/>
          </a:ln>
        </p:spPr>
      </p:sp>
      <p:pic>
        <p:nvPicPr>
          <p:cNvPr id="120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13706" y="4021038"/>
            <a:ext cx="85725" cy="85725"/>
          </a:xfrm>
          <a:prstGeom prst="rect">
            <a:avLst/>
          </a:prstGeom>
        </p:spPr>
      </p:pic>
      <p:sp>
        <p:nvSpPr>
          <p:cNvPr id="121" name="Text 104"/>
          <p:cNvSpPr/>
          <p:nvPr/>
        </p:nvSpPr>
        <p:spPr>
          <a:xfrm>
            <a:off x="8399431" y="4006751"/>
            <a:ext cx="14608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FIX </a:t>
            </a:r>
            <a:endParaRPr lang="en-US" sz="628" dirty="0"/>
          </a:p>
        </p:txBody>
      </p:sp>
      <p:sp>
        <p:nvSpPr>
          <p:cNvPr id="122" name="Shape 105"/>
          <p:cNvSpPr/>
          <p:nvPr/>
        </p:nvSpPr>
        <p:spPr>
          <a:xfrm>
            <a:off x="7843838" y="4187130"/>
            <a:ext cx="1171575" cy="214313"/>
          </a:xfrm>
          <a:prstGeom prst="rect">
            <a:avLst/>
          </a:prstGeom>
          <a:solidFill>
            <a:srgbClr val="FFB347">
              <a:alpha val="10000"/>
            </a:srgbClr>
          </a:solidFill>
          <a:ln w="99">
            <a:solidFill>
              <a:srgbClr val="FFB347">
                <a:alpha val="30000"/>
              </a:srgbClr>
            </a:solidFill>
            <a:prstDash val="solid"/>
          </a:ln>
        </p:spPr>
      </p:sp>
      <p:pic>
        <p:nvPicPr>
          <p:cNvPr id="123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81435" y="4253210"/>
            <a:ext cx="75009" cy="85725"/>
          </a:xfrm>
          <a:prstGeom prst="rect">
            <a:avLst/>
          </a:prstGeom>
        </p:spPr>
      </p:pic>
      <p:sp>
        <p:nvSpPr>
          <p:cNvPr id="124" name="Text 106"/>
          <p:cNvSpPr/>
          <p:nvPr/>
        </p:nvSpPr>
        <p:spPr>
          <a:xfrm>
            <a:off x="8256445" y="4238923"/>
            <a:ext cx="42134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YieldBook </a:t>
            </a:r>
            <a:endParaRPr lang="en-US" sz="628" dirty="0"/>
          </a:p>
        </p:txBody>
      </p:sp>
      <p:sp>
        <p:nvSpPr>
          <p:cNvPr id="125" name="Shape 107"/>
          <p:cNvSpPr/>
          <p:nvPr/>
        </p:nvSpPr>
        <p:spPr>
          <a:xfrm>
            <a:off x="7843838" y="4419302"/>
            <a:ext cx="1171575" cy="214313"/>
          </a:xfrm>
          <a:prstGeom prst="rect">
            <a:avLst/>
          </a:prstGeom>
          <a:solidFill>
            <a:srgbClr val="FFB347">
              <a:alpha val="10000"/>
            </a:srgbClr>
          </a:solidFill>
          <a:ln w="99">
            <a:solidFill>
              <a:srgbClr val="FFB347">
                <a:alpha val="30000"/>
              </a:srgbClr>
            </a:solidFill>
            <a:prstDash val="solid"/>
          </a:ln>
        </p:spPr>
      </p:sp>
      <p:pic>
        <p:nvPicPr>
          <p:cNvPr id="126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77919" y="4485382"/>
            <a:ext cx="85725" cy="85725"/>
          </a:xfrm>
          <a:prstGeom prst="rect">
            <a:avLst/>
          </a:prstGeom>
        </p:spPr>
      </p:pic>
      <p:sp>
        <p:nvSpPr>
          <p:cNvPr id="127" name="Text 108"/>
          <p:cNvSpPr/>
          <p:nvPr/>
        </p:nvSpPr>
        <p:spPr>
          <a:xfrm>
            <a:off x="8263644" y="4471095"/>
            <a:ext cx="41765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2D37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Polypaths </a:t>
            </a:r>
            <a:endParaRPr lang="en-US" sz="628" dirty="0"/>
          </a:p>
        </p:txBody>
      </p:sp>
      <p:sp>
        <p:nvSpPr>
          <p:cNvPr id="128" name="Shape 109"/>
          <p:cNvSpPr/>
          <p:nvPr/>
        </p:nvSpPr>
        <p:spPr>
          <a:xfrm>
            <a:off x="4572000" y="857250"/>
            <a:ext cx="14288" cy="142875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129" name="Shape 110"/>
          <p:cNvSpPr/>
          <p:nvPr/>
        </p:nvSpPr>
        <p:spPr>
          <a:xfrm>
            <a:off x="4572000" y="1357313"/>
            <a:ext cx="14288" cy="142875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130" name="Shape 111"/>
          <p:cNvSpPr/>
          <p:nvPr/>
        </p:nvSpPr>
        <p:spPr>
          <a:xfrm>
            <a:off x="1428750" y="2000250"/>
            <a:ext cx="857250" cy="14288"/>
          </a:xfrm>
          <a:prstGeom prst="rect">
            <a:avLst/>
          </a:prstGeom>
          <a:solidFill>
            <a:srgbClr val="0063B2"/>
          </a:solidFill>
          <a:ln/>
        </p:spPr>
      </p:sp>
      <p:sp>
        <p:nvSpPr>
          <p:cNvPr id="131" name="Shape 112"/>
          <p:cNvSpPr/>
          <p:nvPr/>
        </p:nvSpPr>
        <p:spPr>
          <a:xfrm>
            <a:off x="4572000" y="2143125"/>
            <a:ext cx="14288" cy="142875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132" name="Shape 113"/>
          <p:cNvSpPr/>
          <p:nvPr/>
        </p:nvSpPr>
        <p:spPr>
          <a:xfrm>
            <a:off x="5572125" y="2000250"/>
            <a:ext cx="857250" cy="14288"/>
          </a:xfrm>
          <a:prstGeom prst="rect">
            <a:avLst/>
          </a:prstGeom>
          <a:solidFill>
            <a:srgbClr val="438D5E"/>
          </a:solidFill>
          <a:ln/>
        </p:spPr>
      </p:sp>
      <p:sp>
        <p:nvSpPr>
          <p:cNvPr id="133" name="Shape 114"/>
          <p:cNvSpPr/>
          <p:nvPr/>
        </p:nvSpPr>
        <p:spPr>
          <a:xfrm>
            <a:off x="5572125" y="2714625"/>
            <a:ext cx="857250" cy="14288"/>
          </a:xfrm>
          <a:prstGeom prst="rect">
            <a:avLst/>
          </a:prstGeom>
          <a:solidFill>
            <a:srgbClr val="438D5E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2025-09-17T10:37:10Z</dcterms:created>
  <dcterms:modified xsi:type="dcterms:W3CDTF">2025-09-17T10:37:10Z</dcterms:modified>
</cp:coreProperties>
</file>