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gradient-overla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6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</a:t>
            </a:r>
            <a:endParaRPr lang="en-US" sz="6800" dirty="0"/>
          </a:p>
        </p:txBody>
      </p:sp>
      <p:sp>
        <p:nvSpPr>
          <p:cNvPr id="4" name="Text 1"/>
          <p:cNvSpPr/>
          <p:nvPr/>
        </p:nvSpPr>
        <p:spPr>
          <a:xfrm>
            <a:off x="457200" y="22860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Sales Trading Analytics and Risk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914400" y="32004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CCCC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Transforming Technology Platforms through Domain-Driven Microservices</a:t>
            </a:r>
            <a:endParaRPr lang="en-US" sz="2000" dirty="0"/>
          </a:p>
        </p:txBody>
      </p:sp>
      <p:sp>
        <p:nvSpPr>
          <p:cNvPr id="6" name="Shape 3"/>
          <p:cNvSpPr/>
          <p:nvPr/>
        </p:nvSpPr>
        <p:spPr>
          <a:xfrm>
            <a:off x="1828800" y="4114800"/>
            <a:ext cx="5486400" cy="0"/>
          </a:xfrm>
          <a:prstGeom prst="line">
            <a:avLst/>
          </a:prstGeom>
          <a:noFill/>
          <a:ln w="25400">
            <a:solidFill>
              <a:srgbClr val="3498DB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2C3E50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Summary</a:t>
            </a:r>
            <a:endParaRPr lang="en-US" sz="3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371600"/>
            <a:ext cx="457200" cy="4572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71600" y="13716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Transformation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3200400" y="137160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Moving from monolithic legacy platforms to distributed microservices architecture</a:t>
            </a:r>
            <a:endParaRPr lang="en-US" sz="16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194560"/>
            <a:ext cx="457200" cy="4572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71600" y="219456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&amp; Scalability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3200400" y="219456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 latency, high-performance pricing and risk capabilities for volatile markets</a:t>
            </a:r>
            <a:endParaRPr lang="en-US" sz="16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017520"/>
            <a:ext cx="457200" cy="4572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371600" y="301752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 Reduction</a:t>
            </a:r>
            <a:endParaRPr lang="en-US" sz="1800" dirty="0"/>
          </a:p>
        </p:txBody>
      </p:sp>
      <p:sp>
        <p:nvSpPr>
          <p:cNvPr id="12" name="Text 7"/>
          <p:cNvSpPr/>
          <p:nvPr/>
        </p:nvSpPr>
        <p:spPr>
          <a:xfrm>
            <a:off x="3200400" y="301752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BBG TOMS footprint reduction: $1.9MM/yr | ION decommission saves: $3MM/yr</a:t>
            </a:r>
            <a:endParaRPr lang="en-US" sz="16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3840480"/>
            <a:ext cx="457200" cy="4572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71600" y="384048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3200400" y="384048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SPG desk live in Q1 2025 | Credit &amp; Muni desks go live in Q3 2025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Transformation Journey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3657600" cy="3474720"/>
          </a:xfrm>
          <a:prstGeom prst="roundRect">
            <a:avLst>
              <a:gd name="adj" fmla="val 2632"/>
            </a:avLst>
          </a:prstGeom>
          <a:solidFill>
            <a:srgbClr val="FEE5E5"/>
          </a:solidFill>
          <a:ln w="25400">
            <a:solidFill>
              <a:srgbClr val="E74C3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1520" y="1280160"/>
            <a:ext cx="3108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Where We Started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14400" y="19202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Monolithic legacy platforms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22860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Spreadsheet-driven decisions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914400" y="265176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unified risk insights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14400" y="301752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scalable in dynamic markets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338328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 vendor costs (BBG, TOMS, ION)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37490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 operational risk</a:t>
            </a:r>
            <a:endParaRPr lang="en-US" sz="140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6240" y="2560320"/>
            <a:ext cx="731520" cy="731520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5029200" y="1097280"/>
            <a:ext cx="3657600" cy="3474720"/>
          </a:xfrm>
          <a:prstGeom prst="roundRect">
            <a:avLst>
              <a:gd name="adj" fmla="val 2632"/>
            </a:avLst>
          </a:prstGeom>
          <a:solidFill>
            <a:srgbClr val="E5F5E5"/>
          </a:solidFill>
          <a:ln w="25400">
            <a:solidFill>
              <a:srgbClr val="27AE6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303520" y="1280160"/>
            <a:ext cx="3108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Where It's Going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5486400" y="19202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Distributed microservices platforms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5486400" y="228600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workflows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5486400" y="265176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Consolidated risk insights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5486400" y="301752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Highly scalable &amp; performant</a:t>
            </a:r>
            <a:endParaRPr lang="en-US" sz="1400" dirty="0"/>
          </a:p>
        </p:txBody>
      </p:sp>
      <p:sp>
        <p:nvSpPr>
          <p:cNvPr id="18" name="Text 15"/>
          <p:cNvSpPr/>
          <p:nvPr/>
        </p:nvSpPr>
        <p:spPr>
          <a:xfrm>
            <a:off x="5486400" y="338328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Reduced vendor costs</a:t>
            </a:r>
            <a:endParaRPr lang="en-US" sz="1400" dirty="0"/>
          </a:p>
        </p:txBody>
      </p:sp>
      <p:sp>
        <p:nvSpPr>
          <p:cNvPr id="19" name="Text 16"/>
          <p:cNvSpPr/>
          <p:nvPr/>
        </p:nvSpPr>
        <p:spPr>
          <a:xfrm>
            <a:off x="5486400" y="374904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operational efficiency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Benefits &amp; Business Impact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2743200" cy="146304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2700">
            <a:solidFill>
              <a:srgbClr val="ECF0F1"/>
            </a:solidFill>
            <a:prstDash val="solid"/>
          </a:ln>
          <a:effectLst>
            <a:outerShdw sx="100000" sy="100000" kx="0" ky="0" algn="bl" rotWithShape="0" blurRad="101600" dist="25400" dir="16200000">
              <a:srgbClr val="000000">
                <a:alpha val="20000"/>
              </a:srgbClr>
            </a:outerShdw>
          </a:effectLst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1463040"/>
            <a:ext cx="457200" cy="4572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71600" y="1463040"/>
            <a:ext cx="1554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 Time to Market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31520" y="201168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Accelerated development and deployment cycles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3383280" y="1188720"/>
            <a:ext cx="2743200" cy="146304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2700">
            <a:solidFill>
              <a:srgbClr val="ECF0F1"/>
            </a:solidFill>
            <a:prstDash val="solid"/>
          </a:ln>
          <a:effectLst>
            <a:outerShdw sx="100000" sy="100000" kx="0" ky="0" algn="bl" rotWithShape="0" blurRad="101600" dist="25400" dir="16200000">
              <a:srgbClr val="000000">
                <a:alpha val="20000"/>
              </a:srgbClr>
            </a:outerShdw>
          </a:effectLst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63040"/>
            <a:ext cx="457200" cy="4572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297680" y="1463040"/>
            <a:ext cx="1554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Client Experience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3657600" y="201168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Improved user interfaces and response times</a:t>
            </a:r>
            <a:endParaRPr lang="en-US" sz="1200" dirty="0"/>
          </a:p>
        </p:txBody>
      </p:sp>
      <p:sp>
        <p:nvSpPr>
          <p:cNvPr id="11" name="Shape 7"/>
          <p:cNvSpPr/>
          <p:nvPr/>
        </p:nvSpPr>
        <p:spPr>
          <a:xfrm>
            <a:off x="6309360" y="1188720"/>
            <a:ext cx="2743200" cy="146304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2700">
            <a:solidFill>
              <a:srgbClr val="ECF0F1"/>
            </a:solidFill>
            <a:prstDash val="solid"/>
          </a:ln>
          <a:effectLst>
            <a:outerShdw sx="100000" sy="100000" kx="0" ky="0" algn="bl" rotWithShape="0" blurRad="101600" dist="25400" dir="16200000">
              <a:srgbClr val="000000">
                <a:alpha val="20000"/>
              </a:srgbClr>
            </a:outerShdw>
          </a:effectLst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463040"/>
            <a:ext cx="457200" cy="4572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223760" y="1463040"/>
            <a:ext cx="1554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Newer Tech Stack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6583680" y="201168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Modern, maintainable technology infrastructure</a:t>
            </a:r>
            <a:endParaRPr lang="en-US" sz="1200" dirty="0"/>
          </a:p>
        </p:txBody>
      </p:sp>
      <p:sp>
        <p:nvSpPr>
          <p:cNvPr id="15" name="Shape 10"/>
          <p:cNvSpPr/>
          <p:nvPr/>
        </p:nvSpPr>
        <p:spPr>
          <a:xfrm>
            <a:off x="457200" y="2834640"/>
            <a:ext cx="2743200" cy="146304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2700">
            <a:solidFill>
              <a:srgbClr val="ECF0F1"/>
            </a:solidFill>
            <a:prstDash val="solid"/>
          </a:ln>
          <a:effectLst>
            <a:outerShdw sx="100000" sy="100000" kx="0" ky="0" algn="bl" rotWithShape="0" blurRad="101600" dist="25400" dir="16200000">
              <a:srgbClr val="000000">
                <a:alpha val="20000"/>
              </a:srgbClr>
            </a:outerShdw>
          </a:effectLst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108960"/>
            <a:ext cx="457200" cy="45720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371600" y="3108960"/>
            <a:ext cx="1554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Agility</a:t>
            </a:r>
            <a:endParaRPr lang="en-US" sz="1600" dirty="0"/>
          </a:p>
        </p:txBody>
      </p:sp>
      <p:sp>
        <p:nvSpPr>
          <p:cNvPr id="18" name="Text 12"/>
          <p:cNvSpPr/>
          <p:nvPr/>
        </p:nvSpPr>
        <p:spPr>
          <a:xfrm>
            <a:off x="731520" y="365760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Quick adaptation to market changes</a:t>
            </a:r>
            <a:endParaRPr lang="en-US" sz="1200" dirty="0"/>
          </a:p>
        </p:txBody>
      </p:sp>
      <p:sp>
        <p:nvSpPr>
          <p:cNvPr id="19" name="Shape 13"/>
          <p:cNvSpPr/>
          <p:nvPr/>
        </p:nvSpPr>
        <p:spPr>
          <a:xfrm>
            <a:off x="3383280" y="2834640"/>
            <a:ext cx="2743200" cy="146304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2700">
            <a:solidFill>
              <a:srgbClr val="ECF0F1"/>
            </a:solidFill>
            <a:prstDash val="solid"/>
          </a:ln>
          <a:effectLst>
            <a:outerShdw sx="100000" sy="100000" kx="0" ky="0" algn="bl" rotWithShape="0" blurRad="101600" dist="25400" dir="16200000">
              <a:srgbClr val="000000">
                <a:alpha val="20000"/>
              </a:srgbClr>
            </a:outerShdw>
          </a:effectLst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3108960"/>
            <a:ext cx="457200" cy="4572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4297680" y="3108960"/>
            <a:ext cx="1554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Easier Maintenance</a:t>
            </a:r>
            <a:endParaRPr lang="en-US" sz="1600" dirty="0"/>
          </a:p>
        </p:txBody>
      </p:sp>
      <p:sp>
        <p:nvSpPr>
          <p:cNvPr id="22" name="Text 15"/>
          <p:cNvSpPr/>
          <p:nvPr/>
        </p:nvSpPr>
        <p:spPr>
          <a:xfrm>
            <a:off x="3657600" y="365760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Simplified updates and troubleshooting</a:t>
            </a:r>
            <a:endParaRPr lang="en-US" sz="1200" dirty="0"/>
          </a:p>
        </p:txBody>
      </p:sp>
      <p:sp>
        <p:nvSpPr>
          <p:cNvPr id="23" name="Shape 16"/>
          <p:cNvSpPr/>
          <p:nvPr/>
        </p:nvSpPr>
        <p:spPr>
          <a:xfrm>
            <a:off x="6309360" y="2834640"/>
            <a:ext cx="2743200" cy="146304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 w="12700">
            <a:solidFill>
              <a:srgbClr val="ECF0F1"/>
            </a:solidFill>
            <a:prstDash val="solid"/>
          </a:ln>
          <a:effectLst>
            <a:outerShdw sx="100000" sy="100000" kx="0" ky="0" algn="bl" rotWithShape="0" blurRad="101600" dist="25400" dir="16200000">
              <a:srgbClr val="000000">
                <a:alpha val="20000"/>
              </a:srgbClr>
            </a:outerShdw>
          </a:effectLst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680" y="3108960"/>
            <a:ext cx="457200" cy="4572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7223760" y="3108960"/>
            <a:ext cx="1554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Cost Effective</a:t>
            </a:r>
            <a:endParaRPr lang="en-US" sz="1600" dirty="0"/>
          </a:p>
        </p:txBody>
      </p:sp>
      <p:sp>
        <p:nvSpPr>
          <p:cNvPr id="26" name="Text 18"/>
          <p:cNvSpPr/>
          <p:nvPr/>
        </p:nvSpPr>
        <p:spPr>
          <a:xfrm>
            <a:off x="6583680" y="3657600"/>
            <a:ext cx="21945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Significant reduction in operational costs</a:t>
            </a:r>
            <a:endParaRPr lang="en-US" sz="1200" dirty="0"/>
          </a:p>
        </p:txBody>
      </p:sp>
      <p:sp>
        <p:nvSpPr>
          <p:cNvPr id="27" name="Shape 19"/>
          <p:cNvSpPr/>
          <p:nvPr/>
        </p:nvSpPr>
        <p:spPr>
          <a:xfrm>
            <a:off x="457200" y="4206240"/>
            <a:ext cx="8229600" cy="731520"/>
          </a:xfrm>
          <a:prstGeom prst="rect">
            <a:avLst/>
          </a:prstGeom>
          <a:solidFill>
            <a:srgbClr val="F39C12"/>
          </a:solidFill>
          <a:ln/>
        </p:spPr>
      </p:sp>
      <p:sp>
        <p:nvSpPr>
          <p:cNvPr id="28" name="Text 20"/>
          <p:cNvSpPr/>
          <p:nvPr/>
        </p:nvSpPr>
        <p:spPr>
          <a:xfrm>
            <a:off x="457200" y="4343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Annual Cost Reduction: $4.9MM+ | Legacy Platform Decommission: $900k/yr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High-Level Architecture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914400" y="1188720"/>
            <a:ext cx="1828800" cy="64008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4" name="Text 2"/>
          <p:cNvSpPr/>
          <p:nvPr/>
        </p:nvSpPr>
        <p:spPr>
          <a:xfrm>
            <a:off x="1005840" y="132588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UI Layer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2926080" y="1325880"/>
            <a:ext cx="5303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Angular | OpenFin | Web Views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914400" y="1920240"/>
            <a:ext cx="1828800" cy="640080"/>
          </a:xfrm>
          <a:prstGeom prst="rect">
            <a:avLst/>
          </a:prstGeom>
          <a:solidFill>
            <a:srgbClr val="F39C12"/>
          </a:solidFill>
          <a:ln/>
        </p:spPr>
      </p:sp>
      <p:sp>
        <p:nvSpPr>
          <p:cNvPr id="7" name="Text 5"/>
          <p:cNvSpPr/>
          <p:nvPr/>
        </p:nvSpPr>
        <p:spPr>
          <a:xfrm>
            <a:off x="1005840" y="205740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Gateway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2926080" y="2057400"/>
            <a:ext cx="5303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WebSocket | REST API | Authentication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914400" y="2651760"/>
            <a:ext cx="1828800" cy="640080"/>
          </a:xfrm>
          <a:prstGeom prst="rect">
            <a:avLst/>
          </a:prstGeom>
          <a:solidFill>
            <a:srgbClr val="27AE60"/>
          </a:solidFill>
          <a:ln/>
        </p:spPr>
      </p:sp>
      <p:sp>
        <p:nvSpPr>
          <p:cNvPr id="10" name="Text 8"/>
          <p:cNvSpPr/>
          <p:nvPr/>
        </p:nvSpPr>
        <p:spPr>
          <a:xfrm>
            <a:off x="1005840" y="278892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Services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2926080" y="2788920"/>
            <a:ext cx="5303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View Services | Core Services | Data Services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914400" y="3383280"/>
            <a:ext cx="1828800" cy="640080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3" name="Text 11"/>
          <p:cNvSpPr/>
          <p:nvPr/>
        </p:nvSpPr>
        <p:spPr>
          <a:xfrm>
            <a:off x="1005840" y="352044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Infrastructure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2926080" y="3520440"/>
            <a:ext cx="5303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Kafka | Redis | MongoDB | Ignite Cache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914400" y="4114800"/>
            <a:ext cx="1828800" cy="640080"/>
          </a:xfrm>
          <a:prstGeom prst="rect">
            <a:avLst/>
          </a:prstGeom>
          <a:solidFill>
            <a:srgbClr val="2C3E50"/>
          </a:solidFill>
          <a:ln/>
        </p:spPr>
      </p:sp>
      <p:sp>
        <p:nvSpPr>
          <p:cNvPr id="16" name="Text 14"/>
          <p:cNvSpPr/>
          <p:nvPr/>
        </p:nvSpPr>
        <p:spPr>
          <a:xfrm>
            <a:off x="1005840" y="42519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External Systems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2926080" y="4251960"/>
            <a:ext cx="5303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Bloomberg | TDS | Calypso | Other Feeds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Stack &amp; Components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274320" y="1371600"/>
            <a:ext cx="1645920" cy="2286000"/>
          </a:xfrm>
          <a:prstGeom prst="roundRect">
            <a:avLst>
              <a:gd name="adj" fmla="val 2778"/>
            </a:avLst>
          </a:prstGeom>
          <a:solidFill>
            <a:srgbClr val="FFFFFF"/>
          </a:solidFill>
          <a:ln w="12700">
            <a:solidFill>
              <a:srgbClr val="2C3E50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1554480"/>
            <a:ext cx="457200" cy="4572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65760" y="210312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457200" y="2560320"/>
            <a:ext cx="12801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Angular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OpenFin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TypeScript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WebSockets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2011680" y="1371600"/>
            <a:ext cx="1645920" cy="2286000"/>
          </a:xfrm>
          <a:prstGeom prst="roundRect">
            <a:avLst>
              <a:gd name="adj" fmla="val 2778"/>
            </a:avLst>
          </a:prstGeom>
          <a:solidFill>
            <a:srgbClr val="FFFFFF"/>
          </a:solidFill>
          <a:ln w="12700">
            <a:solidFill>
              <a:srgbClr val="2C3E50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1554480"/>
            <a:ext cx="457200" cy="4572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103120" y="210312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 Services</a:t>
            </a:r>
            <a:endParaRPr lang="en-US" sz="1400" dirty="0"/>
          </a:p>
        </p:txBody>
      </p:sp>
      <p:sp>
        <p:nvSpPr>
          <p:cNvPr id="10" name="Text 6"/>
          <p:cNvSpPr/>
          <p:nvPr/>
        </p:nvSpPr>
        <p:spPr>
          <a:xfrm>
            <a:off x="2194560" y="2560320"/>
            <a:ext cx="12801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 Microservices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Spring Boot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 APIs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Domain-Driven Design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3749040" y="1371600"/>
            <a:ext cx="1645920" cy="2286000"/>
          </a:xfrm>
          <a:prstGeom prst="roundRect">
            <a:avLst>
              <a:gd name="adj" fmla="val 2778"/>
            </a:avLst>
          </a:prstGeom>
          <a:solidFill>
            <a:srgbClr val="FFFFFF"/>
          </a:solidFill>
          <a:ln w="12700">
            <a:solidFill>
              <a:srgbClr val="2C3E50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554480"/>
            <a:ext cx="457200" cy="4572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840480" y="210312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Messaging</a:t>
            </a:r>
            <a:endParaRPr lang="en-US" sz="1400" dirty="0"/>
          </a:p>
        </p:txBody>
      </p:sp>
      <p:sp>
        <p:nvSpPr>
          <p:cNvPr id="14" name="Text 9"/>
          <p:cNvSpPr/>
          <p:nvPr/>
        </p:nvSpPr>
        <p:spPr>
          <a:xfrm>
            <a:off x="3931920" y="2560320"/>
            <a:ext cx="12801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Apache Kafka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Event Streaming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Processing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5486400" y="1371600"/>
            <a:ext cx="1645920" cy="2286000"/>
          </a:xfrm>
          <a:prstGeom prst="roundRect">
            <a:avLst>
              <a:gd name="adj" fmla="val 2778"/>
            </a:avLst>
          </a:prstGeom>
          <a:solidFill>
            <a:srgbClr val="FFFFFF"/>
          </a:solidFill>
          <a:ln w="12700">
            <a:solidFill>
              <a:srgbClr val="2C3E50"/>
            </a:solidFill>
            <a:prstDash val="solid"/>
          </a:ln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760" y="1554480"/>
            <a:ext cx="457200" cy="45720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577840" y="210312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Storage</a:t>
            </a:r>
            <a:endParaRPr lang="en-US" sz="1400" dirty="0"/>
          </a:p>
        </p:txBody>
      </p:sp>
      <p:sp>
        <p:nvSpPr>
          <p:cNvPr id="18" name="Text 12"/>
          <p:cNvSpPr/>
          <p:nvPr/>
        </p:nvSpPr>
        <p:spPr>
          <a:xfrm>
            <a:off x="5669280" y="2560320"/>
            <a:ext cx="12801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MongoDB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Redis Cache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Apache Ignite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In-Memory Grids</a:t>
            </a:r>
            <a:endParaRPr lang="en-US" sz="1100" dirty="0"/>
          </a:p>
        </p:txBody>
      </p:sp>
      <p:sp>
        <p:nvSpPr>
          <p:cNvPr id="19" name="Shape 13"/>
          <p:cNvSpPr/>
          <p:nvPr/>
        </p:nvSpPr>
        <p:spPr>
          <a:xfrm>
            <a:off x="7223760" y="1371600"/>
            <a:ext cx="1645920" cy="2286000"/>
          </a:xfrm>
          <a:prstGeom prst="roundRect">
            <a:avLst>
              <a:gd name="adj" fmla="val 2778"/>
            </a:avLst>
          </a:prstGeom>
          <a:solidFill>
            <a:srgbClr val="FFFFFF"/>
          </a:solidFill>
          <a:ln w="12700">
            <a:solidFill>
              <a:srgbClr val="2C3E50"/>
            </a:solidFill>
            <a:prstDash val="solid"/>
          </a:ln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8120" y="1554480"/>
            <a:ext cx="457200" cy="4572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7315200" y="2103120"/>
            <a:ext cx="1463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</a:t>
            </a:r>
            <a:endParaRPr lang="en-US" sz="1400" dirty="0"/>
          </a:p>
        </p:txBody>
      </p:sp>
      <p:sp>
        <p:nvSpPr>
          <p:cNvPr id="22" name="Text 15"/>
          <p:cNvSpPr/>
          <p:nvPr/>
        </p:nvSpPr>
        <p:spPr>
          <a:xfrm>
            <a:off x="7406640" y="2560320"/>
            <a:ext cx="128016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Bloomberg API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Data Feeds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Trading Systems</a:t>
            </a:r>
            <a:pPr indent="0" marL="0">
              <a:spcAft>
                <a:spcPts val="300"/>
              </a:spcAft>
              <a:buNone/>
            </a:pPr>
            <a:r>
              <a:rPr lang="en-US" sz="11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Risk Engines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Implementation Timeline &amp; Roadmap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914400" y="2286000"/>
            <a:ext cx="7315200" cy="0"/>
          </a:xfrm>
          <a:prstGeom prst="line">
            <a:avLst/>
          </a:prstGeom>
          <a:noFill/>
          <a:ln w="38100">
            <a:solidFill>
              <a:srgbClr val="2C3E5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91640" y="2148840"/>
            <a:ext cx="274320" cy="274320"/>
          </a:xfrm>
          <a:prstGeom prst="ellipse">
            <a:avLst/>
          </a:prstGeom>
          <a:solidFill>
            <a:srgbClr val="27AE60"/>
          </a:solidFill>
          <a:ln/>
        </p:spPr>
      </p:sp>
      <p:sp>
        <p:nvSpPr>
          <p:cNvPr id="5" name="Text 3"/>
          <p:cNvSpPr/>
          <p:nvPr/>
        </p:nvSpPr>
        <p:spPr>
          <a:xfrm>
            <a:off x="1143000" y="1554480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Q1 2025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27432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SPG Desk Live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85800" y="310896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Products desk goes live with STAR</a:t>
            </a:r>
            <a:endParaRPr lang="en-US" sz="12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3749040"/>
            <a:ext cx="365760" cy="365760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4434840" y="2148840"/>
            <a:ext cx="274320" cy="274320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10" name="Text 7"/>
          <p:cNvSpPr/>
          <p:nvPr/>
        </p:nvSpPr>
        <p:spPr>
          <a:xfrm>
            <a:off x="3886200" y="1554480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Q3 2025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3657600" y="27432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Credit &amp; Muni Live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3429000" y="310896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Credit and Municipal desks deployment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7178040" y="2148840"/>
            <a:ext cx="274320" cy="274320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14" name="Text 11"/>
          <p:cNvSpPr/>
          <p:nvPr/>
        </p:nvSpPr>
        <p:spPr>
          <a:xfrm>
            <a:off x="6629400" y="1554480"/>
            <a:ext cx="1371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2026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6400800" y="2743200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 Migration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6172200" y="3108960"/>
            <a:ext cx="228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7F8C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platform migration and legacy decommission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457200" y="41148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Business Units: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2286000" y="411480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Spread Sales &amp; Trading | Structured Products | Credit | Municipal Bonds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914400" y="1737360"/>
            <a:ext cx="274320" cy="27432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4" name="Text 2"/>
          <p:cNvSpPr/>
          <p:nvPr/>
        </p:nvSpPr>
        <p:spPr>
          <a:xfrm>
            <a:off x="1371600" y="16459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Transforming from monolithic legacy systems to modern microservices architecture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914400" y="2286000"/>
            <a:ext cx="274320" cy="27432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6" name="Text 4"/>
          <p:cNvSpPr/>
          <p:nvPr/>
        </p:nvSpPr>
        <p:spPr>
          <a:xfrm>
            <a:off x="1371600" y="219456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Delivering significant cost savings: $4.9MM+ annually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914400" y="2834640"/>
            <a:ext cx="274320" cy="27432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8" name="Text 6"/>
          <p:cNvSpPr/>
          <p:nvPr/>
        </p:nvSpPr>
        <p:spPr>
          <a:xfrm>
            <a:off x="1371600" y="274320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Enabling faster time to market and enhanced business agility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914400" y="3383280"/>
            <a:ext cx="274320" cy="27432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0" name="Text 8"/>
          <p:cNvSpPr/>
          <p:nvPr/>
        </p:nvSpPr>
        <p:spPr>
          <a:xfrm>
            <a:off x="1371600" y="329184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Providing consolidated risk insights across all product lines</a:t>
            </a:r>
            <a:endParaRPr lang="en-US" sz="1800" dirty="0"/>
          </a:p>
        </p:txBody>
      </p:sp>
      <p:sp>
        <p:nvSpPr>
          <p:cNvPr id="11" name="Shape 9"/>
          <p:cNvSpPr/>
          <p:nvPr/>
        </p:nvSpPr>
        <p:spPr>
          <a:xfrm>
            <a:off x="914400" y="3931920"/>
            <a:ext cx="274320" cy="27432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2" name="Text 10"/>
          <p:cNvSpPr/>
          <p:nvPr/>
        </p:nvSpPr>
        <p:spPr>
          <a:xfrm>
            <a:off x="1371600" y="384048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Building a scalable platform for dynamic market conditions</a:t>
            </a:r>
            <a:endParaRPr lang="en-US" sz="1800" dirty="0"/>
          </a:p>
        </p:txBody>
      </p:sp>
      <p:sp>
        <p:nvSpPr>
          <p:cNvPr id="13" name="Shape 11"/>
          <p:cNvSpPr/>
          <p:nvPr/>
        </p:nvSpPr>
        <p:spPr>
          <a:xfrm>
            <a:off x="914400" y="4480560"/>
            <a:ext cx="274320" cy="27432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4" name="Text 12"/>
          <p:cNvSpPr/>
          <p:nvPr/>
        </p:nvSpPr>
        <p:spPr>
          <a:xfrm>
            <a:off x="1371600" y="4389120"/>
            <a:ext cx="6858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a foundation for future innovation and growth</a:t>
            </a:r>
            <a:endParaRPr lang="en-US" sz="1800" dirty="0"/>
          </a:p>
        </p:txBody>
      </p:sp>
      <p:sp>
        <p:nvSpPr>
          <p:cNvPr id="15" name="Shape 13"/>
          <p:cNvSpPr/>
          <p:nvPr/>
        </p:nvSpPr>
        <p:spPr>
          <a:xfrm>
            <a:off x="2286000" y="4572000"/>
            <a:ext cx="4572000" cy="91440"/>
          </a:xfrm>
          <a:prstGeom prst="rect">
            <a:avLst/>
          </a:prstGeom>
          <a:solidFill>
            <a:srgbClr val="3498DB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STAR: Sales Trading Analytics and Risk Platform</dc:title>
  <dc:subject>PptxGenJS Presentation</dc:subject>
  <dc:creator>STAR Team</dc:creator>
  <cp:lastModifiedBy>STAR Team</cp:lastModifiedBy>
  <cp:revision>1</cp:revision>
  <dcterms:created xsi:type="dcterms:W3CDTF">2025-09-16T23:34:14Z</dcterms:created>
  <dcterms:modified xsi:type="dcterms:W3CDTF">2025-09-16T23:34:14Z</dcterms:modified>
</cp:coreProperties>
</file>