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2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142875"/>
            <a:ext cx="88582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STAR: Sales Trading Analytics and Risk – Objective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357313" y="600075"/>
            <a:ext cx="64293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Structured Product Group (SPG) is transforming its technology platforms through Domain-driven microservices to power Low Latency and High-Performance Pricing and Risk capabilities.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228600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D640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we started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28600" y="1471613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28600" y="1471613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8" name="Text 5"/>
          <p:cNvSpPr/>
          <p:nvPr/>
        </p:nvSpPr>
        <p:spPr>
          <a:xfrm>
            <a:off x="228600" y="147161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Monolithic legacy platforms 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228600" y="1828800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228600" y="1828800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1" name="Text 8"/>
          <p:cNvSpPr/>
          <p:nvPr/>
        </p:nvSpPr>
        <p:spPr>
          <a:xfrm>
            <a:off x="228600" y="182880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Business decisions driven by spreadsheets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28600" y="2185988"/>
            <a:ext cx="2781291" cy="45720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228600" y="2185988"/>
            <a:ext cx="21431" cy="45720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4" name="Text 11"/>
          <p:cNvSpPr/>
          <p:nvPr/>
        </p:nvSpPr>
        <p:spPr>
          <a:xfrm>
            <a:off x="228600" y="2185988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Unified risk insights across products (clunky platforms) 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228600" y="2714625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6" name="Shape 13"/>
          <p:cNvSpPr/>
          <p:nvPr/>
        </p:nvSpPr>
        <p:spPr>
          <a:xfrm>
            <a:off x="228600" y="2714625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7" name="Text 14"/>
          <p:cNvSpPr/>
          <p:nvPr/>
        </p:nvSpPr>
        <p:spPr>
          <a:xfrm>
            <a:off x="228600" y="2714625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Not scalable in dynamic markets 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228600" y="3071813"/>
            <a:ext cx="2781291" cy="45720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228600" y="3071813"/>
            <a:ext cx="21431" cy="45720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20" name="Text 17"/>
          <p:cNvSpPr/>
          <p:nvPr/>
        </p:nvSpPr>
        <p:spPr>
          <a:xfrm>
            <a:off x="228600" y="3071813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Vendor applications with high maintenance (BBG TOMS, ION)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228600" y="3600450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228600" y="3600450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23" name="Text 20"/>
          <p:cNvSpPr/>
          <p:nvPr/>
        </p:nvSpPr>
        <p:spPr>
          <a:xfrm>
            <a:off x="228600" y="360045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Lack of controls and high operational risk 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3181341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438D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it's going</a:t>
            </a:r>
            <a:endParaRPr lang="en-US" sz="1238" dirty="0"/>
          </a:p>
        </p:txBody>
      </p:sp>
      <p:sp>
        <p:nvSpPr>
          <p:cNvPr id="25" name="Shape 22"/>
          <p:cNvSpPr/>
          <p:nvPr/>
        </p:nvSpPr>
        <p:spPr>
          <a:xfrm>
            <a:off x="3181341" y="1471613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3181341" y="1471613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27" name="Text 24"/>
          <p:cNvSpPr/>
          <p:nvPr/>
        </p:nvSpPr>
        <p:spPr>
          <a:xfrm>
            <a:off x="3181341" y="147161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Distributed microservices platforms 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3181341" y="1828800"/>
            <a:ext cx="2781291" cy="45720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29" name="Shape 26"/>
          <p:cNvSpPr/>
          <p:nvPr/>
        </p:nvSpPr>
        <p:spPr>
          <a:xfrm>
            <a:off x="3181341" y="1828800"/>
            <a:ext cx="21431" cy="45720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0" name="Text 27"/>
          <p:cNvSpPr/>
          <p:nvPr/>
        </p:nvSpPr>
        <p:spPr>
          <a:xfrm>
            <a:off x="3181341" y="1828800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Business decisions powered by automated workflows </a:t>
            </a:r>
            <a:endParaRPr lang="en-US" sz="837" dirty="0"/>
          </a:p>
        </p:txBody>
      </p:sp>
      <p:sp>
        <p:nvSpPr>
          <p:cNvPr id="31" name="Shape 28"/>
          <p:cNvSpPr/>
          <p:nvPr/>
        </p:nvSpPr>
        <p:spPr>
          <a:xfrm>
            <a:off x="3181341" y="2357438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3181341" y="2357438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3" name="Text 30"/>
          <p:cNvSpPr/>
          <p:nvPr/>
        </p:nvSpPr>
        <p:spPr>
          <a:xfrm>
            <a:off x="3181341" y="2357438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Consolidated risk insights across products </a:t>
            </a:r>
            <a:endParaRPr lang="en-US" sz="837" dirty="0"/>
          </a:p>
        </p:txBody>
      </p:sp>
      <p:sp>
        <p:nvSpPr>
          <p:cNvPr id="34" name="Shape 31"/>
          <p:cNvSpPr/>
          <p:nvPr/>
        </p:nvSpPr>
        <p:spPr>
          <a:xfrm>
            <a:off x="3181341" y="2714625"/>
            <a:ext cx="2781291" cy="45720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3181341" y="2714625"/>
            <a:ext cx="21431" cy="45720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6" name="Text 33"/>
          <p:cNvSpPr/>
          <p:nvPr/>
        </p:nvSpPr>
        <p:spPr>
          <a:xfrm>
            <a:off x="3181341" y="2714625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Highly scalable and performance in volatile markets </a:t>
            </a:r>
            <a:endParaRPr lang="en-US" sz="837" dirty="0"/>
          </a:p>
        </p:txBody>
      </p:sp>
      <p:sp>
        <p:nvSpPr>
          <p:cNvPr id="37" name="Shape 34"/>
          <p:cNvSpPr/>
          <p:nvPr/>
        </p:nvSpPr>
        <p:spPr>
          <a:xfrm>
            <a:off x="3181341" y="3243263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8" name="Shape 35"/>
          <p:cNvSpPr/>
          <p:nvPr/>
        </p:nvSpPr>
        <p:spPr>
          <a:xfrm>
            <a:off x="3181341" y="3243263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9" name="Text 36"/>
          <p:cNvSpPr/>
          <p:nvPr/>
        </p:nvSpPr>
        <p:spPr>
          <a:xfrm>
            <a:off x="3181341" y="324326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Reduced vendor and infrastructure costs 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3181341" y="3600450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41" name="Shape 38"/>
          <p:cNvSpPr/>
          <p:nvPr/>
        </p:nvSpPr>
        <p:spPr>
          <a:xfrm>
            <a:off x="3181341" y="3600450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42" name="Text 39"/>
          <p:cNvSpPr/>
          <p:nvPr/>
        </p:nvSpPr>
        <p:spPr>
          <a:xfrm>
            <a:off x="3181341" y="360045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Increased Operational Efficiency 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6134081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</a:t>
            </a:r>
            <a:endParaRPr lang="en-US" sz="1238" dirty="0"/>
          </a:p>
        </p:txBody>
      </p:sp>
      <p:sp>
        <p:nvSpPr>
          <p:cNvPr id="44" name="Shape 41"/>
          <p:cNvSpPr/>
          <p:nvPr/>
        </p:nvSpPr>
        <p:spPr>
          <a:xfrm>
            <a:off x="6134081" y="1471613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88" y="1521619"/>
            <a:ext cx="114300" cy="114300"/>
          </a:xfrm>
          <a:prstGeom prst="rect">
            <a:avLst/>
          </a:prstGeom>
        </p:spPr>
      </p:pic>
      <p:sp>
        <p:nvSpPr>
          <p:cNvPr id="46" name="Text 42"/>
          <p:cNvSpPr/>
          <p:nvPr/>
        </p:nvSpPr>
        <p:spPr>
          <a:xfrm>
            <a:off x="6419831" y="1493044"/>
            <a:ext cx="11768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Time to Market</a:t>
            </a:r>
            <a:endParaRPr lang="en-US" sz="837" dirty="0"/>
          </a:p>
        </p:txBody>
      </p:sp>
      <p:sp>
        <p:nvSpPr>
          <p:cNvPr id="47" name="Shape 43"/>
          <p:cNvSpPr/>
          <p:nvPr/>
        </p:nvSpPr>
        <p:spPr>
          <a:xfrm>
            <a:off x="6134081" y="1771650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4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88" y="1821656"/>
            <a:ext cx="114300" cy="114300"/>
          </a:xfrm>
          <a:prstGeom prst="rect">
            <a:avLst/>
          </a:prstGeom>
        </p:spPr>
      </p:pic>
      <p:sp>
        <p:nvSpPr>
          <p:cNvPr id="49" name="Text 44"/>
          <p:cNvSpPr/>
          <p:nvPr/>
        </p:nvSpPr>
        <p:spPr>
          <a:xfrm>
            <a:off x="6419831" y="1793081"/>
            <a:ext cx="14847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Client experience</a:t>
            </a:r>
            <a:endParaRPr lang="en-US" sz="837" dirty="0"/>
          </a:p>
        </p:txBody>
      </p:sp>
      <p:sp>
        <p:nvSpPr>
          <p:cNvPr id="50" name="Shape 45"/>
          <p:cNvSpPr/>
          <p:nvPr/>
        </p:nvSpPr>
        <p:spPr>
          <a:xfrm>
            <a:off x="6134081" y="2071688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088" y="2121694"/>
            <a:ext cx="114300" cy="114300"/>
          </a:xfrm>
          <a:prstGeom prst="rect">
            <a:avLst/>
          </a:prstGeom>
        </p:spPr>
      </p:pic>
      <p:sp>
        <p:nvSpPr>
          <p:cNvPr id="52" name="Text 46"/>
          <p:cNvSpPr/>
          <p:nvPr/>
        </p:nvSpPr>
        <p:spPr>
          <a:xfrm>
            <a:off x="6419831" y="2093119"/>
            <a:ext cx="93957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Newer Tech Stack</a:t>
            </a:r>
            <a:endParaRPr lang="en-US" sz="837" dirty="0"/>
          </a:p>
        </p:txBody>
      </p:sp>
      <p:sp>
        <p:nvSpPr>
          <p:cNvPr id="53" name="Shape 47"/>
          <p:cNvSpPr/>
          <p:nvPr/>
        </p:nvSpPr>
        <p:spPr>
          <a:xfrm>
            <a:off x="6134081" y="2371725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19" y="2421731"/>
            <a:ext cx="71438" cy="114300"/>
          </a:xfrm>
          <a:prstGeom prst="rect">
            <a:avLst/>
          </a:prstGeom>
        </p:spPr>
      </p:pic>
      <p:sp>
        <p:nvSpPr>
          <p:cNvPr id="55" name="Text 48"/>
          <p:cNvSpPr/>
          <p:nvPr/>
        </p:nvSpPr>
        <p:spPr>
          <a:xfrm>
            <a:off x="6419831" y="2393156"/>
            <a:ext cx="7219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Effective</a:t>
            </a:r>
            <a:endParaRPr lang="en-US" sz="837" dirty="0"/>
          </a:p>
        </p:txBody>
      </p:sp>
      <p:sp>
        <p:nvSpPr>
          <p:cNvPr id="56" name="Shape 49"/>
          <p:cNvSpPr/>
          <p:nvPr/>
        </p:nvSpPr>
        <p:spPr>
          <a:xfrm>
            <a:off x="6134081" y="2671763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088" y="2721769"/>
            <a:ext cx="114300" cy="114300"/>
          </a:xfrm>
          <a:prstGeom prst="rect">
            <a:avLst/>
          </a:prstGeom>
        </p:spPr>
      </p:pic>
      <p:sp>
        <p:nvSpPr>
          <p:cNvPr id="58" name="Text 50"/>
          <p:cNvSpPr/>
          <p:nvPr/>
        </p:nvSpPr>
        <p:spPr>
          <a:xfrm>
            <a:off x="6419831" y="2693194"/>
            <a:ext cx="144613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Resource Usage</a:t>
            </a:r>
            <a:endParaRPr lang="en-US" sz="837" dirty="0"/>
          </a:p>
        </p:txBody>
      </p:sp>
      <p:sp>
        <p:nvSpPr>
          <p:cNvPr id="59" name="Shape 51"/>
          <p:cNvSpPr/>
          <p:nvPr/>
        </p:nvSpPr>
        <p:spPr>
          <a:xfrm>
            <a:off x="6134081" y="2971800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6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088" y="3021806"/>
            <a:ext cx="114300" cy="114300"/>
          </a:xfrm>
          <a:prstGeom prst="rect">
            <a:avLst/>
          </a:prstGeom>
        </p:spPr>
      </p:pic>
      <p:sp>
        <p:nvSpPr>
          <p:cNvPr id="61" name="Text 52"/>
          <p:cNvSpPr/>
          <p:nvPr/>
        </p:nvSpPr>
        <p:spPr>
          <a:xfrm>
            <a:off x="6419831" y="2993231"/>
            <a:ext cx="8348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Agility</a:t>
            </a:r>
            <a:endParaRPr lang="en-US" sz="837" dirty="0"/>
          </a:p>
        </p:txBody>
      </p:sp>
      <p:sp>
        <p:nvSpPr>
          <p:cNvPr id="62" name="Shape 53"/>
          <p:cNvSpPr/>
          <p:nvPr/>
        </p:nvSpPr>
        <p:spPr>
          <a:xfrm>
            <a:off x="6134081" y="3271838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6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088" y="3321844"/>
            <a:ext cx="114300" cy="114300"/>
          </a:xfrm>
          <a:prstGeom prst="rect">
            <a:avLst/>
          </a:prstGeom>
        </p:spPr>
      </p:pic>
      <p:sp>
        <p:nvSpPr>
          <p:cNvPr id="64" name="Text 54"/>
          <p:cNvSpPr/>
          <p:nvPr/>
        </p:nvSpPr>
        <p:spPr>
          <a:xfrm>
            <a:off x="6419831" y="3293269"/>
            <a:ext cx="17681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Easier maintenance and Updates</a:t>
            </a:r>
            <a:endParaRPr lang="en-US" sz="837" dirty="0"/>
          </a:p>
        </p:txBody>
      </p:sp>
      <p:sp>
        <p:nvSpPr>
          <p:cNvPr id="65" name="Shape 55"/>
          <p:cNvSpPr/>
          <p:nvPr/>
        </p:nvSpPr>
        <p:spPr>
          <a:xfrm>
            <a:off x="1714500" y="4100513"/>
            <a:ext cx="5715000" cy="8429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6" name="Text 56"/>
          <p:cNvSpPr/>
          <p:nvPr/>
        </p:nvSpPr>
        <p:spPr>
          <a:xfrm>
            <a:off x="1821656" y="4207669"/>
            <a:ext cx="231881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BBG TOMS Footprint reduction (June 2026):</a:t>
            </a:r>
            <a:endParaRPr lang="en-US" sz="837" dirty="0"/>
          </a:p>
        </p:txBody>
      </p:sp>
      <p:sp>
        <p:nvSpPr>
          <p:cNvPr id="67" name="Text 57"/>
          <p:cNvSpPr/>
          <p:nvPr/>
        </p:nvSpPr>
        <p:spPr>
          <a:xfrm>
            <a:off x="6702707" y="4207669"/>
            <a:ext cx="6196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$1.9 MM/yr</a:t>
            </a:r>
            <a:endParaRPr lang="en-US" sz="837" dirty="0"/>
          </a:p>
        </p:txBody>
      </p:sp>
      <p:sp>
        <p:nvSpPr>
          <p:cNvPr id="68" name="Text 58"/>
          <p:cNvSpPr/>
          <p:nvPr/>
        </p:nvSpPr>
        <p:spPr>
          <a:xfrm>
            <a:off x="1821656" y="4436269"/>
            <a:ext cx="19476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ION decommission saves (Jan 2027):</a:t>
            </a:r>
            <a:endParaRPr lang="en-US" sz="837" dirty="0"/>
          </a:p>
        </p:txBody>
      </p:sp>
      <p:sp>
        <p:nvSpPr>
          <p:cNvPr id="69" name="Text 59"/>
          <p:cNvSpPr/>
          <p:nvPr/>
        </p:nvSpPr>
        <p:spPr>
          <a:xfrm>
            <a:off x="6799287" y="4436269"/>
            <a:ext cx="52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 MM/yr</a:t>
            </a:r>
            <a:endParaRPr lang="en-US" sz="837" dirty="0"/>
          </a:p>
        </p:txBody>
      </p:sp>
      <p:sp>
        <p:nvSpPr>
          <p:cNvPr id="70" name="Text 60"/>
          <p:cNvSpPr/>
          <p:nvPr/>
        </p:nvSpPr>
        <p:spPr>
          <a:xfrm>
            <a:off x="1821656" y="4664869"/>
            <a:ext cx="24020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platforms decommission (June 2026):</a:t>
            </a:r>
            <a:endParaRPr lang="en-US" sz="837" dirty="0"/>
          </a:p>
        </p:txBody>
      </p:sp>
      <p:sp>
        <p:nvSpPr>
          <p:cNvPr id="71" name="Text 61"/>
          <p:cNvSpPr/>
          <p:nvPr/>
        </p:nvSpPr>
        <p:spPr>
          <a:xfrm>
            <a:off x="6844215" y="4664869"/>
            <a:ext cx="4781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$900k/yr</a:t>
            </a:r>
            <a:endParaRPr lang="en-US" sz="837" dirty="0"/>
          </a:p>
        </p:txBody>
      </p:sp>
      <p:sp>
        <p:nvSpPr>
          <p:cNvPr id="72" name="Shape 62"/>
          <p:cNvSpPr/>
          <p:nvPr/>
        </p:nvSpPr>
        <p:spPr>
          <a:xfrm>
            <a:off x="142875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3" name="Text 63"/>
          <p:cNvSpPr/>
          <p:nvPr/>
        </p:nvSpPr>
        <p:spPr>
          <a:xfrm>
            <a:off x="142875" y="5057775"/>
            <a:ext cx="2143125" cy="564356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Spread Sales &amp; Trading Businesses </a:t>
            </a:r>
            <a:endParaRPr lang="en-US" sz="732" dirty="0"/>
          </a:p>
        </p:txBody>
      </p:sp>
      <p:sp>
        <p:nvSpPr>
          <p:cNvPr id="74" name="Shape 64"/>
          <p:cNvSpPr/>
          <p:nvPr/>
        </p:nvSpPr>
        <p:spPr>
          <a:xfrm>
            <a:off x="2357438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5" name="Text 65"/>
          <p:cNvSpPr/>
          <p:nvPr/>
        </p:nvSpPr>
        <p:spPr>
          <a:xfrm>
            <a:off x="2959522" y="5122069"/>
            <a:ext cx="93892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Structured Products</a:t>
            </a:r>
            <a:endParaRPr lang="en-US" sz="732" dirty="0"/>
          </a:p>
        </p:txBody>
      </p:sp>
      <p:sp>
        <p:nvSpPr>
          <p:cNvPr id="76" name="Text 66"/>
          <p:cNvSpPr/>
          <p:nvPr/>
        </p:nvSpPr>
        <p:spPr>
          <a:xfrm>
            <a:off x="2605934" y="5272088"/>
            <a:ext cx="16461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(Mortgage Backed Securities, Asset </a:t>
            </a:r>
            <a:endParaRPr lang="en-US" sz="732" dirty="0"/>
          </a:p>
        </p:txBody>
      </p:sp>
      <p:sp>
        <p:nvSpPr>
          <p:cNvPr id="77" name="Text 67"/>
          <p:cNvSpPr/>
          <p:nvPr/>
        </p:nvSpPr>
        <p:spPr>
          <a:xfrm>
            <a:off x="3003472" y="5422106"/>
            <a:ext cx="8510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Backed Financing) </a:t>
            </a:r>
            <a:endParaRPr lang="en-US" sz="732" dirty="0"/>
          </a:p>
        </p:txBody>
      </p:sp>
      <p:sp>
        <p:nvSpPr>
          <p:cNvPr id="78" name="Shape 68"/>
          <p:cNvSpPr/>
          <p:nvPr/>
        </p:nvSpPr>
        <p:spPr>
          <a:xfrm>
            <a:off x="4572000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9" name="Text 69"/>
          <p:cNvSpPr/>
          <p:nvPr/>
        </p:nvSpPr>
        <p:spPr>
          <a:xfrm>
            <a:off x="5502390" y="5122069"/>
            <a:ext cx="2823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Credit</a:t>
            </a:r>
            <a:endParaRPr lang="en-US" sz="732" dirty="0"/>
          </a:p>
        </p:txBody>
      </p:sp>
      <p:sp>
        <p:nvSpPr>
          <p:cNvPr id="80" name="Text 70"/>
          <p:cNvSpPr/>
          <p:nvPr/>
        </p:nvSpPr>
        <p:spPr>
          <a:xfrm>
            <a:off x="4701369" y="5272088"/>
            <a:ext cx="18843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(Corporate Bonds, Credit Default Swaps, </a:t>
            </a:r>
            <a:endParaRPr lang="en-US" sz="732" dirty="0"/>
          </a:p>
        </p:txBody>
      </p:sp>
      <p:sp>
        <p:nvSpPr>
          <p:cNvPr id="81" name="Text 71"/>
          <p:cNvSpPr/>
          <p:nvPr/>
        </p:nvSpPr>
        <p:spPr>
          <a:xfrm>
            <a:off x="5238685" y="5422106"/>
            <a:ext cx="8097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Loans) </a:t>
            </a:r>
            <a:endParaRPr lang="en-US" sz="732" dirty="0"/>
          </a:p>
        </p:txBody>
      </p:sp>
      <p:sp>
        <p:nvSpPr>
          <p:cNvPr id="82" name="Shape 72"/>
          <p:cNvSpPr/>
          <p:nvPr/>
        </p:nvSpPr>
        <p:spPr>
          <a:xfrm>
            <a:off x="6786563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3" name="Text 73"/>
          <p:cNvSpPr/>
          <p:nvPr/>
        </p:nvSpPr>
        <p:spPr>
          <a:xfrm>
            <a:off x="7629441" y="5122069"/>
            <a:ext cx="4573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Municipal</a:t>
            </a:r>
            <a:endParaRPr lang="en-US" sz="732" dirty="0"/>
          </a:p>
        </p:txBody>
      </p:sp>
      <p:sp>
        <p:nvSpPr>
          <p:cNvPr id="84" name="Text 74"/>
          <p:cNvSpPr/>
          <p:nvPr/>
        </p:nvSpPr>
        <p:spPr>
          <a:xfrm>
            <a:off x="7438067" y="5272088"/>
            <a:ext cx="8401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(Municipal Bonds) </a:t>
            </a:r>
            <a:endParaRPr lang="en-US" sz="732" dirty="0"/>
          </a:p>
        </p:txBody>
      </p:sp>
      <p:sp>
        <p:nvSpPr>
          <p:cNvPr id="85" name="Text 75"/>
          <p:cNvSpPr/>
          <p:nvPr/>
        </p:nvSpPr>
        <p:spPr>
          <a:xfrm>
            <a:off x="2529055" y="5740003"/>
            <a:ext cx="20484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SPG desk went live with STAR in Q1, 2025.</a:t>
            </a:r>
            <a:endParaRPr lang="en-US" sz="732" dirty="0"/>
          </a:p>
        </p:txBody>
      </p:sp>
      <p:sp>
        <p:nvSpPr>
          <p:cNvPr id="86" name="Text 76"/>
          <p:cNvSpPr/>
          <p:nvPr/>
        </p:nvSpPr>
        <p:spPr>
          <a:xfrm>
            <a:off x="4577525" y="5740003"/>
            <a:ext cx="16172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Credit &amp; Muni desks will be live in </a:t>
            </a:r>
            <a:endParaRPr lang="en-US" sz="732" dirty="0"/>
          </a:p>
        </p:txBody>
      </p:sp>
      <p:sp>
        <p:nvSpPr>
          <p:cNvPr id="87" name="Text 77"/>
          <p:cNvSpPr/>
          <p:nvPr/>
        </p:nvSpPr>
        <p:spPr>
          <a:xfrm>
            <a:off x="6194747" y="5740003"/>
            <a:ext cx="4201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Q3, 2025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7156" y="107156"/>
            <a:ext cx="89296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STAR: High Level Architecture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07156" y="564356"/>
            <a:ext cx="8929688" cy="6536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7" y="678656"/>
            <a:ext cx="12501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02231" y="675084"/>
            <a:ext cx="1092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</a:t>
            </a:r>
            <a:endParaRPr lang="en-US" sz="732" dirty="0"/>
          </a:p>
        </p:txBody>
      </p:sp>
      <p:sp>
        <p:nvSpPr>
          <p:cNvPr id="7" name="Shape 3"/>
          <p:cNvSpPr/>
          <p:nvPr/>
        </p:nvSpPr>
        <p:spPr>
          <a:xfrm>
            <a:off x="3788643" y="664369"/>
            <a:ext cx="1254258" cy="171450"/>
          </a:xfrm>
          <a:prstGeom prst="rect">
            <a:avLst/>
          </a:prstGeom>
          <a:solidFill>
            <a:srgbClr val="000000">
              <a:alpha val="5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3788643" y="664369"/>
            <a:ext cx="1254258" cy="171450"/>
          </a:xfrm>
          <a:prstGeom prst="rect">
            <a:avLst/>
          </a:prstGeom>
          <a:noFill/>
          <a:ln/>
        </p:spPr>
        <p:txBody>
          <a:bodyPr wrap="none" lIns="51054" tIns="25527" rIns="51054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Secure Web Socket / Rest API </a:t>
            </a:r>
            <a:endParaRPr lang="en-US" sz="62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92" y="678656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98686" y="675084"/>
            <a:ext cx="40376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OpenFin</a:t>
            </a:r>
            <a:endParaRPr lang="en-US" sz="732" dirty="0"/>
          </a:p>
        </p:txBody>
      </p:sp>
      <p:sp>
        <p:nvSpPr>
          <p:cNvPr id="11" name="Shape 6"/>
          <p:cNvSpPr/>
          <p:nvPr/>
        </p:nvSpPr>
        <p:spPr>
          <a:xfrm>
            <a:off x="185738" y="900113"/>
            <a:ext cx="1720221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85738" y="900113"/>
            <a:ext cx="172022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 View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1937379" y="900113"/>
            <a:ext cx="1723067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937379" y="900113"/>
            <a:ext cx="1723067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 View</a:t>
            </a:r>
            <a:endParaRPr lang="en-US" sz="680" dirty="0"/>
          </a:p>
        </p:txBody>
      </p:sp>
      <p:sp>
        <p:nvSpPr>
          <p:cNvPr id="15" name="Shape 10"/>
          <p:cNvSpPr/>
          <p:nvPr/>
        </p:nvSpPr>
        <p:spPr>
          <a:xfrm>
            <a:off x="3694770" y="900113"/>
            <a:ext cx="1725941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3694770" y="900113"/>
            <a:ext cx="172594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 View</a:t>
            </a:r>
            <a:endParaRPr lang="en-US" sz="680" dirty="0"/>
          </a:p>
        </p:txBody>
      </p:sp>
      <p:sp>
        <p:nvSpPr>
          <p:cNvPr id="17" name="Shape 12"/>
          <p:cNvSpPr/>
          <p:nvPr/>
        </p:nvSpPr>
        <p:spPr>
          <a:xfrm>
            <a:off x="5457825" y="900113"/>
            <a:ext cx="1728788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5457825" y="900113"/>
            <a:ext cx="1728788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View</a:t>
            </a:r>
            <a:endParaRPr lang="en-US" sz="680" dirty="0"/>
          </a:p>
        </p:txBody>
      </p:sp>
      <p:sp>
        <p:nvSpPr>
          <p:cNvPr id="19" name="Shape 14"/>
          <p:cNvSpPr/>
          <p:nvPr/>
        </p:nvSpPr>
        <p:spPr>
          <a:xfrm>
            <a:off x="7226573" y="900113"/>
            <a:ext cx="1731634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7226573" y="900113"/>
            <a:ext cx="1731634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PnL View</a:t>
            </a:r>
            <a:endParaRPr lang="en-US" sz="680" dirty="0"/>
          </a:p>
        </p:txBody>
      </p:sp>
      <p:sp>
        <p:nvSpPr>
          <p:cNvPr id="21" name="Shape 16"/>
          <p:cNvSpPr/>
          <p:nvPr/>
        </p:nvSpPr>
        <p:spPr>
          <a:xfrm>
            <a:off x="107156" y="1275159"/>
            <a:ext cx="8929688" cy="82510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7"/>
          <p:cNvSpPr/>
          <p:nvPr/>
        </p:nvSpPr>
        <p:spPr>
          <a:xfrm>
            <a:off x="164306" y="1332309"/>
            <a:ext cx="88153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View Services</a:t>
            </a:r>
            <a:endParaRPr lang="en-US" sz="837" dirty="0"/>
          </a:p>
        </p:txBody>
      </p:sp>
      <p:sp>
        <p:nvSpPr>
          <p:cNvPr id="23" name="Shape 18"/>
          <p:cNvSpPr/>
          <p:nvPr/>
        </p:nvSpPr>
        <p:spPr>
          <a:xfrm>
            <a:off x="185738" y="1568053"/>
            <a:ext cx="1720221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185738" y="1568053"/>
            <a:ext cx="172022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</a:t>
            </a:r>
            <a:endParaRPr lang="en-US" sz="680" dirty="0"/>
          </a:p>
        </p:txBody>
      </p:sp>
      <p:sp>
        <p:nvSpPr>
          <p:cNvPr id="25" name="Shape 20"/>
          <p:cNvSpPr/>
          <p:nvPr/>
        </p:nvSpPr>
        <p:spPr>
          <a:xfrm>
            <a:off x="1937379" y="1568053"/>
            <a:ext cx="1723067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1937379" y="1568053"/>
            <a:ext cx="1723067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</a:t>
            </a:r>
            <a:endParaRPr lang="en-US" sz="680" dirty="0"/>
          </a:p>
        </p:txBody>
      </p:sp>
      <p:sp>
        <p:nvSpPr>
          <p:cNvPr id="27" name="Shape 22"/>
          <p:cNvSpPr/>
          <p:nvPr/>
        </p:nvSpPr>
        <p:spPr>
          <a:xfrm>
            <a:off x="3694770" y="1568053"/>
            <a:ext cx="1725941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28" name="Text 23"/>
          <p:cNvSpPr/>
          <p:nvPr/>
        </p:nvSpPr>
        <p:spPr>
          <a:xfrm>
            <a:off x="3694770" y="1568053"/>
            <a:ext cx="172594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</a:t>
            </a:r>
            <a:endParaRPr lang="en-US" sz="680" dirty="0"/>
          </a:p>
        </p:txBody>
      </p:sp>
      <p:sp>
        <p:nvSpPr>
          <p:cNvPr id="29" name="Shape 24"/>
          <p:cNvSpPr/>
          <p:nvPr/>
        </p:nvSpPr>
        <p:spPr>
          <a:xfrm>
            <a:off x="5457825" y="1568053"/>
            <a:ext cx="1728788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30" name="Text 25"/>
          <p:cNvSpPr/>
          <p:nvPr/>
        </p:nvSpPr>
        <p:spPr>
          <a:xfrm>
            <a:off x="5457825" y="1568053"/>
            <a:ext cx="1728788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</a:t>
            </a:r>
            <a:endParaRPr lang="en-US" sz="680" dirty="0"/>
          </a:p>
        </p:txBody>
      </p:sp>
      <p:sp>
        <p:nvSpPr>
          <p:cNvPr id="31" name="Shape 26"/>
          <p:cNvSpPr/>
          <p:nvPr/>
        </p:nvSpPr>
        <p:spPr>
          <a:xfrm>
            <a:off x="7226573" y="1568053"/>
            <a:ext cx="1731634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32" name="Text 27"/>
          <p:cNvSpPr/>
          <p:nvPr/>
        </p:nvSpPr>
        <p:spPr>
          <a:xfrm>
            <a:off x="7226573" y="1568053"/>
            <a:ext cx="1731634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P&amp;L</a:t>
            </a:r>
            <a:endParaRPr lang="en-US" sz="680" dirty="0"/>
          </a:p>
        </p:txBody>
      </p:sp>
      <p:sp>
        <p:nvSpPr>
          <p:cNvPr id="33" name="Shape 28"/>
          <p:cNvSpPr/>
          <p:nvPr/>
        </p:nvSpPr>
        <p:spPr>
          <a:xfrm>
            <a:off x="4120772" y="1843088"/>
            <a:ext cx="902457" cy="185738"/>
          </a:xfrm>
          <a:prstGeom prst="rect">
            <a:avLst/>
          </a:prstGeom>
          <a:solidFill>
            <a:srgbClr val="000000">
              <a:alpha val="5000"/>
            </a:srgbClr>
          </a:solidFill>
          <a:ln/>
        </p:spPr>
      </p:sp>
      <p:sp>
        <p:nvSpPr>
          <p:cNvPr id="34" name="Text 29"/>
          <p:cNvSpPr/>
          <p:nvPr/>
        </p:nvSpPr>
        <p:spPr>
          <a:xfrm>
            <a:off x="4120772" y="1843088"/>
            <a:ext cx="902457" cy="185738"/>
          </a:xfrm>
          <a:prstGeom prst="rect">
            <a:avLst/>
          </a:prstGeom>
          <a:noFill/>
          <a:ln/>
        </p:spPr>
        <p:txBody>
          <a:bodyPr wrap="none" lIns="51054" tIns="25527" rIns="51054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Kafka Event Listener </a:t>
            </a:r>
            <a:endParaRPr lang="en-US" sz="628" dirty="0"/>
          </a:p>
        </p:txBody>
      </p:sp>
      <p:sp>
        <p:nvSpPr>
          <p:cNvPr id="35" name="Shape 30"/>
          <p:cNvSpPr/>
          <p:nvPr/>
        </p:nvSpPr>
        <p:spPr>
          <a:xfrm>
            <a:off x="107156" y="2157413"/>
            <a:ext cx="2175272" cy="287893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Text 31"/>
          <p:cNvSpPr/>
          <p:nvPr/>
        </p:nvSpPr>
        <p:spPr>
          <a:xfrm>
            <a:off x="164306" y="2214563"/>
            <a:ext cx="20609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KAFKA Cluster - Topics</a:t>
            </a:r>
            <a:endParaRPr lang="en-US" sz="837" dirty="0"/>
          </a:p>
        </p:txBody>
      </p:sp>
      <p:sp>
        <p:nvSpPr>
          <p:cNvPr id="37" name="Shape 32"/>
          <p:cNvSpPr/>
          <p:nvPr/>
        </p:nvSpPr>
        <p:spPr>
          <a:xfrm>
            <a:off x="164306" y="2428875"/>
            <a:ext cx="2060972" cy="225028"/>
          </a:xfrm>
          <a:prstGeom prst="rect">
            <a:avLst/>
          </a:prstGeom>
          <a:solidFill>
            <a:srgbClr val="FFC107">
              <a:alpha val="20000"/>
            </a:srgbClr>
          </a:solidFill>
          <a:ln w="99">
            <a:solidFill>
              <a:srgbClr val="FFC107">
                <a:alpha val="50000"/>
              </a:srgbClr>
            </a:solidFill>
            <a:prstDash val="solid"/>
          </a:ln>
        </p:spPr>
      </p:sp>
      <p:sp>
        <p:nvSpPr>
          <p:cNvPr id="38" name="Text 33"/>
          <p:cNvSpPr/>
          <p:nvPr/>
        </p:nvSpPr>
        <p:spPr>
          <a:xfrm>
            <a:off x="164306" y="2428875"/>
            <a:ext cx="2060972" cy="225028"/>
          </a:xfrm>
          <a:prstGeom prst="rect">
            <a:avLst/>
          </a:prstGeom>
          <a:noFill/>
          <a:ln/>
        </p:spPr>
        <p:txBody>
          <a:bodyPr wrap="square" lIns="68072" tIns="42545" rIns="68072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Position </a:t>
            </a:r>
            <a:endParaRPr lang="en-US" sz="680" dirty="0"/>
          </a:p>
        </p:txBody>
      </p:sp>
      <p:sp>
        <p:nvSpPr>
          <p:cNvPr id="39" name="Shape 34"/>
          <p:cNvSpPr/>
          <p:nvPr/>
        </p:nvSpPr>
        <p:spPr>
          <a:xfrm>
            <a:off x="164306" y="2668191"/>
            <a:ext cx="2060972" cy="225028"/>
          </a:xfrm>
          <a:prstGeom prst="rect">
            <a:avLst/>
          </a:prstGeom>
          <a:solidFill>
            <a:srgbClr val="9C27B0">
              <a:alpha val="20000"/>
            </a:srgbClr>
          </a:solidFill>
          <a:ln w="99">
            <a:solidFill>
              <a:srgbClr val="9C27B0">
                <a:alpha val="50000"/>
              </a:srgbClr>
            </a:solidFill>
            <a:prstDash val="solid"/>
          </a:ln>
        </p:spPr>
      </p:sp>
      <p:sp>
        <p:nvSpPr>
          <p:cNvPr id="40" name="Text 35"/>
          <p:cNvSpPr/>
          <p:nvPr/>
        </p:nvSpPr>
        <p:spPr>
          <a:xfrm>
            <a:off x="164306" y="2668191"/>
            <a:ext cx="2060972" cy="225028"/>
          </a:xfrm>
          <a:prstGeom prst="rect">
            <a:avLst/>
          </a:prstGeom>
          <a:noFill/>
          <a:ln/>
        </p:spPr>
        <p:txBody>
          <a:bodyPr wrap="square" lIns="68072" tIns="42545" rIns="68072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Trades </a:t>
            </a:r>
            <a:endParaRPr lang="en-US" sz="680" dirty="0"/>
          </a:p>
        </p:txBody>
      </p:sp>
      <p:sp>
        <p:nvSpPr>
          <p:cNvPr id="41" name="Shape 36"/>
          <p:cNvSpPr/>
          <p:nvPr/>
        </p:nvSpPr>
        <p:spPr>
          <a:xfrm>
            <a:off x="164306" y="2907506"/>
            <a:ext cx="2060972" cy="225028"/>
          </a:xfrm>
          <a:prstGeom prst="rect">
            <a:avLst/>
          </a:prstGeom>
          <a:solidFill>
            <a:srgbClr val="9E9E9E">
              <a:alpha val="20000"/>
            </a:srgbClr>
          </a:solidFill>
          <a:ln w="99">
            <a:solidFill>
              <a:srgbClr val="9E9E9E">
                <a:alpha val="50000"/>
              </a:srgbClr>
            </a:solidFill>
            <a:prstDash val="solid"/>
          </a:ln>
        </p:spPr>
      </p:sp>
      <p:sp>
        <p:nvSpPr>
          <p:cNvPr id="42" name="Text 37"/>
          <p:cNvSpPr/>
          <p:nvPr/>
        </p:nvSpPr>
        <p:spPr>
          <a:xfrm>
            <a:off x="164306" y="2907506"/>
            <a:ext cx="2060972" cy="225028"/>
          </a:xfrm>
          <a:prstGeom prst="rect">
            <a:avLst/>
          </a:prstGeom>
          <a:noFill/>
          <a:ln/>
        </p:spPr>
        <p:txBody>
          <a:bodyPr wrap="square" lIns="68072" tIns="42545" rIns="68072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Ref Data </a:t>
            </a:r>
            <a:endParaRPr lang="en-US" sz="680" dirty="0"/>
          </a:p>
        </p:txBody>
      </p:sp>
      <p:sp>
        <p:nvSpPr>
          <p:cNvPr id="43" name="Shape 38"/>
          <p:cNvSpPr/>
          <p:nvPr/>
        </p:nvSpPr>
        <p:spPr>
          <a:xfrm>
            <a:off x="164306" y="3146822"/>
            <a:ext cx="2060972" cy="225028"/>
          </a:xfrm>
          <a:prstGeom prst="rect">
            <a:avLst/>
          </a:prstGeom>
          <a:solidFill>
            <a:srgbClr val="9E9E9E">
              <a:alpha val="20000"/>
            </a:srgbClr>
          </a:solidFill>
          <a:ln w="99">
            <a:solidFill>
              <a:srgbClr val="9E9E9E">
                <a:alpha val="50000"/>
              </a:srgbClr>
            </a:solidFill>
            <a:prstDash val="solid"/>
          </a:ln>
        </p:spPr>
      </p:sp>
      <p:sp>
        <p:nvSpPr>
          <p:cNvPr id="44" name="Text 39"/>
          <p:cNvSpPr/>
          <p:nvPr/>
        </p:nvSpPr>
        <p:spPr>
          <a:xfrm>
            <a:off x="164306" y="3146822"/>
            <a:ext cx="2060972" cy="225028"/>
          </a:xfrm>
          <a:prstGeom prst="rect">
            <a:avLst/>
          </a:prstGeom>
          <a:noFill/>
          <a:ln/>
        </p:spPr>
        <p:txBody>
          <a:bodyPr wrap="square" lIns="68072" tIns="42545" rIns="68072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Market Data </a:t>
            </a:r>
            <a:endParaRPr lang="en-US" sz="680" dirty="0"/>
          </a:p>
        </p:txBody>
      </p:sp>
      <p:sp>
        <p:nvSpPr>
          <p:cNvPr id="45" name="Shape 40"/>
          <p:cNvSpPr/>
          <p:nvPr/>
        </p:nvSpPr>
        <p:spPr>
          <a:xfrm>
            <a:off x="794854" y="3436144"/>
            <a:ext cx="79984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46" name="Text 41"/>
          <p:cNvSpPr/>
          <p:nvPr/>
        </p:nvSpPr>
        <p:spPr>
          <a:xfrm>
            <a:off x="794854" y="3436144"/>
            <a:ext cx="79984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Stream Process </a:t>
            </a:r>
            <a:endParaRPr lang="en-US" sz="680" dirty="0"/>
          </a:p>
        </p:txBody>
      </p:sp>
      <p:sp>
        <p:nvSpPr>
          <p:cNvPr id="47" name="Shape 42"/>
          <p:cNvSpPr/>
          <p:nvPr/>
        </p:nvSpPr>
        <p:spPr>
          <a:xfrm>
            <a:off x="2396728" y="2157413"/>
            <a:ext cx="4350544" cy="8929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8" name="Text 43"/>
          <p:cNvSpPr/>
          <p:nvPr/>
        </p:nvSpPr>
        <p:spPr>
          <a:xfrm>
            <a:off x="2453878" y="2214563"/>
            <a:ext cx="42362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Services (KAFKA Producer)</a:t>
            </a:r>
            <a:endParaRPr lang="en-US" sz="837" dirty="0"/>
          </a:p>
        </p:txBody>
      </p:sp>
      <p:sp>
        <p:nvSpPr>
          <p:cNvPr id="49" name="Shape 44"/>
          <p:cNvSpPr/>
          <p:nvPr/>
        </p:nvSpPr>
        <p:spPr>
          <a:xfrm>
            <a:off x="2549063" y="2450306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0" name="Text 45"/>
          <p:cNvSpPr/>
          <p:nvPr/>
        </p:nvSpPr>
        <p:spPr>
          <a:xfrm>
            <a:off x="2549063" y="2450306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Assumptions</a:t>
            </a:r>
            <a:endParaRPr lang="en-US" sz="680" dirty="0"/>
          </a:p>
        </p:txBody>
      </p:sp>
      <p:sp>
        <p:nvSpPr>
          <p:cNvPr id="51" name="Shape 46"/>
          <p:cNvSpPr/>
          <p:nvPr/>
        </p:nvSpPr>
        <p:spPr>
          <a:xfrm>
            <a:off x="3936541" y="2450306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2" name="Text 47"/>
          <p:cNvSpPr/>
          <p:nvPr/>
        </p:nvSpPr>
        <p:spPr>
          <a:xfrm>
            <a:off x="3936541" y="2450306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</a:t>
            </a:r>
            <a:endParaRPr lang="en-US" sz="680" dirty="0"/>
          </a:p>
        </p:txBody>
      </p:sp>
      <p:sp>
        <p:nvSpPr>
          <p:cNvPr id="53" name="Shape 48"/>
          <p:cNvSpPr/>
          <p:nvPr/>
        </p:nvSpPr>
        <p:spPr>
          <a:xfrm>
            <a:off x="5324019" y="2450306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4" name="Text 49"/>
          <p:cNvSpPr/>
          <p:nvPr/>
        </p:nvSpPr>
        <p:spPr>
          <a:xfrm>
            <a:off x="5324019" y="2450306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</a:t>
            </a:r>
            <a:endParaRPr lang="en-US" sz="680" dirty="0"/>
          </a:p>
        </p:txBody>
      </p:sp>
      <p:sp>
        <p:nvSpPr>
          <p:cNvPr id="55" name="Shape 50"/>
          <p:cNvSpPr/>
          <p:nvPr/>
        </p:nvSpPr>
        <p:spPr>
          <a:xfrm>
            <a:off x="2549063" y="2718197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6" name="Text 51"/>
          <p:cNvSpPr/>
          <p:nvPr/>
        </p:nvSpPr>
        <p:spPr>
          <a:xfrm>
            <a:off x="2549063" y="2718197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PnL</a:t>
            </a:r>
            <a:endParaRPr lang="en-US" sz="680" dirty="0"/>
          </a:p>
        </p:txBody>
      </p:sp>
      <p:sp>
        <p:nvSpPr>
          <p:cNvPr id="57" name="Shape 52"/>
          <p:cNvSpPr/>
          <p:nvPr/>
        </p:nvSpPr>
        <p:spPr>
          <a:xfrm>
            <a:off x="3936541" y="2718197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8" name="Text 53"/>
          <p:cNvSpPr/>
          <p:nvPr/>
        </p:nvSpPr>
        <p:spPr>
          <a:xfrm>
            <a:off x="3936541" y="2718197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BWIC</a:t>
            </a:r>
            <a:endParaRPr lang="en-US" sz="680" dirty="0"/>
          </a:p>
        </p:txBody>
      </p:sp>
      <p:sp>
        <p:nvSpPr>
          <p:cNvPr id="59" name="Shape 54"/>
          <p:cNvSpPr/>
          <p:nvPr/>
        </p:nvSpPr>
        <p:spPr>
          <a:xfrm>
            <a:off x="5324019" y="2718197"/>
            <a:ext cx="127086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0" name="Text 55"/>
          <p:cNvSpPr/>
          <p:nvPr/>
        </p:nvSpPr>
        <p:spPr>
          <a:xfrm>
            <a:off x="5324019" y="2718197"/>
            <a:ext cx="127086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Offering</a:t>
            </a:r>
            <a:endParaRPr lang="en-US" sz="680" dirty="0"/>
          </a:p>
        </p:txBody>
      </p:sp>
      <p:sp>
        <p:nvSpPr>
          <p:cNvPr id="61" name="Shape 56"/>
          <p:cNvSpPr/>
          <p:nvPr/>
        </p:nvSpPr>
        <p:spPr>
          <a:xfrm>
            <a:off x="2396728" y="3078956"/>
            <a:ext cx="4350544" cy="6107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2" name="Text 57"/>
          <p:cNvSpPr/>
          <p:nvPr/>
        </p:nvSpPr>
        <p:spPr>
          <a:xfrm>
            <a:off x="2453878" y="3136106"/>
            <a:ext cx="42362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Services / Adapters</a:t>
            </a:r>
            <a:endParaRPr lang="en-US" sz="837" dirty="0"/>
          </a:p>
        </p:txBody>
      </p:sp>
      <p:sp>
        <p:nvSpPr>
          <p:cNvPr id="63" name="Shape 58"/>
          <p:cNvSpPr/>
          <p:nvPr/>
        </p:nvSpPr>
        <p:spPr>
          <a:xfrm>
            <a:off x="2510191" y="3371850"/>
            <a:ext cx="76251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4" name="Text 59"/>
          <p:cNvSpPr/>
          <p:nvPr/>
        </p:nvSpPr>
        <p:spPr>
          <a:xfrm>
            <a:off x="2510191" y="3371850"/>
            <a:ext cx="76251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</a:t>
            </a:r>
            <a:endParaRPr lang="en-US" sz="680" dirty="0"/>
          </a:p>
        </p:txBody>
      </p:sp>
      <p:sp>
        <p:nvSpPr>
          <p:cNvPr id="65" name="Shape 60"/>
          <p:cNvSpPr/>
          <p:nvPr/>
        </p:nvSpPr>
        <p:spPr>
          <a:xfrm>
            <a:off x="3350447" y="3371850"/>
            <a:ext cx="76251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6" name="Text 61"/>
          <p:cNvSpPr/>
          <p:nvPr/>
        </p:nvSpPr>
        <p:spPr>
          <a:xfrm>
            <a:off x="3350447" y="3371850"/>
            <a:ext cx="76251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</a:t>
            </a:r>
            <a:endParaRPr lang="en-US" sz="680" dirty="0"/>
          </a:p>
        </p:txBody>
      </p:sp>
      <p:sp>
        <p:nvSpPr>
          <p:cNvPr id="67" name="Shape 62"/>
          <p:cNvSpPr/>
          <p:nvPr/>
        </p:nvSpPr>
        <p:spPr>
          <a:xfrm>
            <a:off x="4190702" y="3371850"/>
            <a:ext cx="76251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8" name="Text 63"/>
          <p:cNvSpPr/>
          <p:nvPr/>
        </p:nvSpPr>
        <p:spPr>
          <a:xfrm>
            <a:off x="4190702" y="3371850"/>
            <a:ext cx="76251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Data</a:t>
            </a:r>
            <a:endParaRPr lang="en-US" sz="680" dirty="0"/>
          </a:p>
        </p:txBody>
      </p:sp>
      <p:sp>
        <p:nvSpPr>
          <p:cNvPr id="69" name="Shape 64"/>
          <p:cNvSpPr/>
          <p:nvPr/>
        </p:nvSpPr>
        <p:spPr>
          <a:xfrm>
            <a:off x="5030958" y="3371850"/>
            <a:ext cx="76251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70" name="Text 65"/>
          <p:cNvSpPr/>
          <p:nvPr/>
        </p:nvSpPr>
        <p:spPr>
          <a:xfrm>
            <a:off x="5030958" y="3371850"/>
            <a:ext cx="76251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 Data</a:t>
            </a:r>
            <a:endParaRPr lang="en-US" sz="680" dirty="0"/>
          </a:p>
        </p:txBody>
      </p:sp>
      <p:sp>
        <p:nvSpPr>
          <p:cNvPr id="71" name="Shape 66"/>
          <p:cNvSpPr/>
          <p:nvPr/>
        </p:nvSpPr>
        <p:spPr>
          <a:xfrm>
            <a:off x="5871214" y="3371850"/>
            <a:ext cx="76251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72" name="Text 67"/>
          <p:cNvSpPr/>
          <p:nvPr/>
        </p:nvSpPr>
        <p:spPr>
          <a:xfrm>
            <a:off x="5871214" y="3371850"/>
            <a:ext cx="76251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Price Checks</a:t>
            </a:r>
            <a:endParaRPr lang="en-US" sz="680" dirty="0"/>
          </a:p>
        </p:txBody>
      </p:sp>
      <p:sp>
        <p:nvSpPr>
          <p:cNvPr id="73" name="Shape 68"/>
          <p:cNvSpPr/>
          <p:nvPr/>
        </p:nvSpPr>
        <p:spPr>
          <a:xfrm>
            <a:off x="2396728" y="3732609"/>
            <a:ext cx="4350544" cy="6107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4" name="Text 69"/>
          <p:cNvSpPr/>
          <p:nvPr/>
        </p:nvSpPr>
        <p:spPr>
          <a:xfrm>
            <a:off x="2453878" y="3789759"/>
            <a:ext cx="42362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Upstream Systems</a:t>
            </a:r>
            <a:endParaRPr lang="en-US" sz="837" dirty="0"/>
          </a:p>
        </p:txBody>
      </p:sp>
      <p:sp>
        <p:nvSpPr>
          <p:cNvPr id="75" name="Shape 70"/>
          <p:cNvSpPr/>
          <p:nvPr/>
        </p:nvSpPr>
        <p:spPr>
          <a:xfrm>
            <a:off x="2479104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76" name="Text 71"/>
          <p:cNvSpPr/>
          <p:nvPr/>
        </p:nvSpPr>
        <p:spPr>
          <a:xfrm>
            <a:off x="2479104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EPX</a:t>
            </a:r>
            <a:endParaRPr lang="en-US" sz="680" dirty="0"/>
          </a:p>
        </p:txBody>
      </p:sp>
      <p:sp>
        <p:nvSpPr>
          <p:cNvPr id="77" name="Shape 72"/>
          <p:cNvSpPr/>
          <p:nvPr/>
        </p:nvSpPr>
        <p:spPr>
          <a:xfrm>
            <a:off x="2949364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78" name="Text 73"/>
          <p:cNvSpPr/>
          <p:nvPr/>
        </p:nvSpPr>
        <p:spPr>
          <a:xfrm>
            <a:off x="2949364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GSF</a:t>
            </a:r>
            <a:endParaRPr lang="en-US" sz="680" dirty="0"/>
          </a:p>
        </p:txBody>
      </p:sp>
      <p:sp>
        <p:nvSpPr>
          <p:cNvPr id="79" name="Shape 74"/>
          <p:cNvSpPr/>
          <p:nvPr/>
        </p:nvSpPr>
        <p:spPr>
          <a:xfrm>
            <a:off x="3419624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80" name="Text 75"/>
          <p:cNvSpPr/>
          <p:nvPr/>
        </p:nvSpPr>
        <p:spPr>
          <a:xfrm>
            <a:off x="3419624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Catalyst</a:t>
            </a:r>
            <a:endParaRPr lang="en-US" sz="680" dirty="0"/>
          </a:p>
        </p:txBody>
      </p:sp>
      <p:sp>
        <p:nvSpPr>
          <p:cNvPr id="81" name="Shape 76"/>
          <p:cNvSpPr/>
          <p:nvPr/>
        </p:nvSpPr>
        <p:spPr>
          <a:xfrm>
            <a:off x="3889883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82" name="Text 77"/>
          <p:cNvSpPr/>
          <p:nvPr/>
        </p:nvSpPr>
        <p:spPr>
          <a:xfrm>
            <a:off x="3889883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TDS</a:t>
            </a:r>
            <a:endParaRPr lang="en-US" sz="680" dirty="0"/>
          </a:p>
        </p:txBody>
      </p:sp>
      <p:sp>
        <p:nvSpPr>
          <p:cNvPr id="83" name="Shape 78"/>
          <p:cNvSpPr/>
          <p:nvPr/>
        </p:nvSpPr>
        <p:spPr>
          <a:xfrm>
            <a:off x="4360143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84" name="Text 79"/>
          <p:cNvSpPr/>
          <p:nvPr/>
        </p:nvSpPr>
        <p:spPr>
          <a:xfrm>
            <a:off x="4360143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Calypso</a:t>
            </a:r>
            <a:endParaRPr lang="en-US" sz="680" dirty="0"/>
          </a:p>
        </p:txBody>
      </p:sp>
      <p:sp>
        <p:nvSpPr>
          <p:cNvPr id="85" name="Shape 80"/>
          <p:cNvSpPr/>
          <p:nvPr/>
        </p:nvSpPr>
        <p:spPr>
          <a:xfrm>
            <a:off x="4830403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86" name="Text 81"/>
          <p:cNvSpPr/>
          <p:nvPr/>
        </p:nvSpPr>
        <p:spPr>
          <a:xfrm>
            <a:off x="4830403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BBG</a:t>
            </a:r>
            <a:endParaRPr lang="en-US" sz="680" dirty="0"/>
          </a:p>
        </p:txBody>
      </p:sp>
      <p:sp>
        <p:nvSpPr>
          <p:cNvPr id="87" name="Shape 82"/>
          <p:cNvSpPr/>
          <p:nvPr/>
        </p:nvSpPr>
        <p:spPr>
          <a:xfrm>
            <a:off x="5300663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88" name="Text 83"/>
          <p:cNvSpPr/>
          <p:nvPr/>
        </p:nvSpPr>
        <p:spPr>
          <a:xfrm>
            <a:off x="5300663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RDI</a:t>
            </a:r>
            <a:endParaRPr lang="en-US" sz="680" dirty="0"/>
          </a:p>
        </p:txBody>
      </p:sp>
      <p:sp>
        <p:nvSpPr>
          <p:cNvPr id="89" name="Shape 84"/>
          <p:cNvSpPr/>
          <p:nvPr/>
        </p:nvSpPr>
        <p:spPr>
          <a:xfrm>
            <a:off x="5770922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90" name="Text 85"/>
          <p:cNvSpPr/>
          <p:nvPr/>
        </p:nvSpPr>
        <p:spPr>
          <a:xfrm>
            <a:off x="5770922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EMBS</a:t>
            </a:r>
            <a:endParaRPr lang="en-US" sz="680" dirty="0"/>
          </a:p>
        </p:txBody>
      </p:sp>
      <p:sp>
        <p:nvSpPr>
          <p:cNvPr id="91" name="Shape 86"/>
          <p:cNvSpPr/>
          <p:nvPr/>
        </p:nvSpPr>
        <p:spPr>
          <a:xfrm>
            <a:off x="6241182" y="4025503"/>
            <a:ext cx="42360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92" name="Text 87"/>
          <p:cNvSpPr/>
          <p:nvPr/>
        </p:nvSpPr>
        <p:spPr>
          <a:xfrm>
            <a:off x="6241182" y="4025503"/>
            <a:ext cx="42360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Intex</a:t>
            </a:r>
            <a:endParaRPr lang="en-US" sz="680" dirty="0"/>
          </a:p>
        </p:txBody>
      </p:sp>
      <p:sp>
        <p:nvSpPr>
          <p:cNvPr id="93" name="Shape 88"/>
          <p:cNvSpPr/>
          <p:nvPr/>
        </p:nvSpPr>
        <p:spPr>
          <a:xfrm>
            <a:off x="6861572" y="2157413"/>
            <a:ext cx="2175272" cy="1371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4" name="Text 89"/>
          <p:cNvSpPr/>
          <p:nvPr/>
        </p:nvSpPr>
        <p:spPr>
          <a:xfrm>
            <a:off x="6918722" y="2214563"/>
            <a:ext cx="20609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Caching Layer</a:t>
            </a:r>
            <a:endParaRPr lang="en-US" sz="837" dirty="0"/>
          </a:p>
        </p:txBody>
      </p:sp>
      <p:sp>
        <p:nvSpPr>
          <p:cNvPr id="95" name="Shape 90"/>
          <p:cNvSpPr/>
          <p:nvPr/>
        </p:nvSpPr>
        <p:spPr>
          <a:xfrm>
            <a:off x="6940153" y="2428875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96" name="Text 91"/>
          <p:cNvSpPr/>
          <p:nvPr/>
        </p:nvSpPr>
        <p:spPr>
          <a:xfrm>
            <a:off x="6940153" y="2428875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Ignite Cache</a:t>
            </a:r>
            <a:endParaRPr lang="en-US" sz="680" dirty="0"/>
          </a:p>
        </p:txBody>
      </p:sp>
      <p:sp>
        <p:nvSpPr>
          <p:cNvPr id="97" name="Shape 92"/>
          <p:cNvSpPr/>
          <p:nvPr/>
        </p:nvSpPr>
        <p:spPr>
          <a:xfrm>
            <a:off x="6940153" y="2675334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98" name="Text 93"/>
          <p:cNvSpPr/>
          <p:nvPr/>
        </p:nvSpPr>
        <p:spPr>
          <a:xfrm>
            <a:off x="6940153" y="2675334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Server</a:t>
            </a:r>
            <a:endParaRPr lang="en-US" sz="680" dirty="0"/>
          </a:p>
        </p:txBody>
      </p:sp>
      <p:sp>
        <p:nvSpPr>
          <p:cNvPr id="99" name="Shape 94"/>
          <p:cNvSpPr/>
          <p:nvPr/>
        </p:nvSpPr>
        <p:spPr>
          <a:xfrm>
            <a:off x="6940153" y="2921794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00" name="Text 95"/>
          <p:cNvSpPr/>
          <p:nvPr/>
        </p:nvSpPr>
        <p:spPr>
          <a:xfrm>
            <a:off x="6940153" y="2921794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 Cache</a:t>
            </a:r>
            <a:endParaRPr lang="en-US" sz="680" dirty="0"/>
          </a:p>
        </p:txBody>
      </p:sp>
      <p:sp>
        <p:nvSpPr>
          <p:cNvPr id="101" name="Shape 96"/>
          <p:cNvSpPr/>
          <p:nvPr/>
        </p:nvSpPr>
        <p:spPr>
          <a:xfrm>
            <a:off x="6940153" y="3168253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02" name="Text 97"/>
          <p:cNvSpPr/>
          <p:nvPr/>
        </p:nvSpPr>
        <p:spPr>
          <a:xfrm>
            <a:off x="6940153" y="3168253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Mongo DB</a:t>
            </a:r>
            <a:endParaRPr lang="en-US" sz="680" dirty="0"/>
          </a:p>
        </p:txBody>
      </p:sp>
      <p:sp>
        <p:nvSpPr>
          <p:cNvPr id="103" name="Shape 98"/>
          <p:cNvSpPr/>
          <p:nvPr/>
        </p:nvSpPr>
        <p:spPr>
          <a:xfrm>
            <a:off x="6861572" y="3529013"/>
            <a:ext cx="2175272" cy="1371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4" name="Text 99"/>
          <p:cNvSpPr/>
          <p:nvPr/>
        </p:nvSpPr>
        <p:spPr>
          <a:xfrm>
            <a:off x="6918722" y="3586163"/>
            <a:ext cx="20609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 Engines</a:t>
            </a:r>
            <a:endParaRPr lang="en-US" sz="837" dirty="0"/>
          </a:p>
        </p:txBody>
      </p:sp>
      <p:sp>
        <p:nvSpPr>
          <p:cNvPr id="105" name="Shape 100"/>
          <p:cNvSpPr/>
          <p:nvPr/>
        </p:nvSpPr>
        <p:spPr>
          <a:xfrm>
            <a:off x="6940153" y="3800475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06" name="Text 101"/>
          <p:cNvSpPr/>
          <p:nvPr/>
        </p:nvSpPr>
        <p:spPr>
          <a:xfrm>
            <a:off x="6940153" y="3800475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Vasara</a:t>
            </a:r>
            <a:endParaRPr lang="en-US" sz="680" dirty="0"/>
          </a:p>
        </p:txBody>
      </p:sp>
      <p:sp>
        <p:nvSpPr>
          <p:cNvPr id="107" name="Shape 102"/>
          <p:cNvSpPr/>
          <p:nvPr/>
        </p:nvSpPr>
        <p:spPr>
          <a:xfrm>
            <a:off x="6940153" y="4046934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08" name="Text 103"/>
          <p:cNvSpPr/>
          <p:nvPr/>
        </p:nvSpPr>
        <p:spPr>
          <a:xfrm>
            <a:off x="6940153" y="4046934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FIX</a:t>
            </a:r>
            <a:endParaRPr lang="en-US" sz="680" dirty="0"/>
          </a:p>
        </p:txBody>
      </p:sp>
      <p:sp>
        <p:nvSpPr>
          <p:cNvPr id="109" name="Shape 104"/>
          <p:cNvSpPr/>
          <p:nvPr/>
        </p:nvSpPr>
        <p:spPr>
          <a:xfrm>
            <a:off x="6940153" y="4293394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10" name="Text 105"/>
          <p:cNvSpPr/>
          <p:nvPr/>
        </p:nvSpPr>
        <p:spPr>
          <a:xfrm>
            <a:off x="6940153" y="4293394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YieldBook</a:t>
            </a:r>
            <a:endParaRPr lang="en-US" sz="680" dirty="0"/>
          </a:p>
        </p:txBody>
      </p:sp>
      <p:sp>
        <p:nvSpPr>
          <p:cNvPr id="111" name="Shape 106"/>
          <p:cNvSpPr/>
          <p:nvPr/>
        </p:nvSpPr>
        <p:spPr>
          <a:xfrm>
            <a:off x="6940153" y="4539853"/>
            <a:ext cx="2018109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12" name="Text 107"/>
          <p:cNvSpPr/>
          <p:nvPr/>
        </p:nvSpPr>
        <p:spPr>
          <a:xfrm>
            <a:off x="6940153" y="4539853"/>
            <a:ext cx="201810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Polypaths</a:t>
            </a:r>
            <a:endParaRPr lang="en-US" sz="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2025-09-17T10:00:15Z</dcterms:created>
  <dcterms:modified xsi:type="dcterms:W3CDTF">2025-09-17T10:00:15Z</dcterms:modified>
</cp:coreProperties>
</file>