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30" r:id="rId1"/>
  </p:sldMasterIdLst>
  <p:sldIdLst>
    <p:sldId id="256" r:id="rId2"/>
    <p:sldId id="257" r:id="rId3"/>
    <p:sldId id="258" r:id="rId4"/>
    <p:sldId id="259" r:id="rId5"/>
    <p:sldId id="260" r:id="rId6"/>
    <p:sldId id="261" r:id="rId7"/>
    <p:sldId id="262" r:id="rId8"/>
    <p:sldId id="264" r:id="rId9"/>
    <p:sldId id="269" r:id="rId10"/>
    <p:sldId id="265" r:id="rId11"/>
    <p:sldId id="266" r:id="rId12"/>
    <p:sldId id="263"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9B1E5B6-10C5-4963-BE54-971CEA825E78}" type="datetimeFigureOut">
              <a:rPr lang="en-IN" smtClean="0"/>
              <a:t>28-04-2022</a:t>
            </a:fld>
            <a:endParaRPr lang="en-IN"/>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IN"/>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BDE68A00-C16B-4C6A-A5F1-B084C314E62C}" type="slidenum">
              <a:rPr lang="en-IN" smtClean="0"/>
              <a:t>‹#›</a:t>
            </a:fld>
            <a:endParaRPr lang="en-IN"/>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121025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B1E5B6-10C5-4963-BE54-971CEA825E78}" type="datetimeFigureOut">
              <a:rPr lang="en-IN" smtClean="0"/>
              <a:t>28-04-2022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E68A00-C16B-4C6A-A5F1-B084C314E62C}" type="slidenum">
              <a:rPr lang="en-IN" smtClean="0"/>
              <a:t>‹#›</a:t>
            </a:fld>
            <a:endParaRPr lang="en-IN"/>
          </a:p>
        </p:txBody>
      </p:sp>
    </p:spTree>
    <p:extLst>
      <p:ext uri="{BB962C8B-B14F-4D97-AF65-F5344CB8AC3E}">
        <p14:creationId xmlns:p14="http://schemas.microsoft.com/office/powerpoint/2010/main" val="4203323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B1E5B6-10C5-4963-BE54-971CEA825E78}" type="datetimeFigureOut">
              <a:rPr lang="en-IN" smtClean="0"/>
              <a:t>28-04-2022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E68A00-C16B-4C6A-A5F1-B084C314E62C}" type="slidenum">
              <a:rPr lang="en-IN" smtClean="0"/>
              <a:t>‹#›</a:t>
            </a:fld>
            <a:endParaRPr lang="en-IN"/>
          </a:p>
        </p:txBody>
      </p:sp>
    </p:spTree>
    <p:extLst>
      <p:ext uri="{BB962C8B-B14F-4D97-AF65-F5344CB8AC3E}">
        <p14:creationId xmlns:p14="http://schemas.microsoft.com/office/powerpoint/2010/main" val="3115238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B1E5B6-10C5-4963-BE54-971CEA825E78}" type="datetimeFigureOut">
              <a:rPr lang="en-IN" smtClean="0"/>
              <a:t>28-04-2022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E68A00-C16B-4C6A-A5F1-B084C314E62C}" type="slidenum">
              <a:rPr lang="en-IN" smtClean="0"/>
              <a:t>‹#›</a:t>
            </a:fld>
            <a:endParaRPr lang="en-IN"/>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949925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B1E5B6-10C5-4963-BE54-971CEA825E78}" type="datetimeFigureOut">
              <a:rPr lang="en-IN" smtClean="0"/>
              <a:t>28-04-2022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E68A00-C16B-4C6A-A5F1-B084C314E62C}" type="slidenum">
              <a:rPr lang="en-IN" smtClean="0"/>
              <a:t>‹#›</a:t>
            </a:fld>
            <a:endParaRPr lang="en-IN"/>
          </a:p>
        </p:txBody>
      </p:sp>
    </p:spTree>
    <p:extLst>
      <p:ext uri="{BB962C8B-B14F-4D97-AF65-F5344CB8AC3E}">
        <p14:creationId xmlns:p14="http://schemas.microsoft.com/office/powerpoint/2010/main" val="10220611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9B1E5B6-10C5-4963-BE54-971CEA825E78}" type="datetimeFigureOut">
              <a:rPr lang="en-IN" smtClean="0"/>
              <a:t>28-04-2022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DE68A00-C16B-4C6A-A5F1-B084C314E62C}" type="slidenum">
              <a:rPr lang="en-IN" smtClean="0"/>
              <a:t>‹#›</a:t>
            </a:fld>
            <a:endParaRPr lang="en-IN"/>
          </a:p>
        </p:txBody>
      </p:sp>
    </p:spTree>
    <p:extLst>
      <p:ext uri="{BB962C8B-B14F-4D97-AF65-F5344CB8AC3E}">
        <p14:creationId xmlns:p14="http://schemas.microsoft.com/office/powerpoint/2010/main" val="12727444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9B1E5B6-10C5-4963-BE54-971CEA825E78}" type="datetimeFigureOut">
              <a:rPr lang="en-IN" smtClean="0"/>
              <a:t>28-04-2022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DE68A00-C16B-4C6A-A5F1-B084C314E62C}" type="slidenum">
              <a:rPr lang="en-IN" smtClean="0"/>
              <a:t>‹#›</a:t>
            </a:fld>
            <a:endParaRPr lang="en-IN"/>
          </a:p>
        </p:txBody>
      </p:sp>
    </p:spTree>
    <p:extLst>
      <p:ext uri="{BB962C8B-B14F-4D97-AF65-F5344CB8AC3E}">
        <p14:creationId xmlns:p14="http://schemas.microsoft.com/office/powerpoint/2010/main" val="42892211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B1E5B6-10C5-4963-BE54-971CEA825E78}" type="datetimeFigureOut">
              <a:rPr lang="en-IN" smtClean="0"/>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E68A00-C16B-4C6A-A5F1-B084C314E62C}" type="slidenum">
              <a:rPr lang="en-IN" smtClean="0"/>
              <a:t>‹#›</a:t>
            </a:fld>
            <a:endParaRPr lang="en-IN"/>
          </a:p>
        </p:txBody>
      </p:sp>
    </p:spTree>
    <p:extLst>
      <p:ext uri="{BB962C8B-B14F-4D97-AF65-F5344CB8AC3E}">
        <p14:creationId xmlns:p14="http://schemas.microsoft.com/office/powerpoint/2010/main" val="35175135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B1E5B6-10C5-4963-BE54-971CEA825E78}" type="datetimeFigureOut">
              <a:rPr lang="en-IN" smtClean="0"/>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E68A00-C16B-4C6A-A5F1-B084C314E62C}" type="slidenum">
              <a:rPr lang="en-IN" smtClean="0"/>
              <a:t>‹#›</a:t>
            </a:fld>
            <a:endParaRPr lang="en-IN"/>
          </a:p>
        </p:txBody>
      </p:sp>
    </p:spTree>
    <p:extLst>
      <p:ext uri="{BB962C8B-B14F-4D97-AF65-F5344CB8AC3E}">
        <p14:creationId xmlns:p14="http://schemas.microsoft.com/office/powerpoint/2010/main" val="249136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B1E5B6-10C5-4963-BE54-971CEA825E78}" type="datetimeFigureOut">
              <a:rPr lang="en-IN" smtClean="0"/>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E68A00-C16B-4C6A-A5F1-B084C314E62C}" type="slidenum">
              <a:rPr lang="en-IN" smtClean="0"/>
              <a:t>‹#›</a:t>
            </a:fld>
            <a:endParaRPr lang="en-IN"/>
          </a:p>
        </p:txBody>
      </p:sp>
    </p:spTree>
    <p:extLst>
      <p:ext uri="{BB962C8B-B14F-4D97-AF65-F5344CB8AC3E}">
        <p14:creationId xmlns:p14="http://schemas.microsoft.com/office/powerpoint/2010/main" val="3547540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B1E5B6-10C5-4963-BE54-971CEA825E78}" type="datetimeFigureOut">
              <a:rPr lang="en-IN" smtClean="0"/>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E68A00-C16B-4C6A-A5F1-B084C314E62C}" type="slidenum">
              <a:rPr lang="en-IN" smtClean="0"/>
              <a:t>‹#›</a:t>
            </a:fld>
            <a:endParaRPr lang="en-IN"/>
          </a:p>
        </p:txBody>
      </p:sp>
    </p:spTree>
    <p:extLst>
      <p:ext uri="{BB962C8B-B14F-4D97-AF65-F5344CB8AC3E}">
        <p14:creationId xmlns:p14="http://schemas.microsoft.com/office/powerpoint/2010/main" val="1007402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B1E5B6-10C5-4963-BE54-971CEA825E78}" type="datetimeFigureOut">
              <a:rPr lang="en-IN" smtClean="0"/>
              <a:t>28-04-2022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E68A00-C16B-4C6A-A5F1-B084C314E62C}" type="slidenum">
              <a:rPr lang="en-IN" smtClean="0"/>
              <a:t>‹#›</a:t>
            </a:fld>
            <a:endParaRPr lang="en-IN"/>
          </a:p>
        </p:txBody>
      </p:sp>
    </p:spTree>
    <p:extLst>
      <p:ext uri="{BB962C8B-B14F-4D97-AF65-F5344CB8AC3E}">
        <p14:creationId xmlns:p14="http://schemas.microsoft.com/office/powerpoint/2010/main" val="3300159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B1E5B6-10C5-4963-BE54-971CEA825E78}" type="datetimeFigureOut">
              <a:rPr lang="en-IN" smtClean="0"/>
              <a:t>28-04-2022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DE68A00-C16B-4C6A-A5F1-B084C314E62C}" type="slidenum">
              <a:rPr lang="en-IN" smtClean="0"/>
              <a:t>‹#›</a:t>
            </a:fld>
            <a:endParaRPr lang="en-IN"/>
          </a:p>
        </p:txBody>
      </p:sp>
    </p:spTree>
    <p:extLst>
      <p:ext uri="{BB962C8B-B14F-4D97-AF65-F5344CB8AC3E}">
        <p14:creationId xmlns:p14="http://schemas.microsoft.com/office/powerpoint/2010/main" val="2703113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B1E5B6-10C5-4963-BE54-971CEA825E78}" type="datetimeFigureOut">
              <a:rPr lang="en-IN" smtClean="0"/>
              <a:t>28-04-2022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DE68A00-C16B-4C6A-A5F1-B084C314E62C}" type="slidenum">
              <a:rPr lang="en-IN" smtClean="0"/>
              <a:t>‹#›</a:t>
            </a:fld>
            <a:endParaRPr lang="en-IN"/>
          </a:p>
        </p:txBody>
      </p:sp>
    </p:spTree>
    <p:extLst>
      <p:ext uri="{BB962C8B-B14F-4D97-AF65-F5344CB8AC3E}">
        <p14:creationId xmlns:p14="http://schemas.microsoft.com/office/powerpoint/2010/main" val="1963342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B1E5B6-10C5-4963-BE54-971CEA825E78}" type="datetimeFigureOut">
              <a:rPr lang="en-IN" smtClean="0"/>
              <a:t>28-04-2022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DE68A00-C16B-4C6A-A5F1-B084C314E62C}" type="slidenum">
              <a:rPr lang="en-IN" smtClean="0"/>
              <a:t>‹#›</a:t>
            </a:fld>
            <a:endParaRPr lang="en-IN"/>
          </a:p>
        </p:txBody>
      </p:sp>
    </p:spTree>
    <p:extLst>
      <p:ext uri="{BB962C8B-B14F-4D97-AF65-F5344CB8AC3E}">
        <p14:creationId xmlns:p14="http://schemas.microsoft.com/office/powerpoint/2010/main" val="370506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B1E5B6-10C5-4963-BE54-971CEA825E78}" type="datetimeFigureOut">
              <a:rPr lang="en-IN" smtClean="0"/>
              <a:t>28-04-2022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E68A00-C16B-4C6A-A5F1-B084C314E62C}" type="slidenum">
              <a:rPr lang="en-IN" smtClean="0"/>
              <a:t>‹#›</a:t>
            </a:fld>
            <a:endParaRPr lang="en-IN"/>
          </a:p>
        </p:txBody>
      </p:sp>
    </p:spTree>
    <p:extLst>
      <p:ext uri="{BB962C8B-B14F-4D97-AF65-F5344CB8AC3E}">
        <p14:creationId xmlns:p14="http://schemas.microsoft.com/office/powerpoint/2010/main" val="591503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B1E5B6-10C5-4963-BE54-971CEA825E78}" type="datetimeFigureOut">
              <a:rPr lang="en-IN" smtClean="0"/>
              <a:t>28-04-2022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E68A00-C16B-4C6A-A5F1-B084C314E62C}" type="slidenum">
              <a:rPr lang="en-IN" smtClean="0"/>
              <a:t>‹#›</a:t>
            </a:fld>
            <a:endParaRPr lang="en-IN"/>
          </a:p>
        </p:txBody>
      </p:sp>
    </p:spTree>
    <p:extLst>
      <p:ext uri="{BB962C8B-B14F-4D97-AF65-F5344CB8AC3E}">
        <p14:creationId xmlns:p14="http://schemas.microsoft.com/office/powerpoint/2010/main" val="4283802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F9B1E5B6-10C5-4963-BE54-971CEA825E78}" type="datetimeFigureOut">
              <a:rPr lang="en-IN" smtClean="0"/>
              <a:t>28-04-2022</a:t>
            </a:fld>
            <a:endParaRPr lang="en-IN"/>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IN"/>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BDE68A00-C16B-4C6A-A5F1-B084C314E62C}" type="slidenum">
              <a:rPr lang="en-IN" smtClean="0"/>
              <a:t>‹#›</a:t>
            </a:fld>
            <a:endParaRPr lang="en-IN"/>
          </a:p>
        </p:txBody>
      </p:sp>
    </p:spTree>
    <p:extLst>
      <p:ext uri="{BB962C8B-B14F-4D97-AF65-F5344CB8AC3E}">
        <p14:creationId xmlns:p14="http://schemas.microsoft.com/office/powerpoint/2010/main" val="3351900384"/>
      </p:ext>
    </p:extLst>
  </p:cSld>
  <p:clrMap bg1="lt1" tx1="dk1" bg2="lt2" tx2="dk2" accent1="accent1" accent2="accent2" accent3="accent3" accent4="accent4" accent5="accent5" accent6="accent6" hlink="hlink" folHlink="folHlink"/>
  <p:sldLayoutIdLst>
    <p:sldLayoutId id="2147484131" r:id="rId1"/>
    <p:sldLayoutId id="2147484132" r:id="rId2"/>
    <p:sldLayoutId id="2147484133" r:id="rId3"/>
    <p:sldLayoutId id="2147484134" r:id="rId4"/>
    <p:sldLayoutId id="2147484135" r:id="rId5"/>
    <p:sldLayoutId id="2147484136" r:id="rId6"/>
    <p:sldLayoutId id="2147484137" r:id="rId7"/>
    <p:sldLayoutId id="2147484138" r:id="rId8"/>
    <p:sldLayoutId id="2147484139" r:id="rId9"/>
    <p:sldLayoutId id="2147484140" r:id="rId10"/>
    <p:sldLayoutId id="2147484141" r:id="rId11"/>
    <p:sldLayoutId id="2147484142" r:id="rId12"/>
    <p:sldLayoutId id="2147484143" r:id="rId13"/>
    <p:sldLayoutId id="2147484144" r:id="rId14"/>
    <p:sldLayoutId id="2147484145" r:id="rId15"/>
    <p:sldLayoutId id="2147484146" r:id="rId16"/>
    <p:sldLayoutId id="2147484147" r:id="rId17"/>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analyticsvidhya.com/blog/2021/09/a-beginners-guide-to-image-processing-with-opencv-and-pyth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041A486-90F8-4E01-BAB6-965639168BD1}"/>
              </a:ext>
            </a:extLst>
          </p:cNvPr>
          <p:cNvSpPr>
            <a:spLocks noGrp="1"/>
          </p:cNvSpPr>
          <p:nvPr>
            <p:ph type="title"/>
          </p:nvPr>
        </p:nvSpPr>
        <p:spPr>
          <a:xfrm>
            <a:off x="0" y="294381"/>
            <a:ext cx="9603275" cy="1049235"/>
          </a:xfrm>
        </p:spPr>
        <p:txBody>
          <a:bodyPr/>
          <a:lstStyle/>
          <a:p>
            <a:pPr algn="ctr"/>
            <a:r>
              <a:rPr lang="en-IN" b="1" dirty="0">
                <a:solidFill>
                  <a:schemeClr val="tx1"/>
                </a:solidFill>
                <a:latin typeface="Candara Light" panose="020E0502030303020204" pitchFamily="34" charset="0"/>
              </a:rPr>
              <a:t>LINEAR ALGEBRA PROJECT</a:t>
            </a:r>
          </a:p>
        </p:txBody>
      </p:sp>
      <p:sp>
        <p:nvSpPr>
          <p:cNvPr id="7" name="TextBox 6">
            <a:extLst>
              <a:ext uri="{FF2B5EF4-FFF2-40B4-BE49-F238E27FC236}">
                <a16:creationId xmlns:a16="http://schemas.microsoft.com/office/drawing/2014/main" id="{803F01F0-1F3C-45B8-8859-A85FFC9F524C}"/>
              </a:ext>
            </a:extLst>
          </p:cNvPr>
          <p:cNvSpPr txBox="1"/>
          <p:nvPr/>
        </p:nvSpPr>
        <p:spPr>
          <a:xfrm>
            <a:off x="570297" y="1740385"/>
            <a:ext cx="9285972" cy="769441"/>
          </a:xfrm>
          <a:prstGeom prst="rect">
            <a:avLst/>
          </a:prstGeom>
          <a:noFill/>
        </p:spPr>
        <p:txBody>
          <a:bodyPr wrap="square">
            <a:spAutoFit/>
          </a:bodyPr>
          <a:lstStyle/>
          <a:p>
            <a:pPr algn="ctr"/>
            <a:r>
              <a:rPr lang="en-US" sz="4400" cap="none" dirty="0">
                <a:ln w="0"/>
                <a:solidFill>
                  <a:srgbClr val="FF0000"/>
                </a:solidFill>
                <a:effectLst>
                  <a:outerShdw blurRad="38100" dist="19050" dir="2700000" algn="tl" rotWithShape="0">
                    <a:schemeClr val="dk1">
                      <a:alpha val="40000"/>
                    </a:schemeClr>
                  </a:outerShdw>
                </a:effectLst>
                <a:latin typeface="Bahnschrift Condensed" panose="020B0502040204020203" pitchFamily="34" charset="0"/>
                <a:ea typeface="Cambria Math" panose="02040503050406030204" pitchFamily="18" charset="0"/>
              </a:rPr>
              <a:t>TOPIC: </a:t>
            </a:r>
            <a:r>
              <a:rPr lang="en-US" sz="4400" dirty="0">
                <a:ln w="0"/>
                <a:effectLst>
                  <a:reflection blurRad="6350" stA="53000" endA="300" endPos="35500" dir="5400000" sy="-90000" algn="bl" rotWithShape="0"/>
                </a:effectLst>
                <a:latin typeface="Bahnschrift Condensed" panose="020B0502040204020203" pitchFamily="34" charset="0"/>
                <a:ea typeface="Cambria Math" panose="02040503050406030204" pitchFamily="18" charset="0"/>
              </a:rPr>
              <a:t>VIRTUAL IMAGE DRAG AND DROP</a:t>
            </a:r>
            <a:endParaRPr lang="en-US" sz="4400" cap="none" dirty="0">
              <a:ln w="0"/>
              <a:effectLst>
                <a:reflection blurRad="6350" stA="53000" endA="300" endPos="35500" dir="5400000" sy="-90000" algn="bl" rotWithShape="0"/>
              </a:effectLst>
              <a:latin typeface="Bahnschrift Condensed" panose="020B0502040204020203" pitchFamily="34" charset="0"/>
              <a:ea typeface="Cambria Math" panose="02040503050406030204" pitchFamily="18" charset="0"/>
            </a:endParaRPr>
          </a:p>
        </p:txBody>
      </p:sp>
      <p:sp>
        <p:nvSpPr>
          <p:cNvPr id="9" name="TextBox 8">
            <a:extLst>
              <a:ext uri="{FF2B5EF4-FFF2-40B4-BE49-F238E27FC236}">
                <a16:creationId xmlns:a16="http://schemas.microsoft.com/office/drawing/2014/main" id="{688ABAD4-90B3-431F-B32E-382EDED442A8}"/>
              </a:ext>
            </a:extLst>
          </p:cNvPr>
          <p:cNvSpPr txBox="1"/>
          <p:nvPr/>
        </p:nvSpPr>
        <p:spPr>
          <a:xfrm>
            <a:off x="200519" y="2986600"/>
            <a:ext cx="6494646" cy="2308324"/>
          </a:xfrm>
          <a:prstGeom prst="rect">
            <a:avLst/>
          </a:prstGeom>
          <a:noFill/>
        </p:spPr>
        <p:txBody>
          <a:bodyPr wrap="square">
            <a:spAutoFit/>
          </a:bodyPr>
          <a:lstStyle/>
          <a:p>
            <a:r>
              <a:rPr lang="en-IN" sz="2400" b="1" dirty="0">
                <a:solidFill>
                  <a:srgbClr val="002060"/>
                </a:solidFill>
                <a:latin typeface="Calibri" panose="020F0502020204030204" pitchFamily="34" charset="0"/>
                <a:cs typeface="Calibri" panose="020F0502020204030204" pitchFamily="34" charset="0"/>
              </a:rPr>
              <a:t>TEAM MEMBERS:</a:t>
            </a:r>
          </a:p>
          <a:p>
            <a:r>
              <a:rPr lang="en-IN" sz="2400" b="1" dirty="0">
                <a:solidFill>
                  <a:srgbClr val="002060"/>
                </a:solidFill>
                <a:latin typeface="Calibri" panose="020F0502020204030204" pitchFamily="34" charset="0"/>
                <a:cs typeface="Calibri" panose="020F0502020204030204" pitchFamily="34" charset="0"/>
              </a:rPr>
              <a:t>NEERAJA N: PES2UG20CS528</a:t>
            </a:r>
          </a:p>
          <a:p>
            <a:r>
              <a:rPr lang="en-IN" sz="2400" b="1" dirty="0">
                <a:solidFill>
                  <a:srgbClr val="002060"/>
                </a:solidFill>
                <a:latin typeface="Calibri" panose="020F0502020204030204" pitchFamily="34" charset="0"/>
                <a:cs typeface="Calibri" panose="020F0502020204030204" pitchFamily="34" charset="0"/>
              </a:rPr>
              <a:t>RITHIKA A: PES2UG20CS539</a:t>
            </a:r>
          </a:p>
          <a:p>
            <a:r>
              <a:rPr lang="en-IN" sz="2400" b="1" dirty="0">
                <a:solidFill>
                  <a:srgbClr val="002060"/>
                </a:solidFill>
                <a:latin typeface="Calibri" panose="020F0502020204030204" pitchFamily="34" charset="0"/>
                <a:cs typeface="Calibri" panose="020F0502020204030204" pitchFamily="34" charset="0"/>
              </a:rPr>
              <a:t>S KUSHALA: PES2UG20CS541</a:t>
            </a:r>
          </a:p>
          <a:p>
            <a:r>
              <a:rPr lang="en-IN" sz="2400" b="1" dirty="0">
                <a:solidFill>
                  <a:srgbClr val="002060"/>
                </a:solidFill>
                <a:latin typeface="Calibri" panose="020F0502020204030204" pitchFamily="34" charset="0"/>
                <a:cs typeface="Calibri" panose="020F0502020204030204" pitchFamily="34" charset="0"/>
              </a:rPr>
              <a:t>SAKSHI DESHPANDE: PES2UG20CS544</a:t>
            </a:r>
          </a:p>
          <a:p>
            <a:r>
              <a:rPr lang="en-IN" sz="2400" b="1" dirty="0">
                <a:solidFill>
                  <a:srgbClr val="002060"/>
                </a:solidFill>
                <a:latin typeface="Calibri" panose="020F0502020204030204" pitchFamily="34" charset="0"/>
                <a:cs typeface="Calibri" panose="020F0502020204030204" pitchFamily="34" charset="0"/>
              </a:rPr>
              <a:t>SUMEDA PUJA:PES2UG20CS562</a:t>
            </a:r>
          </a:p>
        </p:txBody>
      </p:sp>
      <p:pic>
        <p:nvPicPr>
          <p:cNvPr id="3" name="Picture 2">
            <a:extLst>
              <a:ext uri="{FF2B5EF4-FFF2-40B4-BE49-F238E27FC236}">
                <a16:creationId xmlns:a16="http://schemas.microsoft.com/office/drawing/2014/main" id="{5F859589-5FAA-4B68-B40C-4B547A7AD23D}"/>
              </a:ext>
            </a:extLst>
          </p:cNvPr>
          <p:cNvPicPr>
            <a:picLocks noChangeAspect="1"/>
          </p:cNvPicPr>
          <p:nvPr/>
        </p:nvPicPr>
        <p:blipFill>
          <a:blip r:embed="rId2"/>
          <a:stretch>
            <a:fillRect/>
          </a:stretch>
        </p:blipFill>
        <p:spPr>
          <a:xfrm>
            <a:off x="9123599" y="235067"/>
            <a:ext cx="2390739" cy="1453405"/>
          </a:xfrm>
          <a:prstGeom prst="rect">
            <a:avLst/>
          </a:prstGeom>
        </p:spPr>
      </p:pic>
    </p:spTree>
    <p:extLst>
      <p:ext uri="{BB962C8B-B14F-4D97-AF65-F5344CB8AC3E}">
        <p14:creationId xmlns:p14="http://schemas.microsoft.com/office/powerpoint/2010/main" val="3720638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866DA-99B1-42C4-A07C-D144EFD1C4D6}"/>
              </a:ext>
            </a:extLst>
          </p:cNvPr>
          <p:cNvSpPr>
            <a:spLocks noGrp="1"/>
          </p:cNvSpPr>
          <p:nvPr>
            <p:ph type="title"/>
          </p:nvPr>
        </p:nvSpPr>
        <p:spPr>
          <a:xfrm>
            <a:off x="211756" y="89034"/>
            <a:ext cx="11608068" cy="1151965"/>
          </a:xfrm>
        </p:spPr>
        <p:txBody>
          <a:bodyPr>
            <a:noAutofit/>
          </a:bodyPr>
          <a:lstStyle/>
          <a:p>
            <a:pPr algn="ctr"/>
            <a:r>
              <a:rPr lang="en-IN" sz="4400" dirty="0"/>
              <a:t>HOW LA IS USED TO RECOGNIZE HAND MOVEMENT?</a:t>
            </a:r>
          </a:p>
        </p:txBody>
      </p:sp>
      <p:sp>
        <p:nvSpPr>
          <p:cNvPr id="3" name="Content Placeholder 2">
            <a:extLst>
              <a:ext uri="{FF2B5EF4-FFF2-40B4-BE49-F238E27FC236}">
                <a16:creationId xmlns:a16="http://schemas.microsoft.com/office/drawing/2014/main" id="{70E2BCA1-7C40-421A-BF70-672A2EA1F81B}"/>
              </a:ext>
            </a:extLst>
          </p:cNvPr>
          <p:cNvSpPr>
            <a:spLocks noGrp="1"/>
          </p:cNvSpPr>
          <p:nvPr>
            <p:ph sz="quarter" idx="13"/>
          </p:nvPr>
        </p:nvSpPr>
        <p:spPr>
          <a:xfrm>
            <a:off x="372176" y="1139370"/>
            <a:ext cx="10394707" cy="3311189"/>
          </a:xfrm>
        </p:spPr>
        <p:txBody>
          <a:bodyPr/>
          <a:lstStyle/>
          <a:p>
            <a:r>
              <a:rPr lang="en-US" b="1" dirty="0">
                <a:latin typeface="Times New Roman" panose="02020603050405020304" pitchFamily="18" charset="0"/>
                <a:cs typeface="Times New Roman" panose="02020603050405020304" pitchFamily="18" charset="0"/>
              </a:rPr>
              <a:t>In trigonometry, the law of cosines relates the lengths of the sides of a triangle to the cosine of one of its angles.</a:t>
            </a:r>
          </a:p>
          <a:p>
            <a:r>
              <a:rPr lang="en-US" b="1" dirty="0">
                <a:latin typeface="Times New Roman" panose="02020603050405020304" pitchFamily="18" charset="0"/>
                <a:cs typeface="Times New Roman" panose="02020603050405020304" pitchFamily="18" charset="0"/>
              </a:rPr>
              <a:t>the law of cosines states where γ denotes the angle contained between sides of lengths a and b and opposite the side of length c.</a:t>
            </a:r>
          </a:p>
          <a:p>
            <a:r>
              <a:rPr lang="en-US" b="1" dirty="0">
                <a:latin typeface="Times New Roman" panose="02020603050405020304" pitchFamily="18" charset="0"/>
                <a:cs typeface="Times New Roman" panose="02020603050405020304" pitchFamily="18" charset="0"/>
              </a:rPr>
              <a:t>By seeing this formula now we understand that if we have; </a:t>
            </a:r>
            <a:r>
              <a:rPr lang="en-US" b="1" dirty="0" err="1">
                <a:latin typeface="Times New Roman" panose="02020603050405020304" pitchFamily="18" charset="0"/>
                <a:cs typeface="Times New Roman" panose="02020603050405020304" pitchFamily="18" charset="0"/>
              </a:rPr>
              <a:t>a,b</a:t>
            </a:r>
            <a:r>
              <a:rPr lang="en-US" b="1" dirty="0">
                <a:latin typeface="Times New Roman" panose="02020603050405020304" pitchFamily="18" charset="0"/>
                <a:cs typeface="Times New Roman" panose="02020603050405020304" pitchFamily="18" charset="0"/>
              </a:rPr>
              <a:t> and </a:t>
            </a:r>
            <a:r>
              <a:rPr lang="en-US" b="1" dirty="0" err="1">
                <a:latin typeface="Times New Roman" panose="02020603050405020304" pitchFamily="18" charset="0"/>
                <a:cs typeface="Times New Roman" panose="02020603050405020304" pitchFamily="18" charset="0"/>
              </a:rPr>
              <a:t>gaama</a:t>
            </a:r>
            <a:r>
              <a:rPr lang="en-US" b="1" dirty="0">
                <a:latin typeface="Times New Roman" panose="02020603050405020304" pitchFamily="18" charset="0"/>
                <a:cs typeface="Times New Roman" panose="02020603050405020304" pitchFamily="18" charset="0"/>
              </a:rPr>
              <a:t> then we also find c as well as if we have; </a:t>
            </a:r>
            <a:r>
              <a:rPr lang="en-US" b="1" dirty="0" err="1">
                <a:latin typeface="Times New Roman" panose="02020603050405020304" pitchFamily="18" charset="0"/>
                <a:cs typeface="Times New Roman" panose="02020603050405020304" pitchFamily="18" charset="0"/>
              </a:rPr>
              <a:t>a,b,c</a:t>
            </a:r>
            <a:r>
              <a:rPr lang="en-US" b="1" dirty="0">
                <a:latin typeface="Times New Roman" panose="02020603050405020304" pitchFamily="18" charset="0"/>
                <a:cs typeface="Times New Roman" panose="02020603050405020304" pitchFamily="18" charset="0"/>
              </a:rPr>
              <a:t> then we also find gamma (vice-versa)</a:t>
            </a:r>
          </a:p>
          <a:p>
            <a:endParaRPr lang="en-IN" dirty="0"/>
          </a:p>
        </p:txBody>
      </p:sp>
      <p:pic>
        <p:nvPicPr>
          <p:cNvPr id="5" name="Picture 4">
            <a:extLst>
              <a:ext uri="{FF2B5EF4-FFF2-40B4-BE49-F238E27FC236}">
                <a16:creationId xmlns:a16="http://schemas.microsoft.com/office/drawing/2014/main" id="{B33A96AD-FC7E-451A-B5A8-2343DD6008A2}"/>
              </a:ext>
            </a:extLst>
          </p:cNvPr>
          <p:cNvPicPr>
            <a:picLocks noChangeAspect="1"/>
          </p:cNvPicPr>
          <p:nvPr/>
        </p:nvPicPr>
        <p:blipFill>
          <a:blip r:embed="rId2"/>
          <a:stretch>
            <a:fillRect/>
          </a:stretch>
        </p:blipFill>
        <p:spPr>
          <a:xfrm>
            <a:off x="705051" y="4239036"/>
            <a:ext cx="3206915" cy="901746"/>
          </a:xfrm>
          <a:prstGeom prst="rect">
            <a:avLst/>
          </a:prstGeom>
        </p:spPr>
      </p:pic>
      <p:pic>
        <p:nvPicPr>
          <p:cNvPr id="7" name="Picture 6">
            <a:extLst>
              <a:ext uri="{FF2B5EF4-FFF2-40B4-BE49-F238E27FC236}">
                <a16:creationId xmlns:a16="http://schemas.microsoft.com/office/drawing/2014/main" id="{F54DB143-6F18-4681-B53C-D6E5828F15EE}"/>
              </a:ext>
            </a:extLst>
          </p:cNvPr>
          <p:cNvPicPr>
            <a:picLocks noChangeAspect="1"/>
          </p:cNvPicPr>
          <p:nvPr/>
        </p:nvPicPr>
        <p:blipFill>
          <a:blip r:embed="rId3"/>
          <a:stretch>
            <a:fillRect/>
          </a:stretch>
        </p:blipFill>
        <p:spPr>
          <a:xfrm>
            <a:off x="7490115" y="3965972"/>
            <a:ext cx="3276768" cy="1447874"/>
          </a:xfrm>
          <a:prstGeom prst="rect">
            <a:avLst/>
          </a:prstGeom>
        </p:spPr>
      </p:pic>
    </p:spTree>
    <p:extLst>
      <p:ext uri="{BB962C8B-B14F-4D97-AF65-F5344CB8AC3E}">
        <p14:creationId xmlns:p14="http://schemas.microsoft.com/office/powerpoint/2010/main" val="1862488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3001E8A-6371-48E4-8A31-8B28CD27B0C8}"/>
              </a:ext>
            </a:extLst>
          </p:cNvPr>
          <p:cNvPicPr>
            <a:picLocks noChangeAspect="1"/>
          </p:cNvPicPr>
          <p:nvPr/>
        </p:nvPicPr>
        <p:blipFill>
          <a:blip r:embed="rId2"/>
          <a:stretch>
            <a:fillRect/>
          </a:stretch>
        </p:blipFill>
        <p:spPr>
          <a:xfrm>
            <a:off x="851181" y="554073"/>
            <a:ext cx="9669232" cy="4316452"/>
          </a:xfrm>
          <a:prstGeom prst="rect">
            <a:avLst/>
          </a:prstGeom>
        </p:spPr>
      </p:pic>
    </p:spTree>
    <p:extLst>
      <p:ext uri="{BB962C8B-B14F-4D97-AF65-F5344CB8AC3E}">
        <p14:creationId xmlns:p14="http://schemas.microsoft.com/office/powerpoint/2010/main" val="2567219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C16D1-9C7C-4E57-8308-B95D5ACACF7F}"/>
              </a:ext>
            </a:extLst>
          </p:cNvPr>
          <p:cNvSpPr>
            <a:spLocks noGrp="1"/>
          </p:cNvSpPr>
          <p:nvPr>
            <p:ph type="title"/>
          </p:nvPr>
        </p:nvSpPr>
        <p:spPr>
          <a:xfrm>
            <a:off x="663627" y="0"/>
            <a:ext cx="10717546" cy="5459767"/>
          </a:xfrm>
        </p:spPr>
        <p:txBody>
          <a:bodyPr>
            <a:normAutofit/>
          </a:bodyPr>
          <a:lstStyle/>
          <a:p>
            <a:pPr algn="ctr"/>
            <a:r>
              <a:rPr lang="en-IN" sz="9600" dirty="0"/>
              <a:t>OUTPUT</a:t>
            </a:r>
          </a:p>
        </p:txBody>
      </p:sp>
    </p:spTree>
    <p:extLst>
      <p:ext uri="{BB962C8B-B14F-4D97-AF65-F5344CB8AC3E}">
        <p14:creationId xmlns:p14="http://schemas.microsoft.com/office/powerpoint/2010/main" val="1893402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51A6DBA-8240-4C77-8F9D-6F4D0D0974C9}"/>
              </a:ext>
            </a:extLst>
          </p:cNvPr>
          <p:cNvSpPr/>
          <p:nvPr/>
        </p:nvSpPr>
        <p:spPr>
          <a:xfrm rot="449732">
            <a:off x="2565897" y="1900273"/>
            <a:ext cx="6421273" cy="1107996"/>
          </a:xfrm>
          <a:prstGeom prst="rect">
            <a:avLst/>
          </a:prstGeom>
          <a:ln>
            <a:solidFill>
              <a:srgbClr val="7030A0"/>
            </a:solidFill>
          </a:ln>
          <a:effectLst>
            <a:glow rad="228600">
              <a:schemeClr val="accent6">
                <a:satMod val="175000"/>
                <a:alpha val="40000"/>
              </a:schemeClr>
            </a:glow>
            <a:outerShdw blurRad="25400" dist="12700" dir="5400000" rotWithShape="0">
              <a:srgbClr val="000000">
                <a:alpha val="60000"/>
              </a:srgbClr>
            </a:outerShdw>
          </a:effectLst>
        </p:spPr>
        <p:style>
          <a:lnRef idx="0">
            <a:schemeClr val="dk1"/>
          </a:lnRef>
          <a:fillRef idx="3">
            <a:schemeClr val="dk1"/>
          </a:fillRef>
          <a:effectRef idx="3">
            <a:schemeClr val="dk1"/>
          </a:effectRef>
          <a:fontRef idx="minor">
            <a:schemeClr val="lt1"/>
          </a:fontRef>
        </p:style>
        <p:txBody>
          <a:bodyPr wrap="square" lIns="91440" tIns="45720" rIns="91440" bIns="45720">
            <a:spAutoFit/>
          </a:bodyPr>
          <a:lstStyle/>
          <a:p>
            <a:pPr algn="ctr"/>
            <a:r>
              <a:rPr lang="en-US" sz="6600" dirty="0">
                <a:ln w="0"/>
                <a:solidFill>
                  <a:schemeClr val="accent1"/>
                </a:solidFill>
                <a:effectLst>
                  <a:outerShdw blurRad="38100" dist="25400" dir="5400000" algn="ctr" rotWithShape="0">
                    <a:srgbClr val="6E747A">
                      <a:alpha val="43000"/>
                    </a:srgbClr>
                  </a:outerShdw>
                </a:effectLst>
              </a:rPr>
              <a:t>THANK YOU</a:t>
            </a:r>
          </a:p>
        </p:txBody>
      </p:sp>
    </p:spTree>
    <p:extLst>
      <p:ext uri="{BB962C8B-B14F-4D97-AF65-F5344CB8AC3E}">
        <p14:creationId xmlns:p14="http://schemas.microsoft.com/office/powerpoint/2010/main" val="3421694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D9D0AF2-3254-4372-AA9B-68E2CD26E486}"/>
              </a:ext>
            </a:extLst>
          </p:cNvPr>
          <p:cNvSpPr>
            <a:spLocks noGrp="1"/>
          </p:cNvSpPr>
          <p:nvPr>
            <p:ph type="title"/>
          </p:nvPr>
        </p:nvSpPr>
        <p:spPr>
          <a:xfrm>
            <a:off x="685800" y="89034"/>
            <a:ext cx="10396882" cy="1151965"/>
          </a:xfrm>
        </p:spPr>
        <p:txBody>
          <a:bodyPr/>
          <a:lstStyle/>
          <a:p>
            <a:pPr algn="ctr"/>
            <a:r>
              <a:rPr lang="en-IN" dirty="0"/>
              <a:t>introduction</a:t>
            </a:r>
          </a:p>
        </p:txBody>
      </p:sp>
      <p:sp>
        <p:nvSpPr>
          <p:cNvPr id="4" name="Content Placeholder 3">
            <a:extLst>
              <a:ext uri="{FF2B5EF4-FFF2-40B4-BE49-F238E27FC236}">
                <a16:creationId xmlns:a16="http://schemas.microsoft.com/office/drawing/2014/main" id="{5387D1BD-014B-44D2-A64F-DF859974E20E}"/>
              </a:ext>
            </a:extLst>
          </p:cNvPr>
          <p:cNvSpPr>
            <a:spLocks noGrp="1"/>
          </p:cNvSpPr>
          <p:nvPr>
            <p:ph sz="quarter" idx="13"/>
          </p:nvPr>
        </p:nvSpPr>
        <p:spPr>
          <a:xfrm>
            <a:off x="685800" y="1097280"/>
            <a:ext cx="10394707" cy="4437246"/>
          </a:xfrm>
        </p:spPr>
        <p:txBody>
          <a:bodyPr/>
          <a:lstStyle/>
          <a:p>
            <a:pPr algn="l"/>
            <a:r>
              <a:rPr lang="en-US" b="1" i="0" dirty="0">
                <a:solidFill>
                  <a:srgbClr val="002060"/>
                </a:solidFill>
                <a:effectLst/>
                <a:latin typeface="Times New Roman" panose="02020603050405020304" pitchFamily="18" charset="0"/>
                <a:cs typeface="Times New Roman" panose="02020603050405020304" pitchFamily="18" charset="0"/>
              </a:rPr>
              <a:t>This project is about using open CV and media pipe libraries to utilize the web camera for Draggin</a:t>
            </a:r>
            <a:r>
              <a:rPr lang="en-US" b="1" dirty="0">
                <a:solidFill>
                  <a:srgbClr val="002060"/>
                </a:solidFill>
                <a:latin typeface="Times New Roman" panose="02020603050405020304" pitchFamily="18" charset="0"/>
                <a:cs typeface="Times New Roman" panose="02020603050405020304" pitchFamily="18" charset="0"/>
              </a:rPr>
              <a:t>g and dropping images virtually. </a:t>
            </a:r>
            <a:endParaRPr lang="en-US" b="1" i="0" dirty="0">
              <a:solidFill>
                <a:srgbClr val="002060"/>
              </a:solidFill>
              <a:effectLst/>
              <a:latin typeface="Times New Roman" panose="02020603050405020304" pitchFamily="18" charset="0"/>
              <a:cs typeface="Times New Roman" panose="02020603050405020304" pitchFamily="18" charset="0"/>
            </a:endParaRPr>
          </a:p>
          <a:p>
            <a:pPr algn="l"/>
            <a:r>
              <a:rPr lang="en-US" b="1" i="0" dirty="0">
                <a:solidFill>
                  <a:srgbClr val="002060"/>
                </a:solidFill>
                <a:effectLst/>
                <a:latin typeface="Times New Roman" panose="02020603050405020304" pitchFamily="18" charset="0"/>
                <a:cs typeface="Times New Roman" panose="02020603050405020304" pitchFamily="18" charset="0"/>
              </a:rPr>
              <a:t>The main idea is:</a:t>
            </a:r>
          </a:p>
          <a:p>
            <a:pPr algn="l"/>
            <a:r>
              <a:rPr lang="en-US" b="1" i="0" dirty="0">
                <a:solidFill>
                  <a:srgbClr val="002060"/>
                </a:solidFill>
                <a:effectLst/>
                <a:latin typeface="Times New Roman" panose="02020603050405020304" pitchFamily="18" charset="0"/>
                <a:cs typeface="Times New Roman" panose="02020603050405020304" pitchFamily="18" charset="0"/>
              </a:rPr>
              <a:t>1)detect hands using media pipe.</a:t>
            </a:r>
          </a:p>
          <a:p>
            <a:pPr algn="l"/>
            <a:r>
              <a:rPr lang="en-US" b="1" i="0" dirty="0">
                <a:solidFill>
                  <a:srgbClr val="002060"/>
                </a:solidFill>
                <a:effectLst/>
                <a:latin typeface="Times New Roman" panose="02020603050405020304" pitchFamily="18" charset="0"/>
                <a:cs typeface="Times New Roman" panose="02020603050405020304" pitchFamily="18" charset="0"/>
              </a:rPr>
              <a:t>2)detect index and thumb fingers' tip locations.</a:t>
            </a:r>
          </a:p>
          <a:p>
            <a:pPr algn="l"/>
            <a:r>
              <a:rPr lang="en-US" b="1" i="0" dirty="0">
                <a:solidFill>
                  <a:srgbClr val="002060"/>
                </a:solidFill>
                <a:effectLst/>
                <a:latin typeface="Times New Roman" panose="02020603050405020304" pitchFamily="18" charset="0"/>
                <a:cs typeface="Times New Roman" panose="02020603050405020304" pitchFamily="18" charset="0"/>
              </a:rPr>
              <a:t>3) drag and drop the image from one place on the screen to another place virtually </a:t>
            </a:r>
            <a:endParaRPr lang="en-IN" b="1" dirty="0">
              <a:solidFill>
                <a:srgbClr val="002060"/>
              </a:solidFill>
            </a:endParaRPr>
          </a:p>
        </p:txBody>
      </p:sp>
    </p:spTree>
    <p:extLst>
      <p:ext uri="{BB962C8B-B14F-4D97-AF65-F5344CB8AC3E}">
        <p14:creationId xmlns:p14="http://schemas.microsoft.com/office/powerpoint/2010/main" val="924298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1B694-9234-492B-92FF-7105F0F874CF}"/>
              </a:ext>
            </a:extLst>
          </p:cNvPr>
          <p:cNvSpPr>
            <a:spLocks noGrp="1"/>
          </p:cNvSpPr>
          <p:nvPr>
            <p:ph type="title"/>
          </p:nvPr>
        </p:nvSpPr>
        <p:spPr>
          <a:xfrm>
            <a:off x="551048" y="0"/>
            <a:ext cx="10396882" cy="1151965"/>
          </a:xfrm>
        </p:spPr>
        <p:txBody>
          <a:bodyPr/>
          <a:lstStyle/>
          <a:p>
            <a:pPr algn="ctr"/>
            <a:r>
              <a:rPr lang="en-IN" dirty="0"/>
              <a:t>LIBRARIES AND EXTENSIONS USED </a:t>
            </a:r>
          </a:p>
        </p:txBody>
      </p:sp>
      <p:sp>
        <p:nvSpPr>
          <p:cNvPr id="3" name="Content Placeholder 2">
            <a:extLst>
              <a:ext uri="{FF2B5EF4-FFF2-40B4-BE49-F238E27FC236}">
                <a16:creationId xmlns:a16="http://schemas.microsoft.com/office/drawing/2014/main" id="{044472BF-F16A-402F-8D1F-A12EB2790EE7}"/>
              </a:ext>
            </a:extLst>
          </p:cNvPr>
          <p:cNvSpPr>
            <a:spLocks noGrp="1"/>
          </p:cNvSpPr>
          <p:nvPr>
            <p:ph sz="quarter" idx="13"/>
          </p:nvPr>
        </p:nvSpPr>
        <p:spPr>
          <a:xfrm>
            <a:off x="685800" y="885524"/>
            <a:ext cx="10394707" cy="4831882"/>
          </a:xfrm>
        </p:spPr>
        <p:txBody>
          <a:bodyPr>
            <a:normAutofit/>
          </a:bodyPr>
          <a:lstStyle/>
          <a:p>
            <a:pPr algn="l"/>
            <a:r>
              <a:rPr lang="en-US" sz="1900" b="1" i="0" strike="noStrike" dirty="0">
                <a:solidFill>
                  <a:srgbClr val="002060"/>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OpenCV</a:t>
            </a:r>
            <a:r>
              <a:rPr lang="en-US" sz="1900" b="1" i="0" u="none" strike="noStrike" dirty="0">
                <a:solidFill>
                  <a:srgbClr val="002060"/>
                </a:solidFill>
                <a:effectLst/>
                <a:latin typeface="Times New Roman" panose="02020603050405020304" pitchFamily="18" charset="0"/>
                <a:cs typeface="Times New Roman" panose="02020603050405020304" pitchFamily="18" charset="0"/>
              </a:rPr>
              <a:t>-</a:t>
            </a:r>
            <a:r>
              <a:rPr lang="en-US" sz="1900" b="1" i="0" dirty="0">
                <a:solidFill>
                  <a:srgbClr val="002060"/>
                </a:solidFill>
                <a:effectLst/>
                <a:latin typeface="Times New Roman" panose="02020603050405020304" pitchFamily="18" charset="0"/>
                <a:cs typeface="Times New Roman" panose="02020603050405020304" pitchFamily="18" charset="0"/>
              </a:rPr>
              <a:t> is the most popular library for the task of computer vision, it is a cross-platform open-source library for machine learning, image processing, etc. using which real-time computer vision applications are developed.</a:t>
            </a:r>
          </a:p>
          <a:p>
            <a:pPr algn="l"/>
            <a:r>
              <a:rPr lang="en-US" sz="1900" b="1" i="0" dirty="0" err="1">
                <a:solidFill>
                  <a:srgbClr val="002060"/>
                </a:solidFill>
                <a:effectLst/>
                <a:latin typeface="Times New Roman" panose="02020603050405020304" pitchFamily="18" charset="0"/>
                <a:cs typeface="Times New Roman" panose="02020603050405020304" pitchFamily="18" charset="0"/>
              </a:rPr>
              <a:t>Cv</a:t>
            </a:r>
            <a:r>
              <a:rPr lang="en-US" sz="1900" b="1" i="0" dirty="0">
                <a:solidFill>
                  <a:srgbClr val="002060"/>
                </a:solidFill>
                <a:effectLst/>
                <a:latin typeface="Times New Roman" panose="02020603050405020304" pitchFamily="18" charset="0"/>
                <a:cs typeface="Times New Roman" panose="02020603050405020304" pitchFamily="18" charset="0"/>
              </a:rPr>
              <a:t> zone-  is a computer vision package, where it uses OpenCV and Media Pipe libraries as its core that makes us easy to run like hand tracking, face detection, facial landmark detection, pose estimation, etc., and also image processing and other computer vision-related applications.</a:t>
            </a:r>
          </a:p>
          <a:p>
            <a:r>
              <a:rPr lang="en-US" sz="1900" b="1" i="0" dirty="0">
                <a:solidFill>
                  <a:srgbClr val="002060"/>
                </a:solidFill>
                <a:effectLst/>
                <a:latin typeface="Times New Roman" panose="02020603050405020304" pitchFamily="18" charset="0"/>
                <a:cs typeface="Times New Roman" panose="02020603050405020304" pitchFamily="18" charset="0"/>
              </a:rPr>
              <a:t>Media Pipe -is a Framework for building machine learning pipelines for processing time-series data like video, audio, etc. </a:t>
            </a:r>
          </a:p>
          <a:p>
            <a:r>
              <a:rPr lang="en-US" sz="1900" b="1" dirty="0">
                <a:solidFill>
                  <a:srgbClr val="002060"/>
                </a:solidFill>
                <a:latin typeface="Times New Roman" panose="02020603050405020304" pitchFamily="18" charset="0"/>
                <a:cs typeface="Times New Roman" panose="02020603050405020304" pitchFamily="18" charset="0"/>
              </a:rPr>
              <a:t>Web camera</a:t>
            </a:r>
            <a:endParaRPr lang="en-IN" sz="19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8751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8D776-B43D-41D4-811E-FFBAF8A7A480}"/>
              </a:ext>
            </a:extLst>
          </p:cNvPr>
          <p:cNvSpPr>
            <a:spLocks noGrp="1"/>
          </p:cNvSpPr>
          <p:nvPr>
            <p:ph type="title"/>
          </p:nvPr>
        </p:nvSpPr>
        <p:spPr>
          <a:xfrm>
            <a:off x="413886" y="204536"/>
            <a:ext cx="11030552" cy="1151965"/>
          </a:xfrm>
        </p:spPr>
        <p:txBody>
          <a:bodyPr>
            <a:normAutofit fontScale="90000"/>
          </a:bodyPr>
          <a:lstStyle/>
          <a:p>
            <a:pPr algn="ctr"/>
            <a:r>
              <a:rPr lang="en-IN" dirty="0"/>
              <a:t>LINEAR ALGEBRA AND IMAGE PROCESSING</a:t>
            </a:r>
          </a:p>
        </p:txBody>
      </p:sp>
      <p:sp>
        <p:nvSpPr>
          <p:cNvPr id="3" name="Content Placeholder 2">
            <a:extLst>
              <a:ext uri="{FF2B5EF4-FFF2-40B4-BE49-F238E27FC236}">
                <a16:creationId xmlns:a16="http://schemas.microsoft.com/office/drawing/2014/main" id="{F612E0C8-5034-4872-A6C2-89EEE08CC403}"/>
              </a:ext>
            </a:extLst>
          </p:cNvPr>
          <p:cNvSpPr>
            <a:spLocks noGrp="1"/>
          </p:cNvSpPr>
          <p:nvPr>
            <p:ph sz="quarter" idx="13"/>
          </p:nvPr>
        </p:nvSpPr>
        <p:spPr>
          <a:xfrm>
            <a:off x="618424" y="1186314"/>
            <a:ext cx="10394707" cy="4485371"/>
          </a:xfrm>
        </p:spPr>
        <p:txBody>
          <a:bodyPr>
            <a:normAutofit fontScale="40000" lnSpcReduction="20000"/>
          </a:bodyPr>
          <a:lstStyle/>
          <a:p>
            <a:r>
              <a:rPr lang="en-US" sz="4500" b="1" i="0" dirty="0">
                <a:solidFill>
                  <a:srgbClr val="002060"/>
                </a:solidFill>
                <a:effectLst/>
                <a:latin typeface="Times New Roman" panose="02020603050405020304" pitchFamily="18" charset="0"/>
                <a:cs typeface="Times New Roman" panose="02020603050405020304" pitchFamily="18" charset="0"/>
              </a:rPr>
              <a:t>Digital Image Processing (DIP) and Linear Algebra (LA) go hand-in-hand. Digital images are made of pixels and each pixel contains numerical values that can be interpreted as the color in that part of the image. </a:t>
            </a:r>
          </a:p>
          <a:p>
            <a:r>
              <a:rPr lang="en-US" sz="4500" b="1" i="0" dirty="0">
                <a:solidFill>
                  <a:srgbClr val="002060"/>
                </a:solidFill>
                <a:effectLst/>
                <a:latin typeface="Times New Roman" panose="02020603050405020304" pitchFamily="18" charset="0"/>
                <a:cs typeface="Times New Roman" panose="02020603050405020304" pitchFamily="18" charset="0"/>
              </a:rPr>
              <a:t>When we have numbers, mathematical operations can be performed on them and this is where LA comes in. An image can be represented as a matrix and linear operations like matrix addition, subtraction, multiplication, etc., can be performed on them</a:t>
            </a:r>
          </a:p>
          <a:p>
            <a:pPr algn="just"/>
            <a:r>
              <a:rPr lang="en-US" sz="4500" b="1" i="0" dirty="0">
                <a:solidFill>
                  <a:srgbClr val="002060"/>
                </a:solidFill>
                <a:effectLst/>
                <a:latin typeface="Times New Roman" panose="02020603050405020304" pitchFamily="18" charset="0"/>
                <a:cs typeface="Times New Roman" panose="02020603050405020304" pitchFamily="18" charset="0"/>
              </a:rPr>
              <a:t>Matrix representation of color images depends on the color system used by the program that is processing the image. For didactic purpose we will use the RGB (the most popular one), where each pixel specifies the amount of Red (R), Green (G) and Blue (B), and each </a:t>
            </a:r>
            <a:r>
              <a:rPr lang="en-US" sz="4500" b="1" i="0" dirty="0" err="1">
                <a:solidFill>
                  <a:srgbClr val="002060"/>
                </a:solidFill>
                <a:effectLst/>
                <a:latin typeface="Times New Roman" panose="02020603050405020304" pitchFamily="18" charset="0"/>
                <a:cs typeface="Times New Roman" panose="02020603050405020304" pitchFamily="18" charset="0"/>
              </a:rPr>
              <a:t>colour</a:t>
            </a:r>
            <a:r>
              <a:rPr lang="en-US" sz="4500" b="1" i="0" dirty="0">
                <a:solidFill>
                  <a:srgbClr val="002060"/>
                </a:solidFill>
                <a:effectLst/>
                <a:latin typeface="Times New Roman" panose="02020603050405020304" pitchFamily="18" charset="0"/>
                <a:cs typeface="Times New Roman" panose="02020603050405020304" pitchFamily="18" charset="0"/>
              </a:rPr>
              <a:t> can vary from 0 to 255. Thus, in the RGB, a pixel can be represented as a tri-dimensional vector (r, g, b) where r, g and b are integer numbers from 0 to 255.</a:t>
            </a:r>
          </a:p>
          <a:p>
            <a:pPr marL="0" indent="0">
              <a:buNone/>
            </a:pPr>
            <a:br>
              <a:rPr lang="en-US" dirty="0"/>
            </a:br>
            <a:endParaRPr lang="en-IN" dirty="0"/>
          </a:p>
        </p:txBody>
      </p:sp>
    </p:spTree>
    <p:extLst>
      <p:ext uri="{BB962C8B-B14F-4D97-AF65-F5344CB8AC3E}">
        <p14:creationId xmlns:p14="http://schemas.microsoft.com/office/powerpoint/2010/main" val="3213202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EF969-2A44-4554-9187-D37D7635FDB6}"/>
              </a:ext>
            </a:extLst>
          </p:cNvPr>
          <p:cNvSpPr>
            <a:spLocks noGrp="1"/>
          </p:cNvSpPr>
          <p:nvPr>
            <p:ph type="title"/>
          </p:nvPr>
        </p:nvSpPr>
        <p:spPr>
          <a:xfrm>
            <a:off x="154004" y="125128"/>
            <a:ext cx="11521439" cy="1358287"/>
          </a:xfrm>
        </p:spPr>
        <p:txBody>
          <a:bodyPr>
            <a:noAutofit/>
          </a:bodyPr>
          <a:lstStyle/>
          <a:p>
            <a:pPr algn="ctr"/>
            <a:r>
              <a:rPr lang="en-US" sz="4400" b="1" i="0" cap="none" dirty="0">
                <a:ln w="22225">
                  <a:solidFill>
                    <a:schemeClr val="accent2"/>
                  </a:solidFill>
                  <a:prstDash val="solid"/>
                </a:ln>
                <a:solidFill>
                  <a:srgbClr val="C00000"/>
                </a:solidFill>
              </a:rPr>
              <a:t>Linear Algebra for Machine Learning using Python </a:t>
            </a:r>
            <a:endParaRPr lang="en-IN" sz="4400" dirty="0">
              <a:solidFill>
                <a:srgbClr val="C00000"/>
              </a:solidFill>
            </a:endParaRPr>
          </a:p>
        </p:txBody>
      </p:sp>
      <p:sp>
        <p:nvSpPr>
          <p:cNvPr id="3" name="Content Placeholder 2">
            <a:extLst>
              <a:ext uri="{FF2B5EF4-FFF2-40B4-BE49-F238E27FC236}">
                <a16:creationId xmlns:a16="http://schemas.microsoft.com/office/drawing/2014/main" id="{6A372214-A01C-4061-A6E7-F1800829B989}"/>
              </a:ext>
            </a:extLst>
          </p:cNvPr>
          <p:cNvSpPr>
            <a:spLocks noGrp="1"/>
          </p:cNvSpPr>
          <p:nvPr>
            <p:ph sz="quarter" idx="13"/>
          </p:nvPr>
        </p:nvSpPr>
        <p:spPr>
          <a:xfrm>
            <a:off x="449180" y="1446477"/>
            <a:ext cx="10394707" cy="3965046"/>
          </a:xfrm>
        </p:spPr>
        <p:txBody>
          <a:bodyPr>
            <a:normAutofit/>
          </a:bodyPr>
          <a:lstStyle/>
          <a:p>
            <a:pPr algn="l">
              <a:buFont typeface="Arial" panose="020B0604020202020204" pitchFamily="34" charset="0"/>
              <a:buChar char="•"/>
            </a:pPr>
            <a:r>
              <a:rPr lang="en-US" sz="2200" b="1" i="0" dirty="0">
                <a:solidFill>
                  <a:srgbClr val="002060"/>
                </a:solidFill>
                <a:effectLst/>
                <a:latin typeface="Times New Roman" panose="02020603050405020304" pitchFamily="18" charset="0"/>
                <a:cs typeface="Times New Roman" panose="02020603050405020304" pitchFamily="18" charset="0"/>
              </a:rPr>
              <a:t>Linear algebra is a pillar of machine learning. You cannot develop a deep understanding and application of machine learning without it. </a:t>
            </a:r>
          </a:p>
          <a:p>
            <a:pPr algn="l">
              <a:buFont typeface="Arial" panose="020B0604020202020204" pitchFamily="34" charset="0"/>
              <a:buChar char="•"/>
            </a:pPr>
            <a:r>
              <a:rPr lang="en-US" sz="2200" b="1" i="0" dirty="0">
                <a:solidFill>
                  <a:srgbClr val="002060"/>
                </a:solidFill>
                <a:effectLst/>
                <a:latin typeface="Times New Roman" panose="02020603050405020304" pitchFamily="18" charset="0"/>
                <a:cs typeface="Times New Roman" panose="02020603050405020304" pitchFamily="18" charset="0"/>
              </a:rPr>
              <a:t>Vectors: A Vector is the most fundamental building block of linear algebra. </a:t>
            </a:r>
          </a:p>
          <a:p>
            <a:r>
              <a:rPr lang="en-US" sz="2200" b="1" i="0" dirty="0">
                <a:solidFill>
                  <a:srgbClr val="002060"/>
                </a:solidFill>
                <a:effectLst/>
                <a:latin typeface="Times New Roman" panose="02020603050405020304" pitchFamily="18" charset="0"/>
                <a:cs typeface="Times New Roman" panose="02020603050405020304" pitchFamily="18" charset="0"/>
              </a:rPr>
              <a:t>Tensors: Tensors are a general extension to vectors. You may call a vector as a one-dimensional tensor, to begin with.</a:t>
            </a:r>
          </a:p>
          <a:p>
            <a:endParaRPr lang="en-IN" dirty="0"/>
          </a:p>
        </p:txBody>
      </p:sp>
    </p:spTree>
    <p:extLst>
      <p:ext uri="{BB962C8B-B14F-4D97-AF65-F5344CB8AC3E}">
        <p14:creationId xmlns:p14="http://schemas.microsoft.com/office/powerpoint/2010/main" val="1029958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ABC7B-808E-4A7D-B82B-57CAF7EB2498}"/>
              </a:ext>
            </a:extLst>
          </p:cNvPr>
          <p:cNvSpPr>
            <a:spLocks noGrp="1"/>
          </p:cNvSpPr>
          <p:nvPr>
            <p:ph type="title"/>
          </p:nvPr>
        </p:nvSpPr>
        <p:spPr>
          <a:xfrm>
            <a:off x="474045" y="223787"/>
            <a:ext cx="10396882" cy="1151965"/>
          </a:xfrm>
        </p:spPr>
        <p:txBody>
          <a:bodyPr/>
          <a:lstStyle/>
          <a:p>
            <a:pPr algn="ctr"/>
            <a:r>
              <a:rPr lang="en-IN" dirty="0"/>
              <a:t>Where’s it used?</a:t>
            </a:r>
          </a:p>
        </p:txBody>
      </p:sp>
      <p:sp>
        <p:nvSpPr>
          <p:cNvPr id="3" name="Content Placeholder 2">
            <a:extLst>
              <a:ext uri="{FF2B5EF4-FFF2-40B4-BE49-F238E27FC236}">
                <a16:creationId xmlns:a16="http://schemas.microsoft.com/office/drawing/2014/main" id="{0F6A55CE-EC0F-4F3C-A33C-2F39F4A3E7D6}"/>
              </a:ext>
            </a:extLst>
          </p:cNvPr>
          <p:cNvSpPr>
            <a:spLocks noGrp="1"/>
          </p:cNvSpPr>
          <p:nvPr>
            <p:ph sz="quarter" idx="13"/>
          </p:nvPr>
        </p:nvSpPr>
        <p:spPr>
          <a:xfrm>
            <a:off x="476220" y="1630258"/>
            <a:ext cx="10394707" cy="3311189"/>
          </a:xfrm>
        </p:spPr>
        <p:txBody>
          <a:bodyPr>
            <a:normAutofit lnSpcReduction="10000"/>
          </a:bodyPr>
          <a:lstStyle/>
          <a:p>
            <a:r>
              <a:rPr lang="en-IN" sz="2400" b="1" i="0" dirty="0">
                <a:effectLst/>
                <a:latin typeface="Times New Roman" panose="02020603050405020304" pitchFamily="18" charset="0"/>
                <a:cs typeface="Times New Roman" panose="02020603050405020304" pitchFamily="18" charset="0"/>
              </a:rPr>
              <a:t>Neural Network → Matrix Operations</a:t>
            </a:r>
          </a:p>
          <a:p>
            <a:r>
              <a:rPr lang="en-IN" sz="2400" b="1" i="0" dirty="0">
                <a:effectLst/>
                <a:latin typeface="Times New Roman" panose="02020603050405020304" pitchFamily="18" charset="0"/>
                <a:cs typeface="Times New Roman" panose="02020603050405020304" pitchFamily="18" charset="0"/>
              </a:rPr>
              <a:t>Dimensionality Reduction using PCA and Powers of Matrices → Eigenvalues</a:t>
            </a:r>
          </a:p>
          <a:p>
            <a:r>
              <a:rPr lang="en-IN" sz="2400" b="1" i="0" dirty="0">
                <a:effectLst/>
                <a:latin typeface="Times New Roman" panose="02020603050405020304" pitchFamily="18" charset="0"/>
                <a:cs typeface="Times New Roman" panose="02020603050405020304" pitchFamily="18" charset="0"/>
              </a:rPr>
              <a:t>Multivariate Calculus and Probability → higher-order representation</a:t>
            </a:r>
          </a:p>
          <a:p>
            <a:r>
              <a:rPr lang="en-IN" sz="2400" b="1" i="0" dirty="0">
                <a:effectLst/>
                <a:latin typeface="Times New Roman" panose="02020603050405020304" pitchFamily="18" charset="0"/>
                <a:cs typeface="Times New Roman" panose="02020603050405020304" pitchFamily="18" charset="0"/>
              </a:rPr>
              <a:t>Second-order Hessian Based optimization methods → Solving </a:t>
            </a:r>
            <a:r>
              <a:rPr lang="en-IN" sz="2400" b="1" i="0" dirty="0" err="1">
                <a:effectLst/>
                <a:latin typeface="Times New Roman" panose="02020603050405020304" pitchFamily="18" charset="0"/>
                <a:cs typeface="Times New Roman" panose="02020603050405020304" pitchFamily="18" charset="0"/>
              </a:rPr>
              <a:t>Ax</a:t>
            </a:r>
            <a:r>
              <a:rPr lang="en-IN" sz="2400" b="1" i="0" dirty="0">
                <a:effectLst/>
                <a:latin typeface="Times New Roman" panose="02020603050405020304" pitchFamily="18" charset="0"/>
                <a:cs typeface="Times New Roman" panose="02020603050405020304" pitchFamily="18" charset="0"/>
              </a:rPr>
              <a:t>=b</a:t>
            </a:r>
          </a:p>
          <a:p>
            <a:endParaRPr lang="en-IN" dirty="0"/>
          </a:p>
        </p:txBody>
      </p:sp>
    </p:spTree>
    <p:extLst>
      <p:ext uri="{BB962C8B-B14F-4D97-AF65-F5344CB8AC3E}">
        <p14:creationId xmlns:p14="http://schemas.microsoft.com/office/powerpoint/2010/main" val="3848574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75F1F-2EF2-4757-BB41-E686C283BA19}"/>
              </a:ext>
            </a:extLst>
          </p:cNvPr>
          <p:cNvSpPr>
            <a:spLocks noGrp="1"/>
          </p:cNvSpPr>
          <p:nvPr>
            <p:ph type="title"/>
          </p:nvPr>
        </p:nvSpPr>
        <p:spPr>
          <a:xfrm>
            <a:off x="599174" y="156411"/>
            <a:ext cx="10396882" cy="1151965"/>
          </a:xfrm>
        </p:spPr>
        <p:txBody>
          <a:bodyPr/>
          <a:lstStyle/>
          <a:p>
            <a:pPr algn="ctr"/>
            <a:r>
              <a:rPr lang="en-IN" b="1" i="0" cap="none" dirty="0">
                <a:ln w="22225">
                  <a:solidFill>
                    <a:schemeClr val="accent2"/>
                  </a:solidFill>
                  <a:prstDash val="solid"/>
                </a:ln>
                <a:solidFill>
                  <a:srgbClr val="C00000"/>
                </a:solidFill>
              </a:rPr>
              <a:t>Linear Algebra in Open CV</a:t>
            </a:r>
            <a:endParaRPr lang="en-IN" dirty="0">
              <a:solidFill>
                <a:srgbClr val="C00000"/>
              </a:solidFill>
            </a:endParaRPr>
          </a:p>
        </p:txBody>
      </p:sp>
      <p:sp>
        <p:nvSpPr>
          <p:cNvPr id="3" name="Content Placeholder 2">
            <a:extLst>
              <a:ext uri="{FF2B5EF4-FFF2-40B4-BE49-F238E27FC236}">
                <a16:creationId xmlns:a16="http://schemas.microsoft.com/office/drawing/2014/main" id="{8206DDFF-0D88-4CCE-8D12-17D9BDD0639D}"/>
              </a:ext>
            </a:extLst>
          </p:cNvPr>
          <p:cNvSpPr>
            <a:spLocks noGrp="1"/>
          </p:cNvSpPr>
          <p:nvPr>
            <p:ph sz="quarter" idx="13"/>
          </p:nvPr>
        </p:nvSpPr>
        <p:spPr>
          <a:xfrm>
            <a:off x="601349" y="1434164"/>
            <a:ext cx="10394707" cy="4171427"/>
          </a:xfrm>
        </p:spPr>
        <p:txBody>
          <a:bodyPr/>
          <a:lstStyle/>
          <a:p>
            <a:pPr>
              <a:buFont typeface="Arial" panose="020B0604020202020204" pitchFamily="34" charset="0"/>
              <a:buChar char="•"/>
            </a:pPr>
            <a:r>
              <a:rPr lang="en-US" sz="2400" b="1" i="0" dirty="0">
                <a:ln w="0"/>
                <a:solidFill>
                  <a:srgbClr val="002060"/>
                </a:solidFill>
                <a:latin typeface="Times New Roman" panose="02020603050405020304" pitchFamily="18" charset="0"/>
                <a:cs typeface="Times New Roman" panose="02020603050405020304" pitchFamily="18" charset="0"/>
              </a:rPr>
              <a:t>Matrix Assignment and Cloning. In </a:t>
            </a:r>
            <a:r>
              <a:rPr lang="en-US" sz="2400" b="1" i="0" dirty="0" err="1">
                <a:ln w="0"/>
                <a:solidFill>
                  <a:srgbClr val="002060"/>
                </a:solidFill>
                <a:latin typeface="Times New Roman" panose="02020603050405020304" pitchFamily="18" charset="0"/>
                <a:cs typeface="Times New Roman" panose="02020603050405020304" pitchFamily="18" charset="0"/>
              </a:rPr>
              <a:t>openCV</a:t>
            </a:r>
            <a:r>
              <a:rPr lang="en-US" sz="2400" b="1" i="0" dirty="0">
                <a:ln w="0"/>
                <a:solidFill>
                  <a:srgbClr val="002060"/>
                </a:solidFill>
                <a:latin typeface="Times New Roman" panose="02020603050405020304" pitchFamily="18" charset="0"/>
                <a:cs typeface="Times New Roman" panose="02020603050405020304" pitchFamily="18" charset="0"/>
              </a:rPr>
              <a:t>, the assignment (“=”) operator does not copy a matrix. It only attaches a new</a:t>
            </a:r>
            <a:r>
              <a:rPr lang="en-US" sz="2400" b="1" dirty="0">
                <a:ln w="0"/>
                <a:solidFill>
                  <a:srgbClr val="002060"/>
                </a:solidFill>
                <a:latin typeface="Times New Roman" panose="02020603050405020304" pitchFamily="18" charset="0"/>
                <a:cs typeface="Times New Roman" panose="02020603050405020304" pitchFamily="18" charset="0"/>
              </a:rPr>
              <a:t> ONE TO IT.</a:t>
            </a:r>
            <a:endParaRPr lang="en-US" sz="2400" b="1" i="0" dirty="0">
              <a:ln w="0"/>
              <a:solidFill>
                <a:srgbClr val="00206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b="1" i="0" dirty="0">
                <a:ln w="0"/>
                <a:solidFill>
                  <a:srgbClr val="002060"/>
                </a:solidFill>
                <a:latin typeface="Times New Roman" panose="02020603050405020304" pitchFamily="18" charset="0"/>
                <a:cs typeface="Times New Roman" panose="02020603050405020304" pitchFamily="18" charset="0"/>
              </a:rPr>
              <a:t>Accessing Sub-parts of Matrices. While working with matrices in OpenCV, we often need to access into a matrix partially.</a:t>
            </a:r>
          </a:p>
          <a:p>
            <a:pPr>
              <a:buFont typeface="Arial" panose="020B0604020202020204" pitchFamily="34" charset="0"/>
              <a:buChar char="•"/>
            </a:pPr>
            <a:r>
              <a:rPr lang="en-US" sz="2400" b="1" i="0" dirty="0">
                <a:ln w="0"/>
                <a:solidFill>
                  <a:srgbClr val="002060"/>
                </a:solidFill>
                <a:latin typeface="Times New Roman" panose="02020603050405020304" pitchFamily="18" charset="0"/>
                <a:cs typeface="Times New Roman" panose="02020603050405020304" pitchFamily="18" charset="0"/>
              </a:rPr>
              <a:t>Concatenation of Vectors into Matrix. Sometimes it is needed to concatenate multiple vectors into a matrix</a:t>
            </a:r>
          </a:p>
          <a:p>
            <a:endParaRPr lang="en-IN" dirty="0"/>
          </a:p>
        </p:txBody>
      </p:sp>
    </p:spTree>
    <p:extLst>
      <p:ext uri="{BB962C8B-B14F-4D97-AF65-F5344CB8AC3E}">
        <p14:creationId xmlns:p14="http://schemas.microsoft.com/office/powerpoint/2010/main" val="856441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7D055D7-BEDD-49EB-81EB-8251F2405A66}"/>
              </a:ext>
            </a:extLst>
          </p:cNvPr>
          <p:cNvPicPr>
            <a:picLocks noGrp="1" noChangeAspect="1"/>
          </p:cNvPicPr>
          <p:nvPr>
            <p:ph sz="quarter" idx="13"/>
          </p:nvPr>
        </p:nvPicPr>
        <p:blipFill>
          <a:blip r:embed="rId2"/>
          <a:stretch>
            <a:fillRect/>
          </a:stretch>
        </p:blipFill>
        <p:spPr>
          <a:xfrm>
            <a:off x="221942" y="310718"/>
            <a:ext cx="10972799" cy="5064557"/>
          </a:xfrm>
        </p:spPr>
      </p:pic>
    </p:spTree>
    <p:extLst>
      <p:ext uri="{BB962C8B-B14F-4D97-AF65-F5344CB8AC3E}">
        <p14:creationId xmlns:p14="http://schemas.microsoft.com/office/powerpoint/2010/main" val="547886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002355C-6BA1-48E7-9F61-923CB4970104}"/>
              </a:ext>
            </a:extLst>
          </p:cNvPr>
          <p:cNvPicPr>
            <a:picLocks noGrp="1" noChangeAspect="1"/>
          </p:cNvPicPr>
          <p:nvPr>
            <p:ph sz="quarter" idx="13"/>
          </p:nvPr>
        </p:nvPicPr>
        <p:blipFill>
          <a:blip r:embed="rId2"/>
          <a:stretch>
            <a:fillRect/>
          </a:stretch>
        </p:blipFill>
        <p:spPr>
          <a:xfrm>
            <a:off x="621437" y="275208"/>
            <a:ext cx="9863091" cy="5308846"/>
          </a:xfrm>
          <a:prstGeom prst="rect">
            <a:avLst/>
          </a:prstGeom>
        </p:spPr>
      </p:pic>
    </p:spTree>
    <p:extLst>
      <p:ext uri="{BB962C8B-B14F-4D97-AF65-F5344CB8AC3E}">
        <p14:creationId xmlns:p14="http://schemas.microsoft.com/office/powerpoint/2010/main" val="56493019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184</TotalTime>
  <Words>687</Words>
  <Application>Microsoft Office PowerPoint</Application>
  <PresentationFormat>Widescreen</PresentationFormat>
  <Paragraphs>43</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Bahnschrift Condensed</vt:lpstr>
      <vt:lpstr>Calibri</vt:lpstr>
      <vt:lpstr>Candara Light</vt:lpstr>
      <vt:lpstr>Impact</vt:lpstr>
      <vt:lpstr>Times New Roman</vt:lpstr>
      <vt:lpstr>Main Event</vt:lpstr>
      <vt:lpstr>LINEAR ALGEBRA PROJECT</vt:lpstr>
      <vt:lpstr>introduction</vt:lpstr>
      <vt:lpstr>LIBRARIES AND EXTENSIONS USED </vt:lpstr>
      <vt:lpstr>LINEAR ALGEBRA AND IMAGE PROCESSING</vt:lpstr>
      <vt:lpstr>Linear Algebra for Machine Learning using Python </vt:lpstr>
      <vt:lpstr>Where’s it used?</vt:lpstr>
      <vt:lpstr>Linear Algebra in Open CV</vt:lpstr>
      <vt:lpstr>PowerPoint Presentation</vt:lpstr>
      <vt:lpstr>PowerPoint Presentation</vt:lpstr>
      <vt:lpstr>HOW LA IS USED TO RECOGNIZE HAND MOVEMENT?</vt:lpstr>
      <vt:lpstr>PowerPoint Presentation</vt:lpstr>
      <vt:lpstr>OUTPUT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ALGEBRA PROJECT</dc:title>
  <dc:creator>EC CSE 4F SUSHANTH R PRABHU</dc:creator>
  <cp:lastModifiedBy>EC SH 2L NEERAJA N</cp:lastModifiedBy>
  <cp:revision>6</cp:revision>
  <dcterms:created xsi:type="dcterms:W3CDTF">2022-04-26T02:27:07Z</dcterms:created>
  <dcterms:modified xsi:type="dcterms:W3CDTF">2022-04-28T04:39:47Z</dcterms:modified>
</cp:coreProperties>
</file>